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7562850" cy="10688638"/>
  <p:notesSz cx="6858000" cy="9144000"/>
  <p:defaultTextStyle>
    <a:defPPr>
      <a:defRPr lang="en-US"/>
    </a:defPPr>
    <a:lvl1pPr marL="0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228691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457383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686074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914766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143457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1372149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1600840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1829532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80" userDrawn="1">
          <p15:clr>
            <a:srgbClr val="A4A3A4"/>
          </p15:clr>
        </p15:guide>
        <p15:guide id="2" pos="14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614" autoAdjust="0"/>
  </p:normalViewPr>
  <p:slideViewPr>
    <p:cSldViewPr>
      <p:cViewPr varScale="1">
        <p:scale>
          <a:sx n="72" d="100"/>
          <a:sy n="72" d="100"/>
        </p:scale>
        <p:origin x="3176" y="216"/>
      </p:cViewPr>
      <p:guideLst>
        <p:guide orient="horz" pos="1080"/>
        <p:guide pos="144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4BC561-EAF2-47F0-9D46-290B89B5B814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6800" y="1143000"/>
            <a:ext cx="2184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51821C-A593-49B0-A444-D3DE27FB3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48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1821C-A593-49B0-A444-D3DE27FB3FF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565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3188" y="1065371"/>
            <a:ext cx="3889466" cy="7351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6377" y="1943389"/>
            <a:ext cx="3203089" cy="87643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28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57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859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9145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1432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718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600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829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60" y="2203778"/>
            <a:ext cx="3889466" cy="681139"/>
          </a:xfrm>
        </p:spPr>
        <p:txBody>
          <a:bodyPr anchor="t"/>
          <a:lstStyle>
            <a:lvl1pPr algn="l">
              <a:defRPr sz="2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1460" y="1453573"/>
            <a:ext cx="3889466" cy="750205"/>
          </a:xfrm>
        </p:spPr>
        <p:txBody>
          <a:bodyPr anchor="b"/>
          <a:lstStyle>
            <a:lvl1pPr marL="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1pPr>
            <a:lvl2pPr marL="228646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2pPr>
            <a:lvl3pPr marL="457291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3pPr>
            <a:lvl4pPr marL="685937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4pPr>
            <a:lvl5pPr marL="914583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5pPr>
            <a:lvl6pPr marL="1143229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6pPr>
            <a:lvl7pPr marL="1371874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7pPr>
            <a:lvl8pPr marL="160052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8pPr>
            <a:lvl9pPr marL="1829166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792" y="800219"/>
            <a:ext cx="2020997" cy="2263318"/>
          </a:xfrm>
        </p:spPr>
        <p:txBody>
          <a:bodyPr/>
          <a:lstStyle>
            <a:lvl1pPr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26053" y="800219"/>
            <a:ext cx="2020997" cy="2263318"/>
          </a:xfrm>
        </p:spPr>
        <p:txBody>
          <a:bodyPr/>
          <a:lstStyle>
            <a:lvl1pPr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792" y="767670"/>
            <a:ext cx="2021792" cy="319929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46" indent="0">
              <a:buNone/>
              <a:defRPr sz="1000" b="1"/>
            </a:lvl2pPr>
            <a:lvl3pPr marL="457291" indent="0">
              <a:buNone/>
              <a:defRPr sz="900" b="1"/>
            </a:lvl3pPr>
            <a:lvl4pPr marL="685937" indent="0">
              <a:buNone/>
              <a:defRPr sz="800" b="1"/>
            </a:lvl4pPr>
            <a:lvl5pPr marL="914583" indent="0">
              <a:buNone/>
              <a:defRPr sz="800" b="1"/>
            </a:lvl5pPr>
            <a:lvl6pPr marL="1143229" indent="0">
              <a:buNone/>
              <a:defRPr sz="800" b="1"/>
            </a:lvl6pPr>
            <a:lvl7pPr marL="1371874" indent="0">
              <a:buNone/>
              <a:defRPr sz="800" b="1"/>
            </a:lvl7pPr>
            <a:lvl8pPr marL="1600520" indent="0">
              <a:buNone/>
              <a:defRPr sz="800" b="1"/>
            </a:lvl8pPr>
            <a:lvl9pPr marL="1829166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792" y="1087599"/>
            <a:ext cx="2021792" cy="1975938"/>
          </a:xfrm>
        </p:spPr>
        <p:txBody>
          <a:bodyPr/>
          <a:lstStyle>
            <a:lvl1pPr>
              <a:defRPr sz="1200"/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  <a:lvl6pPr>
              <a:defRPr sz="800"/>
            </a:lvl6pPr>
            <a:lvl7pPr>
              <a:defRPr sz="800"/>
            </a:lvl7pPr>
            <a:lvl8pPr>
              <a:defRPr sz="800"/>
            </a:lvl8pPr>
            <a:lvl9pPr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24464" y="767670"/>
            <a:ext cx="2022586" cy="319929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46" indent="0">
              <a:buNone/>
              <a:defRPr sz="1000" b="1"/>
            </a:lvl2pPr>
            <a:lvl3pPr marL="457291" indent="0">
              <a:buNone/>
              <a:defRPr sz="900" b="1"/>
            </a:lvl3pPr>
            <a:lvl4pPr marL="685937" indent="0">
              <a:buNone/>
              <a:defRPr sz="800" b="1"/>
            </a:lvl4pPr>
            <a:lvl5pPr marL="914583" indent="0">
              <a:buNone/>
              <a:defRPr sz="800" b="1"/>
            </a:lvl5pPr>
            <a:lvl6pPr marL="1143229" indent="0">
              <a:buNone/>
              <a:defRPr sz="800" b="1"/>
            </a:lvl6pPr>
            <a:lvl7pPr marL="1371874" indent="0">
              <a:buNone/>
              <a:defRPr sz="800" b="1"/>
            </a:lvl7pPr>
            <a:lvl8pPr marL="1600520" indent="0">
              <a:buNone/>
              <a:defRPr sz="800" b="1"/>
            </a:lvl8pPr>
            <a:lvl9pPr marL="1829166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24464" y="1087599"/>
            <a:ext cx="2022586" cy="1975938"/>
          </a:xfrm>
        </p:spPr>
        <p:txBody>
          <a:bodyPr/>
          <a:lstStyle>
            <a:lvl1pPr>
              <a:defRPr sz="1200"/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  <a:lvl6pPr>
              <a:defRPr sz="800"/>
            </a:lvl6pPr>
            <a:lvl7pPr>
              <a:defRPr sz="800"/>
            </a:lvl7pPr>
            <a:lvl8pPr>
              <a:defRPr sz="800"/>
            </a:lvl8pPr>
            <a:lvl9pPr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793" y="136545"/>
            <a:ext cx="1505420" cy="581111"/>
          </a:xfrm>
        </p:spPr>
        <p:txBody>
          <a:bodyPr anchor="b"/>
          <a:lstStyle>
            <a:lvl1pPr algn="l">
              <a:defRPr sz="1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9027" y="136546"/>
            <a:ext cx="2558023" cy="2926991"/>
          </a:xfrm>
        </p:spPr>
        <p:txBody>
          <a:bodyPr/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793" y="717657"/>
            <a:ext cx="1505420" cy="2345880"/>
          </a:xfrm>
        </p:spPr>
        <p:txBody>
          <a:bodyPr/>
          <a:lstStyle>
            <a:lvl1pPr marL="0" indent="0">
              <a:buNone/>
              <a:defRPr sz="700"/>
            </a:lvl1pPr>
            <a:lvl2pPr marL="228646" indent="0">
              <a:buNone/>
              <a:defRPr sz="600"/>
            </a:lvl2pPr>
            <a:lvl3pPr marL="457291" indent="0">
              <a:buNone/>
              <a:defRPr sz="500"/>
            </a:lvl3pPr>
            <a:lvl4pPr marL="685937" indent="0">
              <a:buNone/>
              <a:defRPr sz="450"/>
            </a:lvl4pPr>
            <a:lvl5pPr marL="914583" indent="0">
              <a:buNone/>
              <a:defRPr sz="450"/>
            </a:lvl5pPr>
            <a:lvl6pPr marL="1143229" indent="0">
              <a:buNone/>
              <a:defRPr sz="450"/>
            </a:lvl6pPr>
            <a:lvl7pPr marL="1371874" indent="0">
              <a:buNone/>
              <a:defRPr sz="450"/>
            </a:lvl7pPr>
            <a:lvl8pPr marL="1600520" indent="0">
              <a:buNone/>
              <a:defRPr sz="450"/>
            </a:lvl8pPr>
            <a:lvl9pPr marL="1829166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6897" y="2400657"/>
            <a:ext cx="2745505" cy="283411"/>
          </a:xfrm>
        </p:spPr>
        <p:txBody>
          <a:bodyPr anchor="b"/>
          <a:lstStyle>
            <a:lvl1pPr algn="l">
              <a:defRPr sz="1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96897" y="306433"/>
            <a:ext cx="2745505" cy="2057706"/>
          </a:xfrm>
        </p:spPr>
        <p:txBody>
          <a:bodyPr/>
          <a:lstStyle>
            <a:lvl1pPr marL="0" indent="0">
              <a:buNone/>
              <a:defRPr sz="1600"/>
            </a:lvl1pPr>
            <a:lvl2pPr marL="228646" indent="0">
              <a:buNone/>
              <a:defRPr sz="1400"/>
            </a:lvl2pPr>
            <a:lvl3pPr marL="457291" indent="0">
              <a:buNone/>
              <a:defRPr sz="1200"/>
            </a:lvl3pPr>
            <a:lvl4pPr marL="685937" indent="0">
              <a:buNone/>
              <a:defRPr sz="1000"/>
            </a:lvl4pPr>
            <a:lvl5pPr marL="914583" indent="0">
              <a:buNone/>
              <a:defRPr sz="1000"/>
            </a:lvl5pPr>
            <a:lvl6pPr marL="1143229" indent="0">
              <a:buNone/>
              <a:defRPr sz="1000"/>
            </a:lvl6pPr>
            <a:lvl7pPr marL="1371874" indent="0">
              <a:buNone/>
              <a:defRPr sz="1000"/>
            </a:lvl7pPr>
            <a:lvl8pPr marL="1600520" indent="0">
              <a:buNone/>
              <a:defRPr sz="1000"/>
            </a:lvl8pPr>
            <a:lvl9pPr marL="1829166" indent="0">
              <a:buNone/>
              <a:defRPr sz="1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6897" y="2684068"/>
            <a:ext cx="2745505" cy="402491"/>
          </a:xfrm>
        </p:spPr>
        <p:txBody>
          <a:bodyPr/>
          <a:lstStyle>
            <a:lvl1pPr marL="0" indent="0">
              <a:buNone/>
              <a:defRPr sz="700"/>
            </a:lvl1pPr>
            <a:lvl2pPr marL="228646" indent="0">
              <a:buNone/>
              <a:defRPr sz="600"/>
            </a:lvl2pPr>
            <a:lvl3pPr marL="457291" indent="0">
              <a:buNone/>
              <a:defRPr sz="500"/>
            </a:lvl3pPr>
            <a:lvl4pPr marL="685937" indent="0">
              <a:buNone/>
              <a:defRPr sz="450"/>
            </a:lvl4pPr>
            <a:lvl5pPr marL="914583" indent="0">
              <a:buNone/>
              <a:defRPr sz="450"/>
            </a:lvl5pPr>
            <a:lvl6pPr marL="1143229" indent="0">
              <a:buNone/>
              <a:defRPr sz="450"/>
            </a:lvl6pPr>
            <a:lvl7pPr marL="1371874" indent="0">
              <a:buNone/>
              <a:defRPr sz="450"/>
            </a:lvl7pPr>
            <a:lvl8pPr marL="1600520" indent="0">
              <a:buNone/>
              <a:defRPr sz="450"/>
            </a:lvl8pPr>
            <a:lvl9pPr marL="1829166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317486" y="137340"/>
            <a:ext cx="1029564" cy="29261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792" y="137340"/>
            <a:ext cx="3012429" cy="29261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792" y="137339"/>
            <a:ext cx="4118258" cy="571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792" y="800219"/>
            <a:ext cx="4118258" cy="22633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792" y="3178647"/>
            <a:ext cx="1067696" cy="18259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3413" y="3178647"/>
            <a:ext cx="1449017" cy="18259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79354" y="3178647"/>
            <a:ext cx="1067696" cy="18259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91" rtl="0" eaLnBrk="1" latinLnBrk="0" hangingPunct="1">
        <a:spcBef>
          <a:spcPct val="0"/>
        </a:spcBef>
        <a:buNone/>
        <a:defRPr sz="2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84" indent="-171484" algn="l" defTabSz="457291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71549" indent="-142904" algn="l" defTabSz="457291" rtl="0" eaLnBrk="1" latinLnBrk="0" hangingPunct="1">
        <a:spcBef>
          <a:spcPct val="200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71614" indent="-114323" algn="l" defTabSz="457291" rtl="0" eaLnBrk="1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0260" indent="-114323" algn="l" defTabSz="457291" rtl="0" eaLnBrk="1" latinLnBrk="0" hangingPunct="1">
        <a:spcBef>
          <a:spcPct val="20000"/>
        </a:spcBef>
        <a:buFont typeface="Arial" pitchFamily="34" charset="0"/>
        <a:buChar char="–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906" indent="-114323" algn="l" defTabSz="457291" rtl="0" eaLnBrk="1" latinLnBrk="0" hangingPunct="1">
        <a:spcBef>
          <a:spcPct val="20000"/>
        </a:spcBef>
        <a:buFont typeface="Arial" pitchFamily="34" charset="0"/>
        <a:buChar char="»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257551" indent="-114323" algn="l" defTabSz="457291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486197" indent="-114323" algn="l" defTabSz="457291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7pPr>
      <a:lvl8pPr marL="1714843" indent="-114323" algn="l" defTabSz="457291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8pPr>
      <a:lvl9pPr marL="1943489" indent="-114323" algn="l" defTabSz="457291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46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91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685937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14583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143229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1371874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600520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829166" algn="l" defTabSz="457291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nfresearch.com/news/global-wearable-technology-market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techradar.com/health-fitness/smartwatches/the-apple-watch-is-going-big-on-eco-friendly-straps-here-are-the-best-ones-so-far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hyperlink" Target="https://scoop.market.us/e-waste-statistics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fmi.org/blog/view/fmi-blog/2023/07/12/younger-consumers-spotlight-sustain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2">
            <a:extLst>
              <a:ext uri="{FF2B5EF4-FFF2-40B4-BE49-F238E27FC236}">
                <a16:creationId xmlns:a16="http://schemas.microsoft.com/office/drawing/2014/main" id="{C6BDDF54-C34E-8C9E-9AFE-05DE6620A4E8}"/>
              </a:ext>
            </a:extLst>
          </p:cNvPr>
          <p:cNvSpPr txBox="1"/>
          <p:nvPr/>
        </p:nvSpPr>
        <p:spPr>
          <a:xfrm>
            <a:off x="542925" y="543719"/>
            <a:ext cx="6477000" cy="963962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Sustainable Innovation for Smart Living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Brand Extension: Apple </a:t>
            </a:r>
            <a:r>
              <a:rPr lang="en-US" sz="2800" b="1" dirty="0" err="1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EcoBand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endParaRPr lang="en-US" sz="2000" b="1" dirty="0">
              <a:solidFill>
                <a:srgbClr val="285A9C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Namirabanu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Nuruddin Gulam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Student ID: 2526407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Marketing Management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Module Code: LCMB7024</a:t>
            </a:r>
          </a:p>
          <a:p>
            <a:pPr algn="ctr"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Laila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Maazouz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Taonga Kaonga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Sobere-Snithers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Poster – Marketing Strategy Pitch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Term 1</a:t>
            </a:r>
          </a:p>
          <a:p>
            <a:pPr algn="ctr">
              <a:lnSpc>
                <a:spcPct val="150000"/>
              </a:lnSpc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AC0950-D84C-785B-C0D0-B9565F4C6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0425" y="3134519"/>
            <a:ext cx="762000" cy="774031"/>
          </a:xfrm>
          <a:prstGeom prst="rect">
            <a:avLst/>
          </a:prstGeom>
          <a:ln w="952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00633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80"/>
          <p:cNvGrpSpPr/>
          <p:nvPr/>
        </p:nvGrpSpPr>
        <p:grpSpPr>
          <a:xfrm>
            <a:off x="44742" y="30274"/>
            <a:ext cx="2789238" cy="351910"/>
            <a:chOff x="0" y="0"/>
            <a:chExt cx="2478421" cy="138512"/>
          </a:xfrm>
        </p:grpSpPr>
        <p:sp>
          <p:nvSpPr>
            <p:cNvPr id="81" name="Freeform 81"/>
            <p:cNvSpPr/>
            <p:nvPr/>
          </p:nvSpPr>
          <p:spPr>
            <a:xfrm>
              <a:off x="0" y="0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0" y="30666"/>
              <a:ext cx="2478421" cy="88619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Company Overview</a:t>
              </a:r>
            </a:p>
          </p:txBody>
        </p:sp>
      </p:grpSp>
      <p:grpSp>
        <p:nvGrpSpPr>
          <p:cNvPr id="84" name="Group 80">
            <a:extLst>
              <a:ext uri="{FF2B5EF4-FFF2-40B4-BE49-F238E27FC236}">
                <a16:creationId xmlns:a16="http://schemas.microsoft.com/office/drawing/2014/main" id="{E49DAE11-A178-18E6-6E91-3DAF170367F2}"/>
              </a:ext>
            </a:extLst>
          </p:cNvPr>
          <p:cNvGrpSpPr/>
          <p:nvPr/>
        </p:nvGrpSpPr>
        <p:grpSpPr>
          <a:xfrm>
            <a:off x="2949397" y="31437"/>
            <a:ext cx="4568711" cy="501716"/>
            <a:chOff x="-570757" y="0"/>
            <a:chExt cx="3034150" cy="138512"/>
          </a:xfrm>
        </p:grpSpPr>
        <p:sp>
          <p:nvSpPr>
            <p:cNvPr id="85" name="Freeform 81">
              <a:extLst>
                <a:ext uri="{FF2B5EF4-FFF2-40B4-BE49-F238E27FC236}">
                  <a16:creationId xmlns:a16="http://schemas.microsoft.com/office/drawing/2014/main" id="{38BFC0D9-151A-AE59-7E5D-38B2F0B9F6D1}"/>
                </a:ext>
              </a:extLst>
            </p:cNvPr>
            <p:cNvSpPr/>
            <p:nvPr/>
          </p:nvSpPr>
          <p:spPr>
            <a:xfrm>
              <a:off x="-570757" y="0"/>
              <a:ext cx="3034150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6" name="TextBox 82">
              <a:extLst>
                <a:ext uri="{FF2B5EF4-FFF2-40B4-BE49-F238E27FC236}">
                  <a16:creationId xmlns:a16="http://schemas.microsoft.com/office/drawing/2014/main" id="{D7318638-234B-8360-E3E1-F2C5656CACA7}"/>
                </a:ext>
              </a:extLst>
            </p:cNvPr>
            <p:cNvSpPr txBox="1"/>
            <p:nvPr/>
          </p:nvSpPr>
          <p:spPr>
            <a:xfrm>
              <a:off x="-262516" y="11472"/>
              <a:ext cx="2467102" cy="81362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Brand Extension Concept</a:t>
              </a:r>
            </a:p>
          </p:txBody>
        </p:sp>
      </p:grpSp>
      <p:sp>
        <p:nvSpPr>
          <p:cNvPr id="113" name="TextBox 112">
            <a:extLst>
              <a:ext uri="{FF2B5EF4-FFF2-40B4-BE49-F238E27FC236}">
                <a16:creationId xmlns:a16="http://schemas.microsoft.com/office/drawing/2014/main" id="{702EA885-243B-2361-EEC6-4CA6BBC21190}"/>
              </a:ext>
            </a:extLst>
          </p:cNvPr>
          <p:cNvSpPr txBox="1"/>
          <p:nvPr/>
        </p:nvSpPr>
        <p:spPr>
          <a:xfrm>
            <a:off x="44742" y="377141"/>
            <a:ext cx="2776500" cy="156966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Apple Inc. is a global technology leader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recognised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for premium innovation, strong brand equity, and a highly integrated digital ecosystem (Siahaan, 2023). The Apple Watch has positioned Apple as a dominant player in the global wearable technology market, particularly within health and lifestyle monitoring.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F142A27F-8775-DC14-4484-1D5AF28BD7E2}"/>
              </a:ext>
            </a:extLst>
          </p:cNvPr>
          <p:cNvSpPr txBox="1"/>
          <p:nvPr/>
        </p:nvSpPr>
        <p:spPr>
          <a:xfrm>
            <a:off x="2949398" y="365374"/>
            <a:ext cx="4568710" cy="646331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Apple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nva Sans"/>
              </a:rPr>
              <a:t>EcoBand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nva Sans"/>
              </a:rPr>
              <a:t> is a sustainable extension of the Apple Watch portfolio (Davies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nva Sans"/>
              </a:rPr>
              <a:t>. It integrates 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advanced health-tracking technology with environmentally responsible design.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254133-A496-1877-AC93-16A13C511E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816" y="1022024"/>
            <a:ext cx="861458" cy="9731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CC6143-D2D2-DE7E-D1FA-8A0DEEB846E5}"/>
              </a:ext>
            </a:extLst>
          </p:cNvPr>
          <p:cNvSpPr txBox="1"/>
          <p:nvPr/>
        </p:nvSpPr>
        <p:spPr>
          <a:xfrm>
            <a:off x="2949397" y="1084322"/>
            <a:ext cx="3575228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Recycled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aluminium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casing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Solar-assisted battery efficiency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AI-powered health and wellness analytics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Eco-impact tracking application for users</a:t>
            </a:r>
            <a:endParaRPr 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anva Sans"/>
            </a:endParaRPr>
          </a:p>
        </p:txBody>
      </p:sp>
      <p:grpSp>
        <p:nvGrpSpPr>
          <p:cNvPr id="16" name="Group 80">
            <a:extLst>
              <a:ext uri="{FF2B5EF4-FFF2-40B4-BE49-F238E27FC236}">
                <a16:creationId xmlns:a16="http://schemas.microsoft.com/office/drawing/2014/main" id="{A6805D7F-A053-6C54-09C5-ECE7DEE34319}"/>
              </a:ext>
            </a:extLst>
          </p:cNvPr>
          <p:cNvGrpSpPr/>
          <p:nvPr/>
        </p:nvGrpSpPr>
        <p:grpSpPr>
          <a:xfrm>
            <a:off x="4401992" y="2054324"/>
            <a:ext cx="3068897" cy="362169"/>
            <a:chOff x="0" y="0"/>
            <a:chExt cx="2478421" cy="138512"/>
          </a:xfrm>
        </p:grpSpPr>
        <p:sp>
          <p:nvSpPr>
            <p:cNvPr id="17" name="Freeform 81">
              <a:extLst>
                <a:ext uri="{FF2B5EF4-FFF2-40B4-BE49-F238E27FC236}">
                  <a16:creationId xmlns:a16="http://schemas.microsoft.com/office/drawing/2014/main" id="{A78269C8-DB77-8DC2-5F33-0680224920A5}"/>
                </a:ext>
              </a:extLst>
            </p:cNvPr>
            <p:cNvSpPr/>
            <p:nvPr/>
          </p:nvSpPr>
          <p:spPr>
            <a:xfrm>
              <a:off x="0" y="0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82">
              <a:extLst>
                <a:ext uri="{FF2B5EF4-FFF2-40B4-BE49-F238E27FC236}">
                  <a16:creationId xmlns:a16="http://schemas.microsoft.com/office/drawing/2014/main" id="{9F503FCB-B003-FA11-3B82-382913A7792A}"/>
                </a:ext>
              </a:extLst>
            </p:cNvPr>
            <p:cNvSpPr txBox="1"/>
            <p:nvPr/>
          </p:nvSpPr>
          <p:spPr>
            <a:xfrm>
              <a:off x="0" y="35270"/>
              <a:ext cx="2478421" cy="88619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Market Appeal &amp; Emerging Trends</a:t>
              </a: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210F76D2-F1C4-B04D-FC44-F1FB2E4566FA}"/>
              </a:ext>
            </a:extLst>
          </p:cNvPr>
          <p:cNvSpPr txBox="1"/>
          <p:nvPr/>
        </p:nvSpPr>
        <p:spPr>
          <a:xfrm>
            <a:off x="4401993" y="2359124"/>
            <a:ext cx="3068897" cy="138499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The global wearable technology market was valued at $72.4 billion in 2023 and is projected to exceed $251.3 billion by 2034, growing at over 14% CAGR (Facts,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80% of Gen Z and millennial consumers are willing to pay more for sustainable products (FMI , 2026).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520170DD-34FE-172E-B693-E0F411969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34" y="2022260"/>
            <a:ext cx="4269894" cy="2335637"/>
          </a:xfrm>
          <a:prstGeom prst="rect">
            <a:avLst/>
          </a:prstGeom>
          <a:ln w="9525">
            <a:solidFill>
              <a:schemeClr val="accent1"/>
            </a:solidFill>
          </a:ln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C6C028F-CC94-D6D3-F202-79A9A32315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22" y="4443199"/>
            <a:ext cx="4178578" cy="2338899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grpSp>
        <p:nvGrpSpPr>
          <p:cNvPr id="41" name="Group 80">
            <a:extLst>
              <a:ext uri="{FF2B5EF4-FFF2-40B4-BE49-F238E27FC236}">
                <a16:creationId xmlns:a16="http://schemas.microsoft.com/office/drawing/2014/main" id="{5CE31D50-B1BC-55E4-E7DC-EB47DE387AF8}"/>
              </a:ext>
            </a:extLst>
          </p:cNvPr>
          <p:cNvGrpSpPr/>
          <p:nvPr/>
        </p:nvGrpSpPr>
        <p:grpSpPr>
          <a:xfrm>
            <a:off x="4352120" y="6440673"/>
            <a:ext cx="3090834" cy="354135"/>
            <a:chOff x="0" y="0"/>
            <a:chExt cx="2467103" cy="138512"/>
          </a:xfrm>
        </p:grpSpPr>
        <p:sp>
          <p:nvSpPr>
            <p:cNvPr id="42" name="Freeform 81">
              <a:extLst>
                <a:ext uri="{FF2B5EF4-FFF2-40B4-BE49-F238E27FC236}">
                  <a16:creationId xmlns:a16="http://schemas.microsoft.com/office/drawing/2014/main" id="{45CA5E3D-D232-C048-FDDD-BBF46893CFAC}"/>
                </a:ext>
              </a:extLst>
            </p:cNvPr>
            <p:cNvSpPr/>
            <p:nvPr/>
          </p:nvSpPr>
          <p:spPr>
            <a:xfrm>
              <a:off x="0" y="0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3" name="TextBox 82">
              <a:extLst>
                <a:ext uri="{FF2B5EF4-FFF2-40B4-BE49-F238E27FC236}">
                  <a16:creationId xmlns:a16="http://schemas.microsoft.com/office/drawing/2014/main" id="{F20B44F0-CF77-43B2-BE01-9845F57BD98D}"/>
                </a:ext>
              </a:extLst>
            </p:cNvPr>
            <p:cNvSpPr txBox="1"/>
            <p:nvPr/>
          </p:nvSpPr>
          <p:spPr>
            <a:xfrm>
              <a:off x="1" y="35270"/>
              <a:ext cx="2467102" cy="46441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Sustainability Alignment</a:t>
              </a:r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9CD3342D-9306-CEBE-678D-F0423F4EFCF7}"/>
              </a:ext>
            </a:extLst>
          </p:cNvPr>
          <p:cNvSpPr txBox="1"/>
          <p:nvPr/>
        </p:nvSpPr>
        <p:spPr>
          <a:xfrm>
            <a:off x="4328728" y="6742959"/>
            <a:ext cx="3128930" cy="156966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lvl="0" indent="-171450" algn="just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technology sector contributes approximately 2–3% of global carbon emissions.</a:t>
            </a:r>
          </a:p>
          <a:p>
            <a:pPr marL="171450" lvl="0" indent="-171450" algn="just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Electronic waste reached 59 million metric </a:t>
            </a:r>
            <a:r>
              <a:rPr lang="en-US" alt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tonnes</a:t>
            </a:r>
            <a:r>
              <a:rPr lang="en-US" alt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globally in 2022, with only 17% formally recycled (Pangarkar, 2023).</a:t>
            </a:r>
          </a:p>
          <a:p>
            <a:pPr marL="171450" lvl="0" indent="-171450" algn="just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80% of consumers expect brands to take measurable climate action.</a:t>
            </a:r>
          </a:p>
        </p:txBody>
      </p:sp>
      <p:grpSp>
        <p:nvGrpSpPr>
          <p:cNvPr id="53" name="Group 80">
            <a:extLst>
              <a:ext uri="{FF2B5EF4-FFF2-40B4-BE49-F238E27FC236}">
                <a16:creationId xmlns:a16="http://schemas.microsoft.com/office/drawing/2014/main" id="{75322B04-5902-D6CD-D1FB-AA8C244B6D47}"/>
              </a:ext>
            </a:extLst>
          </p:cNvPr>
          <p:cNvGrpSpPr/>
          <p:nvPr/>
        </p:nvGrpSpPr>
        <p:grpSpPr>
          <a:xfrm>
            <a:off x="58077" y="6876062"/>
            <a:ext cx="2016822" cy="354135"/>
            <a:chOff x="0" y="0"/>
            <a:chExt cx="2467103" cy="138512"/>
          </a:xfrm>
        </p:grpSpPr>
        <p:sp>
          <p:nvSpPr>
            <p:cNvPr id="54" name="Freeform 81">
              <a:extLst>
                <a:ext uri="{FF2B5EF4-FFF2-40B4-BE49-F238E27FC236}">
                  <a16:creationId xmlns:a16="http://schemas.microsoft.com/office/drawing/2014/main" id="{40AD6A58-157C-76FF-EC36-8EA8915F64D0}"/>
                </a:ext>
              </a:extLst>
            </p:cNvPr>
            <p:cNvSpPr/>
            <p:nvPr/>
          </p:nvSpPr>
          <p:spPr>
            <a:xfrm>
              <a:off x="0" y="0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5" name="TextBox 82">
              <a:extLst>
                <a:ext uri="{FF2B5EF4-FFF2-40B4-BE49-F238E27FC236}">
                  <a16:creationId xmlns:a16="http://schemas.microsoft.com/office/drawing/2014/main" id="{62F58038-4740-52A9-82B1-CBAD2459B45B}"/>
                </a:ext>
              </a:extLst>
            </p:cNvPr>
            <p:cNvSpPr txBox="1"/>
            <p:nvPr/>
          </p:nvSpPr>
          <p:spPr>
            <a:xfrm>
              <a:off x="1" y="35270"/>
              <a:ext cx="2467102" cy="46441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Value Proposition</a:t>
              </a:r>
            </a:p>
          </p:txBody>
        </p:sp>
      </p:grpSp>
      <p:sp>
        <p:nvSpPr>
          <p:cNvPr id="56" name="TextBox 55">
            <a:extLst>
              <a:ext uri="{FF2B5EF4-FFF2-40B4-BE49-F238E27FC236}">
                <a16:creationId xmlns:a16="http://schemas.microsoft.com/office/drawing/2014/main" id="{2811EF2A-4F99-7F5C-0F00-F8AFFEB67C45}"/>
              </a:ext>
            </a:extLst>
          </p:cNvPr>
          <p:cNvSpPr txBox="1"/>
          <p:nvPr/>
        </p:nvSpPr>
        <p:spPr>
          <a:xfrm>
            <a:off x="73192" y="7142531"/>
            <a:ext cx="1993017" cy="1200329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For Customers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64%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prioritise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health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58% value sustainability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Wellness drives purchasing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Ethical tech preferred</a:t>
            </a:r>
          </a:p>
        </p:txBody>
      </p:sp>
      <p:grpSp>
        <p:nvGrpSpPr>
          <p:cNvPr id="58" name="Group 80">
            <a:extLst>
              <a:ext uri="{FF2B5EF4-FFF2-40B4-BE49-F238E27FC236}">
                <a16:creationId xmlns:a16="http://schemas.microsoft.com/office/drawing/2014/main" id="{5E41A95E-8A50-910E-6066-8A20330B8992}"/>
              </a:ext>
            </a:extLst>
          </p:cNvPr>
          <p:cNvGrpSpPr/>
          <p:nvPr/>
        </p:nvGrpSpPr>
        <p:grpSpPr>
          <a:xfrm>
            <a:off x="2204371" y="6864449"/>
            <a:ext cx="2016822" cy="354135"/>
            <a:chOff x="0" y="0"/>
            <a:chExt cx="2467103" cy="138512"/>
          </a:xfrm>
        </p:grpSpPr>
        <p:sp>
          <p:nvSpPr>
            <p:cNvPr id="59" name="Freeform 81">
              <a:extLst>
                <a:ext uri="{FF2B5EF4-FFF2-40B4-BE49-F238E27FC236}">
                  <a16:creationId xmlns:a16="http://schemas.microsoft.com/office/drawing/2014/main" id="{96408BE8-C41C-D38E-B31E-9112125374CB}"/>
                </a:ext>
              </a:extLst>
            </p:cNvPr>
            <p:cNvSpPr/>
            <p:nvPr/>
          </p:nvSpPr>
          <p:spPr>
            <a:xfrm>
              <a:off x="0" y="0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0" name="TextBox 82">
              <a:extLst>
                <a:ext uri="{FF2B5EF4-FFF2-40B4-BE49-F238E27FC236}">
                  <a16:creationId xmlns:a16="http://schemas.microsoft.com/office/drawing/2014/main" id="{8A7E4D07-2017-D882-EE28-4B4DF8151E5E}"/>
                </a:ext>
              </a:extLst>
            </p:cNvPr>
            <p:cNvSpPr txBox="1"/>
            <p:nvPr/>
          </p:nvSpPr>
          <p:spPr>
            <a:xfrm>
              <a:off x="1" y="35270"/>
              <a:ext cx="2467102" cy="46441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Value Proposition</a:t>
              </a:r>
            </a:p>
          </p:txBody>
        </p:sp>
      </p:grpSp>
      <p:sp>
        <p:nvSpPr>
          <p:cNvPr id="61" name="TextBox 60">
            <a:extLst>
              <a:ext uri="{FF2B5EF4-FFF2-40B4-BE49-F238E27FC236}">
                <a16:creationId xmlns:a16="http://schemas.microsoft.com/office/drawing/2014/main" id="{75445EEE-7238-D85A-63D8-A23A5C1A131E}"/>
              </a:ext>
            </a:extLst>
          </p:cNvPr>
          <p:cNvSpPr txBox="1"/>
          <p:nvPr/>
        </p:nvSpPr>
        <p:spPr>
          <a:xfrm>
            <a:off x="2206238" y="7146319"/>
            <a:ext cx="1993017" cy="1200329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For Investors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ESG funds +30%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Sustainable lines grow faster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Higher long-term returns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Stronger brand resilience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33D94EE0-D723-D4CE-5A68-9E9843CE8F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1642" y="3834294"/>
            <a:ext cx="3035580" cy="2504282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grpSp>
        <p:nvGrpSpPr>
          <p:cNvPr id="2" name="Group 80">
            <a:extLst>
              <a:ext uri="{FF2B5EF4-FFF2-40B4-BE49-F238E27FC236}">
                <a16:creationId xmlns:a16="http://schemas.microsoft.com/office/drawing/2014/main" id="{15CE5796-3825-BFAF-B644-B129C0731164}"/>
              </a:ext>
            </a:extLst>
          </p:cNvPr>
          <p:cNvGrpSpPr/>
          <p:nvPr/>
        </p:nvGrpSpPr>
        <p:grpSpPr>
          <a:xfrm>
            <a:off x="2147373" y="8456616"/>
            <a:ext cx="3044569" cy="354135"/>
            <a:chOff x="-175829" y="55193"/>
            <a:chExt cx="2468142" cy="138512"/>
          </a:xfrm>
        </p:grpSpPr>
        <p:sp>
          <p:nvSpPr>
            <p:cNvPr id="4" name="Freeform 81">
              <a:extLst>
                <a:ext uri="{FF2B5EF4-FFF2-40B4-BE49-F238E27FC236}">
                  <a16:creationId xmlns:a16="http://schemas.microsoft.com/office/drawing/2014/main" id="{0A4ED39D-72BA-ECCE-D338-C2B48F98C7BF}"/>
                </a:ext>
              </a:extLst>
            </p:cNvPr>
            <p:cNvSpPr/>
            <p:nvPr/>
          </p:nvSpPr>
          <p:spPr>
            <a:xfrm>
              <a:off x="-174789" y="55193"/>
              <a:ext cx="2467102" cy="138512"/>
            </a:xfrm>
            <a:custGeom>
              <a:avLst/>
              <a:gdLst/>
              <a:ahLst/>
              <a:cxnLst/>
              <a:rect l="l" t="t" r="r" b="b"/>
              <a:pathLst>
                <a:path w="2467102" h="138512">
                  <a:moveTo>
                    <a:pt x="0" y="0"/>
                  </a:moveTo>
                  <a:lnTo>
                    <a:pt x="2467102" y="0"/>
                  </a:lnTo>
                  <a:lnTo>
                    <a:pt x="2467102" y="138512"/>
                  </a:lnTo>
                  <a:lnTo>
                    <a:pt x="0" y="138512"/>
                  </a:lnTo>
                  <a:close/>
                </a:path>
              </a:pathLst>
            </a:custGeom>
            <a:solidFill>
              <a:srgbClr val="285A9C"/>
            </a:solidFill>
          </p:spPr>
          <p:txBody>
            <a:bodyPr/>
            <a:lstStyle/>
            <a:p>
              <a:endParaRPr lang="en-US" sz="4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" name="TextBox 82">
              <a:extLst>
                <a:ext uri="{FF2B5EF4-FFF2-40B4-BE49-F238E27FC236}">
                  <a16:creationId xmlns:a16="http://schemas.microsoft.com/office/drawing/2014/main" id="{FF88612C-78FA-96A2-0A06-78EB67800162}"/>
                </a:ext>
              </a:extLst>
            </p:cNvPr>
            <p:cNvSpPr txBox="1"/>
            <p:nvPr/>
          </p:nvSpPr>
          <p:spPr>
            <a:xfrm>
              <a:off x="-175829" y="84625"/>
              <a:ext cx="2467102" cy="46441"/>
            </a:xfrm>
            <a:prstGeom prst="rect">
              <a:avLst/>
            </a:prstGeom>
          </p:spPr>
          <p:txBody>
            <a:bodyPr lIns="5834" tIns="5834" rIns="5834" bIns="5834" rtlCol="0" anchor="ctr"/>
            <a:lstStyle/>
            <a:p>
              <a:pPr algn="ctr">
                <a:lnSpc>
                  <a:spcPts val="1378"/>
                </a:lnSpc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nva Sans Bold"/>
                  <a:cs typeface="Times New Roman" panose="02020603050405020304" pitchFamily="18" charset="0"/>
                  <a:sym typeface="Canva Sans Bold"/>
                </a:rPr>
                <a:t>References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89997141-F6B0-F96A-D250-23851170A58B}"/>
              </a:ext>
            </a:extLst>
          </p:cNvPr>
          <p:cNvSpPr txBox="1"/>
          <p:nvPr/>
        </p:nvSpPr>
        <p:spPr>
          <a:xfrm>
            <a:off x="90462" y="8752698"/>
            <a:ext cx="7400871" cy="178510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Davies, R. (2023)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Apple Watch is going big on eco-friendly straps – here are the best ones so far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TechRadar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https://www.techradar.com/health-fitness/smartwatches/the-apple-watch-is-going-big-on-eco-friendly-straps-here-are-the-best-ones-so-far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algn="just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‌Facts (2024)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Global Wearable Technology Market Size Projected to Grow USD 251.32 Billion at a CAGR of 14.80% by 2032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(2024)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Facts and Factors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https://www.fnfresearch.com/news/global-wearable-technology-market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algn="just"/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FMI (2026) Younger Consumers Spotlight Sustainability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(2024)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fmi.org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https://www.fmi.org/blog/view/fmi-blog/2023/07/12/younger-consumers-spotlight-sustainability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algn="just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Pangarkar, T. (2023)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E-Waste Statistics 2024 By Easy Recycling, Waste, Methods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Market.us Scoop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https://scoop.market.us/e-waste-statistics/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algn="just"/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Siahaan, M., 2023. Analysis and Evaluation of the Business Innovation Strategy: A Case Study of Apple Inc. 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Enigma in Economics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pp.42-48.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</TotalTime>
  <Words>515</Words>
  <Application>Microsoft Macintosh PowerPoint</Application>
  <PresentationFormat>Custom</PresentationFormat>
  <Paragraphs>48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Aptos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White Illustrative Sleep Care Tips Portrait Poster</dc:title>
  <cp:lastModifiedBy>Raj Patel</cp:lastModifiedBy>
  <cp:revision>88</cp:revision>
  <dcterms:created xsi:type="dcterms:W3CDTF">2006-08-16T00:00:00Z</dcterms:created>
  <dcterms:modified xsi:type="dcterms:W3CDTF">2026-03-04T11:10:25Z</dcterms:modified>
  <dc:identifier>DAG8ImUBnfw</dc:identifier>
</cp:coreProperties>
</file>