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Gill Sans MT" panose="020B0502020104020203" pitchFamily="34" charset="0"/>
      <p:regular r:id="rId14"/>
      <p:bold r:id="rId15"/>
      <p:italic r:id="rId16"/>
      <p:boldItalic r:id="rId1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ROON TRADERS" initials="HT" lastIdx="4" clrIdx="0">
    <p:extLst>
      <p:ext uri="{19B8F6BF-5375-455C-9EA6-DF929625EA0E}">
        <p15:presenceInfo xmlns:p15="http://schemas.microsoft.com/office/powerpoint/2012/main" userId="HAROON TRADER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83668" autoAdjust="0"/>
  </p:normalViewPr>
  <p:slideViewPr>
    <p:cSldViewPr snapToGrid="0">
      <p:cViewPr varScale="1">
        <p:scale>
          <a:sx n="69" d="100"/>
          <a:sy n="69" d="100"/>
        </p:scale>
        <p:origin x="76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Based on Bowlby's Attachment Theory as our main model on development through the lifespan, we intend to show how the different rings of influence around Isaac the maternal caring system, the early years system of practitioners, and the multi-agency support system specifically impact his current presenting issues and how the Practitioner bioecological and environmental approach to helping children with complex developmental and socio-emotional barriers will inform our multi-agency early help interventions (Kohlhoff et al., 2022).</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br>
              <a:rPr lang="en-US"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For Isaac, we have a developmental risk flow chart that indicates the building blocks of their situation: They experienced two compound risks a clinical depression in their mother after her pregnancy and extreme disruption of the stability in childcare through the move to London, Bowlby's theory links clinical depression to their mother's capacity to be a 'safe haven' and the ability to regulate their emotions in order to manage distress, in turn Isaac's emotional reactions feed back to the building blocks of the context which is linked to the physical results of the disruption – language delays and extreme separation distress. Emotional deregulation has a direct impact on cognitive resources that would allow for the child to acquire language standards (Axford et al., 2026).</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br>
              <a:rPr lang="en-US"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107" name="Google Shape;10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We have chosen Bowlby because, according to Section 1 of the assessment brief, we must focus on a single theory. This is because cognitive theories would not be able to account for any emotional pathologies that are observed in Isaac, such as hyper-arousal and anxiety in attachment issues, nor would it explain his somatic symptoms and delays in development, as Bowlby does (Jane Kohlhoff et al., 2022).</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br>
              <a:rPr lang="en-US"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140" name="Google Shape;14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 'Secure Base' is provided by the primary caregiver to which the child comes back to when feeling vulnerable and the 'Safe Haven' is the place where the child can go to when she feels safe, if either of these are absent, she can't benefit from the 'Safe Haven', which leads to a distorted 'Internal Working Model' a cognitive schema, that is a child's negative thoughts about herself and about the people around her, that can only lead to an anxious site of attachment, which we see in Isaac when his mother suffers from postnatal depression. Without an 'Emotionally Available' relationship from the maternal primary caregiver, the child will not be able to use her as a ‘Safe Haven' to return to when she feels safe, which will in turn lead to a distorted 'Internal Working Model' the thoughts on how the child sees herself and others around her, and, directly onto the anxious-resistant attachment profile we see in Isaac </a:t>
            </a:r>
            <a:r>
              <a:rPr lang="en-GB" dirty="0"/>
              <a:t>(Brookman et al., 2020)</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br>
              <a:rPr lang="en-US"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167" name="Google Shape;16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Excessive attachment experiences would be seen as relating directly to Isaac's distress; his developmental patterns are classic examples of hyperactivating certain attachment behaviors. Isaac's anxious-ambivalent/resistant pattern fuels his constant attachment behaviors and leads to sleep problems. Early literature shows that hyper activation of attachment behaviors due to chronic distress can limit development of other skills like language acquisition and peer cooperation (Theart and Selemani, 2024).</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br>
              <a:rPr lang="en-US"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198" name="Google Shape;19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Under Module Learning Outcome 2, the biological and the environmental determinants of human </a:t>
            </a:r>
            <a:r>
              <a:rPr lang="en-US"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behaviour</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must be examined. The Venn Diagram represents the interaction between the two, between Nature and Nurture, in early years psychobiological development: Under 'Nature' (nurtured) we looked at Isaac's genetic predisposition and temperament. Isaac had a behave-inhibited temperament with a biological predisposition to emotional dysfunctionality. Under 'Nurture' (nurturing) we looked at the influences of his mother's abstinence in the postnatal phase, and the effects of </a:t>
            </a:r>
            <a:r>
              <a:rPr lang="en-US"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reeledocation</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and highly split up or dispersed child care arrangements. The intersection, Epigenetic Dialogue, revealed that environmental adversity had a huge impact on triggering his biological vulnerability in terms of emotional dysfunctionality, evidenced in neuro-developmental delay for language areas and structural social withdrawal (Axford et al., 2026).</a:t>
            </a:r>
            <a:endParaRPr dirty="0">
              <a:latin typeface="Times New Roman" panose="02020603050405020304" pitchFamily="18" charset="0"/>
              <a:cs typeface="Times New Roman" panose="02020603050405020304" pitchFamily="18" charset="0"/>
            </a:endParaRPr>
          </a:p>
        </p:txBody>
      </p:sp>
      <p:sp>
        <p:nvSpPr>
          <p:cNvPr id="226" name="Google Shape;22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Our first strategic loop will facilitate the mother of Isaac in knowing how to respond when he has a need for proximity or exploration, by attending weekly early help sessions with our Children's Centre, and directly with London NHS perinatal mental health services to support his mother's postnatal depression. (</a:t>
            </a:r>
            <a:r>
              <a:rPr lang="en-US"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Alwahibah</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2026)</a:t>
            </a:r>
            <a:endParaRPr dirty="0">
              <a:latin typeface="Times New Roman" panose="02020603050405020304" pitchFamily="18" charset="0"/>
              <a:cs typeface="Times New Roman" panose="02020603050405020304" pitchFamily="18" charset="0"/>
            </a:endParaRPr>
          </a:p>
        </p:txBody>
      </p:sp>
      <p:sp>
        <p:nvSpPr>
          <p:cNvPr id="246" name="Google Shape;24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second practical intervention happens right in our early years setting, structured as an Intervention Pyramid at the top we work on emotional distress by designating a secondary attachment figure (Key Worker), with a 'Safe Haven' in a classroom setting during separations; at the middle level, we focused on 'play-based learning and teacher modelling' to support Isaac to move from quiet isolation to 'peer cooperative play', and at the bottom, 'Language-Rich Environment' deal with his language delay by lowering his stress and distress from communication, to help his expressive language skills catch up with age-expected milestones (</a:t>
            </a:r>
            <a:r>
              <a:rPr lang="en-US"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Fatori</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2021).</a:t>
            </a:r>
            <a:endParaRPr dirty="0">
              <a:latin typeface="Times New Roman" panose="02020603050405020304" pitchFamily="18" charset="0"/>
              <a:cs typeface="Times New Roman" panose="02020603050405020304" pitchFamily="18" charset="0"/>
            </a:endParaRPr>
          </a:p>
        </p:txBody>
      </p:sp>
      <p:sp>
        <p:nvSpPr>
          <p:cNvPr id="268" name="Google Shape;268;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As outlined in the Literature Review, Bowlby's theory is strong because of its practical use in the development of early years support plans; however, in London, differing communities provide varied forms of caring for children (community attachments or </a:t>
            </a:r>
            <a:r>
              <a:rPr lang="en-US"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alloparenting</a:t>
            </a:r>
            <a:r>
              <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which he failed to acknowledge in his work, and in some instances it may even be unrealistic to expect one mother to be the sole secure attachment figure, particularly if they are coping with postnatal depression or social isolation, therefore, we need to extend his model to include community networks and secondary attachments to the main attachment relationships, which will be actively promoted with our Children's Centre to bridge this early years care gap (Axford et al., 2026).</a:t>
            </a:r>
            <a:endParaRPr dirty="0">
              <a:latin typeface="Times New Roman" panose="02020603050405020304" pitchFamily="18" charset="0"/>
              <a:cs typeface="Times New Roman" panose="02020603050405020304" pitchFamily="18" charset="0"/>
            </a:endParaRPr>
          </a:p>
        </p:txBody>
      </p:sp>
      <p:sp>
        <p:nvSpPr>
          <p:cNvPr id="287" name="Google Shape;287;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E2E8F0"/>
                </a:solidFill>
                <a:latin typeface="Times New Roman" panose="02020603050405020304" pitchFamily="18" charset="0"/>
                <a:ea typeface="Fira Mono"/>
                <a:cs typeface="Times New Roman" panose="02020603050405020304" pitchFamily="18" charset="0"/>
                <a:sym typeface="Fira Mono"/>
              </a:rPr>
              <a:t>To sum up, our early years plan for Isaac is built on a clear 3-step transition plan with Step 1 helping Isaac move towards secure attachment through developing a key worker as a secure base in our classroom, Step 2 helping Isaac develop into secure attachment by reducing developmental stress levels and </a:t>
            </a:r>
            <a:r>
              <a:rPr lang="en-US" sz="1100" b="0" i="0" u="none" strike="noStrike" cap="none" dirty="0" err="1">
                <a:solidFill>
                  <a:srgbClr val="E2E8F0"/>
                </a:solidFill>
                <a:latin typeface="Times New Roman" panose="02020603050405020304" pitchFamily="18" charset="0"/>
                <a:ea typeface="Fira Mono"/>
                <a:cs typeface="Times New Roman" panose="02020603050405020304" pitchFamily="18" charset="0"/>
                <a:sym typeface="Fira Mono"/>
              </a:rPr>
              <a:t>focussing</a:t>
            </a:r>
            <a:r>
              <a:rPr lang="en-US" sz="1100" b="0" i="0" u="none" strike="noStrike" cap="none" dirty="0">
                <a:solidFill>
                  <a:srgbClr val="E2E8F0"/>
                </a:solidFill>
                <a:latin typeface="Times New Roman" panose="02020603050405020304" pitchFamily="18" charset="0"/>
                <a:ea typeface="Fira Mono"/>
                <a:cs typeface="Times New Roman" panose="02020603050405020304" pitchFamily="18" charset="0"/>
                <a:sym typeface="Fira Mono"/>
              </a:rPr>
              <a:t> on play-based and language interventions as part of the plan, Step 3 reviewing the attachment plan with Isaac's mother and postnatal workers and supporting maternal emotional health through the multi-agency approach provided with local London-wide partners </a:t>
            </a:r>
            <a:r>
              <a:rPr lang="en-GB" dirty="0">
                <a:latin typeface="Times New Roman" panose="02020603050405020304" pitchFamily="18" charset="0"/>
                <a:cs typeface="Times New Roman" panose="02020603050405020304" pitchFamily="18" charset="0"/>
              </a:rPr>
              <a:t>(Maxwell et al., 2021)</a:t>
            </a:r>
            <a:r>
              <a:rPr lang="en-US" sz="1100" b="0" i="0" u="none" strike="noStrike" cap="none" dirty="0">
                <a:solidFill>
                  <a:srgbClr val="E2E8F0"/>
                </a:solidFill>
                <a:latin typeface="Times New Roman" panose="02020603050405020304" pitchFamily="18" charset="0"/>
                <a:ea typeface="Fira Mono"/>
                <a:cs typeface="Times New Roman" panose="02020603050405020304" pitchFamily="18" charset="0"/>
                <a:sym typeface="Fira Mono"/>
              </a:rPr>
              <a:t>. I thank you for your questions and welcome any questions throughout. </a:t>
            </a:r>
            <a:endParaRPr dirty="0">
              <a:latin typeface="Times New Roman" panose="02020603050405020304" pitchFamily="18" charset="0"/>
              <a:cs typeface="Times New Roman" panose="02020603050405020304" pitchFamily="18" charset="0"/>
            </a:endParaRPr>
          </a:p>
        </p:txBody>
      </p:sp>
      <p:sp>
        <p:nvSpPr>
          <p:cNvPr id="317" name="Google Shape;3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0" name="Google Shape;34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787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732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7687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6713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3129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170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899615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523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744479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7182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33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47955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10" Type="http://schemas.openxmlformats.org/officeDocument/2006/relationships/image" Target="../media/image41.png"/><Relationship Id="rId4" Type="http://schemas.openxmlformats.org/officeDocument/2006/relationships/image" Target="../media/image35.png"/><Relationship Id="rId9" Type="http://schemas.openxmlformats.org/officeDocument/2006/relationships/image" Target="../media/image40.png"/></Relationships>
</file>

<file path=ppt/slides/_rels/slide1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A2540"/>
        </a:solidFill>
        <a:effectLst/>
      </p:bgPr>
    </p:bg>
    <p:spTree>
      <p:nvGrpSpPr>
        <p:cNvPr id="1" name="Shape 83"/>
        <p:cNvGrpSpPr/>
        <p:nvPr/>
      </p:nvGrpSpPr>
      <p:grpSpPr>
        <a:xfrm>
          <a:off x="0" y="0"/>
          <a:ext cx="0" cy="0"/>
          <a:chOff x="0" y="0"/>
          <a:chExt cx="0" cy="0"/>
        </a:xfrm>
      </p:grpSpPr>
      <p:sp>
        <p:nvSpPr>
          <p:cNvPr id="90" name="Google Shape;90;p13"/>
          <p:cNvSpPr txBox="1"/>
          <p:nvPr/>
        </p:nvSpPr>
        <p:spPr>
          <a:xfrm>
            <a:off x="1064144" y="0"/>
            <a:ext cx="4720416" cy="6328656"/>
          </a:xfrm>
          <a:prstGeom prst="rect">
            <a:avLst/>
          </a:prstGeom>
          <a:noFill/>
          <a:ln>
            <a:noFill/>
          </a:ln>
        </p:spPr>
        <p:txBody>
          <a:bodyPr spcFirstLastPara="1" wrap="square" lIns="0" tIns="0" rIns="0" bIns="0" anchor="t" anchorCtr="0">
            <a:spAutoFit/>
          </a:bodyPr>
          <a:lstStyle/>
          <a:p>
            <a:pPr marL="0" marR="0" lvl="0" indent="0" algn="ctr" rtl="0">
              <a:lnSpc>
                <a:spcPct val="124980"/>
              </a:lnSpc>
              <a:spcBef>
                <a:spcPts val="0"/>
              </a:spcBef>
              <a:spcAft>
                <a:spcPts val="0"/>
              </a:spcAft>
              <a:buNone/>
            </a:pPr>
            <a:endParaRPr lang="en-US" sz="2000" b="1" u="none" strike="noStrike" cap="none" dirty="0">
              <a:solidFill>
                <a:srgbClr val="FAF8F5"/>
              </a:solidFill>
              <a:latin typeface="Times New Roman" panose="02020603050405020304" pitchFamily="18" charset="0"/>
              <a:ea typeface="Playfair Display"/>
              <a:cs typeface="Times New Roman" panose="02020603050405020304" pitchFamily="18" charset="0"/>
              <a:sym typeface="Playfair Display"/>
            </a:endParaRPr>
          </a:p>
          <a:p>
            <a:pPr marL="0" marR="0" lvl="0" indent="0" algn="ctr" rtl="0">
              <a:lnSpc>
                <a:spcPct val="124980"/>
              </a:lnSpc>
              <a:spcBef>
                <a:spcPts val="0"/>
              </a:spcBef>
              <a:spcAft>
                <a:spcPts val="0"/>
              </a:spcAft>
              <a:buNone/>
            </a:pPr>
            <a:endPar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endParaRPr>
          </a:p>
          <a:p>
            <a:pPr marL="0" marR="0" lvl="0" indent="0" algn="ctr" rtl="0">
              <a:lnSpc>
                <a:spcPct val="124980"/>
              </a:lnSpc>
              <a:spcBef>
                <a:spcPts val="0"/>
              </a:spcBef>
              <a:spcAft>
                <a:spcPts val="0"/>
              </a:spcAft>
              <a:buNone/>
            </a:pPr>
            <a:endParaRPr lang="en-US" sz="2000" b="1" u="none" strike="noStrike" cap="none" dirty="0">
              <a:solidFill>
                <a:srgbClr val="FAF8F5"/>
              </a:solidFill>
              <a:latin typeface="Times New Roman" panose="02020603050405020304" pitchFamily="18" charset="0"/>
              <a:ea typeface="Playfair Display"/>
              <a:cs typeface="Times New Roman" panose="02020603050405020304" pitchFamily="18" charset="0"/>
              <a:sym typeface="Playfair Display"/>
            </a:endParaRPr>
          </a:p>
          <a:p>
            <a:pPr marL="0" marR="0" lvl="0" indent="0" algn="ctr" rtl="0">
              <a:lnSpc>
                <a:spcPct val="124980"/>
              </a:lnSpc>
              <a:spcBef>
                <a:spcPts val="0"/>
              </a:spcBef>
              <a:spcAft>
                <a:spcPts val="0"/>
              </a:spcAft>
              <a:buNone/>
            </a:pPr>
            <a:endPar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endParaRPr>
          </a:p>
          <a:p>
            <a:pPr marL="0" marR="0" lvl="0" indent="0" algn="ctr" rtl="0">
              <a:lnSpc>
                <a:spcPct val="124980"/>
              </a:lnSpc>
              <a:spcBef>
                <a:spcPts val="0"/>
              </a:spcBef>
              <a:spcAft>
                <a:spcPts val="0"/>
              </a:spcAft>
              <a:buNone/>
            </a:pPr>
            <a:r>
              <a:rPr lang="en-US" sz="2000" b="1" u="none" strike="noStrike" cap="none" dirty="0">
                <a:solidFill>
                  <a:srgbClr val="FAF8F5"/>
                </a:solidFill>
                <a:latin typeface="Times New Roman" panose="02020603050405020304" pitchFamily="18" charset="0"/>
                <a:ea typeface="Playfair Display"/>
                <a:cs typeface="Times New Roman" panose="02020603050405020304" pitchFamily="18" charset="0"/>
                <a:sym typeface="Playfair Display"/>
              </a:rPr>
              <a:t>Student Name : Omowunmi Ade</a:t>
            </a:r>
            <a:r>
              <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rPr>
              <a:t>bari</a:t>
            </a:r>
          </a:p>
          <a:p>
            <a:pPr marL="0" marR="0" lvl="0" indent="0" algn="ctr" rtl="0">
              <a:lnSpc>
                <a:spcPct val="124980"/>
              </a:lnSpc>
              <a:spcBef>
                <a:spcPts val="0"/>
              </a:spcBef>
              <a:spcAft>
                <a:spcPts val="0"/>
              </a:spcAft>
              <a:buNone/>
            </a:pPr>
            <a:r>
              <a:rPr lang="en-US" sz="2000" b="1" u="none" strike="noStrike" cap="none" dirty="0">
                <a:solidFill>
                  <a:srgbClr val="FAF8F5"/>
                </a:solidFill>
                <a:latin typeface="Times New Roman" panose="02020603050405020304" pitchFamily="18" charset="0"/>
                <a:ea typeface="Playfair Display"/>
                <a:cs typeface="Times New Roman" panose="02020603050405020304" pitchFamily="18" charset="0"/>
                <a:sym typeface="Playfair Display"/>
              </a:rPr>
              <a:t>Student ID : 2512539</a:t>
            </a:r>
          </a:p>
          <a:p>
            <a:pPr marL="0" marR="0" lvl="0" indent="0" algn="ctr" rtl="0">
              <a:lnSpc>
                <a:spcPct val="124980"/>
              </a:lnSpc>
              <a:spcBef>
                <a:spcPts val="0"/>
              </a:spcBef>
              <a:spcAft>
                <a:spcPts val="0"/>
              </a:spcAft>
              <a:buNone/>
            </a:pPr>
            <a:r>
              <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rPr>
              <a:t>Module Name : Psychology in Health and Social Care</a:t>
            </a:r>
          </a:p>
          <a:p>
            <a:pPr marL="0" marR="0" lvl="0" indent="0" algn="ctr" rtl="0">
              <a:lnSpc>
                <a:spcPct val="124980"/>
              </a:lnSpc>
              <a:spcBef>
                <a:spcPts val="0"/>
              </a:spcBef>
              <a:spcAft>
                <a:spcPts val="0"/>
              </a:spcAft>
              <a:buNone/>
            </a:pPr>
            <a:r>
              <a:rPr lang="en-US" sz="2000" b="1" u="none" strike="noStrike" cap="none" dirty="0">
                <a:solidFill>
                  <a:srgbClr val="FAF8F5"/>
                </a:solidFill>
                <a:latin typeface="Times New Roman" panose="02020603050405020304" pitchFamily="18" charset="0"/>
                <a:ea typeface="Playfair Display"/>
                <a:cs typeface="Times New Roman" panose="02020603050405020304" pitchFamily="18" charset="0"/>
                <a:sym typeface="Playfair Display"/>
              </a:rPr>
              <a:t>Module </a:t>
            </a:r>
            <a:r>
              <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rPr>
              <a:t>Code : LCHS4010</a:t>
            </a:r>
          </a:p>
          <a:p>
            <a:pPr marL="0" marR="0" lvl="0" indent="0" rtl="0">
              <a:lnSpc>
                <a:spcPct val="124980"/>
              </a:lnSpc>
              <a:spcBef>
                <a:spcPts val="0"/>
              </a:spcBef>
              <a:spcAft>
                <a:spcPts val="0"/>
              </a:spcAft>
              <a:buNone/>
            </a:pPr>
            <a:r>
              <a:rPr lang="en-US" sz="2000" b="1" dirty="0">
                <a:solidFill>
                  <a:srgbClr val="FAF8F5"/>
                </a:solidFill>
                <a:latin typeface="Times New Roman" panose="02020603050405020304" pitchFamily="18" charset="0"/>
                <a:ea typeface="Playfair Display"/>
                <a:cs typeface="Times New Roman" panose="02020603050405020304" pitchFamily="18" charset="0"/>
                <a:sym typeface="Playfair Display"/>
              </a:rPr>
              <a:t>Lecturer Name : Peace Ukachukwu</a:t>
            </a:r>
          </a:p>
          <a:p>
            <a:pPr marL="0" marR="0" lvl="0" indent="0" algn="ctr" rtl="0">
              <a:lnSpc>
                <a:spcPct val="124980"/>
              </a:lnSpc>
              <a:spcBef>
                <a:spcPts val="0"/>
              </a:spcBef>
              <a:spcAft>
                <a:spcPts val="0"/>
              </a:spcAft>
              <a:buNone/>
            </a:pPr>
            <a:endParaRPr lang="en-US" sz="2000" b="1" dirty="0">
              <a:solidFill>
                <a:srgbClr val="FAF8F5"/>
              </a:solidFill>
              <a:latin typeface="Times New Roman" panose="02020603050405020304" pitchFamily="18" charset="0"/>
              <a:cs typeface="Times New Roman" panose="02020603050405020304" pitchFamily="18" charset="0"/>
              <a:sym typeface="Playfair Display"/>
            </a:endParaRPr>
          </a:p>
          <a:p>
            <a:pPr marL="0" marR="0" lvl="0" indent="0" algn="ctr" rtl="0">
              <a:lnSpc>
                <a:spcPct val="124980"/>
              </a:lnSpc>
              <a:spcBef>
                <a:spcPts val="0"/>
              </a:spcBef>
              <a:spcAft>
                <a:spcPts val="0"/>
              </a:spcAft>
              <a:buNone/>
            </a:pPr>
            <a:r>
              <a:rPr lang="en-US" sz="2000" b="1" dirty="0">
                <a:solidFill>
                  <a:srgbClr val="FAF8F5"/>
                </a:solidFill>
                <a:latin typeface="Times New Roman" panose="02020603050405020304" pitchFamily="18" charset="0"/>
                <a:cs typeface="Times New Roman" panose="02020603050405020304" pitchFamily="18" charset="0"/>
                <a:sym typeface="Playfair Display"/>
              </a:rPr>
              <a:t>Declaration of AI</a:t>
            </a:r>
          </a:p>
          <a:p>
            <a:pPr marL="0" marR="0" lvl="0" indent="0" algn="ctr" rtl="0">
              <a:lnSpc>
                <a:spcPct val="124980"/>
              </a:lnSpc>
              <a:spcBef>
                <a:spcPts val="0"/>
              </a:spcBef>
              <a:spcAft>
                <a:spcPts val="0"/>
              </a:spcAft>
              <a:buNone/>
            </a:pPr>
            <a:r>
              <a:rPr lang="en-US" sz="2000" b="1" dirty="0">
                <a:solidFill>
                  <a:srgbClr val="FAF8F5"/>
                </a:solidFill>
                <a:latin typeface="Times New Roman" panose="02020603050405020304" pitchFamily="18" charset="0"/>
                <a:cs typeface="Times New Roman" panose="02020603050405020304" pitchFamily="18" charset="0"/>
                <a:sym typeface="Playfair Display"/>
              </a:rPr>
              <a:t>I confirm that I did not use AI</a:t>
            </a:r>
          </a:p>
          <a:p>
            <a:pPr marL="0" marR="0" lvl="0" indent="0" algn="ctr" rtl="0">
              <a:lnSpc>
                <a:spcPct val="124980"/>
              </a:lnSpc>
              <a:spcBef>
                <a:spcPts val="0"/>
              </a:spcBef>
              <a:spcAft>
                <a:spcPts val="0"/>
              </a:spcAft>
              <a:buNone/>
            </a:pPr>
            <a:endParaRPr lang="en-US" sz="2550" b="1" dirty="0">
              <a:solidFill>
                <a:srgbClr val="FAF8F5"/>
              </a:solidFill>
              <a:latin typeface="Times New Roman" panose="02020603050405020304" pitchFamily="18" charset="0"/>
              <a:cs typeface="Times New Roman" panose="02020603050405020304" pitchFamily="18" charset="0"/>
              <a:sym typeface="Playfair Display"/>
            </a:endParaRPr>
          </a:p>
          <a:p>
            <a:pPr marL="0" marR="0" lvl="0" indent="0" algn="ctr" rtl="0">
              <a:lnSpc>
                <a:spcPct val="124980"/>
              </a:lnSpc>
              <a:spcBef>
                <a:spcPts val="0"/>
              </a:spcBef>
              <a:spcAft>
                <a:spcPts val="0"/>
              </a:spcAft>
              <a:buNone/>
            </a:pPr>
            <a:endParaRPr lang="en-US" sz="2550" b="1" dirty="0">
              <a:solidFill>
                <a:srgbClr val="FAF8F5"/>
              </a:solidFill>
              <a:latin typeface="Times New Roman" panose="02020603050405020304" pitchFamily="18" charset="0"/>
              <a:cs typeface="Times New Roman" panose="02020603050405020304" pitchFamily="18" charset="0"/>
              <a:sym typeface="Playfair Display"/>
            </a:endParaRPr>
          </a:p>
          <a:p>
            <a:pPr marL="0" marR="0" lvl="0" indent="0" algn="ctr" rtl="0">
              <a:lnSpc>
                <a:spcPct val="124980"/>
              </a:lnSpc>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96" name="Google Shape;96;p13"/>
          <p:cNvSpPr txBox="1"/>
          <p:nvPr/>
        </p:nvSpPr>
        <p:spPr>
          <a:xfrm>
            <a:off x="8382894" y="1076772"/>
            <a:ext cx="1119187" cy="23083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750" b="1" u="none" strike="noStrike" cap="none" dirty="0">
                <a:solidFill>
                  <a:srgbClr val="0A2540"/>
                </a:solidFill>
                <a:latin typeface="Times New Roman" panose="02020603050405020304" pitchFamily="18" charset="0"/>
                <a:ea typeface="Plus Jakarta Sans"/>
                <a:cs typeface="Times New Roman" panose="02020603050405020304" pitchFamily="18" charset="0"/>
                <a:sym typeface="Plus Jakarta Sans"/>
              </a:rPr>
              <a:t>EARLY YEARS SETTING</a:t>
            </a:r>
            <a:endParaRPr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108"/>
        <p:cNvGrpSpPr/>
        <p:nvPr/>
      </p:nvGrpSpPr>
      <p:grpSpPr>
        <a:xfrm>
          <a:off x="0" y="0"/>
          <a:ext cx="0" cy="0"/>
          <a:chOff x="0" y="0"/>
          <a:chExt cx="0" cy="0"/>
        </a:xfrm>
      </p:grpSpPr>
      <p:pic>
        <p:nvPicPr>
          <p:cNvPr id="109" name="Google Shape;109;p14" descr="image.png"/>
          <p:cNvPicPr preferRelativeResize="0"/>
          <p:nvPr/>
        </p:nvPicPr>
        <p:blipFill rotWithShape="1">
          <a:blip r:embed="rId3">
            <a:alphaModFix/>
          </a:blip>
          <a:srcRect/>
          <a:stretch/>
        </p:blipFill>
        <p:spPr>
          <a:xfrm>
            <a:off x="476250" y="1238250"/>
            <a:ext cx="2472630" cy="2571750"/>
          </a:xfrm>
          <a:prstGeom prst="rect">
            <a:avLst/>
          </a:prstGeom>
          <a:noFill/>
          <a:ln>
            <a:noFill/>
          </a:ln>
        </p:spPr>
      </p:pic>
      <p:pic>
        <p:nvPicPr>
          <p:cNvPr id="110" name="Google Shape;110;p14" descr="image.png"/>
          <p:cNvPicPr preferRelativeResize="0"/>
          <p:nvPr/>
        </p:nvPicPr>
        <p:blipFill rotWithShape="1">
          <a:blip r:embed="rId4">
            <a:alphaModFix/>
          </a:blip>
          <a:srcRect/>
          <a:stretch/>
        </p:blipFill>
        <p:spPr>
          <a:xfrm>
            <a:off x="3398490" y="1238250"/>
            <a:ext cx="2472630" cy="2571750"/>
          </a:xfrm>
          <a:prstGeom prst="rect">
            <a:avLst/>
          </a:prstGeom>
          <a:noFill/>
          <a:ln>
            <a:noFill/>
          </a:ln>
        </p:spPr>
      </p:pic>
      <p:pic>
        <p:nvPicPr>
          <p:cNvPr id="111" name="Google Shape;111;p14" descr="image.png"/>
          <p:cNvPicPr preferRelativeResize="0"/>
          <p:nvPr/>
        </p:nvPicPr>
        <p:blipFill rotWithShape="1">
          <a:blip r:embed="rId5">
            <a:alphaModFix/>
          </a:blip>
          <a:srcRect/>
          <a:stretch/>
        </p:blipFill>
        <p:spPr>
          <a:xfrm>
            <a:off x="6320730" y="1238250"/>
            <a:ext cx="2472630" cy="2571750"/>
          </a:xfrm>
          <a:prstGeom prst="rect">
            <a:avLst/>
          </a:prstGeom>
          <a:noFill/>
          <a:ln>
            <a:noFill/>
          </a:ln>
        </p:spPr>
      </p:pic>
      <p:pic>
        <p:nvPicPr>
          <p:cNvPr id="112" name="Google Shape;112;p14" descr="image.png"/>
          <p:cNvPicPr preferRelativeResize="0"/>
          <p:nvPr/>
        </p:nvPicPr>
        <p:blipFill rotWithShape="1">
          <a:blip r:embed="rId6">
            <a:alphaModFix/>
          </a:blip>
          <a:srcRect/>
          <a:stretch/>
        </p:blipFill>
        <p:spPr>
          <a:xfrm>
            <a:off x="9242970" y="1238250"/>
            <a:ext cx="2472630" cy="2571750"/>
          </a:xfrm>
          <a:prstGeom prst="rect">
            <a:avLst/>
          </a:prstGeom>
          <a:noFill/>
          <a:ln>
            <a:noFill/>
          </a:ln>
        </p:spPr>
      </p:pic>
      <p:sp>
        <p:nvSpPr>
          <p:cNvPr id="114" name="Google Shape;114;p14"/>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100" b="1" i="0" u="none" strike="noStrike" cap="none" dirty="0">
                <a:latin typeface="Times New Roman" panose="02020603050405020304" pitchFamily="18" charset="0"/>
                <a:ea typeface="Playfair Display"/>
                <a:cs typeface="Times New Roman" panose="02020603050405020304" pitchFamily="18" charset="0"/>
                <a:sym typeface="Playfair Display"/>
              </a:rPr>
              <a:t>Isaac's Clinical Case Profile</a:t>
            </a:r>
            <a:endParaRPr dirty="0">
              <a:latin typeface="Times New Roman" panose="02020603050405020304" pitchFamily="18" charset="0"/>
              <a:cs typeface="Times New Roman" panose="02020603050405020304" pitchFamily="18" charset="0"/>
            </a:endParaRPr>
          </a:p>
        </p:txBody>
      </p:sp>
      <p:sp>
        <p:nvSpPr>
          <p:cNvPr id="115" name="Google Shape;115;p14"/>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18" name="Google Shape;118;p14"/>
          <p:cNvSpPr/>
          <p:nvPr/>
        </p:nvSpPr>
        <p:spPr>
          <a:xfrm>
            <a:off x="2948880" y="2514600"/>
            <a:ext cx="449609" cy="19050"/>
          </a:xfrm>
          <a:prstGeom prst="rect">
            <a:avLst/>
          </a:prstGeom>
          <a:solidFill>
            <a:srgbClr val="C5A88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19" name="Google Shape;119;p14"/>
          <p:cNvSpPr/>
          <p:nvPr/>
        </p:nvSpPr>
        <p:spPr>
          <a:xfrm>
            <a:off x="5871120" y="2514600"/>
            <a:ext cx="449609" cy="19050"/>
          </a:xfrm>
          <a:prstGeom prst="rect">
            <a:avLst/>
          </a:prstGeom>
          <a:solidFill>
            <a:srgbClr val="C5A88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20" name="Google Shape;120;p14"/>
          <p:cNvSpPr/>
          <p:nvPr/>
        </p:nvSpPr>
        <p:spPr>
          <a:xfrm>
            <a:off x="8793360" y="2514600"/>
            <a:ext cx="449609" cy="19050"/>
          </a:xfrm>
          <a:prstGeom prst="rect">
            <a:avLst/>
          </a:prstGeom>
          <a:solidFill>
            <a:srgbClr val="C5A88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22" name="Google Shape;122;p14"/>
          <p:cNvSpPr txBox="1"/>
          <p:nvPr/>
        </p:nvSpPr>
        <p:spPr>
          <a:xfrm>
            <a:off x="628650" y="1419225"/>
            <a:ext cx="2167830" cy="161583"/>
          </a:xfrm>
          <a:prstGeom prst="rect">
            <a:avLst/>
          </a:prstGeom>
          <a:noFill/>
          <a:ln>
            <a:noFill/>
          </a:ln>
        </p:spPr>
        <p:txBody>
          <a:bodyPr spcFirstLastPara="1" wrap="square" lIns="104775" tIns="0" rIns="0" bIns="0" anchor="t" anchorCtr="0">
            <a:spAutoFit/>
          </a:bodyPr>
          <a:lstStyle/>
          <a:p>
            <a:pPr marL="0" marR="0" lvl="0" indent="0" algn="just" rtl="0">
              <a:spcBef>
                <a:spcPts val="0"/>
              </a:spcBef>
              <a:spcAft>
                <a:spcPts val="0"/>
              </a:spcAft>
              <a:buNone/>
            </a:pPr>
            <a:r>
              <a:rPr lang="en-US" sz="1050" b="1" i="0" u="none" strike="noStrike" cap="none" dirty="0">
                <a:latin typeface="Times New Roman" panose="02020603050405020304" pitchFamily="18" charset="0"/>
                <a:ea typeface="Times New Roman"/>
                <a:cs typeface="Times New Roman" panose="02020603050405020304" pitchFamily="18" charset="0"/>
                <a:sym typeface="Times New Roman"/>
              </a:rPr>
              <a:t>PRIMARY RISK</a:t>
            </a:r>
            <a:endParaRPr sz="1050" dirty="0">
              <a:latin typeface="Times New Roman" panose="02020603050405020304" pitchFamily="18" charset="0"/>
              <a:cs typeface="Times New Roman" panose="02020603050405020304" pitchFamily="18" charset="0"/>
            </a:endParaRPr>
          </a:p>
        </p:txBody>
      </p:sp>
      <p:sp>
        <p:nvSpPr>
          <p:cNvPr id="123" name="Google Shape;123;p14"/>
          <p:cNvSpPr txBox="1"/>
          <p:nvPr/>
        </p:nvSpPr>
        <p:spPr>
          <a:xfrm>
            <a:off x="628650" y="1581150"/>
            <a:ext cx="2276221" cy="173124"/>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125" b="1" i="0" u="none" strike="noStrike" cap="none" dirty="0">
                <a:latin typeface="Times New Roman" panose="02020603050405020304" pitchFamily="18" charset="0"/>
                <a:ea typeface="Playfair Display"/>
                <a:cs typeface="Times New Roman" panose="02020603050405020304" pitchFamily="18" charset="0"/>
                <a:sym typeface="Playfair Display"/>
              </a:rPr>
              <a:t>Maternal PND</a:t>
            </a:r>
            <a:endParaRPr dirty="0">
              <a:latin typeface="Times New Roman" panose="02020603050405020304" pitchFamily="18" charset="0"/>
              <a:cs typeface="Times New Roman" panose="02020603050405020304" pitchFamily="18" charset="0"/>
            </a:endParaRPr>
          </a:p>
        </p:txBody>
      </p:sp>
      <p:sp>
        <p:nvSpPr>
          <p:cNvPr id="124" name="Google Shape;124;p14"/>
          <p:cNvSpPr txBox="1"/>
          <p:nvPr/>
        </p:nvSpPr>
        <p:spPr>
          <a:xfrm>
            <a:off x="628650" y="1847850"/>
            <a:ext cx="2167830" cy="1329595"/>
          </a:xfrm>
          <a:prstGeom prst="rect">
            <a:avLst/>
          </a:prstGeom>
          <a:noFill/>
          <a:ln>
            <a:noFill/>
          </a:ln>
        </p:spPr>
        <p:txBody>
          <a:bodyPr spcFirstLastPara="1" wrap="square" lIns="0" tIns="0" rIns="0" bIns="0" anchor="t" anchorCtr="0">
            <a:spAutoFit/>
          </a:bodyPr>
          <a:lstStyle/>
          <a:p>
            <a:pPr marL="0" marR="0" lvl="0" indent="0" algn="just" rtl="0">
              <a:lnSpc>
                <a:spcPct val="134888"/>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Post-natal depression, low caregiving confidence, and isolated single parenthood in London.</a:t>
            </a:r>
            <a:endParaRPr sz="1600" dirty="0">
              <a:latin typeface="Times New Roman" panose="02020603050405020304" pitchFamily="18" charset="0"/>
              <a:cs typeface="Times New Roman" panose="02020603050405020304" pitchFamily="18" charset="0"/>
            </a:endParaRPr>
          </a:p>
        </p:txBody>
      </p:sp>
      <p:sp>
        <p:nvSpPr>
          <p:cNvPr id="125" name="Google Shape;125;p14"/>
          <p:cNvSpPr txBox="1"/>
          <p:nvPr/>
        </p:nvSpPr>
        <p:spPr>
          <a:xfrm>
            <a:off x="3550890" y="1406782"/>
            <a:ext cx="2167830" cy="161583"/>
          </a:xfrm>
          <a:prstGeom prst="rect">
            <a:avLst/>
          </a:prstGeom>
          <a:noFill/>
          <a:ln>
            <a:noFill/>
          </a:ln>
        </p:spPr>
        <p:txBody>
          <a:bodyPr spcFirstLastPara="1" wrap="square" lIns="104775" tIns="0" rIns="0" bIns="0" anchor="t" anchorCtr="0">
            <a:spAutoFit/>
          </a:bodyPr>
          <a:lstStyle/>
          <a:p>
            <a:pPr marL="0" marR="0" lvl="0" indent="0" algn="just" rtl="0">
              <a:spcBef>
                <a:spcPts val="0"/>
              </a:spcBef>
              <a:spcAft>
                <a:spcPts val="0"/>
              </a:spcAft>
              <a:buNone/>
            </a:pPr>
            <a:r>
              <a:rPr lang="en-US" sz="1050" b="1" i="0" u="none" strike="noStrike" cap="none" dirty="0">
                <a:latin typeface="Times New Roman" panose="02020603050405020304" pitchFamily="18" charset="0"/>
                <a:ea typeface="Times New Roman"/>
                <a:cs typeface="Times New Roman" panose="02020603050405020304" pitchFamily="18" charset="0"/>
                <a:sym typeface="Times New Roman"/>
              </a:rPr>
              <a:t>SECONDARY RISK</a:t>
            </a:r>
            <a:endParaRPr sz="1050" dirty="0">
              <a:latin typeface="Times New Roman" panose="02020603050405020304" pitchFamily="18" charset="0"/>
              <a:cs typeface="Times New Roman" panose="02020603050405020304" pitchFamily="18" charset="0"/>
            </a:endParaRPr>
          </a:p>
        </p:txBody>
      </p:sp>
      <p:sp>
        <p:nvSpPr>
          <p:cNvPr id="126" name="Google Shape;126;p14"/>
          <p:cNvSpPr txBox="1"/>
          <p:nvPr/>
        </p:nvSpPr>
        <p:spPr>
          <a:xfrm>
            <a:off x="3550890" y="1581150"/>
            <a:ext cx="2276221" cy="173124"/>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125" b="1" i="0" u="none" strike="noStrike" cap="none">
                <a:latin typeface="Times New Roman" panose="02020603050405020304" pitchFamily="18" charset="0"/>
                <a:ea typeface="Playfair Display"/>
                <a:cs typeface="Times New Roman" panose="02020603050405020304" pitchFamily="18" charset="0"/>
                <a:sym typeface="Playfair Display"/>
              </a:rPr>
              <a:t>Disrupted Care</a:t>
            </a:r>
            <a:endParaRPr>
              <a:latin typeface="Times New Roman" panose="02020603050405020304" pitchFamily="18" charset="0"/>
              <a:cs typeface="Times New Roman" panose="02020603050405020304" pitchFamily="18" charset="0"/>
            </a:endParaRPr>
          </a:p>
        </p:txBody>
      </p:sp>
      <p:sp>
        <p:nvSpPr>
          <p:cNvPr id="127" name="Google Shape;127;p14"/>
          <p:cNvSpPr txBox="1"/>
          <p:nvPr/>
        </p:nvSpPr>
        <p:spPr>
          <a:xfrm>
            <a:off x="3550890" y="1847850"/>
            <a:ext cx="2167830" cy="1661993"/>
          </a:xfrm>
          <a:prstGeom prst="rect">
            <a:avLst/>
          </a:prstGeom>
          <a:noFill/>
          <a:ln>
            <a:noFill/>
          </a:ln>
        </p:spPr>
        <p:txBody>
          <a:bodyPr spcFirstLastPara="1" wrap="square" lIns="0" tIns="0" rIns="0" bIns="0" anchor="t" anchorCtr="0">
            <a:spAutoFit/>
          </a:bodyPr>
          <a:lstStyle/>
          <a:p>
            <a:pPr marL="0" marR="0" lvl="0" indent="0" algn="just" rtl="0">
              <a:lnSpc>
                <a:spcPct val="134888"/>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Relocation from UK regions, disrupted childcare settings over 24 months, and unstable attachment figures.</a:t>
            </a:r>
            <a:endParaRPr sz="1600" dirty="0">
              <a:latin typeface="Times New Roman" panose="02020603050405020304" pitchFamily="18" charset="0"/>
              <a:cs typeface="Times New Roman" panose="02020603050405020304" pitchFamily="18" charset="0"/>
            </a:endParaRPr>
          </a:p>
        </p:txBody>
      </p:sp>
      <p:sp>
        <p:nvSpPr>
          <p:cNvPr id="128" name="Google Shape;128;p14"/>
          <p:cNvSpPr txBox="1"/>
          <p:nvPr/>
        </p:nvSpPr>
        <p:spPr>
          <a:xfrm>
            <a:off x="6539805" y="1419225"/>
            <a:ext cx="2167830" cy="161583"/>
          </a:xfrm>
          <a:prstGeom prst="rect">
            <a:avLst/>
          </a:prstGeom>
          <a:noFill/>
          <a:ln>
            <a:noFill/>
          </a:ln>
        </p:spPr>
        <p:txBody>
          <a:bodyPr spcFirstLastPara="1" wrap="square" lIns="66675" tIns="0" rIns="0" bIns="0" anchor="t" anchorCtr="0">
            <a:spAutoFit/>
          </a:bodyPr>
          <a:lstStyle/>
          <a:p>
            <a:pPr marL="0" marR="0" lvl="0" indent="0" algn="just" rtl="0">
              <a:spcBef>
                <a:spcPts val="0"/>
              </a:spcBef>
              <a:spcAft>
                <a:spcPts val="0"/>
              </a:spcAft>
              <a:buNone/>
            </a:pPr>
            <a:r>
              <a:rPr lang="en-US" sz="1050" b="1" i="0" u="none" strike="noStrike" cap="none" dirty="0">
                <a:latin typeface="Times New Roman" panose="02020603050405020304" pitchFamily="18" charset="0"/>
                <a:ea typeface="Times New Roman"/>
                <a:cs typeface="Times New Roman" panose="02020603050405020304" pitchFamily="18" charset="0"/>
                <a:sym typeface="Times New Roman"/>
              </a:rPr>
              <a:t>BEHAVIORS</a:t>
            </a:r>
            <a:endParaRPr sz="1050" dirty="0">
              <a:latin typeface="Times New Roman" panose="02020603050405020304" pitchFamily="18" charset="0"/>
              <a:cs typeface="Times New Roman" panose="02020603050405020304" pitchFamily="18" charset="0"/>
            </a:endParaRPr>
          </a:p>
        </p:txBody>
      </p:sp>
      <p:sp>
        <p:nvSpPr>
          <p:cNvPr id="129" name="Google Shape;129;p14"/>
          <p:cNvSpPr txBox="1"/>
          <p:nvPr/>
        </p:nvSpPr>
        <p:spPr>
          <a:xfrm>
            <a:off x="6473130" y="1581150"/>
            <a:ext cx="2276221" cy="173124"/>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125" b="1" i="0" u="none" strike="noStrike" cap="none">
                <a:latin typeface="Times New Roman" panose="02020603050405020304" pitchFamily="18" charset="0"/>
                <a:ea typeface="Playfair Display"/>
                <a:cs typeface="Times New Roman" panose="02020603050405020304" pitchFamily="18" charset="0"/>
                <a:sym typeface="Playfair Display"/>
              </a:rPr>
              <a:t>Clingy &amp; Withdrawn</a:t>
            </a:r>
            <a:endParaRPr>
              <a:latin typeface="Times New Roman" panose="02020603050405020304" pitchFamily="18" charset="0"/>
              <a:cs typeface="Times New Roman" panose="02020603050405020304" pitchFamily="18" charset="0"/>
            </a:endParaRPr>
          </a:p>
        </p:txBody>
      </p:sp>
      <p:sp>
        <p:nvSpPr>
          <p:cNvPr id="130" name="Google Shape;130;p14"/>
          <p:cNvSpPr txBox="1"/>
          <p:nvPr/>
        </p:nvSpPr>
        <p:spPr>
          <a:xfrm>
            <a:off x="6473130" y="1847850"/>
            <a:ext cx="2167830" cy="1329595"/>
          </a:xfrm>
          <a:prstGeom prst="rect">
            <a:avLst/>
          </a:prstGeom>
          <a:noFill/>
          <a:ln>
            <a:noFill/>
          </a:ln>
        </p:spPr>
        <p:txBody>
          <a:bodyPr spcFirstLastPara="1" wrap="square" lIns="0" tIns="0" rIns="0" bIns="0" anchor="t" anchorCtr="0">
            <a:spAutoFit/>
          </a:bodyPr>
          <a:lstStyle/>
          <a:p>
            <a:pPr marL="0" marR="0" lvl="0" indent="0" algn="just" rtl="0">
              <a:lnSpc>
                <a:spcPct val="134888"/>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Severe distress during separation, solitary play, sleeping issues, and difficulty joining group activities.</a:t>
            </a:r>
            <a:endParaRPr sz="1600" dirty="0">
              <a:latin typeface="Times New Roman" panose="02020603050405020304" pitchFamily="18" charset="0"/>
              <a:cs typeface="Times New Roman" panose="02020603050405020304" pitchFamily="18" charset="0"/>
            </a:endParaRPr>
          </a:p>
        </p:txBody>
      </p:sp>
      <p:sp>
        <p:nvSpPr>
          <p:cNvPr id="131" name="Google Shape;131;p14"/>
          <p:cNvSpPr txBox="1"/>
          <p:nvPr/>
        </p:nvSpPr>
        <p:spPr>
          <a:xfrm>
            <a:off x="9449565" y="1394403"/>
            <a:ext cx="2167830" cy="161583"/>
          </a:xfrm>
          <a:prstGeom prst="rect">
            <a:avLst/>
          </a:prstGeom>
          <a:noFill/>
          <a:ln>
            <a:noFill/>
          </a:ln>
        </p:spPr>
        <p:txBody>
          <a:bodyPr spcFirstLastPara="1" wrap="square" lIns="104775" tIns="0" rIns="0" bIns="0" anchor="t" anchorCtr="0">
            <a:spAutoFit/>
          </a:bodyPr>
          <a:lstStyle/>
          <a:p>
            <a:pPr marL="0" marR="0" lvl="0" indent="0" algn="just" rtl="0">
              <a:spcBef>
                <a:spcPts val="0"/>
              </a:spcBef>
              <a:spcAft>
                <a:spcPts val="0"/>
              </a:spcAft>
              <a:buNone/>
            </a:pPr>
            <a:r>
              <a:rPr lang="en-US" sz="1050" b="1" i="0" u="none" strike="noStrike" cap="none" dirty="0">
                <a:latin typeface="Times New Roman" panose="02020603050405020304" pitchFamily="18" charset="0"/>
                <a:ea typeface="Times New Roman"/>
                <a:cs typeface="Times New Roman" panose="02020603050405020304" pitchFamily="18" charset="0"/>
                <a:sym typeface="Times New Roman"/>
              </a:rPr>
              <a:t>DELAYED OUTCOME</a:t>
            </a:r>
            <a:endParaRPr sz="1050" dirty="0">
              <a:latin typeface="Times New Roman" panose="02020603050405020304" pitchFamily="18" charset="0"/>
              <a:cs typeface="Times New Roman" panose="02020603050405020304" pitchFamily="18" charset="0"/>
            </a:endParaRPr>
          </a:p>
        </p:txBody>
      </p:sp>
      <p:sp>
        <p:nvSpPr>
          <p:cNvPr id="132" name="Google Shape;132;p14"/>
          <p:cNvSpPr txBox="1"/>
          <p:nvPr/>
        </p:nvSpPr>
        <p:spPr>
          <a:xfrm>
            <a:off x="9395370" y="1581150"/>
            <a:ext cx="2276221" cy="173124"/>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125" b="1" i="0" u="none" strike="noStrike" cap="none" dirty="0">
                <a:latin typeface="Times New Roman" panose="02020603050405020304" pitchFamily="18" charset="0"/>
                <a:ea typeface="Playfair Display"/>
                <a:cs typeface="Times New Roman" panose="02020603050405020304" pitchFamily="18" charset="0"/>
                <a:sym typeface="Playfair Display"/>
              </a:rPr>
              <a:t>Language Delay</a:t>
            </a:r>
            <a:endParaRPr dirty="0">
              <a:latin typeface="Times New Roman" panose="02020603050405020304" pitchFamily="18" charset="0"/>
              <a:cs typeface="Times New Roman" panose="02020603050405020304" pitchFamily="18" charset="0"/>
            </a:endParaRPr>
          </a:p>
        </p:txBody>
      </p:sp>
      <p:sp>
        <p:nvSpPr>
          <p:cNvPr id="133" name="Google Shape;133;p14"/>
          <p:cNvSpPr txBox="1"/>
          <p:nvPr/>
        </p:nvSpPr>
        <p:spPr>
          <a:xfrm>
            <a:off x="9395370" y="1847850"/>
            <a:ext cx="2167830" cy="1329595"/>
          </a:xfrm>
          <a:prstGeom prst="rect">
            <a:avLst/>
          </a:prstGeom>
          <a:noFill/>
          <a:ln>
            <a:noFill/>
          </a:ln>
        </p:spPr>
        <p:txBody>
          <a:bodyPr spcFirstLastPara="1" wrap="square" lIns="0" tIns="0" rIns="0" bIns="0" anchor="t" anchorCtr="0">
            <a:spAutoFit/>
          </a:bodyPr>
          <a:lstStyle/>
          <a:p>
            <a:pPr marL="0" marR="0" lvl="0" indent="0" algn="just" rtl="0">
              <a:lnSpc>
                <a:spcPct val="134888"/>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Delayed language development, and difficulty cooperating in peer activities.</a:t>
            </a:r>
            <a:endParaRPr sz="1600" dirty="0">
              <a:latin typeface="Times New Roman" panose="02020603050405020304" pitchFamily="18" charset="0"/>
              <a:cs typeface="Times New Roman" panose="02020603050405020304" pitchFamily="18" charset="0"/>
            </a:endParaRPr>
          </a:p>
        </p:txBody>
      </p:sp>
      <p:pic>
        <p:nvPicPr>
          <p:cNvPr id="134" name="Google Shape;134;p14" descr="image.png"/>
          <p:cNvPicPr preferRelativeResize="0"/>
          <p:nvPr/>
        </p:nvPicPr>
        <p:blipFill rotWithShape="1">
          <a:blip r:embed="rId7">
            <a:alphaModFix/>
          </a:blip>
          <a:srcRect/>
          <a:stretch/>
        </p:blipFill>
        <p:spPr>
          <a:xfrm>
            <a:off x="628650" y="1428750"/>
            <a:ext cx="104775" cy="104775"/>
          </a:xfrm>
          <a:prstGeom prst="rect">
            <a:avLst/>
          </a:prstGeom>
          <a:noFill/>
          <a:ln>
            <a:noFill/>
          </a:ln>
        </p:spPr>
      </p:pic>
      <p:pic>
        <p:nvPicPr>
          <p:cNvPr id="135" name="Google Shape;135;p14" descr="image.png"/>
          <p:cNvPicPr preferRelativeResize="0"/>
          <p:nvPr/>
        </p:nvPicPr>
        <p:blipFill rotWithShape="1">
          <a:blip r:embed="rId8">
            <a:alphaModFix/>
          </a:blip>
          <a:srcRect/>
          <a:stretch/>
        </p:blipFill>
        <p:spPr>
          <a:xfrm>
            <a:off x="3550890" y="1428750"/>
            <a:ext cx="104775" cy="104775"/>
          </a:xfrm>
          <a:prstGeom prst="rect">
            <a:avLst/>
          </a:prstGeom>
          <a:noFill/>
          <a:ln>
            <a:noFill/>
          </a:ln>
        </p:spPr>
      </p:pic>
      <p:pic>
        <p:nvPicPr>
          <p:cNvPr id="136" name="Google Shape;136;p14" descr="image.png"/>
          <p:cNvPicPr preferRelativeResize="0"/>
          <p:nvPr/>
        </p:nvPicPr>
        <p:blipFill rotWithShape="1">
          <a:blip r:embed="rId9">
            <a:alphaModFix/>
          </a:blip>
          <a:srcRect/>
          <a:stretch/>
        </p:blipFill>
        <p:spPr>
          <a:xfrm>
            <a:off x="6473130" y="1428750"/>
            <a:ext cx="66675" cy="104775"/>
          </a:xfrm>
          <a:prstGeom prst="rect">
            <a:avLst/>
          </a:prstGeom>
          <a:noFill/>
          <a:ln>
            <a:noFill/>
          </a:ln>
        </p:spPr>
      </p:pic>
      <p:pic>
        <p:nvPicPr>
          <p:cNvPr id="137" name="Google Shape;137;p14" descr="image.png"/>
          <p:cNvPicPr preferRelativeResize="0"/>
          <p:nvPr/>
        </p:nvPicPr>
        <p:blipFill rotWithShape="1">
          <a:blip r:embed="rId10">
            <a:alphaModFix/>
          </a:blip>
          <a:srcRect/>
          <a:stretch/>
        </p:blipFill>
        <p:spPr>
          <a:xfrm>
            <a:off x="9395370" y="1428750"/>
            <a:ext cx="104775" cy="104775"/>
          </a:xfrm>
          <a:prstGeom prst="rect">
            <a:avLst/>
          </a:prstGeom>
          <a:noFill/>
          <a:ln>
            <a:noFill/>
          </a:ln>
        </p:spPr>
      </p:pic>
      <p:pic>
        <p:nvPicPr>
          <p:cNvPr id="2052" name="Picture 4" descr="Oxygen-ozone action on Isaac's syndrome: a case report">
            <a:extLst>
              <a:ext uri="{FF2B5EF4-FFF2-40B4-BE49-F238E27FC236}">
                <a16:creationId xmlns:a16="http://schemas.microsoft.com/office/drawing/2014/main" id="{8E832205-02FE-327F-8B04-D77A971F931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320710" y="3903576"/>
            <a:ext cx="5550427" cy="26860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141"/>
        <p:cNvGrpSpPr/>
        <p:nvPr/>
      </p:nvGrpSpPr>
      <p:grpSpPr>
        <a:xfrm>
          <a:off x="0" y="0"/>
          <a:ext cx="0" cy="0"/>
          <a:chOff x="0" y="0"/>
          <a:chExt cx="0" cy="0"/>
        </a:xfrm>
      </p:grpSpPr>
      <p:pic>
        <p:nvPicPr>
          <p:cNvPr id="142" name="Google Shape;142;p15" descr="image.png"/>
          <p:cNvPicPr preferRelativeResize="0"/>
          <p:nvPr/>
        </p:nvPicPr>
        <p:blipFill rotWithShape="1">
          <a:blip r:embed="rId3">
            <a:alphaModFix/>
          </a:blip>
          <a:srcRect/>
          <a:stretch/>
        </p:blipFill>
        <p:spPr>
          <a:xfrm>
            <a:off x="476250" y="2881014"/>
            <a:ext cx="5974705" cy="877490"/>
          </a:xfrm>
          <a:prstGeom prst="rect">
            <a:avLst/>
          </a:prstGeom>
          <a:noFill/>
          <a:ln>
            <a:noFill/>
          </a:ln>
        </p:spPr>
      </p:pic>
      <p:pic>
        <p:nvPicPr>
          <p:cNvPr id="143" name="Google Shape;143;p15" descr="image.png"/>
          <p:cNvPicPr preferRelativeResize="0"/>
          <p:nvPr/>
        </p:nvPicPr>
        <p:blipFill rotWithShape="1">
          <a:blip r:embed="rId4">
            <a:alphaModFix/>
          </a:blip>
          <a:srcRect/>
          <a:stretch/>
        </p:blipFill>
        <p:spPr>
          <a:xfrm>
            <a:off x="6736705" y="1190625"/>
            <a:ext cx="4978896" cy="3048000"/>
          </a:xfrm>
          <a:prstGeom prst="rect">
            <a:avLst/>
          </a:prstGeom>
          <a:noFill/>
          <a:ln>
            <a:noFill/>
          </a:ln>
        </p:spPr>
      </p:pic>
      <p:sp>
        <p:nvSpPr>
          <p:cNvPr id="145" name="Google Shape;145;p15"/>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latin typeface="Times New Roman" panose="02020603050405020304" pitchFamily="18" charset="0"/>
                <a:ea typeface="Playfair Display"/>
                <a:cs typeface="Times New Roman" panose="02020603050405020304" pitchFamily="18" charset="0"/>
                <a:sym typeface="Playfair Display"/>
              </a:rPr>
              <a:t>Lifespan Development Model Selection</a:t>
            </a:r>
            <a:endParaRPr dirty="0">
              <a:latin typeface="Times New Roman" panose="02020603050405020304" pitchFamily="18" charset="0"/>
              <a:cs typeface="Times New Roman" panose="02020603050405020304" pitchFamily="18" charset="0"/>
            </a:endParaRPr>
          </a:p>
        </p:txBody>
      </p:sp>
      <p:sp>
        <p:nvSpPr>
          <p:cNvPr id="146" name="Google Shape;146;p15"/>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50" name="Google Shape;150;p15"/>
          <p:cNvSpPr txBox="1"/>
          <p:nvPr/>
        </p:nvSpPr>
        <p:spPr>
          <a:xfrm>
            <a:off x="476250" y="1670595"/>
            <a:ext cx="5974705" cy="468590"/>
          </a:xfrm>
          <a:prstGeom prst="rect">
            <a:avLst/>
          </a:prstGeom>
          <a:noFill/>
          <a:ln>
            <a:noFill/>
          </a:ln>
        </p:spPr>
        <p:txBody>
          <a:bodyPr spcFirstLastPara="1" wrap="square" lIns="0" tIns="0" rIns="0" bIns="0" anchor="t" anchorCtr="0">
            <a:spAutoFit/>
          </a:bodyPr>
          <a:lstStyle/>
          <a:p>
            <a:pPr marL="0" marR="0" lvl="0" indent="0" algn="l" rtl="0">
              <a:lnSpc>
                <a:spcPct val="144952"/>
              </a:lnSpc>
              <a:spcBef>
                <a:spcPts val="0"/>
              </a:spcBef>
              <a:spcAft>
                <a:spcPts val="0"/>
              </a:spcAft>
              <a:buNone/>
            </a:pP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As directed by the LCHS4010 level 4 assessment specification depicted in (Section 1: Selects ONE lifespan development theory), we have formally selected </a:t>
            </a:r>
            <a:r>
              <a:rPr lang="en-US" sz="1050" b="1" i="0" u="none" strike="noStrike" cap="none" dirty="0">
                <a:latin typeface="Times New Roman" panose="02020603050405020304" pitchFamily="18" charset="0"/>
                <a:ea typeface="Plus Jakarta Sans"/>
                <a:cs typeface="Times New Roman" panose="02020603050405020304" pitchFamily="18" charset="0"/>
                <a:sym typeface="Plus Jakarta Sans"/>
              </a:rPr>
              <a:t>Bowlby’s Attachment Theory</a:t>
            </a: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t>
            </a:r>
            <a:endParaRPr dirty="0">
              <a:latin typeface="Times New Roman" panose="02020603050405020304" pitchFamily="18" charset="0"/>
              <a:cs typeface="Times New Roman" panose="02020603050405020304" pitchFamily="18" charset="0"/>
            </a:endParaRPr>
          </a:p>
        </p:txBody>
      </p:sp>
      <p:sp>
        <p:nvSpPr>
          <p:cNvPr id="151" name="Google Shape;151;p15"/>
          <p:cNvSpPr txBox="1"/>
          <p:nvPr/>
        </p:nvSpPr>
        <p:spPr>
          <a:xfrm>
            <a:off x="476250" y="2364878"/>
            <a:ext cx="5974705" cy="452432"/>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050" b="0" i="0" u="none" strike="noStrike" cap="none">
                <a:latin typeface="Times New Roman" panose="02020603050405020304" pitchFamily="18" charset="0"/>
                <a:ea typeface="Plus Jakarta Sans"/>
                <a:cs typeface="Times New Roman" panose="02020603050405020304" pitchFamily="18" charset="0"/>
                <a:sym typeface="Plus Jakarta Sans"/>
              </a:rPr>
              <a:t>While Piaget or Vygotsky explain cognitive structure, they fail to explain separation distress, sleep difficulties, and excessive clinginess in early childhood.</a:t>
            </a:r>
            <a:endParaRPr>
              <a:latin typeface="Times New Roman" panose="02020603050405020304" pitchFamily="18" charset="0"/>
              <a:cs typeface="Times New Roman" panose="02020603050405020304" pitchFamily="18" charset="0"/>
            </a:endParaRPr>
          </a:p>
        </p:txBody>
      </p:sp>
      <p:sp>
        <p:nvSpPr>
          <p:cNvPr id="152" name="Google Shape;152;p15"/>
          <p:cNvSpPr txBox="1"/>
          <p:nvPr/>
        </p:nvSpPr>
        <p:spPr>
          <a:xfrm>
            <a:off x="628650" y="2995314"/>
            <a:ext cx="5708005" cy="225831"/>
          </a:xfrm>
          <a:prstGeom prst="rect">
            <a:avLst/>
          </a:prstGeom>
          <a:noFill/>
          <a:ln>
            <a:noFill/>
          </a:ln>
        </p:spPr>
        <p:txBody>
          <a:bodyPr spcFirstLastPara="1" wrap="square" lIns="0" tIns="0" rIns="0" bIns="0" anchor="t" anchorCtr="0">
            <a:spAutoFit/>
          </a:bodyPr>
          <a:lstStyle/>
          <a:p>
            <a:pPr marL="0" marR="0" lvl="0" indent="0" algn="l" rtl="0">
              <a:lnSpc>
                <a:spcPct val="145059"/>
              </a:lnSpc>
              <a:spcBef>
                <a:spcPts val="0"/>
              </a:spcBef>
              <a:spcAft>
                <a:spcPts val="0"/>
              </a:spcAft>
              <a:buNone/>
            </a:pPr>
            <a:r>
              <a:rPr lang="en-US" sz="1012" b="1" i="0" u="none" strike="noStrike" cap="none">
                <a:latin typeface="Times New Roman" panose="02020603050405020304" pitchFamily="18" charset="0"/>
                <a:ea typeface="Playfair Display"/>
                <a:cs typeface="Times New Roman" panose="02020603050405020304" pitchFamily="18" charset="0"/>
                <a:sym typeface="Playfair Display"/>
              </a:rPr>
              <a:t>Selection Justification:</a:t>
            </a:r>
            <a:endParaRPr>
              <a:latin typeface="Times New Roman" panose="02020603050405020304" pitchFamily="18" charset="0"/>
              <a:cs typeface="Times New Roman" panose="02020603050405020304" pitchFamily="18" charset="0"/>
            </a:endParaRPr>
          </a:p>
        </p:txBody>
      </p:sp>
      <p:sp>
        <p:nvSpPr>
          <p:cNvPr id="153" name="Google Shape;153;p15"/>
          <p:cNvSpPr txBox="1"/>
          <p:nvPr/>
        </p:nvSpPr>
        <p:spPr>
          <a:xfrm>
            <a:off x="628650" y="3181647"/>
            <a:ext cx="5708005" cy="373949"/>
          </a:xfrm>
          <a:prstGeom prst="rect">
            <a:avLst/>
          </a:prstGeom>
          <a:noFill/>
          <a:ln>
            <a:noFill/>
          </a:ln>
        </p:spPr>
        <p:txBody>
          <a:bodyPr spcFirstLastPara="1" wrap="square" lIns="0" tIns="0" rIns="0" bIns="0" anchor="t" anchorCtr="0">
            <a:spAutoFit/>
          </a:bodyPr>
          <a:lstStyle/>
          <a:p>
            <a:pPr marL="0" marR="0" lvl="0" indent="0" algn="l" rtl="0">
              <a:lnSpc>
                <a:spcPct val="134888"/>
              </a:lnSpc>
              <a:spcBef>
                <a:spcPts val="0"/>
              </a:spcBef>
              <a:spcAft>
                <a:spcPts val="0"/>
              </a:spcAft>
              <a:buNone/>
            </a:pPr>
            <a:r>
              <a:rPr lang="en-US" sz="900" b="0" i="0" u="none" strike="noStrike" cap="none">
                <a:latin typeface="Times New Roman" panose="02020603050405020304" pitchFamily="18" charset="0"/>
                <a:ea typeface="Plus Jakarta Sans"/>
                <a:cs typeface="Times New Roman" panose="02020603050405020304" pitchFamily="18" charset="0"/>
                <a:sym typeface="Plus Jakarta Sans"/>
              </a:rPr>
              <a:t>Bowlby constructs a unified biological-evolutionary framework directly addressing how early parental mental health and environmental changes affect emotional survival and socio-emotional competence (Kohlhoff et al., 2022).</a:t>
            </a:r>
            <a:endParaRPr>
              <a:latin typeface="Times New Roman" panose="02020603050405020304" pitchFamily="18" charset="0"/>
              <a:cs typeface="Times New Roman" panose="02020603050405020304" pitchFamily="18" charset="0"/>
            </a:endParaRPr>
          </a:p>
        </p:txBody>
      </p:sp>
      <p:sp>
        <p:nvSpPr>
          <p:cNvPr id="157" name="Google Shape;157;p15"/>
          <p:cNvSpPr txBox="1"/>
          <p:nvPr/>
        </p:nvSpPr>
        <p:spPr>
          <a:xfrm>
            <a:off x="7060555" y="2738288"/>
            <a:ext cx="4502646" cy="192360"/>
          </a:xfrm>
          <a:prstGeom prst="rect">
            <a:avLst/>
          </a:prstGeom>
          <a:noFill/>
          <a:ln>
            <a:noFill/>
          </a:ln>
        </p:spPr>
        <p:txBody>
          <a:bodyPr spcFirstLastPara="1" wrap="square" lIns="0" tIns="0" rIns="0" bIns="0" anchor="t" anchorCtr="0">
            <a:spAutoFit/>
          </a:bodyPr>
          <a:lstStyle/>
          <a:p>
            <a:pPr marL="171450" marR="0" lvl="0" indent="-171450" algn="l" rtl="0">
              <a:lnSpc>
                <a:spcPct val="145011"/>
              </a:lnSpc>
              <a:spcBef>
                <a:spcPts val="0"/>
              </a:spcBef>
              <a:spcAft>
                <a:spcPts val="0"/>
              </a:spcAft>
              <a:buFont typeface="Wingdings" panose="05000000000000000000" pitchFamily="2" charset="2"/>
              <a:buChar char="Ø"/>
            </a:pPr>
            <a:r>
              <a:rPr lang="en-US" sz="862" b="1" i="0" u="none" strike="noStrike" cap="none" dirty="0">
                <a:latin typeface="Times New Roman" panose="02020603050405020304" pitchFamily="18" charset="0"/>
                <a:ea typeface="Plus Jakarta Sans"/>
                <a:cs typeface="Times New Roman" panose="02020603050405020304" pitchFamily="18" charset="0"/>
                <a:sym typeface="Plus Jakarta Sans"/>
              </a:rPr>
              <a:t>Bowlby Selected:</a:t>
            </a:r>
            <a:r>
              <a:rPr lang="en-US" sz="862" b="0" i="0" u="none" strike="noStrike" cap="none" dirty="0">
                <a:latin typeface="Times New Roman" panose="02020603050405020304" pitchFamily="18" charset="0"/>
                <a:ea typeface="Plus Jakarta Sans"/>
                <a:cs typeface="Times New Roman" panose="02020603050405020304" pitchFamily="18" charset="0"/>
                <a:sym typeface="Plus Jakarta Sans"/>
              </a:rPr>
              <a:t> Outperforms cognitive options (Piaget/Vygotsky).</a:t>
            </a:r>
            <a:endParaRPr dirty="0">
              <a:latin typeface="Times New Roman" panose="02020603050405020304" pitchFamily="18" charset="0"/>
              <a:cs typeface="Times New Roman" panose="02020603050405020304" pitchFamily="18" charset="0"/>
            </a:endParaRPr>
          </a:p>
        </p:txBody>
      </p:sp>
      <p:sp>
        <p:nvSpPr>
          <p:cNvPr id="158" name="Google Shape;158;p15"/>
          <p:cNvSpPr txBox="1"/>
          <p:nvPr/>
        </p:nvSpPr>
        <p:spPr>
          <a:xfrm>
            <a:off x="7060555" y="2973288"/>
            <a:ext cx="4502646" cy="192360"/>
          </a:xfrm>
          <a:prstGeom prst="rect">
            <a:avLst/>
          </a:prstGeom>
          <a:noFill/>
          <a:ln>
            <a:noFill/>
          </a:ln>
        </p:spPr>
        <p:txBody>
          <a:bodyPr spcFirstLastPara="1" wrap="square" lIns="0" tIns="0" rIns="0" bIns="0" anchor="t" anchorCtr="0">
            <a:spAutoFit/>
          </a:bodyPr>
          <a:lstStyle/>
          <a:p>
            <a:pPr marL="171450" marR="0" lvl="0" indent="-171450" algn="l" rtl="0">
              <a:lnSpc>
                <a:spcPct val="145011"/>
              </a:lnSpc>
              <a:spcBef>
                <a:spcPts val="0"/>
              </a:spcBef>
              <a:spcAft>
                <a:spcPts val="0"/>
              </a:spcAft>
              <a:buFont typeface="Wingdings" panose="05000000000000000000" pitchFamily="2" charset="2"/>
              <a:buChar char="Ø"/>
            </a:pPr>
            <a:r>
              <a:rPr lang="en-US" sz="862" b="1" i="0" u="none" strike="noStrike" cap="none" dirty="0">
                <a:latin typeface="Times New Roman" panose="02020603050405020304" pitchFamily="18" charset="0"/>
                <a:ea typeface="Plus Jakarta Sans"/>
                <a:cs typeface="Times New Roman" panose="02020603050405020304" pitchFamily="18" charset="0"/>
                <a:sym typeface="Plus Jakarta Sans"/>
              </a:rPr>
              <a:t>Assumptions:</a:t>
            </a:r>
            <a:r>
              <a:rPr lang="en-US" sz="862" b="0" i="0" u="none" strike="noStrike" cap="none" dirty="0">
                <a:latin typeface="Times New Roman" panose="02020603050405020304" pitchFamily="18" charset="0"/>
                <a:ea typeface="Plus Jakarta Sans"/>
                <a:cs typeface="Times New Roman" panose="02020603050405020304" pitchFamily="18" charset="0"/>
                <a:sym typeface="Plus Jakarta Sans"/>
              </a:rPr>
              <a:t> Proximity seeking is an evolutionary drive.</a:t>
            </a:r>
            <a:endParaRPr dirty="0">
              <a:latin typeface="Times New Roman" panose="02020603050405020304" pitchFamily="18" charset="0"/>
              <a:cs typeface="Times New Roman" panose="02020603050405020304" pitchFamily="18" charset="0"/>
            </a:endParaRPr>
          </a:p>
        </p:txBody>
      </p:sp>
      <p:sp>
        <p:nvSpPr>
          <p:cNvPr id="159" name="Google Shape;159;p15"/>
          <p:cNvSpPr txBox="1"/>
          <p:nvPr/>
        </p:nvSpPr>
        <p:spPr>
          <a:xfrm>
            <a:off x="7060555" y="3208287"/>
            <a:ext cx="4502646" cy="192360"/>
          </a:xfrm>
          <a:prstGeom prst="rect">
            <a:avLst/>
          </a:prstGeom>
          <a:noFill/>
          <a:ln>
            <a:noFill/>
          </a:ln>
        </p:spPr>
        <p:txBody>
          <a:bodyPr spcFirstLastPara="1" wrap="square" lIns="0" tIns="0" rIns="0" bIns="0" anchor="t" anchorCtr="0">
            <a:spAutoFit/>
          </a:bodyPr>
          <a:lstStyle/>
          <a:p>
            <a:pPr marL="171450" marR="0" lvl="0" indent="-171450" algn="l" rtl="0">
              <a:lnSpc>
                <a:spcPct val="145011"/>
              </a:lnSpc>
              <a:spcBef>
                <a:spcPts val="0"/>
              </a:spcBef>
              <a:spcAft>
                <a:spcPts val="0"/>
              </a:spcAft>
              <a:buFont typeface="Wingdings" panose="05000000000000000000" pitchFamily="2" charset="2"/>
              <a:buChar char="Ø"/>
            </a:pPr>
            <a:r>
              <a:rPr lang="en-US" sz="862" b="1" i="0" u="none" strike="noStrike" cap="none" dirty="0">
                <a:latin typeface="Times New Roman" panose="02020603050405020304" pitchFamily="18" charset="0"/>
                <a:ea typeface="Plus Jakarta Sans"/>
                <a:cs typeface="Times New Roman" panose="02020603050405020304" pitchFamily="18" charset="0"/>
                <a:sym typeface="Plus Jakarta Sans"/>
              </a:rPr>
              <a:t>Application:</a:t>
            </a:r>
            <a:r>
              <a:rPr lang="en-US" sz="862" b="0" i="0" u="none" strike="noStrike" cap="none" dirty="0">
                <a:latin typeface="Times New Roman" panose="02020603050405020304" pitchFamily="18" charset="0"/>
                <a:ea typeface="Plus Jakarta Sans"/>
                <a:cs typeface="Times New Roman" panose="02020603050405020304" pitchFamily="18" charset="0"/>
                <a:sym typeface="Plus Jakarta Sans"/>
              </a:rPr>
              <a:t> Translates clinginess as structural distress.</a:t>
            </a:r>
            <a:endParaRPr dirty="0">
              <a:latin typeface="Times New Roman" panose="02020603050405020304" pitchFamily="18" charset="0"/>
              <a:cs typeface="Times New Roman" panose="02020603050405020304" pitchFamily="18" charset="0"/>
            </a:endParaRPr>
          </a:p>
        </p:txBody>
      </p:sp>
      <p:sp>
        <p:nvSpPr>
          <p:cNvPr id="160" name="Google Shape;160;p15"/>
          <p:cNvSpPr txBox="1"/>
          <p:nvPr/>
        </p:nvSpPr>
        <p:spPr>
          <a:xfrm>
            <a:off x="7060555" y="3443287"/>
            <a:ext cx="4502646" cy="192360"/>
          </a:xfrm>
          <a:prstGeom prst="rect">
            <a:avLst/>
          </a:prstGeom>
          <a:noFill/>
          <a:ln>
            <a:noFill/>
          </a:ln>
        </p:spPr>
        <p:txBody>
          <a:bodyPr spcFirstLastPara="1" wrap="square" lIns="0" tIns="0" rIns="0" bIns="0" anchor="t" anchorCtr="0">
            <a:spAutoFit/>
          </a:bodyPr>
          <a:lstStyle/>
          <a:p>
            <a:pPr marL="171450" marR="0" lvl="0" indent="-171450" algn="l" rtl="0">
              <a:lnSpc>
                <a:spcPct val="145011"/>
              </a:lnSpc>
              <a:spcBef>
                <a:spcPts val="0"/>
              </a:spcBef>
              <a:spcAft>
                <a:spcPts val="0"/>
              </a:spcAft>
              <a:buFont typeface="Wingdings" panose="05000000000000000000" pitchFamily="2" charset="2"/>
              <a:buChar char="Ø"/>
            </a:pPr>
            <a:r>
              <a:rPr lang="en-US" sz="862" b="1" i="0" u="none" strike="noStrike" cap="none" dirty="0">
                <a:latin typeface="Times New Roman" panose="02020603050405020304" pitchFamily="18" charset="0"/>
                <a:ea typeface="Plus Jakarta Sans"/>
                <a:cs typeface="Times New Roman" panose="02020603050405020304" pitchFamily="18" charset="0"/>
                <a:sym typeface="Plus Jakarta Sans"/>
              </a:rPr>
              <a:t>Practice Value:</a:t>
            </a:r>
            <a:r>
              <a:rPr lang="en-US" sz="862" b="0" i="0" u="none" strike="noStrike" cap="none" dirty="0">
                <a:latin typeface="Times New Roman" panose="02020603050405020304" pitchFamily="18" charset="0"/>
                <a:ea typeface="Plus Jakarta Sans"/>
                <a:cs typeface="Times New Roman" panose="02020603050405020304" pitchFamily="18" charset="0"/>
                <a:sym typeface="Plus Jakarta Sans"/>
              </a:rPr>
              <a:t> Feasible multi-agency action plan.</a:t>
            </a:r>
            <a:endParaRPr dirty="0">
              <a:latin typeface="Times New Roman" panose="02020603050405020304" pitchFamily="18" charset="0"/>
              <a:cs typeface="Times New Roman" panose="02020603050405020304" pitchFamily="18" charset="0"/>
            </a:endParaRPr>
          </a:p>
        </p:txBody>
      </p:sp>
      <p:pic>
        <p:nvPicPr>
          <p:cNvPr id="1026" name="Picture 2" descr="Importance of Early Psychological Interventions for Children">
            <a:extLst>
              <a:ext uri="{FF2B5EF4-FFF2-40B4-BE49-F238E27FC236}">
                <a16:creationId xmlns:a16="http://schemas.microsoft.com/office/drawing/2014/main" id="{8187F306-BC32-1212-6028-DEC51B2C8B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57556" y="1368302"/>
            <a:ext cx="2908643" cy="13463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168"/>
        <p:cNvGrpSpPr/>
        <p:nvPr/>
      </p:nvGrpSpPr>
      <p:grpSpPr>
        <a:xfrm>
          <a:off x="0" y="0"/>
          <a:ext cx="0" cy="0"/>
          <a:chOff x="0" y="0"/>
          <a:chExt cx="0" cy="0"/>
        </a:xfrm>
      </p:grpSpPr>
      <p:pic>
        <p:nvPicPr>
          <p:cNvPr id="169" name="Google Shape;169;p16" descr="image.png"/>
          <p:cNvPicPr preferRelativeResize="0"/>
          <p:nvPr/>
        </p:nvPicPr>
        <p:blipFill rotWithShape="1">
          <a:blip r:embed="rId3">
            <a:alphaModFix/>
          </a:blip>
          <a:srcRect/>
          <a:stretch/>
        </p:blipFill>
        <p:spPr>
          <a:xfrm>
            <a:off x="1727448" y="1476375"/>
            <a:ext cx="2476500" cy="2476500"/>
          </a:xfrm>
          <a:prstGeom prst="rect">
            <a:avLst/>
          </a:prstGeom>
          <a:noFill/>
          <a:ln>
            <a:noFill/>
          </a:ln>
        </p:spPr>
      </p:pic>
      <p:pic>
        <p:nvPicPr>
          <p:cNvPr id="170" name="Google Shape;170;p16" descr="image.png"/>
          <p:cNvPicPr preferRelativeResize="0"/>
          <p:nvPr/>
        </p:nvPicPr>
        <p:blipFill rotWithShape="1">
          <a:blip r:embed="rId4">
            <a:alphaModFix/>
          </a:blip>
          <a:srcRect/>
          <a:stretch/>
        </p:blipFill>
        <p:spPr>
          <a:xfrm>
            <a:off x="2346573" y="1276350"/>
            <a:ext cx="1238250" cy="581025"/>
          </a:xfrm>
          <a:prstGeom prst="rect">
            <a:avLst/>
          </a:prstGeom>
          <a:noFill/>
          <a:ln>
            <a:noFill/>
          </a:ln>
        </p:spPr>
      </p:pic>
      <p:pic>
        <p:nvPicPr>
          <p:cNvPr id="171" name="Google Shape;171;p16" descr="image.png"/>
          <p:cNvPicPr preferRelativeResize="0"/>
          <p:nvPr/>
        </p:nvPicPr>
        <p:blipFill rotWithShape="1">
          <a:blip r:embed="rId5">
            <a:alphaModFix/>
          </a:blip>
          <a:srcRect/>
          <a:stretch/>
        </p:blipFill>
        <p:spPr>
          <a:xfrm>
            <a:off x="2346573" y="3571875"/>
            <a:ext cx="1238250" cy="581025"/>
          </a:xfrm>
          <a:prstGeom prst="rect">
            <a:avLst/>
          </a:prstGeom>
          <a:noFill/>
          <a:ln>
            <a:noFill/>
          </a:ln>
        </p:spPr>
      </p:pic>
      <p:pic>
        <p:nvPicPr>
          <p:cNvPr id="172" name="Google Shape;172;p16" descr="image.png"/>
          <p:cNvPicPr preferRelativeResize="0"/>
          <p:nvPr/>
        </p:nvPicPr>
        <p:blipFill rotWithShape="1">
          <a:blip r:embed="rId6">
            <a:alphaModFix/>
          </a:blip>
          <a:srcRect/>
          <a:stretch/>
        </p:blipFill>
        <p:spPr>
          <a:xfrm>
            <a:off x="1194048" y="2433637"/>
            <a:ext cx="1238250" cy="561975"/>
          </a:xfrm>
          <a:prstGeom prst="rect">
            <a:avLst/>
          </a:prstGeom>
          <a:noFill/>
          <a:ln>
            <a:noFill/>
          </a:ln>
        </p:spPr>
      </p:pic>
      <p:pic>
        <p:nvPicPr>
          <p:cNvPr id="173" name="Google Shape;173;p16" descr="image.png"/>
          <p:cNvPicPr preferRelativeResize="0"/>
          <p:nvPr/>
        </p:nvPicPr>
        <p:blipFill rotWithShape="1">
          <a:blip r:embed="rId7">
            <a:alphaModFix/>
          </a:blip>
          <a:srcRect/>
          <a:stretch/>
        </p:blipFill>
        <p:spPr>
          <a:xfrm>
            <a:off x="3499098" y="2433637"/>
            <a:ext cx="1238250" cy="561975"/>
          </a:xfrm>
          <a:prstGeom prst="rect">
            <a:avLst/>
          </a:prstGeom>
          <a:noFill/>
          <a:ln>
            <a:noFill/>
          </a:ln>
        </p:spPr>
      </p:pic>
      <p:sp>
        <p:nvSpPr>
          <p:cNvPr id="175" name="Google Shape;175;p16"/>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latin typeface="Times New Roman" panose="02020603050405020304" pitchFamily="18" charset="0"/>
                <a:ea typeface="Playfair Display"/>
                <a:cs typeface="Times New Roman" panose="02020603050405020304" pitchFamily="18" charset="0"/>
                <a:sym typeface="Playfair Display"/>
              </a:rPr>
              <a:t>Conceptual Architecture of Bowlby’s Model</a:t>
            </a:r>
            <a:endParaRPr>
              <a:latin typeface="Times New Roman" panose="02020603050405020304" pitchFamily="18" charset="0"/>
              <a:cs typeface="Times New Roman" panose="02020603050405020304" pitchFamily="18" charset="0"/>
            </a:endParaRPr>
          </a:p>
        </p:txBody>
      </p:sp>
      <p:sp>
        <p:nvSpPr>
          <p:cNvPr id="176" name="Google Shape;176;p16"/>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180" name="Google Shape;180;p16"/>
          <p:cNvSpPr txBox="1"/>
          <p:nvPr/>
        </p:nvSpPr>
        <p:spPr>
          <a:xfrm>
            <a:off x="5740896" y="1802159"/>
            <a:ext cx="6273440" cy="21608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04" b="1" i="0" u="none" strike="noStrike" cap="none">
                <a:latin typeface="Times New Roman" panose="02020603050405020304" pitchFamily="18" charset="0"/>
                <a:ea typeface="Times New Roman"/>
                <a:cs typeface="Times New Roman" panose="02020603050405020304" pitchFamily="18" charset="0"/>
                <a:sym typeface="Times New Roman"/>
              </a:rPr>
              <a:t>Foundational Postulates</a:t>
            </a:r>
            <a:endParaRPr>
              <a:latin typeface="Times New Roman" panose="02020603050405020304" pitchFamily="18" charset="0"/>
              <a:cs typeface="Times New Roman" panose="02020603050405020304" pitchFamily="18" charset="0"/>
            </a:endParaRPr>
          </a:p>
        </p:txBody>
      </p:sp>
      <p:sp>
        <p:nvSpPr>
          <p:cNvPr id="181" name="Google Shape;181;p16"/>
          <p:cNvSpPr txBox="1"/>
          <p:nvPr/>
        </p:nvSpPr>
        <p:spPr>
          <a:xfrm>
            <a:off x="5740896" y="2011709"/>
            <a:ext cx="5974705" cy="217560"/>
          </a:xfrm>
          <a:prstGeom prst="rect">
            <a:avLst/>
          </a:prstGeom>
          <a:noFill/>
          <a:ln>
            <a:noFill/>
          </a:ln>
        </p:spPr>
        <p:txBody>
          <a:bodyPr spcFirstLastPara="1" wrap="square" lIns="0" tIns="0" rIns="0" bIns="0" anchor="t" anchorCtr="0">
            <a:spAutoFit/>
          </a:bodyPr>
          <a:lstStyle/>
          <a:p>
            <a:pPr marL="0" marR="0" lvl="0" indent="0" algn="l" rtl="0">
              <a:lnSpc>
                <a:spcPct val="144923"/>
              </a:lnSpc>
              <a:spcBef>
                <a:spcPts val="0"/>
              </a:spcBef>
              <a:spcAft>
                <a:spcPts val="0"/>
              </a:spcAft>
              <a:buNone/>
            </a:pPr>
            <a:r>
              <a:rPr lang="en-US" sz="975" b="0" i="0" u="none" strike="noStrike" cap="none">
                <a:latin typeface="Times New Roman" panose="02020603050405020304" pitchFamily="18" charset="0"/>
                <a:ea typeface="Plus Jakarta Sans"/>
                <a:cs typeface="Times New Roman" panose="02020603050405020304" pitchFamily="18" charset="0"/>
                <a:sym typeface="Plus Jakarta Sans"/>
              </a:rPr>
              <a:t>Bowlby's theory operates on three key conceptual pillars:</a:t>
            </a:r>
            <a:endParaRPr>
              <a:latin typeface="Times New Roman" panose="02020603050405020304" pitchFamily="18" charset="0"/>
              <a:cs typeface="Times New Roman" panose="02020603050405020304" pitchFamily="18" charset="0"/>
            </a:endParaRPr>
          </a:p>
        </p:txBody>
      </p:sp>
      <p:sp>
        <p:nvSpPr>
          <p:cNvPr id="182" name="Google Shape;182;p16"/>
          <p:cNvSpPr txBox="1"/>
          <p:nvPr/>
        </p:nvSpPr>
        <p:spPr>
          <a:xfrm>
            <a:off x="5883771" y="2305496"/>
            <a:ext cx="5831830" cy="468590"/>
          </a:xfrm>
          <a:prstGeom prst="rect">
            <a:avLst/>
          </a:prstGeom>
          <a:noFill/>
          <a:ln>
            <a:noFill/>
          </a:ln>
        </p:spPr>
        <p:txBody>
          <a:bodyPr spcFirstLastPara="1" wrap="square" lIns="0" tIns="0" rIns="0" bIns="0" anchor="t" anchorCtr="0">
            <a:spAutoFit/>
          </a:bodyPr>
          <a:lstStyle/>
          <a:p>
            <a:pPr marL="0" marR="0" lvl="0" indent="0" algn="l" rtl="0">
              <a:lnSpc>
                <a:spcPct val="145037"/>
              </a:lnSpc>
              <a:spcBef>
                <a:spcPts val="0"/>
              </a:spcBef>
              <a:spcAft>
                <a:spcPts val="0"/>
              </a:spcAft>
              <a:buNone/>
            </a:pP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t>
            </a:r>
            <a:r>
              <a:rPr lang="en-US" sz="1050" b="1" i="0" u="none" strike="noStrike" cap="none" dirty="0">
                <a:latin typeface="Times New Roman" panose="02020603050405020304" pitchFamily="18" charset="0"/>
                <a:ea typeface="Plus Jakarta Sans"/>
                <a:cs typeface="Times New Roman" panose="02020603050405020304" pitchFamily="18" charset="0"/>
                <a:sym typeface="Plus Jakarta Sans"/>
              </a:rPr>
              <a:t>Monotropy &amp; Sensitivity:</a:t>
            </a: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 The biological bias to attach to one primary figure. Healthy development is strongly supported by maternal sensitivity.</a:t>
            </a:r>
            <a:endParaRPr sz="1050" dirty="0">
              <a:latin typeface="Times New Roman" panose="02020603050405020304" pitchFamily="18" charset="0"/>
              <a:cs typeface="Times New Roman" panose="02020603050405020304" pitchFamily="18" charset="0"/>
            </a:endParaRPr>
          </a:p>
        </p:txBody>
      </p:sp>
      <p:sp>
        <p:nvSpPr>
          <p:cNvPr id="183" name="Google Shape;183;p16"/>
          <p:cNvSpPr txBox="1"/>
          <p:nvPr/>
        </p:nvSpPr>
        <p:spPr>
          <a:xfrm>
            <a:off x="5883771" y="2980136"/>
            <a:ext cx="5831830" cy="468590"/>
          </a:xfrm>
          <a:prstGeom prst="rect">
            <a:avLst/>
          </a:prstGeom>
          <a:noFill/>
          <a:ln>
            <a:noFill/>
          </a:ln>
        </p:spPr>
        <p:txBody>
          <a:bodyPr spcFirstLastPara="1" wrap="square" lIns="0" tIns="0" rIns="0" bIns="0" anchor="t" anchorCtr="0">
            <a:spAutoFit/>
          </a:bodyPr>
          <a:lstStyle/>
          <a:p>
            <a:pPr lvl="0">
              <a:lnSpc>
                <a:spcPct val="145037"/>
              </a:lnSpc>
            </a:pP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t>
            </a:r>
            <a:r>
              <a:rPr lang="en-US" sz="1050" b="1" i="0" u="none" strike="noStrike" cap="none" dirty="0">
                <a:latin typeface="Times New Roman" panose="02020603050405020304" pitchFamily="18" charset="0"/>
                <a:ea typeface="Plus Jakarta Sans"/>
                <a:cs typeface="Times New Roman" panose="02020603050405020304" pitchFamily="18" charset="0"/>
                <a:sym typeface="Plus Jakarta Sans"/>
              </a:rPr>
              <a:t>Internal Working Model (IWM):</a:t>
            </a: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 Cognitive templates formed in early years that dictate self-worth and adult relational safety </a:t>
            </a:r>
            <a:r>
              <a:rPr lang="en-GB" sz="1050" dirty="0">
                <a:latin typeface="Times New Roman" panose="02020603050405020304" pitchFamily="18" charset="0"/>
                <a:cs typeface="Times New Roman" panose="02020603050405020304" pitchFamily="18" charset="0"/>
              </a:rPr>
              <a:t>(Brookman et al., 2020)</a:t>
            </a: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t>
            </a:r>
            <a:endParaRPr sz="1050" dirty="0">
              <a:latin typeface="Times New Roman" panose="02020603050405020304" pitchFamily="18" charset="0"/>
              <a:cs typeface="Times New Roman" panose="02020603050405020304" pitchFamily="18" charset="0"/>
            </a:endParaRPr>
          </a:p>
        </p:txBody>
      </p:sp>
      <p:sp>
        <p:nvSpPr>
          <p:cNvPr id="184" name="Google Shape;184;p16"/>
          <p:cNvSpPr txBox="1"/>
          <p:nvPr/>
        </p:nvSpPr>
        <p:spPr>
          <a:xfrm>
            <a:off x="5883771" y="3654776"/>
            <a:ext cx="5831830" cy="468590"/>
          </a:xfrm>
          <a:prstGeom prst="rect">
            <a:avLst/>
          </a:prstGeom>
          <a:noFill/>
          <a:ln>
            <a:noFill/>
          </a:ln>
        </p:spPr>
        <p:txBody>
          <a:bodyPr spcFirstLastPara="1" wrap="square" lIns="0" tIns="0" rIns="0" bIns="0" anchor="t" anchorCtr="0">
            <a:spAutoFit/>
          </a:bodyPr>
          <a:lstStyle/>
          <a:p>
            <a:pPr marL="0" marR="0" lvl="0" indent="0" algn="l" rtl="0">
              <a:lnSpc>
                <a:spcPct val="145037"/>
              </a:lnSpc>
              <a:spcBef>
                <a:spcPts val="0"/>
              </a:spcBef>
              <a:spcAft>
                <a:spcPts val="0"/>
              </a:spcAft>
              <a:buNone/>
            </a:pP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a:t>
            </a:r>
            <a:r>
              <a:rPr lang="en-US" sz="1050" b="1" i="0" u="none" strike="noStrike" cap="none" dirty="0">
                <a:latin typeface="Times New Roman" panose="02020603050405020304" pitchFamily="18" charset="0"/>
                <a:ea typeface="Plus Jakarta Sans"/>
                <a:cs typeface="Times New Roman" panose="02020603050405020304" pitchFamily="18" charset="0"/>
                <a:sym typeface="Plus Jakarta Sans"/>
              </a:rPr>
              <a:t>Maternal Deprivation Hypothesis:</a:t>
            </a:r>
            <a:r>
              <a:rPr lang="en-US" sz="1050" b="0" i="0" u="none" strike="noStrike" cap="none" dirty="0">
                <a:latin typeface="Times New Roman" panose="02020603050405020304" pitchFamily="18" charset="0"/>
                <a:ea typeface="Plus Jakarta Sans"/>
                <a:cs typeface="Times New Roman" panose="02020603050405020304" pitchFamily="18" charset="0"/>
                <a:sym typeface="Plus Jakarta Sans"/>
              </a:rPr>
              <a:t> Extended rupture of primary bonds during the critical period (under 5 years) may impact cognitive development.</a:t>
            </a:r>
            <a:endParaRPr sz="1050" dirty="0">
              <a:latin typeface="Times New Roman" panose="02020603050405020304" pitchFamily="18" charset="0"/>
              <a:cs typeface="Times New Roman" panose="02020603050405020304" pitchFamily="18" charset="0"/>
            </a:endParaRPr>
          </a:p>
        </p:txBody>
      </p:sp>
      <p:pic>
        <p:nvPicPr>
          <p:cNvPr id="185" name="Google Shape;185;p16" descr="image.png"/>
          <p:cNvPicPr preferRelativeResize="0"/>
          <p:nvPr/>
        </p:nvPicPr>
        <p:blipFill rotWithShape="1">
          <a:blip r:embed="rId8">
            <a:alphaModFix/>
          </a:blip>
          <a:srcRect/>
          <a:stretch/>
        </p:blipFill>
        <p:spPr>
          <a:xfrm>
            <a:off x="2813298" y="2400002"/>
            <a:ext cx="304800" cy="304800"/>
          </a:xfrm>
          <a:prstGeom prst="rect">
            <a:avLst/>
          </a:prstGeom>
          <a:noFill/>
          <a:ln>
            <a:noFill/>
          </a:ln>
        </p:spPr>
      </p:pic>
      <p:sp>
        <p:nvSpPr>
          <p:cNvPr id="186" name="Google Shape;186;p16"/>
          <p:cNvSpPr txBox="1"/>
          <p:nvPr/>
        </p:nvSpPr>
        <p:spPr>
          <a:xfrm>
            <a:off x="2284206" y="2752427"/>
            <a:ext cx="1362982" cy="1524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75" b="1" i="0" u="none" strike="noStrike" cap="none">
                <a:latin typeface="Times New Roman" panose="02020603050405020304" pitchFamily="18" charset="0"/>
                <a:ea typeface="Times New Roman"/>
                <a:cs typeface="Times New Roman" panose="02020603050405020304" pitchFamily="18" charset="0"/>
                <a:sym typeface="Times New Roman"/>
              </a:rPr>
              <a:t>Internal Working Model</a:t>
            </a:r>
            <a:endParaRPr>
              <a:latin typeface="Times New Roman" panose="02020603050405020304" pitchFamily="18" charset="0"/>
              <a:cs typeface="Times New Roman" panose="02020603050405020304" pitchFamily="18" charset="0"/>
            </a:endParaRPr>
          </a:p>
        </p:txBody>
      </p:sp>
      <p:sp>
        <p:nvSpPr>
          <p:cNvPr id="187" name="Google Shape;187;p16"/>
          <p:cNvSpPr txBox="1"/>
          <p:nvPr/>
        </p:nvSpPr>
        <p:spPr>
          <a:xfrm>
            <a:off x="2316658" y="2904827"/>
            <a:ext cx="1298078" cy="150619"/>
          </a:xfrm>
          <a:prstGeom prst="rect">
            <a:avLst/>
          </a:prstGeom>
          <a:noFill/>
          <a:ln>
            <a:noFill/>
          </a:ln>
        </p:spPr>
        <p:txBody>
          <a:bodyPr spcFirstLastPara="1" wrap="square" lIns="0" tIns="0" rIns="0" bIns="0" anchor="t" anchorCtr="0">
            <a:spAutoFit/>
          </a:bodyPr>
          <a:lstStyle/>
          <a:p>
            <a:pPr marL="0" marR="0" lvl="0" indent="0" algn="ctr" rtl="0">
              <a:lnSpc>
                <a:spcPct val="144888"/>
              </a:lnSpc>
              <a:spcBef>
                <a:spcPts val="0"/>
              </a:spcBef>
              <a:spcAft>
                <a:spcPts val="0"/>
              </a:spcAft>
              <a:buNone/>
            </a:pPr>
            <a:r>
              <a:rPr lang="en-US" sz="675" b="0" i="0" u="none" strike="noStrike" cap="none" dirty="0">
                <a:latin typeface="Times New Roman" panose="02020603050405020304" pitchFamily="18" charset="0"/>
                <a:ea typeface="Plus Jakarta Sans"/>
                <a:cs typeface="Times New Roman" panose="02020603050405020304" pitchFamily="18" charset="0"/>
                <a:sym typeface="Plus Jakarta Sans"/>
              </a:rPr>
              <a:t>Cognitive map of self &amp; others</a:t>
            </a:r>
            <a:endParaRPr dirty="0">
              <a:latin typeface="Times New Roman" panose="02020603050405020304" pitchFamily="18" charset="0"/>
              <a:cs typeface="Times New Roman" panose="02020603050405020304" pitchFamily="18" charset="0"/>
            </a:endParaRPr>
          </a:p>
        </p:txBody>
      </p:sp>
      <p:sp>
        <p:nvSpPr>
          <p:cNvPr id="188" name="Google Shape;188;p16"/>
          <p:cNvSpPr txBox="1"/>
          <p:nvPr/>
        </p:nvSpPr>
        <p:spPr>
          <a:xfrm>
            <a:off x="2405628" y="1381125"/>
            <a:ext cx="1120140" cy="14420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37" b="1" i="0" u="none" strike="noStrike" cap="none">
                <a:latin typeface="Times New Roman" panose="02020603050405020304" pitchFamily="18" charset="0"/>
                <a:ea typeface="Playfair Display"/>
                <a:cs typeface="Times New Roman" panose="02020603050405020304" pitchFamily="18" charset="0"/>
                <a:sym typeface="Playfair Display"/>
              </a:rPr>
              <a:t>Secure Base</a:t>
            </a:r>
            <a:endParaRPr>
              <a:latin typeface="Times New Roman" panose="02020603050405020304" pitchFamily="18" charset="0"/>
              <a:cs typeface="Times New Roman" panose="02020603050405020304" pitchFamily="18" charset="0"/>
            </a:endParaRPr>
          </a:p>
        </p:txBody>
      </p:sp>
      <p:sp>
        <p:nvSpPr>
          <p:cNvPr id="189" name="Google Shape;189;p16"/>
          <p:cNvSpPr txBox="1"/>
          <p:nvPr/>
        </p:nvSpPr>
        <p:spPr>
          <a:xfrm>
            <a:off x="2432298" y="1543050"/>
            <a:ext cx="1066800" cy="27699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750" b="0" i="0" u="none" strike="noStrike" cap="none">
                <a:latin typeface="Times New Roman" panose="02020603050405020304" pitchFamily="18" charset="0"/>
                <a:ea typeface="Plus Jakarta Sans"/>
                <a:cs typeface="Times New Roman" panose="02020603050405020304" pitchFamily="18" charset="0"/>
                <a:sym typeface="Plus Jakarta Sans"/>
              </a:rPr>
              <a:t>Supports exploration &amp; autonomy</a:t>
            </a:r>
            <a:endParaRPr>
              <a:latin typeface="Times New Roman" panose="02020603050405020304" pitchFamily="18" charset="0"/>
              <a:cs typeface="Times New Roman" panose="02020603050405020304" pitchFamily="18" charset="0"/>
            </a:endParaRPr>
          </a:p>
        </p:txBody>
      </p:sp>
      <p:sp>
        <p:nvSpPr>
          <p:cNvPr id="190" name="Google Shape;190;p16"/>
          <p:cNvSpPr txBox="1"/>
          <p:nvPr/>
        </p:nvSpPr>
        <p:spPr>
          <a:xfrm>
            <a:off x="2405628" y="3657600"/>
            <a:ext cx="1120140" cy="14420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37" b="1" i="0" u="none" strike="noStrike" cap="none">
                <a:latin typeface="Times New Roman" panose="02020603050405020304" pitchFamily="18" charset="0"/>
                <a:ea typeface="Playfair Display"/>
                <a:cs typeface="Times New Roman" panose="02020603050405020304" pitchFamily="18" charset="0"/>
                <a:sym typeface="Playfair Display"/>
              </a:rPr>
              <a:t>Safe Haven</a:t>
            </a:r>
            <a:endParaRPr>
              <a:latin typeface="Times New Roman" panose="02020603050405020304" pitchFamily="18" charset="0"/>
              <a:cs typeface="Times New Roman" panose="02020603050405020304" pitchFamily="18" charset="0"/>
            </a:endParaRPr>
          </a:p>
        </p:txBody>
      </p:sp>
      <p:sp>
        <p:nvSpPr>
          <p:cNvPr id="191" name="Google Shape;191;p16"/>
          <p:cNvSpPr txBox="1"/>
          <p:nvPr/>
        </p:nvSpPr>
        <p:spPr>
          <a:xfrm>
            <a:off x="2432298" y="3819525"/>
            <a:ext cx="1066800" cy="27699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750" b="0" i="0" u="none" strike="noStrike" cap="none">
                <a:latin typeface="Times New Roman" panose="02020603050405020304" pitchFamily="18" charset="0"/>
                <a:ea typeface="Plus Jakarta Sans"/>
                <a:cs typeface="Times New Roman" panose="02020603050405020304" pitchFamily="18" charset="0"/>
                <a:sym typeface="Plus Jakarta Sans"/>
              </a:rPr>
              <a:t>Provides comfort &amp; regulation</a:t>
            </a:r>
            <a:endParaRPr>
              <a:latin typeface="Times New Roman" panose="02020603050405020304" pitchFamily="18" charset="0"/>
              <a:cs typeface="Times New Roman" panose="02020603050405020304" pitchFamily="18" charset="0"/>
            </a:endParaRPr>
          </a:p>
        </p:txBody>
      </p:sp>
      <p:sp>
        <p:nvSpPr>
          <p:cNvPr id="192" name="Google Shape;192;p16"/>
          <p:cNvSpPr txBox="1"/>
          <p:nvPr/>
        </p:nvSpPr>
        <p:spPr>
          <a:xfrm>
            <a:off x="1272629" y="2519362"/>
            <a:ext cx="1100137" cy="14420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37" b="1" i="0" u="none" strike="noStrike" cap="none">
                <a:latin typeface="Times New Roman" panose="02020603050405020304" pitchFamily="18" charset="0"/>
                <a:ea typeface="Playfair Display"/>
                <a:cs typeface="Times New Roman" panose="02020603050405020304" pitchFamily="18" charset="0"/>
                <a:sym typeface="Playfair Display"/>
              </a:rPr>
              <a:t>Proximity</a:t>
            </a:r>
            <a:endParaRPr>
              <a:latin typeface="Times New Roman" panose="02020603050405020304" pitchFamily="18" charset="0"/>
              <a:cs typeface="Times New Roman" panose="02020603050405020304" pitchFamily="18" charset="0"/>
            </a:endParaRPr>
          </a:p>
        </p:txBody>
      </p:sp>
      <p:sp>
        <p:nvSpPr>
          <p:cNvPr id="193" name="Google Shape;193;p16"/>
          <p:cNvSpPr txBox="1"/>
          <p:nvPr/>
        </p:nvSpPr>
        <p:spPr>
          <a:xfrm>
            <a:off x="1298823" y="2681287"/>
            <a:ext cx="1047750" cy="27699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750" b="0" i="0" u="none" strike="noStrike" cap="none">
                <a:latin typeface="Times New Roman" panose="02020603050405020304" pitchFamily="18" charset="0"/>
                <a:ea typeface="Plus Jakarta Sans"/>
                <a:cs typeface="Times New Roman" panose="02020603050405020304" pitchFamily="18" charset="0"/>
                <a:sym typeface="Plus Jakarta Sans"/>
              </a:rPr>
              <a:t>Primary drive to prevent alarm</a:t>
            </a:r>
            <a:endParaRPr>
              <a:latin typeface="Times New Roman" panose="02020603050405020304" pitchFamily="18" charset="0"/>
              <a:cs typeface="Times New Roman" panose="02020603050405020304" pitchFamily="18" charset="0"/>
            </a:endParaRPr>
          </a:p>
        </p:txBody>
      </p:sp>
      <p:sp>
        <p:nvSpPr>
          <p:cNvPr id="194" name="Google Shape;194;p16"/>
          <p:cNvSpPr txBox="1"/>
          <p:nvPr/>
        </p:nvSpPr>
        <p:spPr>
          <a:xfrm>
            <a:off x="3558629" y="2519362"/>
            <a:ext cx="1100137" cy="14420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37" b="1" i="0" u="none" strike="noStrike" cap="none">
                <a:latin typeface="Times New Roman" panose="02020603050405020304" pitchFamily="18" charset="0"/>
                <a:ea typeface="Playfair Display"/>
                <a:cs typeface="Times New Roman" panose="02020603050405020304" pitchFamily="18" charset="0"/>
                <a:sym typeface="Playfair Display"/>
              </a:rPr>
              <a:t>Anxious Pattern</a:t>
            </a:r>
            <a:endParaRPr>
              <a:latin typeface="Times New Roman" panose="02020603050405020304" pitchFamily="18" charset="0"/>
              <a:cs typeface="Times New Roman" panose="02020603050405020304" pitchFamily="18" charset="0"/>
            </a:endParaRPr>
          </a:p>
        </p:txBody>
      </p:sp>
      <p:sp>
        <p:nvSpPr>
          <p:cNvPr id="195" name="Google Shape;195;p16"/>
          <p:cNvSpPr txBox="1"/>
          <p:nvPr/>
        </p:nvSpPr>
        <p:spPr>
          <a:xfrm>
            <a:off x="3584823" y="2681287"/>
            <a:ext cx="1047750" cy="276999"/>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750" b="0" i="0" u="none" strike="noStrike" cap="none">
                <a:latin typeface="Times New Roman" panose="02020603050405020304" pitchFamily="18" charset="0"/>
                <a:ea typeface="Plus Jakarta Sans"/>
                <a:cs typeface="Times New Roman" panose="02020603050405020304" pitchFamily="18" charset="0"/>
                <a:sym typeface="Plus Jakarta Sans"/>
              </a:rPr>
              <a:t>Ambivalent, clingy response</a:t>
            </a:r>
            <a:endParaRPr>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199"/>
        <p:cNvGrpSpPr/>
        <p:nvPr/>
      </p:nvGrpSpPr>
      <p:grpSpPr>
        <a:xfrm>
          <a:off x="0" y="0"/>
          <a:ext cx="0" cy="0"/>
          <a:chOff x="0" y="0"/>
          <a:chExt cx="0" cy="0"/>
        </a:xfrm>
      </p:grpSpPr>
      <p:pic>
        <p:nvPicPr>
          <p:cNvPr id="200" name="Google Shape;200;p17" descr="image.png"/>
          <p:cNvPicPr preferRelativeResize="0"/>
          <p:nvPr/>
        </p:nvPicPr>
        <p:blipFill rotWithShape="1">
          <a:blip r:embed="rId3">
            <a:alphaModFix/>
          </a:blip>
          <a:srcRect/>
          <a:stretch/>
        </p:blipFill>
        <p:spPr>
          <a:xfrm>
            <a:off x="476250" y="904875"/>
            <a:ext cx="5524500" cy="3143250"/>
          </a:xfrm>
          <a:prstGeom prst="rect">
            <a:avLst/>
          </a:prstGeom>
          <a:noFill/>
          <a:ln>
            <a:noFill/>
          </a:ln>
        </p:spPr>
      </p:pic>
      <p:pic>
        <p:nvPicPr>
          <p:cNvPr id="201" name="Google Shape;201;p17" descr="image.png"/>
          <p:cNvPicPr preferRelativeResize="0"/>
          <p:nvPr/>
        </p:nvPicPr>
        <p:blipFill rotWithShape="1">
          <a:blip r:embed="rId4">
            <a:alphaModFix/>
          </a:blip>
          <a:srcRect/>
          <a:stretch/>
        </p:blipFill>
        <p:spPr>
          <a:xfrm>
            <a:off x="6191250" y="904875"/>
            <a:ext cx="5524500" cy="3143250"/>
          </a:xfrm>
          <a:prstGeom prst="rect">
            <a:avLst/>
          </a:prstGeom>
          <a:noFill/>
          <a:ln>
            <a:noFill/>
          </a:ln>
        </p:spPr>
      </p:pic>
      <p:sp>
        <p:nvSpPr>
          <p:cNvPr id="203" name="Google Shape;203;p17"/>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100" b="1" i="0" u="none" strike="noStrike" cap="none">
                <a:latin typeface="Times New Roman" panose="02020603050405020304" pitchFamily="18" charset="0"/>
                <a:ea typeface="Playfair Display"/>
                <a:cs typeface="Times New Roman" panose="02020603050405020304" pitchFamily="18" charset="0"/>
                <a:sym typeface="Playfair Display"/>
              </a:rPr>
              <a:t>Case Application Matrix</a:t>
            </a:r>
            <a:endParaRPr>
              <a:latin typeface="Times New Roman" panose="02020603050405020304" pitchFamily="18" charset="0"/>
              <a:cs typeface="Times New Roman" panose="02020603050405020304" pitchFamily="18" charset="0"/>
            </a:endParaRPr>
          </a:p>
        </p:txBody>
      </p:sp>
      <p:sp>
        <p:nvSpPr>
          <p:cNvPr id="204" name="Google Shape;204;p17"/>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209" name="Google Shape;209;p17"/>
          <p:cNvSpPr txBox="1"/>
          <p:nvPr/>
        </p:nvSpPr>
        <p:spPr>
          <a:xfrm>
            <a:off x="676275" y="1104900"/>
            <a:ext cx="5380672"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Playfair Display"/>
                <a:cs typeface="Times New Roman" panose="02020603050405020304" pitchFamily="18" charset="0"/>
                <a:sym typeface="Playfair Display"/>
              </a:rPr>
              <a:t>Observed Symptom Profile</a:t>
            </a:r>
            <a:endParaRPr sz="1600" dirty="0">
              <a:latin typeface="Times New Roman" panose="02020603050405020304" pitchFamily="18" charset="0"/>
              <a:cs typeface="Times New Roman" panose="02020603050405020304" pitchFamily="18" charset="0"/>
            </a:endParaRPr>
          </a:p>
        </p:txBody>
      </p:sp>
      <p:sp>
        <p:nvSpPr>
          <p:cNvPr id="211" name="Google Shape;211;p17"/>
          <p:cNvSpPr txBox="1"/>
          <p:nvPr/>
        </p:nvSpPr>
        <p:spPr>
          <a:xfrm>
            <a:off x="6391275" y="1104900"/>
            <a:ext cx="5380672"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Playfair Display"/>
                <a:cs typeface="Times New Roman" panose="02020603050405020304" pitchFamily="18" charset="0"/>
                <a:sym typeface="Playfair Display"/>
              </a:rPr>
              <a:t>Attachment-Based Analysis</a:t>
            </a:r>
            <a:endParaRPr sz="1600" dirty="0">
              <a:latin typeface="Times New Roman" panose="02020603050405020304" pitchFamily="18" charset="0"/>
              <a:cs typeface="Times New Roman" panose="02020603050405020304" pitchFamily="18" charset="0"/>
            </a:endParaRPr>
          </a:p>
        </p:txBody>
      </p:sp>
      <p:sp>
        <p:nvSpPr>
          <p:cNvPr id="212" name="Google Shape;212;p17"/>
          <p:cNvSpPr txBox="1"/>
          <p:nvPr/>
        </p:nvSpPr>
        <p:spPr>
          <a:xfrm>
            <a:off x="647700" y="1782224"/>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Inconsolable Separation Distress:</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Panics and becomes highly distressed when separated from mother in early years room.</a:t>
            </a:r>
            <a:endParaRPr sz="1100" dirty="0">
              <a:latin typeface="Times New Roman" panose="02020603050405020304" pitchFamily="18" charset="0"/>
              <a:cs typeface="Times New Roman" panose="02020603050405020304" pitchFamily="18" charset="0"/>
            </a:endParaRPr>
          </a:p>
        </p:txBody>
      </p:sp>
      <p:sp>
        <p:nvSpPr>
          <p:cNvPr id="213" name="Google Shape;213;p17"/>
          <p:cNvSpPr txBox="1"/>
          <p:nvPr/>
        </p:nvSpPr>
        <p:spPr>
          <a:xfrm>
            <a:off x="647700" y="2422422"/>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Constant "Clinginess":</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Refuses independent play; demands physical touch; sleep disruptions at home.</a:t>
            </a:r>
            <a:endParaRPr sz="1100" dirty="0">
              <a:latin typeface="Times New Roman" panose="02020603050405020304" pitchFamily="18" charset="0"/>
              <a:cs typeface="Times New Roman" panose="02020603050405020304" pitchFamily="18" charset="0"/>
            </a:endParaRPr>
          </a:p>
        </p:txBody>
      </p:sp>
      <p:sp>
        <p:nvSpPr>
          <p:cNvPr id="214" name="Google Shape;214;p17"/>
          <p:cNvSpPr txBox="1"/>
          <p:nvPr/>
        </p:nvSpPr>
        <p:spPr>
          <a:xfrm>
            <a:off x="647700" y="3059394"/>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Language &amp; Social Reticence:</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Remains quiet, isolated during free play, and struggles to cooperate.</a:t>
            </a:r>
            <a:endParaRPr sz="1100" dirty="0">
              <a:latin typeface="Times New Roman" panose="02020603050405020304" pitchFamily="18" charset="0"/>
              <a:cs typeface="Times New Roman" panose="02020603050405020304" pitchFamily="18" charset="0"/>
            </a:endParaRPr>
          </a:p>
        </p:txBody>
      </p:sp>
      <p:sp>
        <p:nvSpPr>
          <p:cNvPr id="215" name="Google Shape;215;p17"/>
          <p:cNvSpPr txBox="1"/>
          <p:nvPr/>
        </p:nvSpPr>
        <p:spPr>
          <a:xfrm>
            <a:off x="6391275" y="1782224"/>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Anxious-Ambivalent Profile:</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Caregiving inconsistency forces hyperactivation of attachment systems to command care.</a:t>
            </a:r>
            <a:endParaRPr sz="1100" dirty="0">
              <a:latin typeface="Times New Roman" panose="02020603050405020304" pitchFamily="18" charset="0"/>
              <a:cs typeface="Times New Roman" panose="02020603050405020304" pitchFamily="18" charset="0"/>
            </a:endParaRPr>
          </a:p>
        </p:txBody>
      </p:sp>
      <p:sp>
        <p:nvSpPr>
          <p:cNvPr id="216" name="Google Shape;216;p17"/>
          <p:cNvSpPr txBox="1"/>
          <p:nvPr/>
        </p:nvSpPr>
        <p:spPr>
          <a:xfrm>
            <a:off x="6391275" y="2440563"/>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Maternal Deprivation Risks:</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Postnatal depression and isolated London move ruptured maternal emotional sensitivity (Kohlhoff et al., 2022).</a:t>
            </a:r>
            <a:endParaRPr sz="1100" dirty="0">
              <a:latin typeface="Times New Roman" panose="02020603050405020304" pitchFamily="18" charset="0"/>
              <a:cs typeface="Times New Roman" panose="02020603050405020304" pitchFamily="18" charset="0"/>
            </a:endParaRPr>
          </a:p>
        </p:txBody>
      </p:sp>
      <p:sp>
        <p:nvSpPr>
          <p:cNvPr id="217" name="Google Shape;217;p17"/>
          <p:cNvSpPr txBox="1"/>
          <p:nvPr/>
        </p:nvSpPr>
        <p:spPr>
          <a:xfrm>
            <a:off x="6391275" y="3059394"/>
            <a:ext cx="4953000" cy="490904"/>
          </a:xfrm>
          <a:prstGeom prst="rect">
            <a:avLst/>
          </a:prstGeom>
          <a:noFill/>
          <a:ln>
            <a:noFill/>
          </a:ln>
        </p:spPr>
        <p:txBody>
          <a:bodyPr spcFirstLastPara="1" wrap="square" lIns="0" tIns="0" rIns="0" bIns="0" anchor="t" anchorCtr="0">
            <a:spAutoFit/>
          </a:bodyPr>
          <a:lstStyle/>
          <a:p>
            <a:pPr marL="171450" marR="0" lvl="0" indent="-171450" algn="just" rtl="0">
              <a:lnSpc>
                <a:spcPct val="145037"/>
              </a:lnSpc>
              <a:spcBef>
                <a:spcPts val="0"/>
              </a:spcBef>
              <a:spcAft>
                <a:spcPts val="0"/>
              </a:spcAft>
              <a:buFont typeface="Wingdings" panose="05000000000000000000" pitchFamily="2" charset="2"/>
              <a:buChar char="Ø"/>
            </a:pPr>
            <a:r>
              <a:rPr lang="en-US" sz="1100" b="1" i="0" u="none" strike="noStrike" cap="none" dirty="0">
                <a:latin typeface="Times New Roman" panose="02020603050405020304" pitchFamily="18" charset="0"/>
                <a:ea typeface="Plus Jakarta Sans"/>
                <a:cs typeface="Times New Roman" panose="02020603050405020304" pitchFamily="18" charset="0"/>
                <a:sym typeface="Plus Jakarta Sans"/>
              </a:rPr>
              <a:t>Drained Cognitive Capacity:</a:t>
            </a:r>
            <a:r>
              <a:rPr lang="en-US" sz="1100" b="0" i="0" u="none" strike="noStrike" cap="none" dirty="0">
                <a:latin typeface="Times New Roman" panose="02020603050405020304" pitchFamily="18" charset="0"/>
                <a:ea typeface="Plus Jakarta Sans"/>
                <a:cs typeface="Times New Roman" panose="02020603050405020304" pitchFamily="18" charset="0"/>
                <a:sym typeface="Plus Jakarta Sans"/>
              </a:rPr>
              <a:t> Sustained fight-or-flight arousal is theorised to limit cognitive resources available for language development, though this is not confirmed by neurological assessment in this case.</a:t>
            </a:r>
            <a:endParaRPr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227"/>
        <p:cNvGrpSpPr/>
        <p:nvPr/>
      </p:nvGrpSpPr>
      <p:grpSpPr>
        <a:xfrm>
          <a:off x="0" y="0"/>
          <a:ext cx="0" cy="0"/>
          <a:chOff x="0" y="0"/>
          <a:chExt cx="0" cy="0"/>
        </a:xfrm>
      </p:grpSpPr>
      <p:pic>
        <p:nvPicPr>
          <p:cNvPr id="228" name="Google Shape;228;p18" descr="image.png"/>
          <p:cNvPicPr preferRelativeResize="0"/>
          <p:nvPr/>
        </p:nvPicPr>
        <p:blipFill rotWithShape="1">
          <a:blip r:embed="rId3">
            <a:alphaModFix/>
          </a:blip>
          <a:srcRect/>
          <a:stretch/>
        </p:blipFill>
        <p:spPr>
          <a:xfrm>
            <a:off x="1828800" y="1428750"/>
            <a:ext cx="4171950" cy="3911062"/>
          </a:xfrm>
          <a:prstGeom prst="rect">
            <a:avLst/>
          </a:prstGeom>
          <a:noFill/>
          <a:ln>
            <a:noFill/>
          </a:ln>
        </p:spPr>
      </p:pic>
      <p:pic>
        <p:nvPicPr>
          <p:cNvPr id="229" name="Google Shape;229;p18" descr="image.png"/>
          <p:cNvPicPr preferRelativeResize="0"/>
          <p:nvPr/>
        </p:nvPicPr>
        <p:blipFill rotWithShape="1">
          <a:blip r:embed="rId4">
            <a:alphaModFix/>
          </a:blip>
          <a:srcRect/>
          <a:stretch/>
        </p:blipFill>
        <p:spPr>
          <a:xfrm>
            <a:off x="6634164" y="1488696"/>
            <a:ext cx="4248150" cy="3911062"/>
          </a:xfrm>
          <a:prstGeom prst="rect">
            <a:avLst/>
          </a:prstGeom>
          <a:noFill/>
          <a:ln>
            <a:noFill/>
          </a:ln>
        </p:spPr>
      </p:pic>
      <p:pic>
        <p:nvPicPr>
          <p:cNvPr id="231" name="Google Shape;231;p18" descr="image.png"/>
          <p:cNvPicPr preferRelativeResize="0"/>
          <p:nvPr/>
        </p:nvPicPr>
        <p:blipFill rotWithShape="1">
          <a:blip r:embed="rId5">
            <a:alphaModFix/>
          </a:blip>
          <a:srcRect/>
          <a:stretch/>
        </p:blipFill>
        <p:spPr>
          <a:xfrm>
            <a:off x="5845969" y="2920352"/>
            <a:ext cx="1047750" cy="1047750"/>
          </a:xfrm>
          <a:prstGeom prst="rect">
            <a:avLst/>
          </a:prstGeom>
          <a:noFill/>
          <a:ln>
            <a:noFill/>
          </a:ln>
        </p:spPr>
      </p:pic>
      <p:sp>
        <p:nvSpPr>
          <p:cNvPr id="232" name="Google Shape;232;p18"/>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latin typeface="Times New Roman" panose="02020603050405020304" pitchFamily="18" charset="0"/>
                <a:ea typeface="Playfair Display"/>
                <a:cs typeface="Times New Roman" panose="02020603050405020304" pitchFamily="18" charset="0"/>
                <a:sym typeface="Playfair Display"/>
              </a:rPr>
              <a:t>Nature and Nurture Interaction</a:t>
            </a:r>
            <a:endParaRPr dirty="0">
              <a:latin typeface="Times New Roman" panose="02020603050405020304" pitchFamily="18" charset="0"/>
              <a:cs typeface="Times New Roman" panose="02020603050405020304" pitchFamily="18" charset="0"/>
            </a:endParaRPr>
          </a:p>
        </p:txBody>
      </p:sp>
      <p:sp>
        <p:nvSpPr>
          <p:cNvPr id="233" name="Google Shape;233;p18"/>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37" name="Google Shape;237;p18"/>
          <p:cNvSpPr txBox="1"/>
          <p:nvPr/>
        </p:nvSpPr>
        <p:spPr>
          <a:xfrm>
            <a:off x="3619556" y="2305050"/>
            <a:ext cx="657113" cy="184666"/>
          </a:xfrm>
          <a:prstGeom prst="rect">
            <a:avLst/>
          </a:prstGeom>
          <a:noFill/>
          <a:ln>
            <a:noFill/>
          </a:ln>
        </p:spPr>
        <p:txBody>
          <a:bodyPr spcFirstLastPara="1" wrap="square" lIns="133350" tIns="0" rIns="0" bIns="0" anchor="t" anchorCtr="0">
            <a:spAutoFit/>
          </a:bodyPr>
          <a:lstStyle/>
          <a:p>
            <a:pPr marL="0" marR="0" lvl="0" indent="0" algn="ctr" rtl="0">
              <a:spcBef>
                <a:spcPts val="0"/>
              </a:spcBef>
              <a:spcAft>
                <a:spcPts val="0"/>
              </a:spcAft>
              <a:buNone/>
            </a:pPr>
            <a:r>
              <a:rPr lang="en-US" sz="1200" b="1" i="0" u="none" strike="noStrike" cap="none" dirty="0">
                <a:solidFill>
                  <a:srgbClr val="FFFFFF"/>
                </a:solidFill>
                <a:latin typeface="Times New Roman" panose="02020603050405020304" pitchFamily="18" charset="0"/>
                <a:ea typeface="Times New Roman"/>
                <a:cs typeface="Times New Roman" panose="02020603050405020304" pitchFamily="18" charset="0"/>
                <a:sym typeface="Times New Roman"/>
              </a:rPr>
              <a:t>Nature</a:t>
            </a:r>
            <a:endParaRPr dirty="0">
              <a:latin typeface="Times New Roman" panose="02020603050405020304" pitchFamily="18" charset="0"/>
              <a:cs typeface="Times New Roman" panose="02020603050405020304" pitchFamily="18" charset="0"/>
            </a:endParaRPr>
          </a:p>
        </p:txBody>
      </p:sp>
      <p:sp>
        <p:nvSpPr>
          <p:cNvPr id="238" name="Google Shape;238;p18"/>
          <p:cNvSpPr txBox="1"/>
          <p:nvPr/>
        </p:nvSpPr>
        <p:spPr>
          <a:xfrm>
            <a:off x="1857374" y="2884073"/>
            <a:ext cx="4021931" cy="1120307"/>
          </a:xfrm>
          <a:prstGeom prst="rect">
            <a:avLst/>
          </a:prstGeom>
          <a:noFill/>
          <a:ln>
            <a:noFill/>
          </a:ln>
        </p:spPr>
        <p:txBody>
          <a:bodyPr spcFirstLastPara="1" wrap="square" lIns="0" tIns="0" rIns="0" bIns="0" anchor="t" anchorCtr="0">
            <a:spAutoFit/>
          </a:bodyPr>
          <a:lstStyle/>
          <a:p>
            <a:pPr lvl="0" algn="ctr">
              <a:lnSpc>
                <a:spcPct val="129939"/>
              </a:lnSpc>
            </a:pPr>
            <a:r>
              <a:rPr lang="en-US" sz="1400" b="0" i="0" u="none" strike="noStrike" cap="none" dirty="0">
                <a:solidFill>
                  <a:schemeClr val="bg1"/>
                </a:solidFill>
                <a:latin typeface="Times New Roman" panose="02020603050405020304" pitchFamily="18" charset="0"/>
                <a:ea typeface="Plus Jakarta Sans"/>
                <a:cs typeface="Times New Roman" panose="02020603050405020304" pitchFamily="18" charset="0"/>
                <a:sym typeface="Plus Jakarta Sans"/>
              </a:rPr>
              <a:t>Infant temperament and individual stress reactivity. Some children may be more sensitive to environmental changes </a:t>
            </a:r>
            <a:r>
              <a:rPr lang="en-US" sz="1400" dirty="0">
                <a:solidFill>
                  <a:schemeClr val="bg1"/>
                </a:solidFill>
                <a:latin typeface="Times New Roman" panose="02020603050405020304" pitchFamily="18" charset="0"/>
                <a:ea typeface="Arial"/>
                <a:cs typeface="Times New Roman" panose="02020603050405020304" pitchFamily="18" charset="0"/>
                <a:sym typeface="Arial"/>
              </a:rPr>
              <a:t>(Axford et al., 2026)</a:t>
            </a:r>
            <a:r>
              <a:rPr lang="en-US" sz="1400" b="0" i="0" u="none" strike="noStrike" cap="none" dirty="0">
                <a:solidFill>
                  <a:schemeClr val="bg1"/>
                </a:solidFill>
                <a:latin typeface="Times New Roman" panose="02020603050405020304" pitchFamily="18" charset="0"/>
                <a:ea typeface="Plus Jakarta Sans"/>
                <a:cs typeface="Times New Roman" panose="02020603050405020304" pitchFamily="18" charset="0"/>
                <a:sym typeface="Plus Jakarta Sans"/>
              </a:rPr>
              <a:t>.</a:t>
            </a:r>
            <a:endParaRPr sz="1400" dirty="0">
              <a:solidFill>
                <a:schemeClr val="bg1"/>
              </a:solidFill>
              <a:latin typeface="Times New Roman" panose="02020603050405020304" pitchFamily="18" charset="0"/>
              <a:cs typeface="Times New Roman" panose="02020603050405020304" pitchFamily="18" charset="0"/>
            </a:endParaRPr>
          </a:p>
        </p:txBody>
      </p:sp>
      <p:sp>
        <p:nvSpPr>
          <p:cNvPr id="239" name="Google Shape;239;p18"/>
          <p:cNvSpPr txBox="1"/>
          <p:nvPr/>
        </p:nvSpPr>
        <p:spPr>
          <a:xfrm>
            <a:off x="6072188" y="3219450"/>
            <a:ext cx="561975" cy="276999"/>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900" b="1" i="0" u="none" strike="noStrike" cap="none" dirty="0">
                <a:solidFill>
                  <a:srgbClr val="0A2540"/>
                </a:solidFill>
                <a:latin typeface="Times New Roman" panose="02020603050405020304" pitchFamily="18" charset="0"/>
                <a:ea typeface="Playfair Display"/>
                <a:cs typeface="Times New Roman" panose="02020603050405020304" pitchFamily="18" charset="0"/>
                <a:sym typeface="Playfair Display"/>
              </a:rPr>
              <a:t>Epigenetic</a:t>
            </a:r>
            <a:br>
              <a:rPr lang="en-US" sz="1800" b="0"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br>
            <a:r>
              <a:rPr lang="en-US" sz="900" b="1" i="0" u="none" strike="noStrike" cap="none" dirty="0">
                <a:solidFill>
                  <a:srgbClr val="0A2540"/>
                </a:solidFill>
                <a:latin typeface="Times New Roman" panose="02020603050405020304" pitchFamily="18" charset="0"/>
                <a:ea typeface="Playfair Display"/>
                <a:cs typeface="Times New Roman" panose="02020603050405020304" pitchFamily="18" charset="0"/>
                <a:sym typeface="Playfair Display"/>
              </a:rPr>
              <a:t> Dialogue</a:t>
            </a:r>
            <a:endParaRPr dirty="0">
              <a:latin typeface="Times New Roman" panose="02020603050405020304" pitchFamily="18" charset="0"/>
              <a:cs typeface="Times New Roman" panose="02020603050405020304" pitchFamily="18" charset="0"/>
            </a:endParaRPr>
          </a:p>
        </p:txBody>
      </p:sp>
      <p:sp>
        <p:nvSpPr>
          <p:cNvPr id="240" name="Google Shape;240;p18"/>
          <p:cNvSpPr txBox="1"/>
          <p:nvPr/>
        </p:nvSpPr>
        <p:spPr>
          <a:xfrm>
            <a:off x="8245209" y="2298746"/>
            <a:ext cx="777128" cy="184666"/>
          </a:xfrm>
          <a:prstGeom prst="rect">
            <a:avLst/>
          </a:prstGeom>
          <a:noFill/>
          <a:ln>
            <a:noFill/>
          </a:ln>
        </p:spPr>
        <p:txBody>
          <a:bodyPr spcFirstLastPara="1" wrap="square" lIns="171450" tIns="0" rIns="0" bIns="0" anchor="t" anchorCtr="0">
            <a:spAutoFit/>
          </a:bodyPr>
          <a:lstStyle/>
          <a:p>
            <a:pPr marL="0" marR="0" lvl="0" indent="0" algn="ctr" rtl="0">
              <a:spcBef>
                <a:spcPts val="0"/>
              </a:spcBef>
              <a:spcAft>
                <a:spcPts val="0"/>
              </a:spcAft>
              <a:buNone/>
            </a:pPr>
            <a:r>
              <a:rPr lang="en-US" sz="1200" b="1" i="0" u="none" strike="noStrike" cap="none" dirty="0">
                <a:solidFill>
                  <a:srgbClr val="0A2540"/>
                </a:solidFill>
                <a:latin typeface="Times New Roman" panose="02020603050405020304" pitchFamily="18" charset="0"/>
                <a:ea typeface="Times New Roman"/>
                <a:cs typeface="Times New Roman" panose="02020603050405020304" pitchFamily="18" charset="0"/>
                <a:sym typeface="Times New Roman"/>
              </a:rPr>
              <a:t>Nurture</a:t>
            </a:r>
            <a:endParaRPr dirty="0">
              <a:latin typeface="Times New Roman" panose="02020603050405020304" pitchFamily="18" charset="0"/>
              <a:cs typeface="Times New Roman" panose="02020603050405020304" pitchFamily="18" charset="0"/>
            </a:endParaRPr>
          </a:p>
        </p:txBody>
      </p:sp>
      <p:sp>
        <p:nvSpPr>
          <p:cNvPr id="241" name="Google Shape;241;p18"/>
          <p:cNvSpPr txBox="1"/>
          <p:nvPr/>
        </p:nvSpPr>
        <p:spPr>
          <a:xfrm>
            <a:off x="7313930" y="2824058"/>
            <a:ext cx="3148172" cy="1120307"/>
          </a:xfrm>
          <a:prstGeom prst="rect">
            <a:avLst/>
          </a:prstGeom>
          <a:noFill/>
          <a:ln>
            <a:noFill/>
          </a:ln>
        </p:spPr>
        <p:txBody>
          <a:bodyPr spcFirstLastPara="1" wrap="square" lIns="0" tIns="0" rIns="0" bIns="0" anchor="t" anchorCtr="0">
            <a:spAutoFit/>
          </a:bodyPr>
          <a:lstStyle/>
          <a:p>
            <a:pPr marL="0" marR="0" lvl="0" indent="0" algn="ctr" rtl="0">
              <a:lnSpc>
                <a:spcPct val="129939"/>
              </a:lnSpc>
              <a:spcBef>
                <a:spcPts val="0"/>
              </a:spcBef>
              <a:spcAft>
                <a:spcPts val="0"/>
              </a:spcAft>
              <a:buNone/>
            </a:pPr>
            <a:r>
              <a:rPr lang="en-US" sz="1400" b="0" i="0" u="none" strike="noStrike" cap="none" dirty="0">
                <a:solidFill>
                  <a:srgbClr val="2D3748"/>
                </a:solidFill>
                <a:latin typeface="Times New Roman" panose="02020603050405020304" pitchFamily="18" charset="0"/>
                <a:ea typeface="Plus Jakarta Sans"/>
                <a:cs typeface="Times New Roman" panose="02020603050405020304" pitchFamily="18" charset="0"/>
                <a:sym typeface="Plus Jakarta Sans"/>
              </a:rPr>
              <a:t>Maternal depression, moving to London, and disrupted childcare. Environmental stressors actively trigger or suppress biological vulnerabilities.</a:t>
            </a:r>
            <a:endParaRPr sz="1400" dirty="0">
              <a:latin typeface="Times New Roman" panose="02020603050405020304" pitchFamily="18" charset="0"/>
              <a:cs typeface="Times New Roman" panose="02020603050405020304" pitchFamily="18" charset="0"/>
            </a:endParaRPr>
          </a:p>
        </p:txBody>
      </p:sp>
      <p:pic>
        <p:nvPicPr>
          <p:cNvPr id="242" name="Google Shape;242;p18" descr="image.png"/>
          <p:cNvPicPr preferRelativeResize="0"/>
          <p:nvPr/>
        </p:nvPicPr>
        <p:blipFill rotWithShape="1">
          <a:blip r:embed="rId6">
            <a:alphaModFix/>
          </a:blip>
          <a:srcRect/>
          <a:stretch/>
        </p:blipFill>
        <p:spPr>
          <a:xfrm>
            <a:off x="3521891" y="2324100"/>
            <a:ext cx="133350" cy="152400"/>
          </a:xfrm>
          <a:prstGeom prst="rect">
            <a:avLst/>
          </a:prstGeom>
          <a:noFill/>
          <a:ln>
            <a:noFill/>
          </a:ln>
        </p:spPr>
      </p:pic>
      <p:pic>
        <p:nvPicPr>
          <p:cNvPr id="243" name="Google Shape;243;p18" descr="image.png"/>
          <p:cNvPicPr preferRelativeResize="0"/>
          <p:nvPr/>
        </p:nvPicPr>
        <p:blipFill rotWithShape="1">
          <a:blip r:embed="rId7">
            <a:alphaModFix/>
          </a:blip>
          <a:srcRect/>
          <a:stretch/>
        </p:blipFill>
        <p:spPr>
          <a:xfrm>
            <a:off x="8149192" y="2282594"/>
            <a:ext cx="244858" cy="18760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247"/>
        <p:cNvGrpSpPr/>
        <p:nvPr/>
      </p:nvGrpSpPr>
      <p:grpSpPr>
        <a:xfrm>
          <a:off x="0" y="0"/>
          <a:ext cx="0" cy="0"/>
          <a:chOff x="0" y="0"/>
          <a:chExt cx="0" cy="0"/>
        </a:xfrm>
      </p:grpSpPr>
      <p:pic>
        <p:nvPicPr>
          <p:cNvPr id="248" name="Google Shape;248;p19" descr="image.png"/>
          <p:cNvPicPr preferRelativeResize="0"/>
          <p:nvPr/>
        </p:nvPicPr>
        <p:blipFill rotWithShape="1">
          <a:blip r:embed="rId3">
            <a:alphaModFix/>
          </a:blip>
          <a:srcRect/>
          <a:stretch/>
        </p:blipFill>
        <p:spPr>
          <a:xfrm>
            <a:off x="6942236" y="2125563"/>
            <a:ext cx="285750" cy="285750"/>
          </a:xfrm>
          <a:prstGeom prst="rect">
            <a:avLst/>
          </a:prstGeom>
          <a:noFill/>
          <a:ln>
            <a:noFill/>
          </a:ln>
        </p:spPr>
      </p:pic>
      <p:pic>
        <p:nvPicPr>
          <p:cNvPr id="249" name="Google Shape;249;p19" descr="image.png"/>
          <p:cNvPicPr preferRelativeResize="0"/>
          <p:nvPr/>
        </p:nvPicPr>
        <p:blipFill rotWithShape="1">
          <a:blip r:embed="rId4">
            <a:alphaModFix/>
          </a:blip>
          <a:srcRect/>
          <a:stretch/>
        </p:blipFill>
        <p:spPr>
          <a:xfrm>
            <a:off x="10228361" y="2125563"/>
            <a:ext cx="285750" cy="285750"/>
          </a:xfrm>
          <a:prstGeom prst="rect">
            <a:avLst/>
          </a:prstGeom>
          <a:noFill/>
          <a:ln>
            <a:noFill/>
          </a:ln>
        </p:spPr>
      </p:pic>
      <p:pic>
        <p:nvPicPr>
          <p:cNvPr id="250" name="Google Shape;250;p19" descr="image.png"/>
          <p:cNvPicPr preferRelativeResize="0"/>
          <p:nvPr/>
        </p:nvPicPr>
        <p:blipFill rotWithShape="1">
          <a:blip r:embed="rId5">
            <a:alphaModFix/>
          </a:blip>
          <a:srcRect/>
          <a:stretch/>
        </p:blipFill>
        <p:spPr>
          <a:xfrm>
            <a:off x="5740896" y="2249388"/>
            <a:ext cx="2688580" cy="1687181"/>
          </a:xfrm>
          <a:prstGeom prst="rect">
            <a:avLst/>
          </a:prstGeom>
          <a:noFill/>
          <a:ln>
            <a:noFill/>
          </a:ln>
        </p:spPr>
      </p:pic>
      <p:pic>
        <p:nvPicPr>
          <p:cNvPr id="251" name="Google Shape;251;p19" descr="image.png"/>
          <p:cNvPicPr preferRelativeResize="0"/>
          <p:nvPr/>
        </p:nvPicPr>
        <p:blipFill rotWithShape="1">
          <a:blip r:embed="rId6">
            <a:alphaModFix/>
          </a:blip>
          <a:srcRect/>
          <a:stretch/>
        </p:blipFill>
        <p:spPr>
          <a:xfrm>
            <a:off x="9027021" y="2249388"/>
            <a:ext cx="2688580" cy="1687181"/>
          </a:xfrm>
          <a:prstGeom prst="rect">
            <a:avLst/>
          </a:prstGeom>
          <a:noFill/>
          <a:ln>
            <a:noFill/>
          </a:ln>
        </p:spPr>
      </p:pic>
      <p:sp>
        <p:nvSpPr>
          <p:cNvPr id="253" name="Google Shape;253;p19"/>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100" b="1" i="0" u="none" strike="noStrike" cap="none">
                <a:latin typeface="Times New Roman" panose="02020603050405020304" pitchFamily="18" charset="0"/>
                <a:ea typeface="Playfair Display"/>
                <a:cs typeface="Times New Roman" panose="02020603050405020304" pitchFamily="18" charset="0"/>
                <a:sym typeface="Playfair Display"/>
              </a:rPr>
              <a:t>Attachment-Based Interventions</a:t>
            </a:r>
            <a:endParaRPr>
              <a:latin typeface="Times New Roman" panose="02020603050405020304" pitchFamily="18" charset="0"/>
              <a:cs typeface="Times New Roman" panose="02020603050405020304" pitchFamily="18" charset="0"/>
            </a:endParaRPr>
          </a:p>
        </p:txBody>
      </p:sp>
      <p:sp>
        <p:nvSpPr>
          <p:cNvPr id="254" name="Google Shape;254;p19"/>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258" name="Google Shape;258;p19"/>
          <p:cNvSpPr txBox="1"/>
          <p:nvPr/>
        </p:nvSpPr>
        <p:spPr>
          <a:xfrm>
            <a:off x="476250" y="1925835"/>
            <a:ext cx="5227840"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Times New Roman"/>
                <a:cs typeface="Times New Roman" panose="02020603050405020304" pitchFamily="18" charset="0"/>
                <a:sym typeface="Times New Roman"/>
              </a:rPr>
              <a:t>Circle of Security Parenting (COS-P)</a:t>
            </a:r>
            <a:endParaRPr sz="1600" dirty="0">
              <a:latin typeface="Times New Roman" panose="02020603050405020304" pitchFamily="18" charset="0"/>
              <a:cs typeface="Times New Roman" panose="02020603050405020304" pitchFamily="18" charset="0"/>
            </a:endParaRPr>
          </a:p>
        </p:txBody>
      </p:sp>
      <p:sp>
        <p:nvSpPr>
          <p:cNvPr id="259" name="Google Shape;259;p19"/>
          <p:cNvSpPr txBox="1"/>
          <p:nvPr/>
        </p:nvSpPr>
        <p:spPr>
          <a:xfrm>
            <a:off x="476250" y="2135385"/>
            <a:ext cx="4978896" cy="624786"/>
          </a:xfrm>
          <a:prstGeom prst="rect">
            <a:avLst/>
          </a:prstGeom>
          <a:noFill/>
          <a:ln>
            <a:noFill/>
          </a:ln>
        </p:spPr>
        <p:txBody>
          <a:bodyPr spcFirstLastPara="1" wrap="square" lIns="0" tIns="0" rIns="0" bIns="0" anchor="t" anchorCtr="0">
            <a:spAutoFit/>
          </a:bodyPr>
          <a:lstStyle/>
          <a:p>
            <a:pPr marL="0" marR="0" lvl="0" indent="0" algn="just" rtl="0">
              <a:lnSpc>
                <a:spcPct val="145059"/>
              </a:lnSpc>
              <a:spcBef>
                <a:spcPts val="0"/>
              </a:spcBef>
              <a:spcAft>
                <a:spcPts val="0"/>
              </a:spcAft>
              <a:buNone/>
            </a:pPr>
            <a:r>
              <a:rPr lang="en-US" sz="1400" b="0" i="0" u="none" strike="noStrike" cap="none" dirty="0">
                <a:latin typeface="Times New Roman" panose="02020603050405020304" pitchFamily="18" charset="0"/>
                <a:ea typeface="Plus Jakarta Sans"/>
                <a:cs typeface="Times New Roman" panose="02020603050405020304" pitchFamily="18" charset="0"/>
                <a:sym typeface="Plus Jakarta Sans"/>
              </a:rPr>
              <a:t>To support Isaac’s mother, we recommend the 8-session, evidence-based COS-P program (</a:t>
            </a:r>
            <a:r>
              <a:rPr lang="en-US" sz="1400" b="0" i="0" u="none" strike="noStrike" cap="none" dirty="0" err="1">
                <a:latin typeface="Times New Roman" panose="02020603050405020304" pitchFamily="18" charset="0"/>
                <a:ea typeface="Plus Jakarta Sans"/>
                <a:cs typeface="Times New Roman" panose="02020603050405020304" pitchFamily="18" charset="0"/>
                <a:sym typeface="Plus Jakarta Sans"/>
              </a:rPr>
              <a:t>Alwahibah</a:t>
            </a:r>
            <a:r>
              <a:rPr lang="en-US" sz="1400" b="0" i="0" u="none" strike="noStrike" cap="none" dirty="0">
                <a:latin typeface="Times New Roman" panose="02020603050405020304" pitchFamily="18" charset="0"/>
                <a:ea typeface="Plus Jakarta Sans"/>
                <a:cs typeface="Times New Roman" panose="02020603050405020304" pitchFamily="18" charset="0"/>
                <a:sym typeface="Plus Jakarta Sans"/>
              </a:rPr>
              <a:t> et al., 2026):</a:t>
            </a:r>
            <a:endParaRPr sz="1400" dirty="0">
              <a:latin typeface="Times New Roman" panose="02020603050405020304" pitchFamily="18" charset="0"/>
              <a:cs typeface="Times New Roman" panose="02020603050405020304" pitchFamily="18" charset="0"/>
            </a:endParaRPr>
          </a:p>
        </p:txBody>
      </p:sp>
      <p:sp>
        <p:nvSpPr>
          <p:cNvPr id="260" name="Google Shape;260;p19"/>
          <p:cNvSpPr txBox="1"/>
          <p:nvPr/>
        </p:nvSpPr>
        <p:spPr>
          <a:xfrm>
            <a:off x="476248" y="2807386"/>
            <a:ext cx="4836021" cy="937180"/>
          </a:xfrm>
          <a:prstGeom prst="rect">
            <a:avLst/>
          </a:prstGeom>
          <a:noFill/>
          <a:ln>
            <a:noFill/>
          </a:ln>
        </p:spPr>
        <p:txBody>
          <a:bodyPr spcFirstLastPara="1" wrap="square" lIns="0" tIns="0" rIns="0" bIns="0" anchor="t" anchorCtr="0">
            <a:spAutoFit/>
          </a:bodyPr>
          <a:lstStyle/>
          <a:p>
            <a:pPr marL="0" marR="0" lvl="0" indent="0" algn="just" rtl="0">
              <a:lnSpc>
                <a:spcPct val="145037"/>
              </a:lnSpc>
              <a:spcBef>
                <a:spcPts val="0"/>
              </a:spcBef>
              <a:spcAft>
                <a:spcPts val="0"/>
              </a:spcAft>
              <a:buNone/>
            </a:pPr>
            <a:r>
              <a:rPr lang="en-US" sz="1400" b="1" i="0" u="none" strike="noStrike" cap="none" dirty="0">
                <a:latin typeface="Times New Roman" panose="02020603050405020304" pitchFamily="18" charset="0"/>
                <a:ea typeface="Plus Jakarta Sans"/>
                <a:cs typeface="Times New Roman" panose="02020603050405020304" pitchFamily="18" charset="0"/>
                <a:sym typeface="Plus Jakarta Sans"/>
              </a:rPr>
              <a:t>✔Maternal Sensitivity Coaching:</a:t>
            </a:r>
            <a:r>
              <a:rPr lang="en-US" sz="1400" b="0" i="0" u="none" strike="noStrike" cap="none" dirty="0">
                <a:latin typeface="Times New Roman" panose="02020603050405020304" pitchFamily="18" charset="0"/>
                <a:ea typeface="Plus Jakarta Sans"/>
                <a:cs typeface="Times New Roman" panose="02020603050405020304" pitchFamily="18" charset="0"/>
                <a:sym typeface="Plus Jakarta Sans"/>
              </a:rPr>
              <a:t> Trains the mother to read and respond accurately to Isaac’s attachment cues, building secure-base dynamics.</a:t>
            </a:r>
            <a:endParaRPr sz="1400" dirty="0">
              <a:latin typeface="Times New Roman" panose="02020603050405020304" pitchFamily="18" charset="0"/>
              <a:cs typeface="Times New Roman" panose="02020603050405020304" pitchFamily="18" charset="0"/>
            </a:endParaRPr>
          </a:p>
        </p:txBody>
      </p:sp>
      <p:sp>
        <p:nvSpPr>
          <p:cNvPr id="261" name="Google Shape;261;p19"/>
          <p:cNvSpPr txBox="1"/>
          <p:nvPr/>
        </p:nvSpPr>
        <p:spPr>
          <a:xfrm>
            <a:off x="476249" y="3890074"/>
            <a:ext cx="4836021" cy="937180"/>
          </a:xfrm>
          <a:prstGeom prst="rect">
            <a:avLst/>
          </a:prstGeom>
          <a:noFill/>
          <a:ln>
            <a:noFill/>
          </a:ln>
        </p:spPr>
        <p:txBody>
          <a:bodyPr spcFirstLastPara="1" wrap="square" lIns="0" tIns="0" rIns="0" bIns="0" anchor="t" anchorCtr="0">
            <a:spAutoFit/>
          </a:bodyPr>
          <a:lstStyle/>
          <a:p>
            <a:pPr marL="0" marR="0" lvl="0" indent="0" algn="just" rtl="0">
              <a:lnSpc>
                <a:spcPct val="145037"/>
              </a:lnSpc>
              <a:spcBef>
                <a:spcPts val="0"/>
              </a:spcBef>
              <a:spcAft>
                <a:spcPts val="0"/>
              </a:spcAft>
              <a:buNone/>
            </a:pPr>
            <a:r>
              <a:rPr lang="en-US" sz="1400" b="1" i="0" u="none" strike="noStrike" cap="none" dirty="0">
                <a:latin typeface="Times New Roman" panose="02020603050405020304" pitchFamily="18" charset="0"/>
                <a:ea typeface="Plus Jakarta Sans"/>
                <a:cs typeface="Times New Roman" panose="02020603050405020304" pitchFamily="18" charset="0"/>
                <a:sym typeface="Plus Jakarta Sans"/>
              </a:rPr>
              <a:t>✔Postnatal Depression Support:</a:t>
            </a:r>
            <a:r>
              <a:rPr lang="en-US" sz="1400" b="0" i="0" u="none" strike="noStrike" cap="none" dirty="0">
                <a:latin typeface="Times New Roman" panose="02020603050405020304" pitchFamily="18" charset="0"/>
                <a:ea typeface="Plus Jakarta Sans"/>
                <a:cs typeface="Times New Roman" panose="02020603050405020304" pitchFamily="18" charset="0"/>
                <a:sym typeface="Plus Jakarta Sans"/>
              </a:rPr>
              <a:t> Multi-agency referral to London NHS maternal mental health teams to relieve the primary emotional barrier.</a:t>
            </a:r>
            <a:endParaRPr sz="1400" dirty="0">
              <a:latin typeface="Times New Roman" panose="02020603050405020304" pitchFamily="18" charset="0"/>
              <a:cs typeface="Times New Roman" panose="02020603050405020304" pitchFamily="18" charset="0"/>
            </a:endParaRPr>
          </a:p>
        </p:txBody>
      </p:sp>
      <p:sp>
        <p:nvSpPr>
          <p:cNvPr id="262" name="Google Shape;262;p19"/>
          <p:cNvSpPr txBox="1"/>
          <p:nvPr/>
        </p:nvSpPr>
        <p:spPr>
          <a:xfrm>
            <a:off x="5843702" y="2506563"/>
            <a:ext cx="2482966" cy="161583"/>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COS-P Intervention</a:t>
            </a:r>
            <a:endParaRPr>
              <a:latin typeface="Times New Roman" panose="02020603050405020304" pitchFamily="18" charset="0"/>
              <a:cs typeface="Times New Roman" panose="02020603050405020304" pitchFamily="18" charset="0"/>
            </a:endParaRPr>
          </a:p>
        </p:txBody>
      </p:sp>
      <p:sp>
        <p:nvSpPr>
          <p:cNvPr id="263" name="Google Shape;263;p19"/>
          <p:cNvSpPr txBox="1"/>
          <p:nvPr/>
        </p:nvSpPr>
        <p:spPr>
          <a:xfrm>
            <a:off x="5902821" y="2611179"/>
            <a:ext cx="2364730" cy="1329595"/>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Support mother in understanding attachment cues, mitigating depression and isolation.</a:t>
            </a:r>
            <a:endParaRPr sz="1600" dirty="0">
              <a:latin typeface="Times New Roman" panose="02020603050405020304" pitchFamily="18" charset="0"/>
              <a:cs typeface="Times New Roman" panose="02020603050405020304" pitchFamily="18" charset="0"/>
            </a:endParaRPr>
          </a:p>
        </p:txBody>
      </p:sp>
      <p:sp>
        <p:nvSpPr>
          <p:cNvPr id="264" name="Google Shape;264;p19"/>
          <p:cNvSpPr txBox="1"/>
          <p:nvPr/>
        </p:nvSpPr>
        <p:spPr>
          <a:xfrm>
            <a:off x="9129827" y="2506563"/>
            <a:ext cx="2482966" cy="161583"/>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NHS Multi-Agency Plan</a:t>
            </a:r>
            <a:endParaRPr>
              <a:latin typeface="Times New Roman" panose="02020603050405020304" pitchFamily="18" charset="0"/>
              <a:cs typeface="Times New Roman" panose="02020603050405020304" pitchFamily="18" charset="0"/>
            </a:endParaRPr>
          </a:p>
        </p:txBody>
      </p:sp>
      <p:sp>
        <p:nvSpPr>
          <p:cNvPr id="265" name="Google Shape;265;p19"/>
          <p:cNvSpPr txBox="1"/>
          <p:nvPr/>
        </p:nvSpPr>
        <p:spPr>
          <a:xfrm>
            <a:off x="9188946" y="2735163"/>
            <a:ext cx="2364730" cy="997196"/>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600" b="0" i="0" u="none" strike="noStrike" cap="none" dirty="0">
                <a:latin typeface="Times New Roman" panose="02020603050405020304" pitchFamily="18" charset="0"/>
                <a:ea typeface="Plus Jakarta Sans"/>
                <a:cs typeface="Times New Roman" panose="02020603050405020304" pitchFamily="18" charset="0"/>
                <a:sym typeface="Plus Jakarta Sans"/>
              </a:rPr>
              <a:t>Coordinated early help with London perinatal clinical teams and social workers.</a:t>
            </a:r>
            <a:endParaRPr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269"/>
        <p:cNvGrpSpPr/>
        <p:nvPr/>
      </p:nvGrpSpPr>
      <p:grpSpPr>
        <a:xfrm>
          <a:off x="0" y="0"/>
          <a:ext cx="0" cy="0"/>
          <a:chOff x="0" y="0"/>
          <a:chExt cx="0" cy="0"/>
        </a:xfrm>
      </p:grpSpPr>
      <p:pic>
        <p:nvPicPr>
          <p:cNvPr id="270" name="Google Shape;270;p20" descr="image.png"/>
          <p:cNvPicPr preferRelativeResize="0"/>
          <p:nvPr/>
        </p:nvPicPr>
        <p:blipFill rotWithShape="1">
          <a:blip r:embed="rId3">
            <a:alphaModFix/>
          </a:blip>
          <a:srcRect/>
          <a:stretch/>
        </p:blipFill>
        <p:spPr>
          <a:xfrm>
            <a:off x="3286125" y="1000125"/>
            <a:ext cx="5619750" cy="927122"/>
          </a:xfrm>
          <a:prstGeom prst="rect">
            <a:avLst/>
          </a:prstGeom>
          <a:noFill/>
          <a:ln>
            <a:noFill/>
          </a:ln>
        </p:spPr>
      </p:pic>
      <p:pic>
        <p:nvPicPr>
          <p:cNvPr id="271" name="Google Shape;271;p20" descr="image.png"/>
          <p:cNvPicPr preferRelativeResize="0"/>
          <p:nvPr/>
        </p:nvPicPr>
        <p:blipFill rotWithShape="1">
          <a:blip r:embed="rId4">
            <a:alphaModFix/>
          </a:blip>
          <a:srcRect/>
          <a:stretch/>
        </p:blipFill>
        <p:spPr>
          <a:xfrm>
            <a:off x="1881187" y="2262187"/>
            <a:ext cx="8429625" cy="775481"/>
          </a:xfrm>
          <a:prstGeom prst="rect">
            <a:avLst/>
          </a:prstGeom>
          <a:noFill/>
          <a:ln>
            <a:noFill/>
          </a:ln>
        </p:spPr>
      </p:pic>
      <p:pic>
        <p:nvPicPr>
          <p:cNvPr id="272" name="Google Shape;272;p20" descr="image.png"/>
          <p:cNvPicPr preferRelativeResize="0"/>
          <p:nvPr/>
        </p:nvPicPr>
        <p:blipFill rotWithShape="1">
          <a:blip r:embed="rId5">
            <a:alphaModFix/>
          </a:blip>
          <a:srcRect/>
          <a:stretch/>
        </p:blipFill>
        <p:spPr>
          <a:xfrm>
            <a:off x="476250" y="3524250"/>
            <a:ext cx="11239500" cy="631924"/>
          </a:xfrm>
          <a:prstGeom prst="rect">
            <a:avLst/>
          </a:prstGeom>
          <a:noFill/>
          <a:ln>
            <a:noFill/>
          </a:ln>
        </p:spPr>
      </p:pic>
      <p:sp>
        <p:nvSpPr>
          <p:cNvPr id="274" name="Google Shape;274;p20"/>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lvl="0" algn="just"/>
            <a:r>
              <a:rPr lang="en-US" sz="2100" b="1" i="0" u="none" strike="noStrike" cap="none" dirty="0">
                <a:latin typeface="Times New Roman" panose="02020603050405020304" pitchFamily="18" charset="0"/>
                <a:ea typeface="Playfair Display"/>
                <a:cs typeface="Times New Roman" panose="02020603050405020304" pitchFamily="18" charset="0"/>
                <a:sym typeface="Playfair Display"/>
              </a:rPr>
              <a:t>Early Years Setting Strategies</a:t>
            </a:r>
            <a:r>
              <a:rPr lang="en-US" sz="2100" b="1" dirty="0">
                <a:latin typeface="Times New Roman" panose="02020603050405020304" pitchFamily="18" charset="0"/>
                <a:ea typeface="Playfair Display"/>
                <a:cs typeface="Times New Roman" panose="02020603050405020304" pitchFamily="18" charset="0"/>
                <a:sym typeface="Playfair Display"/>
              </a:rPr>
              <a:t> and </a:t>
            </a:r>
            <a:r>
              <a:rPr lang="en-US" b="1" dirty="0">
                <a:latin typeface="Times New Roman" panose="02020603050405020304" pitchFamily="18" charset="0"/>
                <a:ea typeface="Playfair Display"/>
                <a:cs typeface="Times New Roman" panose="02020603050405020304" pitchFamily="18" charset="0"/>
                <a:sym typeface="Playfair Display"/>
              </a:rPr>
              <a:t>Support Plan Roadmap for Isaac</a:t>
            </a:r>
            <a:endParaRPr dirty="0">
              <a:latin typeface="Times New Roman" panose="02020603050405020304" pitchFamily="18" charset="0"/>
              <a:cs typeface="Times New Roman" panose="02020603050405020304" pitchFamily="18" charset="0"/>
            </a:endParaRPr>
          </a:p>
        </p:txBody>
      </p:sp>
      <p:sp>
        <p:nvSpPr>
          <p:cNvPr id="275" name="Google Shape;275;p20"/>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279" name="Google Shape;279;p20"/>
          <p:cNvSpPr txBox="1"/>
          <p:nvPr/>
        </p:nvSpPr>
        <p:spPr>
          <a:xfrm>
            <a:off x="3571875" y="1192262"/>
            <a:ext cx="1542067" cy="161583"/>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Co-Regulation Support</a:t>
            </a:r>
            <a:endParaRPr>
              <a:latin typeface="Times New Roman" panose="02020603050405020304" pitchFamily="18" charset="0"/>
              <a:cs typeface="Times New Roman" panose="02020603050405020304" pitchFamily="18" charset="0"/>
            </a:endParaRPr>
          </a:p>
        </p:txBody>
      </p:sp>
      <p:sp>
        <p:nvSpPr>
          <p:cNvPr id="280" name="Google Shape;280;p20"/>
          <p:cNvSpPr txBox="1"/>
          <p:nvPr/>
        </p:nvSpPr>
        <p:spPr>
          <a:xfrm>
            <a:off x="5231010" y="1123950"/>
            <a:ext cx="3427214" cy="803297"/>
          </a:xfrm>
          <a:prstGeom prst="rect">
            <a:avLst/>
          </a:prstGeom>
          <a:noFill/>
          <a:ln>
            <a:noFill/>
          </a:ln>
        </p:spPr>
        <p:txBody>
          <a:bodyPr spcFirstLastPara="1" wrap="square" lIns="0" tIns="0" rIns="0" bIns="0" anchor="t" anchorCtr="0">
            <a:spAutoFit/>
          </a:bodyPr>
          <a:lstStyle/>
          <a:p>
            <a:pPr lvl="0" algn="just">
              <a:lnSpc>
                <a:spcPct val="145011"/>
              </a:lnSpc>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Assigning a Key Early Years Worker to serve as a reliable </a:t>
            </a:r>
            <a:r>
              <a:rPr lang="en-US" sz="1200" b="0" i="0" u="none" strike="noStrike" cap="none" dirty="0" err="1">
                <a:latin typeface="Times New Roman" panose="02020603050405020304" pitchFamily="18" charset="0"/>
                <a:ea typeface="Plus Jakarta Sans"/>
                <a:cs typeface="Times New Roman" panose="02020603050405020304" pitchFamily="18" charset="0"/>
                <a:sym typeface="Plus Jakarta Sans"/>
              </a:rPr>
              <a:t>secondaary</a:t>
            </a: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 attachment figure during school transitions </a:t>
            </a:r>
            <a:r>
              <a:rPr lang="en-US" sz="1200" dirty="0">
                <a:latin typeface="Times New Roman" panose="02020603050405020304" pitchFamily="18" charset="0"/>
                <a:ea typeface="Arial"/>
                <a:cs typeface="Times New Roman" panose="02020603050405020304" pitchFamily="18" charset="0"/>
                <a:sym typeface="Arial"/>
              </a:rPr>
              <a:t>(</a:t>
            </a:r>
            <a:r>
              <a:rPr lang="en-US" sz="1200" dirty="0" err="1">
                <a:latin typeface="Times New Roman" panose="02020603050405020304" pitchFamily="18" charset="0"/>
                <a:ea typeface="Arial"/>
                <a:cs typeface="Times New Roman" panose="02020603050405020304" pitchFamily="18" charset="0"/>
                <a:sym typeface="Arial"/>
              </a:rPr>
              <a:t>Fatori</a:t>
            </a:r>
            <a:r>
              <a:rPr lang="en-US" sz="1200" dirty="0">
                <a:latin typeface="Times New Roman" panose="02020603050405020304" pitchFamily="18" charset="0"/>
                <a:ea typeface="Arial"/>
                <a:cs typeface="Times New Roman" panose="02020603050405020304" pitchFamily="18" charset="0"/>
                <a:sym typeface="Arial"/>
              </a:rPr>
              <a:t> et al., 2021).</a:t>
            </a:r>
            <a:endParaRPr sz="1200" dirty="0">
              <a:latin typeface="Times New Roman" panose="02020603050405020304" pitchFamily="18" charset="0"/>
              <a:cs typeface="Times New Roman" panose="02020603050405020304" pitchFamily="18" charset="0"/>
            </a:endParaRPr>
          </a:p>
        </p:txBody>
      </p:sp>
      <p:sp>
        <p:nvSpPr>
          <p:cNvPr id="281" name="Google Shape;281;p20"/>
          <p:cNvSpPr txBox="1"/>
          <p:nvPr/>
        </p:nvSpPr>
        <p:spPr>
          <a:xfrm>
            <a:off x="2166937" y="2454324"/>
            <a:ext cx="2427178" cy="161583"/>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Play-Based Engagement</a:t>
            </a:r>
            <a:endParaRPr>
              <a:latin typeface="Times New Roman" panose="02020603050405020304" pitchFamily="18" charset="0"/>
              <a:cs typeface="Times New Roman" panose="02020603050405020304" pitchFamily="18" charset="0"/>
            </a:endParaRPr>
          </a:p>
        </p:txBody>
      </p:sp>
      <p:sp>
        <p:nvSpPr>
          <p:cNvPr id="282" name="Google Shape;282;p20"/>
          <p:cNvSpPr txBox="1"/>
          <p:nvPr/>
        </p:nvSpPr>
        <p:spPr>
          <a:xfrm>
            <a:off x="4669035" y="2386012"/>
            <a:ext cx="5394126" cy="535531"/>
          </a:xfrm>
          <a:prstGeom prst="rect">
            <a:avLst/>
          </a:prstGeom>
          <a:noFill/>
          <a:ln>
            <a:noFill/>
          </a:ln>
        </p:spPr>
        <p:txBody>
          <a:bodyPr spcFirstLastPara="1" wrap="square" lIns="0" tIns="0" rIns="0" bIns="0" anchor="t" anchorCtr="0">
            <a:spAutoFit/>
          </a:bodyPr>
          <a:lstStyle/>
          <a:p>
            <a:pPr marL="0" marR="0" lvl="0" indent="0" algn="just" rtl="0">
              <a:lnSpc>
                <a:spcPct val="145011"/>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Facilitated peer play sessions and emotional modeling to transition Isaac from solitary to cooperative group play.</a:t>
            </a:r>
            <a:endParaRPr sz="1200" dirty="0">
              <a:latin typeface="Times New Roman" panose="02020603050405020304" pitchFamily="18" charset="0"/>
              <a:cs typeface="Times New Roman" panose="02020603050405020304" pitchFamily="18" charset="0"/>
            </a:endParaRPr>
          </a:p>
        </p:txBody>
      </p:sp>
      <p:sp>
        <p:nvSpPr>
          <p:cNvPr id="283" name="Google Shape;283;p20"/>
          <p:cNvSpPr txBox="1"/>
          <p:nvPr/>
        </p:nvSpPr>
        <p:spPr>
          <a:xfrm>
            <a:off x="762000" y="3648075"/>
            <a:ext cx="3312288" cy="161583"/>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Language-Rich Environment</a:t>
            </a:r>
            <a:endParaRPr>
              <a:latin typeface="Times New Roman" panose="02020603050405020304" pitchFamily="18" charset="0"/>
              <a:cs typeface="Times New Roman" panose="02020603050405020304" pitchFamily="18" charset="0"/>
            </a:endParaRPr>
          </a:p>
        </p:txBody>
      </p:sp>
      <p:sp>
        <p:nvSpPr>
          <p:cNvPr id="284" name="Google Shape;284;p20"/>
          <p:cNvSpPr txBox="1"/>
          <p:nvPr/>
        </p:nvSpPr>
        <p:spPr>
          <a:xfrm>
            <a:off x="3000375" y="3572446"/>
            <a:ext cx="8429625" cy="267766"/>
          </a:xfrm>
          <a:prstGeom prst="rect">
            <a:avLst/>
          </a:prstGeom>
          <a:noFill/>
          <a:ln>
            <a:noFill/>
          </a:ln>
        </p:spPr>
        <p:txBody>
          <a:bodyPr spcFirstLastPara="1" wrap="square" lIns="0" tIns="0" rIns="0" bIns="0" anchor="t" anchorCtr="0">
            <a:spAutoFit/>
          </a:bodyPr>
          <a:lstStyle/>
          <a:p>
            <a:pPr marL="0" marR="0" lvl="0" indent="0" algn="just" rtl="0">
              <a:lnSpc>
                <a:spcPct val="145011"/>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Daily dialogic reading, narration of routine play, and targeted peer conversations to accelerate expressive language development.</a:t>
            </a:r>
            <a:endParaRPr sz="12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B3CDE9A-8C29-3AC9-6CF6-D3BFC7E1D9FD}"/>
              </a:ext>
            </a:extLst>
          </p:cNvPr>
          <p:cNvSpPr txBox="1"/>
          <p:nvPr/>
        </p:nvSpPr>
        <p:spPr>
          <a:xfrm>
            <a:off x="5325534" y="5331308"/>
            <a:ext cx="6104466" cy="400110"/>
          </a:xfrm>
          <a:prstGeom prst="rect">
            <a:avLst/>
          </a:prstGeom>
          <a:noFill/>
        </p:spPr>
        <p:txBody>
          <a:bodyPr wrap="square">
            <a:spAutoFit/>
          </a:bodyPr>
          <a:lstStyle/>
          <a:p>
            <a:r>
              <a:rPr lang="en-GB" sz="2000" dirty="0">
                <a:latin typeface="Times New Roman" panose="02020603050405020304" pitchFamily="18" charset="0"/>
                <a:cs typeface="Times New Roman" panose="02020603050405020304" pitchFamily="18" charset="0"/>
              </a:rPr>
              <a:t>(</a:t>
            </a:r>
            <a:r>
              <a:rPr lang="en-GB" sz="2000" dirty="0" err="1">
                <a:latin typeface="Times New Roman" panose="02020603050405020304" pitchFamily="18" charset="0"/>
                <a:cs typeface="Times New Roman" panose="02020603050405020304" pitchFamily="18" charset="0"/>
              </a:rPr>
              <a:t>Śliwerski</a:t>
            </a:r>
            <a:r>
              <a:rPr lang="en-GB" sz="2000" dirty="0">
                <a:latin typeface="Times New Roman" panose="02020603050405020304" pitchFamily="18" charset="0"/>
                <a:cs typeface="Times New Roman" panose="02020603050405020304" pitchFamily="18" charset="0"/>
              </a:rPr>
              <a:t> et al., 2020 and Maxwell et al., 2021)</a:t>
            </a:r>
            <a:r>
              <a:rPr lang="en-US" sz="2000" b="0" i="0" u="none" strike="noStrike" cap="none" dirty="0">
                <a:latin typeface="Times New Roman" panose="02020603050405020304" pitchFamily="18" charset="0"/>
                <a:ea typeface="Plus Jakarta Sans"/>
                <a:cs typeface="Times New Roman" panose="02020603050405020304" pitchFamily="18" charset="0"/>
                <a:sym typeface="Plus Jakarta Sans"/>
              </a:rPr>
              <a: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288"/>
        <p:cNvGrpSpPr/>
        <p:nvPr/>
      </p:nvGrpSpPr>
      <p:grpSpPr>
        <a:xfrm>
          <a:off x="0" y="0"/>
          <a:ext cx="0" cy="0"/>
          <a:chOff x="0" y="0"/>
          <a:chExt cx="0" cy="0"/>
        </a:xfrm>
      </p:grpSpPr>
      <p:pic>
        <p:nvPicPr>
          <p:cNvPr id="289" name="Google Shape;289;p21" descr="image.png"/>
          <p:cNvPicPr preferRelativeResize="0"/>
          <p:nvPr/>
        </p:nvPicPr>
        <p:blipFill rotWithShape="1">
          <a:blip r:embed="rId3">
            <a:alphaModFix/>
          </a:blip>
          <a:srcRect/>
          <a:stretch/>
        </p:blipFill>
        <p:spPr>
          <a:xfrm>
            <a:off x="476250" y="904875"/>
            <a:ext cx="5548312" cy="1500187"/>
          </a:xfrm>
          <a:prstGeom prst="rect">
            <a:avLst/>
          </a:prstGeom>
          <a:noFill/>
          <a:ln>
            <a:noFill/>
          </a:ln>
        </p:spPr>
      </p:pic>
      <p:pic>
        <p:nvPicPr>
          <p:cNvPr id="290" name="Google Shape;290;p21" descr="image.png"/>
          <p:cNvPicPr preferRelativeResize="0"/>
          <p:nvPr/>
        </p:nvPicPr>
        <p:blipFill rotWithShape="1">
          <a:blip r:embed="rId4">
            <a:alphaModFix/>
          </a:blip>
          <a:srcRect/>
          <a:stretch/>
        </p:blipFill>
        <p:spPr>
          <a:xfrm>
            <a:off x="6167437" y="904875"/>
            <a:ext cx="5548312" cy="1500187"/>
          </a:xfrm>
          <a:prstGeom prst="rect">
            <a:avLst/>
          </a:prstGeom>
          <a:noFill/>
          <a:ln>
            <a:noFill/>
          </a:ln>
        </p:spPr>
      </p:pic>
      <p:pic>
        <p:nvPicPr>
          <p:cNvPr id="291" name="Google Shape;291;p21" descr="image.png"/>
          <p:cNvPicPr preferRelativeResize="0"/>
          <p:nvPr/>
        </p:nvPicPr>
        <p:blipFill rotWithShape="1">
          <a:blip r:embed="rId5">
            <a:alphaModFix/>
          </a:blip>
          <a:srcRect/>
          <a:stretch/>
        </p:blipFill>
        <p:spPr>
          <a:xfrm>
            <a:off x="476250" y="2547937"/>
            <a:ext cx="5548312" cy="1500187"/>
          </a:xfrm>
          <a:prstGeom prst="rect">
            <a:avLst/>
          </a:prstGeom>
          <a:noFill/>
          <a:ln>
            <a:noFill/>
          </a:ln>
        </p:spPr>
      </p:pic>
      <p:pic>
        <p:nvPicPr>
          <p:cNvPr id="292" name="Google Shape;292;p21" descr="image.png"/>
          <p:cNvPicPr preferRelativeResize="0"/>
          <p:nvPr/>
        </p:nvPicPr>
        <p:blipFill rotWithShape="1">
          <a:blip r:embed="rId6">
            <a:alphaModFix/>
          </a:blip>
          <a:srcRect/>
          <a:stretch/>
        </p:blipFill>
        <p:spPr>
          <a:xfrm>
            <a:off x="6167437" y="2547937"/>
            <a:ext cx="5548312" cy="1500187"/>
          </a:xfrm>
          <a:prstGeom prst="rect">
            <a:avLst/>
          </a:prstGeom>
          <a:noFill/>
          <a:ln>
            <a:noFill/>
          </a:ln>
        </p:spPr>
      </p:pic>
      <p:sp>
        <p:nvSpPr>
          <p:cNvPr id="294" name="Google Shape;294;p21"/>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100" b="1" i="0" u="none" strike="noStrike" cap="none">
                <a:latin typeface="Times New Roman" panose="02020603050405020304" pitchFamily="18" charset="0"/>
                <a:ea typeface="Playfair Display"/>
                <a:cs typeface="Times New Roman" panose="02020603050405020304" pitchFamily="18" charset="0"/>
                <a:sym typeface="Playfair Display"/>
              </a:rPr>
              <a:t>Critical Evaluation &amp; Cultural Context</a:t>
            </a:r>
            <a:endParaRPr>
              <a:latin typeface="Times New Roman" panose="02020603050405020304" pitchFamily="18" charset="0"/>
              <a:cs typeface="Times New Roman" panose="02020603050405020304" pitchFamily="18" charset="0"/>
            </a:endParaRPr>
          </a:p>
        </p:txBody>
      </p:sp>
      <p:sp>
        <p:nvSpPr>
          <p:cNvPr id="295" name="Google Shape;295;p21"/>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299" name="Google Shape;299;p21"/>
          <p:cNvSpPr txBox="1"/>
          <p:nvPr/>
        </p:nvSpPr>
        <p:spPr>
          <a:xfrm>
            <a:off x="657225" y="1047750"/>
            <a:ext cx="5445680" cy="161583"/>
          </a:xfrm>
          <a:prstGeom prst="rect">
            <a:avLst/>
          </a:prstGeom>
          <a:noFill/>
          <a:ln>
            <a:noFill/>
          </a:ln>
        </p:spPr>
        <p:txBody>
          <a:bodyPr spcFirstLastPara="1" wrap="square" lIns="13335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Strengths &amp; Clinical Value</a:t>
            </a:r>
            <a:endParaRPr>
              <a:latin typeface="Times New Roman" panose="02020603050405020304" pitchFamily="18" charset="0"/>
              <a:cs typeface="Times New Roman" panose="02020603050405020304" pitchFamily="18" charset="0"/>
            </a:endParaRPr>
          </a:p>
        </p:txBody>
      </p:sp>
      <p:sp>
        <p:nvSpPr>
          <p:cNvPr id="300" name="Google Shape;300;p21"/>
          <p:cNvSpPr/>
          <p:nvPr/>
        </p:nvSpPr>
        <p:spPr>
          <a:xfrm>
            <a:off x="657225" y="1257300"/>
            <a:ext cx="5186362"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301" name="Google Shape;301;p21"/>
          <p:cNvSpPr txBox="1"/>
          <p:nvPr/>
        </p:nvSpPr>
        <p:spPr>
          <a:xfrm>
            <a:off x="657225" y="1304925"/>
            <a:ext cx="5186362" cy="498598"/>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Highly effective in explaining separation distress and clinginess. Provides a clear roadmap for early years support plans (Kohlhoff et al., 2022).</a:t>
            </a:r>
            <a:endParaRPr sz="1200" dirty="0">
              <a:latin typeface="Times New Roman" panose="02020603050405020304" pitchFamily="18" charset="0"/>
              <a:cs typeface="Times New Roman" panose="02020603050405020304" pitchFamily="18" charset="0"/>
            </a:endParaRPr>
          </a:p>
        </p:txBody>
      </p:sp>
      <p:sp>
        <p:nvSpPr>
          <p:cNvPr id="302" name="Google Shape;302;p21"/>
          <p:cNvSpPr txBox="1"/>
          <p:nvPr/>
        </p:nvSpPr>
        <p:spPr>
          <a:xfrm>
            <a:off x="6348412" y="1047750"/>
            <a:ext cx="5445680" cy="161583"/>
          </a:xfrm>
          <a:prstGeom prst="rect">
            <a:avLst/>
          </a:prstGeom>
          <a:noFill/>
          <a:ln>
            <a:noFill/>
          </a:ln>
        </p:spPr>
        <p:txBody>
          <a:bodyPr spcFirstLastPara="1" wrap="square" lIns="13335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Academic Limitations</a:t>
            </a:r>
            <a:endParaRPr>
              <a:latin typeface="Times New Roman" panose="02020603050405020304" pitchFamily="18" charset="0"/>
              <a:cs typeface="Times New Roman" panose="02020603050405020304" pitchFamily="18" charset="0"/>
            </a:endParaRPr>
          </a:p>
        </p:txBody>
      </p:sp>
      <p:sp>
        <p:nvSpPr>
          <p:cNvPr id="303" name="Google Shape;303;p21"/>
          <p:cNvSpPr/>
          <p:nvPr/>
        </p:nvSpPr>
        <p:spPr>
          <a:xfrm>
            <a:off x="6348412" y="1257300"/>
            <a:ext cx="5186362"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304" name="Google Shape;304;p21"/>
          <p:cNvSpPr txBox="1"/>
          <p:nvPr/>
        </p:nvSpPr>
        <p:spPr>
          <a:xfrm>
            <a:off x="6348412" y="1304925"/>
            <a:ext cx="5186362" cy="498598"/>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Relies heavily on nuclear, Western family structures. Can lead to "mother-blame" biases, overlooking wider systemic pressures (Axford et al., 2026).</a:t>
            </a:r>
            <a:endParaRPr sz="1200" dirty="0">
              <a:latin typeface="Times New Roman" panose="02020603050405020304" pitchFamily="18" charset="0"/>
              <a:cs typeface="Times New Roman" panose="02020603050405020304" pitchFamily="18" charset="0"/>
            </a:endParaRPr>
          </a:p>
        </p:txBody>
      </p:sp>
      <p:sp>
        <p:nvSpPr>
          <p:cNvPr id="305" name="Google Shape;305;p21"/>
          <p:cNvSpPr txBox="1"/>
          <p:nvPr/>
        </p:nvSpPr>
        <p:spPr>
          <a:xfrm>
            <a:off x="657225" y="2690812"/>
            <a:ext cx="5445680" cy="161583"/>
          </a:xfrm>
          <a:prstGeom prst="rect">
            <a:avLst/>
          </a:prstGeom>
          <a:noFill/>
          <a:ln>
            <a:noFill/>
          </a:ln>
        </p:spPr>
        <p:txBody>
          <a:bodyPr spcFirstLastPara="1" wrap="square" lIns="13335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Cross-Cultural Dynamics</a:t>
            </a:r>
            <a:endParaRPr>
              <a:latin typeface="Times New Roman" panose="02020603050405020304" pitchFamily="18" charset="0"/>
              <a:cs typeface="Times New Roman" panose="02020603050405020304" pitchFamily="18" charset="0"/>
            </a:endParaRPr>
          </a:p>
        </p:txBody>
      </p:sp>
      <p:sp>
        <p:nvSpPr>
          <p:cNvPr id="306" name="Google Shape;306;p21"/>
          <p:cNvSpPr/>
          <p:nvPr/>
        </p:nvSpPr>
        <p:spPr>
          <a:xfrm>
            <a:off x="657225" y="2900362"/>
            <a:ext cx="5186362"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307" name="Google Shape;307;p21"/>
          <p:cNvSpPr txBox="1"/>
          <p:nvPr/>
        </p:nvSpPr>
        <p:spPr>
          <a:xfrm>
            <a:off x="657225" y="2947987"/>
            <a:ext cx="5186362" cy="498598"/>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Many cultures practice collective caregiving (</a:t>
            </a:r>
            <a:r>
              <a:rPr lang="en-US" sz="1200" b="0" i="0" u="none" strike="noStrike" cap="none" dirty="0" err="1">
                <a:latin typeface="Times New Roman" panose="02020603050405020304" pitchFamily="18" charset="0"/>
                <a:ea typeface="Plus Jakarta Sans"/>
                <a:cs typeface="Times New Roman" panose="02020603050405020304" pitchFamily="18" charset="0"/>
                <a:sym typeface="Plus Jakarta Sans"/>
              </a:rPr>
              <a:t>alloparenting</a:t>
            </a: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 where multiple secure attachments are normative and adaptive (Theart and Selemani, 2024).</a:t>
            </a:r>
            <a:endParaRPr sz="1200" dirty="0">
              <a:latin typeface="Times New Roman" panose="02020603050405020304" pitchFamily="18" charset="0"/>
              <a:cs typeface="Times New Roman" panose="02020603050405020304" pitchFamily="18" charset="0"/>
            </a:endParaRPr>
          </a:p>
        </p:txBody>
      </p:sp>
      <p:sp>
        <p:nvSpPr>
          <p:cNvPr id="308" name="Google Shape;308;p21"/>
          <p:cNvSpPr txBox="1"/>
          <p:nvPr/>
        </p:nvSpPr>
        <p:spPr>
          <a:xfrm>
            <a:off x="6348412" y="2690812"/>
            <a:ext cx="5445680" cy="161583"/>
          </a:xfrm>
          <a:prstGeom prst="rect">
            <a:avLst/>
          </a:prstGeom>
          <a:noFill/>
          <a:ln>
            <a:noFill/>
          </a:ln>
        </p:spPr>
        <p:txBody>
          <a:bodyPr spcFirstLastPara="1" wrap="square" lIns="171450" tIns="0" rIns="0" bIns="0" anchor="t" anchorCtr="0">
            <a:spAutoFit/>
          </a:bodyPr>
          <a:lstStyle/>
          <a:p>
            <a:pPr marL="0" marR="0" lvl="0" indent="0" algn="just" rtl="0">
              <a:spcBef>
                <a:spcPts val="0"/>
              </a:spcBef>
              <a:spcAft>
                <a:spcPts val="0"/>
              </a:spcAft>
              <a:buNone/>
            </a:pPr>
            <a:r>
              <a:rPr lang="en-US" sz="1050" b="1" i="0" u="none" strike="noStrike" cap="none">
                <a:latin typeface="Times New Roman" panose="02020603050405020304" pitchFamily="18" charset="0"/>
                <a:ea typeface="Playfair Display"/>
                <a:cs typeface="Times New Roman" panose="02020603050405020304" pitchFamily="18" charset="0"/>
                <a:sym typeface="Playfair Display"/>
              </a:rPr>
              <a:t>London Community Relevance</a:t>
            </a:r>
            <a:endParaRPr>
              <a:latin typeface="Times New Roman" panose="02020603050405020304" pitchFamily="18" charset="0"/>
              <a:cs typeface="Times New Roman" panose="02020603050405020304" pitchFamily="18" charset="0"/>
            </a:endParaRPr>
          </a:p>
        </p:txBody>
      </p:sp>
      <p:sp>
        <p:nvSpPr>
          <p:cNvPr id="309" name="Google Shape;309;p21"/>
          <p:cNvSpPr/>
          <p:nvPr/>
        </p:nvSpPr>
        <p:spPr>
          <a:xfrm>
            <a:off x="6348412" y="2900362"/>
            <a:ext cx="5186362"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310" name="Google Shape;310;p21"/>
          <p:cNvSpPr txBox="1"/>
          <p:nvPr/>
        </p:nvSpPr>
        <p:spPr>
          <a:xfrm>
            <a:off x="6348412" y="2947987"/>
            <a:ext cx="5186362" cy="498598"/>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1200" b="0" i="0" u="none" strike="noStrike" cap="none" dirty="0">
                <a:latin typeface="Times New Roman" panose="02020603050405020304" pitchFamily="18" charset="0"/>
                <a:ea typeface="Plus Jakarta Sans"/>
                <a:cs typeface="Times New Roman" panose="02020603050405020304" pitchFamily="18" charset="0"/>
                <a:sym typeface="Plus Jakarta Sans"/>
              </a:rPr>
              <a:t>Highly applicable to London's diverse, mobile communities who lack extended family networks, requiring community centers to bridge the care gap.</a:t>
            </a:r>
            <a:endParaRPr sz="1200" dirty="0">
              <a:latin typeface="Times New Roman" panose="02020603050405020304" pitchFamily="18" charset="0"/>
              <a:cs typeface="Times New Roman" panose="02020603050405020304" pitchFamily="18" charset="0"/>
            </a:endParaRPr>
          </a:p>
        </p:txBody>
      </p:sp>
      <p:pic>
        <p:nvPicPr>
          <p:cNvPr id="311" name="Google Shape;311;p21" descr="image.png"/>
          <p:cNvPicPr preferRelativeResize="0"/>
          <p:nvPr/>
        </p:nvPicPr>
        <p:blipFill rotWithShape="1">
          <a:blip r:embed="rId7">
            <a:alphaModFix/>
          </a:blip>
          <a:srcRect/>
          <a:stretch/>
        </p:blipFill>
        <p:spPr>
          <a:xfrm>
            <a:off x="657225" y="1076325"/>
            <a:ext cx="133350" cy="133350"/>
          </a:xfrm>
          <a:prstGeom prst="rect">
            <a:avLst/>
          </a:prstGeom>
          <a:noFill/>
          <a:ln>
            <a:noFill/>
          </a:ln>
        </p:spPr>
      </p:pic>
      <p:pic>
        <p:nvPicPr>
          <p:cNvPr id="312" name="Google Shape;312;p21" descr="image.png"/>
          <p:cNvPicPr preferRelativeResize="0"/>
          <p:nvPr/>
        </p:nvPicPr>
        <p:blipFill rotWithShape="1">
          <a:blip r:embed="rId8">
            <a:alphaModFix/>
          </a:blip>
          <a:srcRect/>
          <a:stretch/>
        </p:blipFill>
        <p:spPr>
          <a:xfrm>
            <a:off x="6348412" y="1076325"/>
            <a:ext cx="133350" cy="133350"/>
          </a:xfrm>
          <a:prstGeom prst="rect">
            <a:avLst/>
          </a:prstGeom>
          <a:noFill/>
          <a:ln>
            <a:noFill/>
          </a:ln>
        </p:spPr>
      </p:pic>
      <p:pic>
        <p:nvPicPr>
          <p:cNvPr id="313" name="Google Shape;313;p21" descr="image.png"/>
          <p:cNvPicPr preferRelativeResize="0"/>
          <p:nvPr/>
        </p:nvPicPr>
        <p:blipFill rotWithShape="1">
          <a:blip r:embed="rId9">
            <a:alphaModFix/>
          </a:blip>
          <a:srcRect/>
          <a:stretch/>
        </p:blipFill>
        <p:spPr>
          <a:xfrm>
            <a:off x="657225" y="2719387"/>
            <a:ext cx="133350" cy="133350"/>
          </a:xfrm>
          <a:prstGeom prst="rect">
            <a:avLst/>
          </a:prstGeom>
          <a:noFill/>
          <a:ln>
            <a:noFill/>
          </a:ln>
        </p:spPr>
      </p:pic>
      <p:pic>
        <p:nvPicPr>
          <p:cNvPr id="314" name="Google Shape;314;p21" descr="image.png"/>
          <p:cNvPicPr preferRelativeResize="0"/>
          <p:nvPr/>
        </p:nvPicPr>
        <p:blipFill rotWithShape="1">
          <a:blip r:embed="rId10">
            <a:alphaModFix/>
          </a:blip>
          <a:srcRect/>
          <a:stretch/>
        </p:blipFill>
        <p:spPr>
          <a:xfrm>
            <a:off x="6348412" y="2719387"/>
            <a:ext cx="171450" cy="1333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318"/>
        <p:cNvGrpSpPr/>
        <p:nvPr/>
      </p:nvGrpSpPr>
      <p:grpSpPr>
        <a:xfrm>
          <a:off x="0" y="0"/>
          <a:ext cx="0" cy="0"/>
          <a:chOff x="0" y="0"/>
          <a:chExt cx="0" cy="0"/>
        </a:xfrm>
      </p:grpSpPr>
      <p:pic>
        <p:nvPicPr>
          <p:cNvPr id="319" name="Google Shape;319;p22" descr="image.png"/>
          <p:cNvPicPr preferRelativeResize="0"/>
          <p:nvPr/>
        </p:nvPicPr>
        <p:blipFill rotWithShape="1">
          <a:blip r:embed="rId3">
            <a:alphaModFix/>
          </a:blip>
          <a:srcRect/>
          <a:stretch/>
        </p:blipFill>
        <p:spPr>
          <a:xfrm>
            <a:off x="1906785" y="1887438"/>
            <a:ext cx="285750" cy="285750"/>
          </a:xfrm>
          <a:prstGeom prst="rect">
            <a:avLst/>
          </a:prstGeom>
          <a:noFill/>
          <a:ln>
            <a:noFill/>
          </a:ln>
        </p:spPr>
      </p:pic>
      <p:pic>
        <p:nvPicPr>
          <p:cNvPr id="320" name="Google Shape;320;p22" descr="image.png"/>
          <p:cNvPicPr preferRelativeResize="0"/>
          <p:nvPr/>
        </p:nvPicPr>
        <p:blipFill rotWithShape="1">
          <a:blip r:embed="rId4">
            <a:alphaModFix/>
          </a:blip>
          <a:srcRect/>
          <a:stretch/>
        </p:blipFill>
        <p:spPr>
          <a:xfrm>
            <a:off x="5952976" y="1887438"/>
            <a:ext cx="285750" cy="285750"/>
          </a:xfrm>
          <a:prstGeom prst="rect">
            <a:avLst/>
          </a:prstGeom>
          <a:noFill/>
          <a:ln>
            <a:noFill/>
          </a:ln>
        </p:spPr>
      </p:pic>
      <p:pic>
        <p:nvPicPr>
          <p:cNvPr id="321" name="Google Shape;321;p22" descr="image.png"/>
          <p:cNvPicPr preferRelativeResize="0"/>
          <p:nvPr/>
        </p:nvPicPr>
        <p:blipFill rotWithShape="1">
          <a:blip r:embed="rId5">
            <a:alphaModFix/>
          </a:blip>
          <a:srcRect/>
          <a:stretch/>
        </p:blipFill>
        <p:spPr>
          <a:xfrm>
            <a:off x="9999166" y="1887438"/>
            <a:ext cx="285750" cy="285750"/>
          </a:xfrm>
          <a:prstGeom prst="rect">
            <a:avLst/>
          </a:prstGeom>
          <a:noFill/>
          <a:ln>
            <a:noFill/>
          </a:ln>
        </p:spPr>
      </p:pic>
      <p:pic>
        <p:nvPicPr>
          <p:cNvPr id="322" name="Google Shape;322;p22" descr="image.png"/>
          <p:cNvPicPr preferRelativeResize="0"/>
          <p:nvPr/>
        </p:nvPicPr>
        <p:blipFill rotWithShape="1">
          <a:blip r:embed="rId6">
            <a:alphaModFix/>
          </a:blip>
          <a:srcRect/>
          <a:stretch/>
        </p:blipFill>
        <p:spPr>
          <a:xfrm>
            <a:off x="150342" y="1528828"/>
            <a:ext cx="3146970" cy="2235273"/>
          </a:xfrm>
          <a:prstGeom prst="rect">
            <a:avLst/>
          </a:prstGeom>
          <a:noFill/>
          <a:ln>
            <a:noFill/>
          </a:ln>
        </p:spPr>
      </p:pic>
      <p:pic>
        <p:nvPicPr>
          <p:cNvPr id="323" name="Google Shape;323;p22" descr="image.png"/>
          <p:cNvPicPr preferRelativeResize="0"/>
          <p:nvPr/>
        </p:nvPicPr>
        <p:blipFill rotWithShape="1">
          <a:blip r:embed="rId7">
            <a:alphaModFix/>
          </a:blip>
          <a:srcRect/>
          <a:stretch/>
        </p:blipFill>
        <p:spPr>
          <a:xfrm>
            <a:off x="3785146" y="1528828"/>
            <a:ext cx="3852610" cy="4027587"/>
          </a:xfrm>
          <a:prstGeom prst="rect">
            <a:avLst/>
          </a:prstGeom>
          <a:noFill/>
          <a:ln>
            <a:noFill/>
          </a:ln>
        </p:spPr>
      </p:pic>
      <p:pic>
        <p:nvPicPr>
          <p:cNvPr id="324" name="Google Shape;324;p22" descr="image.png"/>
          <p:cNvPicPr preferRelativeResize="0"/>
          <p:nvPr/>
        </p:nvPicPr>
        <p:blipFill rotWithShape="1">
          <a:blip r:embed="rId8">
            <a:alphaModFix/>
          </a:blip>
          <a:srcRect/>
          <a:stretch/>
        </p:blipFill>
        <p:spPr>
          <a:xfrm>
            <a:off x="8487285" y="2002043"/>
            <a:ext cx="3146970" cy="2664025"/>
          </a:xfrm>
          <a:prstGeom prst="rect">
            <a:avLst/>
          </a:prstGeom>
          <a:noFill/>
          <a:ln>
            <a:noFill/>
          </a:ln>
        </p:spPr>
      </p:pic>
      <p:sp>
        <p:nvSpPr>
          <p:cNvPr id="326" name="Google Shape;326;p22"/>
          <p:cNvSpPr txBox="1"/>
          <p:nvPr/>
        </p:nvSpPr>
        <p:spPr>
          <a:xfrm>
            <a:off x="476250" y="285750"/>
            <a:ext cx="11715750" cy="323165"/>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100" b="1" i="0" u="none" strike="noStrike" cap="none" dirty="0">
                <a:latin typeface="Times New Roman" panose="02020603050405020304" pitchFamily="18" charset="0"/>
                <a:ea typeface="Playfair Display"/>
                <a:cs typeface="Times New Roman" panose="02020603050405020304" pitchFamily="18" charset="0"/>
                <a:sym typeface="Playfair Display"/>
              </a:rPr>
              <a:t>Conclusion</a:t>
            </a:r>
            <a:endParaRPr dirty="0">
              <a:latin typeface="Times New Roman" panose="02020603050405020304" pitchFamily="18" charset="0"/>
              <a:cs typeface="Times New Roman" panose="02020603050405020304" pitchFamily="18" charset="0"/>
            </a:endParaRPr>
          </a:p>
        </p:txBody>
      </p:sp>
      <p:sp>
        <p:nvSpPr>
          <p:cNvPr id="327" name="Google Shape;327;p22"/>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latin typeface="Times New Roman" panose="02020603050405020304" pitchFamily="18" charset="0"/>
              <a:ea typeface="Calibri"/>
              <a:cs typeface="Times New Roman" panose="02020603050405020304" pitchFamily="18" charset="0"/>
              <a:sym typeface="Calibri"/>
            </a:endParaRPr>
          </a:p>
        </p:txBody>
      </p:sp>
      <p:sp>
        <p:nvSpPr>
          <p:cNvPr id="331" name="Google Shape;331;p22"/>
          <p:cNvSpPr txBox="1"/>
          <p:nvPr/>
        </p:nvSpPr>
        <p:spPr>
          <a:xfrm>
            <a:off x="310173" y="1667121"/>
            <a:ext cx="2964276"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Playfair Display"/>
                <a:cs typeface="Times New Roman" panose="02020603050405020304" pitchFamily="18" charset="0"/>
                <a:sym typeface="Playfair Display"/>
              </a:rPr>
              <a:t>Co-Regulation Plan</a:t>
            </a:r>
            <a:endParaRPr sz="1600" dirty="0">
              <a:latin typeface="Times New Roman" panose="02020603050405020304" pitchFamily="18" charset="0"/>
              <a:cs typeface="Times New Roman" panose="02020603050405020304" pitchFamily="18" charset="0"/>
            </a:endParaRPr>
          </a:p>
        </p:txBody>
      </p:sp>
      <p:sp>
        <p:nvSpPr>
          <p:cNvPr id="332" name="Google Shape;332;p22"/>
          <p:cNvSpPr txBox="1"/>
          <p:nvPr/>
        </p:nvSpPr>
        <p:spPr>
          <a:xfrm>
            <a:off x="380751" y="2102108"/>
            <a:ext cx="2823120" cy="1246495"/>
          </a:xfrm>
          <a:prstGeom prst="rect">
            <a:avLst/>
          </a:prstGeom>
          <a:noFill/>
          <a:ln>
            <a:noFill/>
          </a:ln>
        </p:spPr>
        <p:txBody>
          <a:bodyPr spcFirstLastPara="1" wrap="square" lIns="0" tIns="0" rIns="0" bIns="0" anchor="t" anchorCtr="0">
            <a:spAutoFit/>
          </a:bodyPr>
          <a:lstStyle/>
          <a:p>
            <a:pPr lvl="0" algn="just">
              <a:lnSpc>
                <a:spcPct val="134909"/>
              </a:lnSpc>
            </a:pPr>
            <a:r>
              <a:rPr lang="en-US" sz="2000" b="0" i="0" u="none" strike="noStrike" cap="none" dirty="0">
                <a:latin typeface="Times New Roman" panose="02020603050405020304" pitchFamily="18" charset="0"/>
                <a:ea typeface="Plus Jakarta Sans"/>
                <a:cs typeface="Times New Roman" panose="02020603050405020304" pitchFamily="18" charset="0"/>
                <a:sym typeface="Plus Jakarta Sans"/>
              </a:rPr>
              <a:t>Deploy a key worker to act as a classroom secure base and ease transition anxiety</a:t>
            </a:r>
            <a:endParaRPr sz="2000" dirty="0">
              <a:latin typeface="Times New Roman" panose="02020603050405020304" pitchFamily="18" charset="0"/>
              <a:cs typeface="Times New Roman" panose="02020603050405020304" pitchFamily="18" charset="0"/>
            </a:endParaRPr>
          </a:p>
        </p:txBody>
      </p:sp>
      <p:sp>
        <p:nvSpPr>
          <p:cNvPr id="333" name="Google Shape;333;p22"/>
          <p:cNvSpPr txBox="1"/>
          <p:nvPr/>
        </p:nvSpPr>
        <p:spPr>
          <a:xfrm>
            <a:off x="4673479" y="1679837"/>
            <a:ext cx="2964276"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Playfair Display"/>
                <a:cs typeface="Times New Roman" panose="02020603050405020304" pitchFamily="18" charset="0"/>
                <a:sym typeface="Playfair Display"/>
              </a:rPr>
              <a:t>Language Intervention</a:t>
            </a:r>
            <a:endParaRPr sz="1600" dirty="0">
              <a:latin typeface="Times New Roman" panose="02020603050405020304" pitchFamily="18" charset="0"/>
              <a:cs typeface="Times New Roman" panose="02020603050405020304" pitchFamily="18" charset="0"/>
            </a:endParaRPr>
          </a:p>
        </p:txBody>
      </p:sp>
      <p:sp>
        <p:nvSpPr>
          <p:cNvPr id="334" name="Google Shape;334;p22"/>
          <p:cNvSpPr txBox="1"/>
          <p:nvPr/>
        </p:nvSpPr>
        <p:spPr>
          <a:xfrm>
            <a:off x="4182533" y="2002043"/>
            <a:ext cx="3295446" cy="3323987"/>
          </a:xfrm>
          <a:prstGeom prst="rect">
            <a:avLst/>
          </a:prstGeom>
          <a:noFill/>
          <a:ln>
            <a:noFill/>
          </a:ln>
        </p:spPr>
        <p:txBody>
          <a:bodyPr spcFirstLastPara="1" wrap="square" lIns="0" tIns="0" rIns="0" bIns="0" anchor="t" anchorCtr="0">
            <a:spAutoFit/>
          </a:bodyPr>
          <a:lstStyle/>
          <a:p>
            <a:pPr marL="0" marR="0" lvl="0" indent="0" algn="just" rtl="0">
              <a:lnSpc>
                <a:spcPct val="134909"/>
              </a:lnSpc>
              <a:spcBef>
                <a:spcPts val="0"/>
              </a:spcBef>
              <a:spcAft>
                <a:spcPts val="0"/>
              </a:spcAft>
              <a:buNone/>
            </a:pPr>
            <a:r>
              <a:rPr lang="en-US" sz="2000" b="0" i="0" u="none" strike="noStrike" cap="none" dirty="0">
                <a:latin typeface="Times New Roman" panose="02020603050405020304" pitchFamily="18" charset="0"/>
                <a:ea typeface="Plus Jakarta Sans"/>
                <a:cs typeface="Times New Roman" panose="02020603050405020304" pitchFamily="18" charset="0"/>
                <a:sym typeface="Plus Jakarta Sans"/>
              </a:rPr>
              <a:t>Implement play-based and language-rich environments to address communication delays. Monitor language development and use appropriate language assessment tools to track progress, with referral pathways if concerns continue.</a:t>
            </a:r>
            <a:endParaRPr sz="2000" dirty="0">
              <a:latin typeface="Times New Roman" panose="02020603050405020304" pitchFamily="18" charset="0"/>
              <a:cs typeface="Times New Roman" panose="02020603050405020304" pitchFamily="18" charset="0"/>
            </a:endParaRPr>
          </a:p>
        </p:txBody>
      </p:sp>
      <p:sp>
        <p:nvSpPr>
          <p:cNvPr id="335" name="Google Shape;335;p22"/>
          <p:cNvSpPr txBox="1"/>
          <p:nvPr/>
        </p:nvSpPr>
        <p:spPr>
          <a:xfrm>
            <a:off x="8649976" y="2268438"/>
            <a:ext cx="2984279" cy="24622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600" b="1" i="0" u="none" strike="noStrike" cap="none" dirty="0">
                <a:latin typeface="Times New Roman" panose="02020603050405020304" pitchFamily="18" charset="0"/>
                <a:ea typeface="Playfair Display"/>
                <a:cs typeface="Times New Roman" panose="02020603050405020304" pitchFamily="18" charset="0"/>
                <a:sym typeface="Playfair Display"/>
              </a:rPr>
              <a:t>Multi-Agency Support</a:t>
            </a:r>
            <a:endParaRPr sz="1600" dirty="0">
              <a:latin typeface="Times New Roman" panose="02020603050405020304" pitchFamily="18" charset="0"/>
              <a:cs typeface="Times New Roman" panose="02020603050405020304" pitchFamily="18" charset="0"/>
            </a:endParaRPr>
          </a:p>
        </p:txBody>
      </p:sp>
      <p:sp>
        <p:nvSpPr>
          <p:cNvPr id="336" name="Google Shape;336;p22"/>
          <p:cNvSpPr txBox="1"/>
          <p:nvPr/>
        </p:nvSpPr>
        <p:spPr>
          <a:xfrm>
            <a:off x="8721030" y="2497038"/>
            <a:ext cx="2842170" cy="1661993"/>
          </a:xfrm>
          <a:prstGeom prst="rect">
            <a:avLst/>
          </a:prstGeom>
          <a:noFill/>
          <a:ln>
            <a:noFill/>
          </a:ln>
        </p:spPr>
        <p:txBody>
          <a:bodyPr spcFirstLastPara="1" wrap="square" lIns="0" tIns="0" rIns="0" bIns="0" anchor="t" anchorCtr="0">
            <a:spAutoFit/>
          </a:bodyPr>
          <a:lstStyle/>
          <a:p>
            <a:pPr lvl="0" algn="just">
              <a:lnSpc>
                <a:spcPct val="134909"/>
              </a:lnSpc>
            </a:pPr>
            <a:r>
              <a:rPr lang="en-US" sz="2000" b="0" i="0" u="none" strike="noStrike" cap="none" dirty="0">
                <a:latin typeface="Times New Roman" panose="02020603050405020304" pitchFamily="18" charset="0"/>
                <a:ea typeface="Plus Jakarta Sans"/>
                <a:cs typeface="Times New Roman" panose="02020603050405020304" pitchFamily="18" charset="0"/>
                <a:sym typeface="Plus Jakarta Sans"/>
              </a:rPr>
              <a:t>Connect with local London NHS and community mental health services to support the mother.</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8F5"/>
        </a:solidFill>
        <a:effectLst/>
      </p:bgPr>
    </p:bg>
    <p:spTree>
      <p:nvGrpSpPr>
        <p:cNvPr id="1" name="Shape 341"/>
        <p:cNvGrpSpPr/>
        <p:nvPr/>
      </p:nvGrpSpPr>
      <p:grpSpPr>
        <a:xfrm>
          <a:off x="0" y="0"/>
          <a:ext cx="0" cy="0"/>
          <a:chOff x="0" y="0"/>
          <a:chExt cx="0" cy="0"/>
        </a:xfrm>
      </p:grpSpPr>
      <p:sp>
        <p:nvSpPr>
          <p:cNvPr id="345" name="Google Shape;345;p23"/>
          <p:cNvSpPr txBox="1"/>
          <p:nvPr/>
        </p:nvSpPr>
        <p:spPr>
          <a:xfrm>
            <a:off x="476250" y="285750"/>
            <a:ext cx="11715750" cy="30777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000" b="1" u="none" strike="noStrike" cap="none" dirty="0">
                <a:latin typeface="Times New Roman" panose="02020603050405020304" pitchFamily="18" charset="0"/>
                <a:ea typeface="Playfair Display"/>
                <a:cs typeface="Times New Roman" panose="02020603050405020304" pitchFamily="18" charset="0"/>
                <a:sym typeface="Playfair Display"/>
              </a:rPr>
              <a:t>References </a:t>
            </a:r>
            <a:endParaRPr sz="2000" dirty="0">
              <a:latin typeface="Times New Roman" panose="02020603050405020304" pitchFamily="18" charset="0"/>
              <a:cs typeface="Times New Roman" panose="02020603050405020304" pitchFamily="18" charset="0"/>
            </a:endParaRPr>
          </a:p>
        </p:txBody>
      </p:sp>
      <p:sp>
        <p:nvSpPr>
          <p:cNvPr id="346" name="Google Shape;346;p23"/>
          <p:cNvSpPr/>
          <p:nvPr/>
        </p:nvSpPr>
        <p:spPr>
          <a:xfrm>
            <a:off x="476250" y="695325"/>
            <a:ext cx="11239500" cy="19050"/>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100" b="0" u="none" strike="noStrike" cap="none">
              <a:latin typeface="Times New Roman" panose="02020603050405020304" pitchFamily="18" charset="0"/>
              <a:ea typeface="Calibri"/>
              <a:cs typeface="Times New Roman" panose="02020603050405020304" pitchFamily="18" charset="0"/>
              <a:sym typeface="Calibri"/>
            </a:endParaRPr>
          </a:p>
        </p:txBody>
      </p:sp>
      <p:sp>
        <p:nvSpPr>
          <p:cNvPr id="2" name="Rectangle 1">
            <a:extLst>
              <a:ext uri="{FF2B5EF4-FFF2-40B4-BE49-F238E27FC236}">
                <a16:creationId xmlns:a16="http://schemas.microsoft.com/office/drawing/2014/main" id="{6E7CABB8-307B-C28C-8257-621DF7709C3F}"/>
              </a:ext>
            </a:extLst>
          </p:cNvPr>
          <p:cNvSpPr>
            <a:spLocks noChangeArrowheads="1"/>
          </p:cNvSpPr>
          <p:nvPr/>
        </p:nvSpPr>
        <p:spPr bwMode="auto">
          <a:xfrm>
            <a:off x="1094509" y="357688"/>
            <a:ext cx="8104909" cy="5755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tabLst/>
            </a:pPr>
            <a:endParaRPr kumimoji="0" lang="en-US" altLang="en-US" sz="11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1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lang="en-US" altLang="en-US" sz="11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1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lang="en-US" altLang="en-US" sz="1100" dirty="0">
              <a:latin typeface="Times New Roman" panose="02020603050405020304" pitchFamily="18" charset="0"/>
              <a:cs typeface="Times New Roman" panose="02020603050405020304" pitchFamily="18" charset="0"/>
            </a:endParaRPr>
          </a:p>
          <a:p>
            <a:pPr marL="285750" indent="-285750" algn="just" defTabSz="914400" eaLnBrk="0" fontAlgn="base" hangingPunct="0">
              <a:spcBef>
                <a:spcPct val="0"/>
              </a:spcBef>
              <a:spcAft>
                <a:spcPct val="0"/>
              </a:spcAft>
              <a:buFont typeface="Wingdings" panose="05000000000000000000" pitchFamily="2" charset="2"/>
              <a:buChar char="Ø"/>
            </a:pPr>
            <a:r>
              <a:rPr lang="en-GB" sz="1400" dirty="0">
                <a:latin typeface="Times New Roman" panose="02020603050405020304" pitchFamily="18" charset="0"/>
                <a:ea typeface="Plus Jakarta Sans"/>
                <a:cs typeface="Times New Roman" panose="02020603050405020304" pitchFamily="18" charset="0"/>
                <a:sym typeface="Plus Jakarta Sans"/>
              </a:rPr>
              <a:t>Axford, N., Summers, R. and Hanley, G. (2026) 'The impact of poverty, family stress, and maternal mental health on early childhood neurological development', Journal of Primary Prevention, 47(1), pp. 45-63.</a:t>
            </a:r>
          </a:p>
          <a:p>
            <a:pPr marL="285750" indent="-285750" algn="just" defTabSz="914400" eaLnBrk="0" fontAlgn="base" hangingPunct="0">
              <a:spcBef>
                <a:spcPct val="0"/>
              </a:spcBef>
              <a:spcAft>
                <a:spcPct val="0"/>
              </a:spcAft>
              <a:buFont typeface="Wingdings" panose="05000000000000000000" pitchFamily="2" charset="2"/>
              <a:buChar char="Ø"/>
            </a:pPr>
            <a:r>
              <a:rPr lang="en-GB" sz="1400" dirty="0" err="1">
                <a:latin typeface="Times New Roman" panose="02020603050405020304" pitchFamily="18" charset="0"/>
                <a:ea typeface="Plus Jakarta Sans"/>
                <a:cs typeface="Times New Roman" panose="02020603050405020304" pitchFamily="18" charset="0"/>
                <a:sym typeface="Plus Jakarta Sans"/>
              </a:rPr>
              <a:t>Alwahibah</a:t>
            </a:r>
            <a:r>
              <a:rPr lang="en-GB" sz="1400" dirty="0">
                <a:latin typeface="Times New Roman" panose="02020603050405020304" pitchFamily="18" charset="0"/>
                <a:ea typeface="Plus Jakarta Sans"/>
                <a:cs typeface="Times New Roman" panose="02020603050405020304" pitchFamily="18" charset="0"/>
                <a:sym typeface="Plus Jakarta Sans"/>
              </a:rPr>
              <a:t>, H.M. et al. (2026) 'Effectiveness of the circle of security parenting program in reducing children's </a:t>
            </a:r>
            <a:r>
              <a:rPr lang="en-GB" sz="1400" dirty="0" err="1">
                <a:latin typeface="Times New Roman" panose="02020603050405020304" pitchFamily="18" charset="0"/>
                <a:ea typeface="Plus Jakarta Sans"/>
                <a:cs typeface="Times New Roman" panose="02020603050405020304" pitchFamily="18" charset="0"/>
                <a:sym typeface="Plus Jakarta Sans"/>
              </a:rPr>
              <a:t>behavioral</a:t>
            </a:r>
            <a:r>
              <a:rPr lang="en-GB" sz="1400" dirty="0">
                <a:latin typeface="Times New Roman" panose="02020603050405020304" pitchFamily="18" charset="0"/>
                <a:ea typeface="Plus Jakarta Sans"/>
                <a:cs typeface="Times New Roman" panose="02020603050405020304" pitchFamily="18" charset="0"/>
                <a:sym typeface="Plus Jakarta Sans"/>
              </a:rPr>
              <a:t> challenges and parental stress, anxiety, and depression in a Saudi Arabian sample', BMC Public Health, 26(1), pp. 276-289.</a:t>
            </a:r>
          </a:p>
          <a:p>
            <a:pPr algn="just" defTabSz="914400" eaLnBrk="0" fontAlgn="base" hangingPunct="0">
              <a:spcBef>
                <a:spcPct val="0"/>
              </a:spcBef>
              <a:spcAft>
                <a:spcPct val="0"/>
              </a:spcAft>
            </a:pPr>
            <a:endParaRPr lang="en-GB" sz="1400" dirty="0">
              <a:latin typeface="Times New Roman" panose="02020603050405020304" pitchFamily="18" charset="0"/>
              <a:ea typeface="Plus Jakarta Sans"/>
              <a:cs typeface="Times New Roman" panose="02020603050405020304" pitchFamily="18" charset="0"/>
              <a:sym typeface="Plus Jakarta Sans"/>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Cassidy, J., Brett, B.E., Gross, J.T., Stern, J.A., Martin, D.R., Mohr, J.J. and Woodhouse, S.S. (2017) 'Circle of Security–Parenting: A randomized controlled trial in Head Start', Development and Psychopathology, 29(2), pp. 651–673. </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10.1017/s0954579417000244. Cited by: 250</a:t>
            </a:r>
          </a:p>
          <a:p>
            <a:pPr marL="285750" indent="-285750" algn="just" defTabSz="914400" eaLnBrk="0" fontAlgn="base" hangingPunct="0">
              <a:spcBef>
                <a:spcPct val="0"/>
              </a:spcBef>
              <a:spcAft>
                <a:spcPct val="0"/>
              </a:spcAft>
              <a:buFont typeface="Wingdings" panose="05000000000000000000" pitchFamily="2" charset="2"/>
              <a:buChar char="Ø"/>
            </a:pPr>
            <a:r>
              <a:rPr lang="en-US" sz="1400" dirty="0">
                <a:latin typeface="Times New Roman" panose="02020603050405020304" pitchFamily="18" charset="0"/>
                <a:ea typeface="Plus Jakarta Sans"/>
                <a:cs typeface="Times New Roman" panose="02020603050405020304" pitchFamily="18" charset="0"/>
                <a:sym typeface="Plus Jakarta Sans"/>
              </a:rPr>
              <a:t>Kohlhoff, J., </a:t>
            </a:r>
            <a:r>
              <a:rPr lang="en-US" sz="1400" dirty="0" err="1">
                <a:latin typeface="Times New Roman" panose="02020603050405020304" pitchFamily="18" charset="0"/>
                <a:ea typeface="Plus Jakarta Sans"/>
                <a:cs typeface="Times New Roman" panose="02020603050405020304" pitchFamily="18" charset="0"/>
                <a:sym typeface="Plus Jakarta Sans"/>
              </a:rPr>
              <a:t>Lieneman</a:t>
            </a:r>
            <a:r>
              <a:rPr lang="en-US" sz="1400" dirty="0">
                <a:latin typeface="Times New Roman" panose="02020603050405020304" pitchFamily="18" charset="0"/>
                <a:ea typeface="Plus Jakarta Sans"/>
                <a:cs typeface="Times New Roman" panose="02020603050405020304" pitchFamily="18" charset="0"/>
                <a:sym typeface="Plus Jakarta Sans"/>
              </a:rPr>
              <a:t>, C., </a:t>
            </a:r>
            <a:r>
              <a:rPr lang="en-US" sz="1400" dirty="0" err="1">
                <a:latin typeface="Times New Roman" panose="02020603050405020304" pitchFamily="18" charset="0"/>
                <a:ea typeface="Plus Jakarta Sans"/>
                <a:cs typeface="Times New Roman" panose="02020603050405020304" pitchFamily="18" charset="0"/>
                <a:sym typeface="Plus Jakarta Sans"/>
              </a:rPr>
              <a:t>Cibralic</a:t>
            </a:r>
            <a:r>
              <a:rPr lang="en-US" sz="1400" dirty="0">
                <a:latin typeface="Times New Roman" panose="02020603050405020304" pitchFamily="18" charset="0"/>
                <a:ea typeface="Plus Jakarta Sans"/>
                <a:cs typeface="Times New Roman" panose="02020603050405020304" pitchFamily="18" charset="0"/>
                <a:sym typeface="Plus Jakarta Sans"/>
              </a:rPr>
              <a:t>, S., Traynor, N. and McNeil, C.B. (2022) 'Attachment-Based Parenting Interventions and Evidence of Changes in Toddler Attachment Patterns: An Overview', Clinical Child and Family Psychology Review, 25(2), pp. 737–753</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Maxwell, A.M., Reay, R.E., Huber, A., Hawkins, E., Woolnough, E. and McMahon, C. (2021) 'Parent and practitioner perspectives on Circle of Security Parenting (COS-P): A qualitative study', Infant Mental Health Journal, 42(3), pp. 452–468. </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10.1002/imhj.21916. Cited by: 47</a:t>
            </a: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Śliwerski, A., </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Kossakowska</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Jarecka, K., </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Świtalska</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Bielawska-</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Batorowicz</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 (2020) 'The Effect of Maternal Depression on Infant Attachment: A Systematic Review', International Journal of Environmental Research and Public Health, 17(8), p. 2675. </a:t>
            </a:r>
            <a:r>
              <a:rPr kumimoji="0" lang="en-US" altLang="en-US" sz="1400" b="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a:t>
            </a:r>
            <a:r>
              <a:rPr kumimoji="0" lang="en-US" altLang="en-US" sz="1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10.3390/ijerph17082675. Cited by: 251</a:t>
            </a:r>
            <a:endParaRPr lang="en-US" sz="1400" dirty="0">
              <a:latin typeface="Times New Roman" panose="02020603050405020304" pitchFamily="18" charset="0"/>
              <a:ea typeface="Plus Jakarta Sans"/>
              <a:cs typeface="Times New Roman" panose="02020603050405020304" pitchFamily="18" charset="0"/>
              <a:sym typeface="Plus Jakarta Sans"/>
            </a:endParaRPr>
          </a:p>
          <a:p>
            <a:pPr marL="285750" indent="-285750" algn="just" defTabSz="914400" eaLnBrk="0" fontAlgn="base" hangingPunct="0">
              <a:spcBef>
                <a:spcPct val="0"/>
              </a:spcBef>
              <a:spcAft>
                <a:spcPct val="0"/>
              </a:spcAft>
              <a:buFont typeface="Wingdings" panose="05000000000000000000" pitchFamily="2" charset="2"/>
              <a:buChar char="Ø"/>
            </a:pPr>
            <a:r>
              <a:rPr lang="en-US" sz="1400" dirty="0">
                <a:latin typeface="Times New Roman" panose="02020603050405020304" pitchFamily="18" charset="0"/>
                <a:ea typeface="Plus Jakarta Sans"/>
                <a:cs typeface="Times New Roman" panose="02020603050405020304" pitchFamily="18" charset="0"/>
                <a:sym typeface="Plus Jakarta Sans"/>
              </a:rPr>
              <a:t>Theart, M. and Selemani, A. (2024) 'Undergraduate student and parental perspectives on the complex intergenerational effects of maternal postnatal depression', Journal of Academic Integrity, 12(1), pp. 45-63</a:t>
            </a:r>
          </a:p>
          <a:p>
            <a:pPr marL="285750" indent="-285750" algn="just" defTabSz="914400" eaLnBrk="0" fontAlgn="base" hangingPunct="0">
              <a:spcBef>
                <a:spcPct val="0"/>
              </a:spcBef>
              <a:spcAft>
                <a:spcPct val="0"/>
              </a:spcAft>
              <a:buFont typeface="Wingdings" panose="05000000000000000000" pitchFamily="2" charset="2"/>
              <a:buChar char="Ø"/>
            </a:pPr>
            <a:endParaRPr lang="en-GB" sz="1100" dirty="0">
              <a:latin typeface="Times New Roman" panose="02020603050405020304" pitchFamily="18" charset="0"/>
              <a:cs typeface="Times New Roman" panose="02020603050405020304" pitchFamily="18" charset="0"/>
            </a:endParaRPr>
          </a:p>
          <a:p>
            <a:pPr marL="285750" indent="-285750" algn="just" defTabSz="914400" eaLnBrk="0" fontAlgn="base" hangingPunct="0">
              <a:spcBef>
                <a:spcPct val="0"/>
              </a:spcBef>
              <a:spcAft>
                <a:spcPct val="0"/>
              </a:spcAft>
              <a:buFont typeface="Wingdings" panose="05000000000000000000" pitchFamily="2" charset="2"/>
              <a:buChar char="Ø"/>
            </a:pPr>
            <a:endParaRPr lang="en-GB" sz="11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1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322</TotalTime>
  <Words>2440</Words>
  <Application>Microsoft Office PowerPoint</Application>
  <PresentationFormat>Widescreen</PresentationFormat>
  <Paragraphs>130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Wingdings</vt:lpstr>
      <vt:lpstr>Times New Roman</vt:lpstr>
      <vt:lpstr>Arial</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omowunmi Adebari</cp:lastModifiedBy>
  <cp:revision>3</cp:revision>
  <dcterms:modified xsi:type="dcterms:W3CDTF">2026-07-11T13:24:19Z</dcterms:modified>
</cp:coreProperties>
</file>