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7" r:id="rId3"/>
    <p:sldId id="280" r:id="rId4"/>
    <p:sldId id="278" r:id="rId5"/>
    <p:sldId id="260" r:id="rId6"/>
    <p:sldId id="265" r:id="rId7"/>
    <p:sldId id="266" r:id="rId8"/>
    <p:sldId id="267" r:id="rId9"/>
    <p:sldId id="264" r:id="rId10"/>
    <p:sldId id="268" r:id="rId11"/>
    <p:sldId id="270" r:id="rId12"/>
    <p:sldId id="269" r:id="rId13"/>
    <p:sldId id="271" r:id="rId14"/>
    <p:sldId id="272" r:id="rId15"/>
    <p:sldId id="273" r:id="rId16"/>
    <p:sldId id="276" r:id="rId17"/>
    <p:sldId id="279" r:id="rId18"/>
    <p:sldId id="281"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141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E48F22-8049-4430-9902-61EF4E77B18A}"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832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3912653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E48F22-8049-4430-9902-61EF4E77B18A}"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5098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2023077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E48F22-8049-4430-9902-61EF4E77B18A}"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75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4056689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1864633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E48F22-8049-4430-9902-61EF4E77B18A}"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2455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2097888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584965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3C2221-92D1-4C17-997B-9A596C8F5D7D}" type="datetimeFigureOut">
              <a:rPr lang="en-GB" smtClean="0"/>
              <a:pPr/>
              <a:t>17/04/2021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E48F22-8049-4430-9902-61EF4E77B18A}" type="slidenum">
              <a:rPr lang="en-GB" smtClean="0"/>
              <a:pPr/>
              <a:t>‹#›</a:t>
            </a:fld>
            <a:endParaRPr lang="en-GB"/>
          </a:p>
        </p:txBody>
      </p:sp>
    </p:spTree>
    <p:extLst>
      <p:ext uri="{BB962C8B-B14F-4D97-AF65-F5344CB8AC3E}">
        <p14:creationId xmlns:p14="http://schemas.microsoft.com/office/powerpoint/2010/main" val="3696980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F3C2221-92D1-4C17-997B-9A596C8F5D7D}" type="datetimeFigureOut">
              <a:rPr lang="en-GB" smtClean="0"/>
              <a:pPr/>
              <a:t>17/04/2021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87E48F22-8049-4430-9902-61EF4E77B18A}" type="slidenum">
              <a:rPr lang="en-GB" smtClean="0"/>
              <a:pPr/>
              <a:t>‹#›</a:t>
            </a:fld>
            <a:endParaRPr lang="en-GB"/>
          </a:p>
        </p:txBody>
      </p:sp>
    </p:spTree>
    <p:extLst>
      <p:ext uri="{BB962C8B-B14F-4D97-AF65-F5344CB8AC3E}">
        <p14:creationId xmlns:p14="http://schemas.microsoft.com/office/powerpoint/2010/main" val="32383285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cap="none" spc="0" dirty="0" smtClean="0">
                <a:solidFill>
                  <a:prstClr val="black"/>
                </a:solidFill>
                <a:latin typeface="Calibri"/>
              </a:rPr>
              <a:t>HPAH5046/6046</a:t>
            </a:r>
            <a:r>
              <a:rPr lang="en-GB" sz="4000" b="1" cap="none" spc="0" dirty="0">
                <a:solidFill>
                  <a:prstClr val="black"/>
                </a:solidFill>
                <a:latin typeface="Calibri"/>
              </a:rPr>
              <a:t/>
            </a:r>
            <a:br>
              <a:rPr lang="en-GB" sz="4000" b="1" cap="none" spc="0" dirty="0">
                <a:solidFill>
                  <a:prstClr val="black"/>
                </a:solidFill>
                <a:latin typeface="Calibri"/>
              </a:rPr>
            </a:br>
            <a:r>
              <a:rPr lang="en-GB" sz="4000" b="1" cap="none" spc="0" dirty="0">
                <a:solidFill>
                  <a:prstClr val="black"/>
                </a:solidFill>
                <a:latin typeface="Calibri"/>
              </a:rPr>
              <a:t>The Life and Times of Caesar and Cicero</a:t>
            </a:r>
            <a:endParaRPr lang="en-GB" dirty="0"/>
          </a:p>
        </p:txBody>
      </p:sp>
      <p:sp>
        <p:nvSpPr>
          <p:cNvPr id="3" name="Subtitle 2"/>
          <p:cNvSpPr>
            <a:spLocks noGrp="1"/>
          </p:cNvSpPr>
          <p:nvPr>
            <p:ph type="subTitle" idx="1"/>
          </p:nvPr>
        </p:nvSpPr>
        <p:spPr>
          <a:xfrm>
            <a:off x="685800" y="3505200"/>
            <a:ext cx="7558608" cy="1752600"/>
          </a:xfrm>
        </p:spPr>
        <p:txBody>
          <a:bodyPr>
            <a:normAutofit/>
          </a:bodyPr>
          <a:lstStyle/>
          <a:p>
            <a:r>
              <a:rPr lang="en-GB" sz="3600" b="1" dirty="0" smtClean="0"/>
              <a:t>Cleopatra </a:t>
            </a:r>
            <a:r>
              <a:rPr lang="en-GB" sz="3600" b="1" dirty="0" smtClean="0"/>
              <a:t>on the Silver Screen</a:t>
            </a:r>
            <a:endParaRPr lang="en-GB" sz="3600" b="1" dirty="0"/>
          </a:p>
        </p:txBody>
      </p:sp>
    </p:spTree>
    <p:extLst>
      <p:ext uri="{BB962C8B-B14F-4D97-AF65-F5344CB8AC3E}">
        <p14:creationId xmlns:p14="http://schemas.microsoft.com/office/powerpoint/2010/main" val="16533460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The Historical Cleopatra (VII)</a:t>
            </a:r>
            <a:endParaRPr lang="en-GB" b="1" dirty="0">
              <a:solidFill>
                <a:schemeClr val="tx1"/>
              </a:solidFill>
            </a:endParaRPr>
          </a:p>
        </p:txBody>
      </p:sp>
      <p:sp>
        <p:nvSpPr>
          <p:cNvPr id="4" name="Content Placeholder 3"/>
          <p:cNvSpPr>
            <a:spLocks noGrp="1"/>
          </p:cNvSpPr>
          <p:nvPr>
            <p:ph sz="half" idx="1"/>
          </p:nvPr>
        </p:nvSpPr>
        <p:spPr>
          <a:xfrm>
            <a:off x="1" y="1673351"/>
            <a:ext cx="4285396" cy="5184649"/>
          </a:xfrm>
        </p:spPr>
        <p:txBody>
          <a:bodyPr>
            <a:normAutofit fontScale="92500" lnSpcReduction="10000"/>
          </a:bodyPr>
          <a:lstStyle/>
          <a:p>
            <a:r>
              <a:rPr lang="en-GB" dirty="0" smtClean="0"/>
              <a:t>Cleopatra Thea </a:t>
            </a:r>
            <a:r>
              <a:rPr lang="en-GB" dirty="0" err="1" smtClean="0"/>
              <a:t>Neotera</a:t>
            </a:r>
            <a:r>
              <a:rPr lang="en-GB" dirty="0" smtClean="0"/>
              <a:t> </a:t>
            </a:r>
            <a:r>
              <a:rPr lang="en-GB" dirty="0" err="1" smtClean="0"/>
              <a:t>Philopator</a:t>
            </a:r>
            <a:r>
              <a:rPr lang="en-GB" dirty="0" smtClean="0"/>
              <a:t> (69-30 BC).</a:t>
            </a:r>
          </a:p>
          <a:p>
            <a:endParaRPr lang="en-GB" sz="500" dirty="0"/>
          </a:p>
          <a:p>
            <a:r>
              <a:rPr lang="en-GB" dirty="0" smtClean="0"/>
              <a:t>Succeeds Ptolemy </a:t>
            </a:r>
            <a:r>
              <a:rPr lang="en-GB" dirty="0" err="1" smtClean="0"/>
              <a:t>Auletes</a:t>
            </a:r>
            <a:r>
              <a:rPr lang="en-GB" dirty="0" smtClean="0"/>
              <a:t>.</a:t>
            </a:r>
          </a:p>
          <a:p>
            <a:pPr lvl="1"/>
            <a:r>
              <a:rPr lang="en-GB" dirty="0" smtClean="0"/>
              <a:t>Older sisters Cleopatra VI and Berenike IV earlier killed in dynastic conflict. </a:t>
            </a:r>
          </a:p>
          <a:p>
            <a:pPr lvl="1"/>
            <a:r>
              <a:rPr lang="en-GB" dirty="0" smtClean="0"/>
              <a:t>Marries her brothers (Ptolemy XIII and then later XIV).</a:t>
            </a:r>
          </a:p>
          <a:p>
            <a:pPr lvl="2"/>
            <a:r>
              <a:rPr lang="en-GB" dirty="0" smtClean="0"/>
              <a:t>Former dies in battle of the Nile; latter possibly murdered. </a:t>
            </a:r>
          </a:p>
          <a:p>
            <a:pPr lvl="2"/>
            <a:r>
              <a:rPr lang="en-GB" dirty="0" err="1"/>
              <a:t>Arsinoe</a:t>
            </a:r>
            <a:r>
              <a:rPr lang="en-GB" dirty="0"/>
              <a:t> </a:t>
            </a:r>
            <a:r>
              <a:rPr lang="en-GB" dirty="0" smtClean="0"/>
              <a:t>IV executed in 41 BC.</a:t>
            </a:r>
          </a:p>
        </p:txBody>
      </p:sp>
      <p:sp>
        <p:nvSpPr>
          <p:cNvPr id="5" name="Content Placeholder 4"/>
          <p:cNvSpPr>
            <a:spLocks noGrp="1"/>
          </p:cNvSpPr>
          <p:nvPr>
            <p:ph sz="half" idx="2"/>
          </p:nvPr>
        </p:nvSpPr>
        <p:spPr>
          <a:xfrm>
            <a:off x="4380931" y="1673352"/>
            <a:ext cx="4763069" cy="5184648"/>
          </a:xfrm>
        </p:spPr>
        <p:txBody>
          <a:bodyPr>
            <a:normAutofit fontScale="92500" lnSpcReduction="10000"/>
          </a:bodyPr>
          <a:lstStyle/>
          <a:p>
            <a:pPr marL="0" indent="0">
              <a:buNone/>
            </a:pPr>
            <a:r>
              <a:rPr lang="en-GB" dirty="0"/>
              <a:t>“For her beauty, as we </a:t>
            </a:r>
            <a:r>
              <a:rPr lang="en-GB" dirty="0" smtClean="0"/>
              <a:t>are told</a:t>
            </a:r>
            <a:r>
              <a:rPr lang="en-GB" dirty="0"/>
              <a:t>, was in itself not altogether incomparable, nor such as to strike those who saw her; but converse with her had an irresistible charm, and her presence, combined with the persuasiveness of her discourse and the character which was somehow diffused about her behaviour towards others, had something stimulating about it</a:t>
            </a:r>
            <a:r>
              <a:rPr lang="en-GB" dirty="0" smtClean="0"/>
              <a:t>.” – </a:t>
            </a:r>
            <a:r>
              <a:rPr lang="en-GB" b="1" dirty="0" smtClean="0"/>
              <a:t>Plutarch </a:t>
            </a:r>
            <a:r>
              <a:rPr lang="en-GB" b="1" i="1" dirty="0" smtClean="0"/>
              <a:t>Life of Antony </a:t>
            </a:r>
            <a:r>
              <a:rPr lang="en-GB" b="1" dirty="0" smtClean="0"/>
              <a:t>27.2</a:t>
            </a:r>
            <a:r>
              <a:rPr lang="en-GB" dirty="0" smtClean="0"/>
              <a:t>.</a:t>
            </a:r>
            <a:endParaRPr lang="en-GB" dirty="0"/>
          </a:p>
        </p:txBody>
      </p:sp>
    </p:spTree>
    <p:extLst>
      <p:ext uri="{BB962C8B-B14F-4D97-AF65-F5344CB8AC3E}">
        <p14:creationId xmlns:p14="http://schemas.microsoft.com/office/powerpoint/2010/main" val="29356872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552" y="381001"/>
            <a:ext cx="8229600" cy="990600"/>
          </a:xfrm>
        </p:spPr>
        <p:txBody>
          <a:bodyPr/>
          <a:lstStyle/>
          <a:p>
            <a:r>
              <a:rPr lang="en-GB" b="1" dirty="0" smtClean="0">
                <a:solidFill>
                  <a:schemeClr val="tx1"/>
                </a:solidFill>
              </a:rPr>
              <a:t>Representations of Cleopatra</a:t>
            </a:r>
            <a:endParaRPr lang="en-GB" b="1"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5523138" y="1627496"/>
            <a:ext cx="3468590" cy="4595883"/>
          </a:xfrm>
          <a:prstGeom prst="rect">
            <a:avLst/>
          </a:prstGeom>
        </p:spPr>
      </p:pic>
      <p:sp>
        <p:nvSpPr>
          <p:cNvPr id="5" name="Rectangle 4"/>
          <p:cNvSpPr/>
          <p:nvPr/>
        </p:nvSpPr>
        <p:spPr>
          <a:xfrm>
            <a:off x="5349922" y="5600131"/>
            <a:ext cx="3794078" cy="1246495"/>
          </a:xfrm>
          <a:prstGeom prst="rect">
            <a:avLst/>
          </a:prstGeom>
          <a:solidFill>
            <a:schemeClr val="accent2"/>
          </a:solidFill>
        </p:spPr>
        <p:txBody>
          <a:bodyPr wrap="square">
            <a:spAutoFit/>
          </a:bodyPr>
          <a:lstStyle/>
          <a:p>
            <a:r>
              <a:rPr lang="en-GB" sz="1500" dirty="0"/>
              <a:t>Marble bust of Cleopatra VII of Egypt from ca. 40-30 BC. An ancient Roman bust of Ptolemaic ruler Cleopatra VII of Egypt wearing a royal diadem band over her hair</a:t>
            </a:r>
            <a:r>
              <a:rPr lang="en-GB" sz="1500" dirty="0" smtClean="0"/>
              <a:t>; </a:t>
            </a:r>
            <a:r>
              <a:rPr lang="en-GB" sz="1500" dirty="0" err="1" smtClean="0"/>
              <a:t>Altes</a:t>
            </a:r>
            <a:r>
              <a:rPr lang="en-GB" sz="1500" dirty="0" smtClean="0"/>
              <a:t> Museum Berlin.</a:t>
            </a:r>
            <a:endParaRPr lang="en-GB" sz="1500" dirty="0"/>
          </a:p>
        </p:txBody>
      </p:sp>
      <p:pic>
        <p:nvPicPr>
          <p:cNvPr id="6" name="Picture 5"/>
          <p:cNvPicPr>
            <a:picLocks noChangeAspect="1"/>
          </p:cNvPicPr>
          <p:nvPr/>
        </p:nvPicPr>
        <p:blipFill>
          <a:blip r:embed="rId3"/>
          <a:stretch>
            <a:fillRect/>
          </a:stretch>
        </p:blipFill>
        <p:spPr>
          <a:xfrm>
            <a:off x="125317" y="2803903"/>
            <a:ext cx="3038475" cy="3419475"/>
          </a:xfrm>
          <a:prstGeom prst="rect">
            <a:avLst/>
          </a:prstGeom>
        </p:spPr>
      </p:pic>
      <p:sp>
        <p:nvSpPr>
          <p:cNvPr id="7" name="Rectangle 6"/>
          <p:cNvSpPr/>
          <p:nvPr/>
        </p:nvSpPr>
        <p:spPr>
          <a:xfrm>
            <a:off x="1" y="6223378"/>
            <a:ext cx="3275462" cy="553998"/>
          </a:xfrm>
          <a:prstGeom prst="rect">
            <a:avLst/>
          </a:prstGeom>
          <a:solidFill>
            <a:srgbClr val="92D050"/>
          </a:solidFill>
          <a:ln>
            <a:solidFill>
              <a:schemeClr val="accent1"/>
            </a:solidFill>
          </a:ln>
        </p:spPr>
        <p:txBody>
          <a:bodyPr wrap="square">
            <a:spAutoFit/>
          </a:bodyPr>
          <a:lstStyle/>
          <a:p>
            <a:r>
              <a:rPr lang="en-GB" sz="1500" dirty="0"/>
              <a:t>Relief of Cleopatra VII and </a:t>
            </a:r>
            <a:r>
              <a:rPr lang="en-GB" sz="1500" dirty="0" err="1"/>
              <a:t>Caesarion</a:t>
            </a:r>
            <a:r>
              <a:rPr lang="en-GB" sz="1500" dirty="0"/>
              <a:t> at </a:t>
            </a:r>
            <a:r>
              <a:rPr lang="en-GB" sz="1500" dirty="0" smtClean="0"/>
              <a:t>the Temple of </a:t>
            </a:r>
            <a:r>
              <a:rPr lang="en-GB" sz="1500" dirty="0" err="1" smtClean="0"/>
              <a:t>Dendera</a:t>
            </a:r>
            <a:endParaRPr lang="en-GB" sz="1500" dirty="0"/>
          </a:p>
        </p:txBody>
      </p:sp>
      <p:pic>
        <p:nvPicPr>
          <p:cNvPr id="8" name="Picture 7"/>
          <p:cNvPicPr>
            <a:picLocks noChangeAspect="1"/>
          </p:cNvPicPr>
          <p:nvPr/>
        </p:nvPicPr>
        <p:blipFill rotWithShape="1">
          <a:blip r:embed="rId4"/>
          <a:srcRect l="21574" r="21805"/>
          <a:stretch/>
        </p:blipFill>
        <p:spPr>
          <a:xfrm>
            <a:off x="3073922" y="3348568"/>
            <a:ext cx="2477541" cy="2441937"/>
          </a:xfrm>
          <a:prstGeom prst="rect">
            <a:avLst/>
          </a:prstGeom>
        </p:spPr>
      </p:pic>
      <p:sp>
        <p:nvSpPr>
          <p:cNvPr id="9" name="Rectangle 8"/>
          <p:cNvSpPr/>
          <p:nvPr/>
        </p:nvSpPr>
        <p:spPr>
          <a:xfrm>
            <a:off x="3275462" y="5761713"/>
            <a:ext cx="2074459" cy="1015663"/>
          </a:xfrm>
          <a:prstGeom prst="rect">
            <a:avLst/>
          </a:prstGeom>
          <a:solidFill>
            <a:schemeClr val="accent1">
              <a:lumMod val="20000"/>
              <a:lumOff val="80000"/>
            </a:schemeClr>
          </a:solidFill>
        </p:spPr>
        <p:txBody>
          <a:bodyPr wrap="square">
            <a:spAutoFit/>
          </a:bodyPr>
          <a:lstStyle/>
          <a:p>
            <a:r>
              <a:rPr lang="en-GB" sz="1500" dirty="0" smtClean="0"/>
              <a:t>Bronze coin of Cleopatra, University </a:t>
            </a:r>
            <a:r>
              <a:rPr lang="en-GB" sz="1500" dirty="0"/>
              <a:t>of Glasgow's Hunterian </a:t>
            </a:r>
            <a:r>
              <a:rPr lang="en-GB" sz="1500" dirty="0" smtClean="0"/>
              <a:t>Museum.</a:t>
            </a:r>
            <a:endParaRPr lang="en-GB" sz="1500" dirty="0"/>
          </a:p>
        </p:txBody>
      </p:sp>
      <p:pic>
        <p:nvPicPr>
          <p:cNvPr id="10" name="Picture 9"/>
          <p:cNvPicPr>
            <a:picLocks noChangeAspect="1"/>
          </p:cNvPicPr>
          <p:nvPr/>
        </p:nvPicPr>
        <p:blipFill rotWithShape="1">
          <a:blip r:embed="rId5"/>
          <a:srcRect l="2835" t="2189" r="3433" b="4279"/>
          <a:stretch/>
        </p:blipFill>
        <p:spPr>
          <a:xfrm>
            <a:off x="3375795" y="1206922"/>
            <a:ext cx="2175668" cy="2171049"/>
          </a:xfrm>
          <a:prstGeom prst="rect">
            <a:avLst/>
          </a:prstGeom>
        </p:spPr>
      </p:pic>
      <p:sp>
        <p:nvSpPr>
          <p:cNvPr id="11" name="Rectangle 10"/>
          <p:cNvSpPr/>
          <p:nvPr/>
        </p:nvSpPr>
        <p:spPr>
          <a:xfrm>
            <a:off x="373202" y="1401025"/>
            <a:ext cx="2990970" cy="1246495"/>
          </a:xfrm>
          <a:prstGeom prst="rect">
            <a:avLst/>
          </a:prstGeom>
          <a:solidFill>
            <a:schemeClr val="accent2">
              <a:lumMod val="20000"/>
              <a:lumOff val="80000"/>
            </a:schemeClr>
          </a:solidFill>
        </p:spPr>
        <p:txBody>
          <a:bodyPr wrap="square">
            <a:spAutoFit/>
          </a:bodyPr>
          <a:lstStyle/>
          <a:p>
            <a:r>
              <a:rPr lang="en-GB" sz="1500" dirty="0"/>
              <a:t>Bust of Cleopatra facing right wearing diadem, earring, pearl necklace, and dress embroidered in front with pearls. Antioch mint (?), 36 </a:t>
            </a:r>
            <a:r>
              <a:rPr lang="en-GB" sz="1500" dirty="0" smtClean="0"/>
              <a:t>BC.</a:t>
            </a:r>
            <a:endParaRPr lang="en-GB" sz="1500" dirty="0"/>
          </a:p>
        </p:txBody>
      </p:sp>
    </p:spTree>
    <p:extLst>
      <p:ext uri="{BB962C8B-B14F-4D97-AF65-F5344CB8AC3E}">
        <p14:creationId xmlns:p14="http://schemas.microsoft.com/office/powerpoint/2010/main" val="3286157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1"/>
                </a:solidFill>
              </a:rPr>
              <a:t>Imagining Cleopatra from the 19</a:t>
            </a:r>
            <a:r>
              <a:rPr lang="en-GB" b="1" baseline="30000" dirty="0" smtClean="0">
                <a:solidFill>
                  <a:schemeClr val="tx1"/>
                </a:solidFill>
              </a:rPr>
              <a:t>th</a:t>
            </a:r>
            <a:r>
              <a:rPr lang="en-GB" b="1" dirty="0" smtClean="0">
                <a:solidFill>
                  <a:schemeClr val="tx1"/>
                </a:solidFill>
              </a:rPr>
              <a:t> century to the present</a:t>
            </a:r>
            <a:endParaRPr lang="en-GB" b="1"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5959879" y="2419719"/>
            <a:ext cx="3184121" cy="4099727"/>
          </a:xfrm>
          <a:prstGeom prst="rect">
            <a:avLst/>
          </a:prstGeom>
        </p:spPr>
      </p:pic>
      <p:sp>
        <p:nvSpPr>
          <p:cNvPr id="5" name="Rectangle 4"/>
          <p:cNvSpPr/>
          <p:nvPr/>
        </p:nvSpPr>
        <p:spPr>
          <a:xfrm>
            <a:off x="5995381" y="6519446"/>
            <a:ext cx="3148619" cy="338554"/>
          </a:xfrm>
          <a:prstGeom prst="rect">
            <a:avLst/>
          </a:prstGeom>
        </p:spPr>
        <p:txBody>
          <a:bodyPr wrap="none">
            <a:spAutoFit/>
          </a:bodyPr>
          <a:lstStyle/>
          <a:p>
            <a:r>
              <a:rPr lang="en-GB" sz="1600" dirty="0"/>
              <a:t>Newsweek September 23, 1991 </a:t>
            </a:r>
          </a:p>
        </p:txBody>
      </p:sp>
      <p:pic>
        <p:nvPicPr>
          <p:cNvPr id="6" name="Picture 5"/>
          <p:cNvPicPr>
            <a:picLocks noChangeAspect="1"/>
          </p:cNvPicPr>
          <p:nvPr/>
        </p:nvPicPr>
        <p:blipFill>
          <a:blip r:embed="rId3"/>
          <a:stretch>
            <a:fillRect/>
          </a:stretch>
        </p:blipFill>
        <p:spPr>
          <a:xfrm>
            <a:off x="2229937" y="4769893"/>
            <a:ext cx="3712191" cy="2088107"/>
          </a:xfrm>
          <a:prstGeom prst="rect">
            <a:avLst/>
          </a:prstGeom>
        </p:spPr>
      </p:pic>
      <p:pic>
        <p:nvPicPr>
          <p:cNvPr id="7" name="Picture 6"/>
          <p:cNvPicPr>
            <a:picLocks noChangeAspect="1"/>
          </p:cNvPicPr>
          <p:nvPr/>
        </p:nvPicPr>
        <p:blipFill>
          <a:blip r:embed="rId4"/>
          <a:stretch>
            <a:fillRect/>
          </a:stretch>
        </p:blipFill>
        <p:spPr>
          <a:xfrm>
            <a:off x="61189" y="5149228"/>
            <a:ext cx="2115495" cy="1585097"/>
          </a:xfrm>
          <a:prstGeom prst="rect">
            <a:avLst/>
          </a:prstGeom>
        </p:spPr>
      </p:pic>
      <p:pic>
        <p:nvPicPr>
          <p:cNvPr id="8" name="Picture 7"/>
          <p:cNvPicPr>
            <a:picLocks noChangeAspect="1"/>
          </p:cNvPicPr>
          <p:nvPr/>
        </p:nvPicPr>
        <p:blipFill>
          <a:blip r:embed="rId5"/>
          <a:stretch>
            <a:fillRect/>
          </a:stretch>
        </p:blipFill>
        <p:spPr>
          <a:xfrm>
            <a:off x="61188" y="1701194"/>
            <a:ext cx="2886727" cy="3448034"/>
          </a:xfrm>
          <a:prstGeom prst="rect">
            <a:avLst/>
          </a:prstGeom>
        </p:spPr>
      </p:pic>
      <p:pic>
        <p:nvPicPr>
          <p:cNvPr id="13" name="Picture 12"/>
          <p:cNvPicPr>
            <a:picLocks noChangeAspect="1"/>
          </p:cNvPicPr>
          <p:nvPr/>
        </p:nvPicPr>
        <p:blipFill rotWithShape="1">
          <a:blip r:embed="rId6"/>
          <a:srcRect b="7294"/>
          <a:stretch/>
        </p:blipFill>
        <p:spPr>
          <a:xfrm>
            <a:off x="2921118" y="1788867"/>
            <a:ext cx="3209419" cy="2915838"/>
          </a:xfrm>
          <a:prstGeom prst="rect">
            <a:avLst/>
          </a:prstGeom>
        </p:spPr>
      </p:pic>
      <p:sp>
        <p:nvSpPr>
          <p:cNvPr id="14" name="TextBox 13"/>
          <p:cNvSpPr txBox="1"/>
          <p:nvPr/>
        </p:nvSpPr>
        <p:spPr>
          <a:xfrm>
            <a:off x="3001168" y="4523431"/>
            <a:ext cx="3049321" cy="307777"/>
          </a:xfrm>
          <a:prstGeom prst="rect">
            <a:avLst/>
          </a:prstGeom>
          <a:solidFill>
            <a:srgbClr val="92D050"/>
          </a:solidFill>
        </p:spPr>
        <p:txBody>
          <a:bodyPr wrap="square" rtlCol="0">
            <a:spAutoFit/>
          </a:bodyPr>
          <a:lstStyle/>
          <a:p>
            <a:pPr algn="ctr"/>
            <a:r>
              <a:rPr lang="en-GB" sz="1400" dirty="0" smtClean="0"/>
              <a:t>Advertisement for a fruit company</a:t>
            </a:r>
            <a:endParaRPr lang="en-GB" sz="1400" dirty="0"/>
          </a:p>
        </p:txBody>
      </p:sp>
    </p:spTree>
    <p:extLst>
      <p:ext uri="{BB962C8B-B14F-4D97-AF65-F5344CB8AC3E}">
        <p14:creationId xmlns:p14="http://schemas.microsoft.com/office/powerpoint/2010/main" val="20874314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533400"/>
            <a:ext cx="8564449" cy="5519670"/>
          </a:xfrm>
        </p:spPr>
        <p:txBody>
          <a:bodyPr>
            <a:normAutofit/>
          </a:bodyPr>
          <a:lstStyle/>
          <a:p>
            <a:pPr algn="ctr"/>
            <a:r>
              <a:rPr lang="en-GB" sz="6000" b="1" dirty="0" smtClean="0">
                <a:solidFill>
                  <a:schemeClr val="tx1"/>
                </a:solidFill>
              </a:rPr>
              <a:t>Exoticism, Orientalism and Egypt on the Silver Screen</a:t>
            </a:r>
            <a:endParaRPr lang="en-GB" sz="6000" b="1" dirty="0">
              <a:solidFill>
                <a:schemeClr val="tx1"/>
              </a:solidFill>
            </a:endParaRPr>
          </a:p>
        </p:txBody>
      </p:sp>
    </p:spTree>
    <p:extLst>
      <p:ext uri="{BB962C8B-B14F-4D97-AF65-F5344CB8AC3E}">
        <p14:creationId xmlns:p14="http://schemas.microsoft.com/office/powerpoint/2010/main" val="29532761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8941" y="1600200"/>
            <a:ext cx="8757634" cy="1735428"/>
          </a:xfrm>
        </p:spPr>
        <p:txBody>
          <a:bodyPr>
            <a:normAutofit/>
          </a:bodyPr>
          <a:lstStyle/>
          <a:p>
            <a:pPr marL="137160" indent="0">
              <a:buNone/>
            </a:pPr>
            <a:r>
              <a:rPr lang="en-GB" sz="2600" dirty="0"/>
              <a:t>“</a:t>
            </a:r>
            <a:r>
              <a:rPr lang="en-GB" sz="2600" dirty="0" err="1"/>
              <a:t>Cleopatras</a:t>
            </a:r>
            <a:r>
              <a:rPr lang="en-GB" sz="2600" dirty="0"/>
              <a:t> of </a:t>
            </a:r>
            <a:r>
              <a:rPr lang="en-GB" sz="2600" dirty="0" smtClean="0"/>
              <a:t>Hollywood cinema </a:t>
            </a:r>
            <a:r>
              <a:rPr lang="en-GB" sz="2600" dirty="0"/>
              <a:t>are exotic sex-sirens: beautiful, cunning, seductive, </a:t>
            </a:r>
            <a:r>
              <a:rPr lang="en-GB" sz="2600" dirty="0" smtClean="0"/>
              <a:t>and, ultimately tragic” </a:t>
            </a:r>
            <a:r>
              <a:rPr lang="en-GB" sz="2600" dirty="0"/>
              <a:t>- </a:t>
            </a:r>
            <a:r>
              <a:rPr lang="en-GB" sz="2600" dirty="0" smtClean="0"/>
              <a:t>Llewellyn-Jones (2013).</a:t>
            </a:r>
            <a:endParaRPr lang="en-GB" sz="2600" dirty="0"/>
          </a:p>
        </p:txBody>
      </p:sp>
      <p:sp>
        <p:nvSpPr>
          <p:cNvPr id="4" name="Content Placeholder 2"/>
          <p:cNvSpPr txBox="1">
            <a:spLocks/>
          </p:cNvSpPr>
          <p:nvPr/>
        </p:nvSpPr>
        <p:spPr>
          <a:xfrm>
            <a:off x="0" y="3168203"/>
            <a:ext cx="4495800" cy="368979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t>Versions of Cleopatra going right back to Georges </a:t>
            </a:r>
            <a:r>
              <a:rPr lang="en-GB" dirty="0" err="1" smtClean="0"/>
              <a:t>Méliès</a:t>
            </a:r>
            <a:r>
              <a:rPr lang="en-GB" dirty="0" smtClean="0"/>
              <a:t>’ </a:t>
            </a:r>
            <a:r>
              <a:rPr lang="en-GB" i="1" dirty="0" err="1" smtClean="0"/>
              <a:t>Cléopâtre</a:t>
            </a:r>
            <a:r>
              <a:rPr lang="en-GB" dirty="0" smtClean="0"/>
              <a:t> (1899) and the Italian </a:t>
            </a:r>
            <a:r>
              <a:rPr lang="en-GB" i="1" dirty="0" smtClean="0"/>
              <a:t>Marc Antonio e Cleopatra </a:t>
            </a:r>
            <a:r>
              <a:rPr lang="en-GB" dirty="0" smtClean="0"/>
              <a:t>(dir. Guazzoni,1913).</a:t>
            </a:r>
          </a:p>
          <a:p>
            <a:pPr lvl="1"/>
            <a:r>
              <a:rPr lang="en-GB" dirty="0" smtClean="0"/>
              <a:t>Orientalist tropes.</a:t>
            </a:r>
            <a:endParaRPr lang="en-GB" dirty="0"/>
          </a:p>
        </p:txBody>
      </p:sp>
      <p:sp>
        <p:nvSpPr>
          <p:cNvPr id="5" name="Content Placeholder 3"/>
          <p:cNvSpPr txBox="1">
            <a:spLocks/>
          </p:cNvSpPr>
          <p:nvPr/>
        </p:nvSpPr>
        <p:spPr>
          <a:xfrm>
            <a:off x="4648200" y="3168203"/>
            <a:ext cx="4495800" cy="2266682"/>
          </a:xfrm>
          <a:prstGeom prst="rect">
            <a:avLst/>
          </a:prstGeom>
        </p:spPr>
        <p:txBody>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t>The earliest Hollywood Cleopatra production was Fox Film Corporation’s 1917 film staring Theda Bara</a:t>
            </a:r>
            <a:endParaRPr lang="en-GB" dirty="0"/>
          </a:p>
        </p:txBody>
      </p:sp>
      <p:pic>
        <p:nvPicPr>
          <p:cNvPr id="6" name="Picture 5"/>
          <p:cNvPicPr>
            <a:picLocks noChangeAspect="1"/>
          </p:cNvPicPr>
          <p:nvPr/>
        </p:nvPicPr>
        <p:blipFill>
          <a:blip r:embed="rId2"/>
          <a:stretch>
            <a:fillRect/>
          </a:stretch>
        </p:blipFill>
        <p:spPr>
          <a:xfrm>
            <a:off x="5563674" y="5434885"/>
            <a:ext cx="2459864" cy="1315208"/>
          </a:xfrm>
          <a:prstGeom prst="rect">
            <a:avLst/>
          </a:prstGeom>
        </p:spPr>
      </p:pic>
      <p:sp>
        <p:nvSpPr>
          <p:cNvPr id="8" name="Title 1"/>
          <p:cNvSpPr>
            <a:spLocks noGrp="1"/>
          </p:cNvSpPr>
          <p:nvPr>
            <p:ph type="title"/>
          </p:nvPr>
        </p:nvSpPr>
        <p:spPr>
          <a:xfrm>
            <a:off x="489397" y="533399"/>
            <a:ext cx="8339070" cy="1066801"/>
          </a:xfrm>
        </p:spPr>
        <p:txBody>
          <a:bodyPr>
            <a:normAutofit/>
          </a:bodyPr>
          <a:lstStyle/>
          <a:p>
            <a:r>
              <a:rPr lang="en-GB" sz="3400" b="1" dirty="0" smtClean="0">
                <a:solidFill>
                  <a:schemeClr val="tx1"/>
                </a:solidFill>
              </a:rPr>
              <a:t>Earlier </a:t>
            </a:r>
            <a:r>
              <a:rPr lang="en-GB" sz="3400" b="1" dirty="0" err="1" smtClean="0">
                <a:solidFill>
                  <a:schemeClr val="tx1"/>
                </a:solidFill>
              </a:rPr>
              <a:t>Cleopatras</a:t>
            </a:r>
            <a:endParaRPr lang="en-GB" sz="3400" b="1" dirty="0">
              <a:solidFill>
                <a:schemeClr val="tx1"/>
              </a:solidFill>
            </a:endParaRPr>
          </a:p>
        </p:txBody>
      </p:sp>
    </p:spTree>
    <p:extLst>
      <p:ext uri="{BB962C8B-B14F-4D97-AF65-F5344CB8AC3E}">
        <p14:creationId xmlns:p14="http://schemas.microsoft.com/office/powerpoint/2010/main" val="35827175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0" y="1068947"/>
            <a:ext cx="5648474" cy="5789054"/>
          </a:xfrm>
        </p:spPr>
        <p:txBody>
          <a:bodyPr>
            <a:normAutofit fontScale="92500" lnSpcReduction="10000"/>
          </a:bodyPr>
          <a:lstStyle/>
          <a:p>
            <a:r>
              <a:rPr lang="en-GB" dirty="0" smtClean="0"/>
              <a:t>The 1917 film largely survives as stills (few reels survive).</a:t>
            </a:r>
          </a:p>
          <a:p>
            <a:pPr lvl="1"/>
            <a:r>
              <a:rPr lang="en-GB" dirty="0"/>
              <a:t>https://</a:t>
            </a:r>
            <a:r>
              <a:rPr lang="en-GB" dirty="0" smtClean="0"/>
              <a:t>www.youtube.com/watch?v=OWn7L2pL5dI [40 seconds]</a:t>
            </a:r>
          </a:p>
          <a:p>
            <a:endParaRPr lang="en-GB" sz="500" dirty="0"/>
          </a:p>
          <a:p>
            <a:r>
              <a:rPr lang="en-GB" dirty="0" smtClean="0"/>
              <a:t>However, contemporary reviews emphasise her use of “sex” to juggle her political ambitions. </a:t>
            </a:r>
          </a:p>
          <a:p>
            <a:endParaRPr lang="en-GB" sz="500" dirty="0"/>
          </a:p>
          <a:p>
            <a:r>
              <a:rPr lang="en-GB" dirty="0" smtClean="0"/>
              <a:t>A third fictional lover was added to the plot – the young man named </a:t>
            </a:r>
            <a:r>
              <a:rPr lang="en-GB" dirty="0" err="1" smtClean="0"/>
              <a:t>Pharon</a:t>
            </a:r>
            <a:r>
              <a:rPr lang="en-GB" dirty="0" smtClean="0"/>
              <a:t> (played by Alan Roscoe). </a:t>
            </a:r>
          </a:p>
          <a:p>
            <a:pPr lvl="1"/>
            <a:r>
              <a:rPr lang="en-GB" dirty="0" smtClean="0"/>
              <a:t>The “rightful” Egyptian king.</a:t>
            </a:r>
          </a:p>
          <a:p>
            <a:pPr lvl="1"/>
            <a:endParaRPr lang="en-GB" sz="500" dirty="0"/>
          </a:p>
          <a:p>
            <a:r>
              <a:rPr lang="en-GB" b="1" dirty="0" smtClean="0"/>
              <a:t>Should we see this film as playing up the most basic femme fatale trope?</a:t>
            </a:r>
            <a:endParaRPr lang="en-GB" b="1" dirty="0"/>
          </a:p>
        </p:txBody>
      </p:sp>
      <p:pic>
        <p:nvPicPr>
          <p:cNvPr id="6" name="Content Placeholder 5"/>
          <p:cNvPicPr>
            <a:picLocks noGrp="1" noChangeAspect="1"/>
          </p:cNvPicPr>
          <p:nvPr>
            <p:ph sz="half" idx="2"/>
          </p:nvPr>
        </p:nvPicPr>
        <p:blipFill>
          <a:blip r:embed="rId2"/>
          <a:stretch>
            <a:fillRect/>
          </a:stretch>
        </p:blipFill>
        <p:spPr>
          <a:xfrm>
            <a:off x="5648474" y="1417638"/>
            <a:ext cx="3300181" cy="4525963"/>
          </a:xfrm>
          <a:prstGeom prst="rect">
            <a:avLst/>
          </a:prstGeom>
        </p:spPr>
      </p:pic>
      <p:pic>
        <p:nvPicPr>
          <p:cNvPr id="7" name="Picture 6"/>
          <p:cNvPicPr>
            <a:picLocks noChangeAspect="1"/>
          </p:cNvPicPr>
          <p:nvPr/>
        </p:nvPicPr>
        <p:blipFill rotWithShape="1">
          <a:blip r:embed="rId3"/>
          <a:srcRect l="12253" t="12128" r="13098" b="13756"/>
          <a:stretch/>
        </p:blipFill>
        <p:spPr>
          <a:xfrm>
            <a:off x="5782614" y="4974607"/>
            <a:ext cx="3372292" cy="1883393"/>
          </a:xfrm>
          <a:prstGeom prst="rect">
            <a:avLst/>
          </a:prstGeom>
        </p:spPr>
      </p:pic>
      <p:sp>
        <p:nvSpPr>
          <p:cNvPr id="8" name="Title 1"/>
          <p:cNvSpPr>
            <a:spLocks noGrp="1"/>
          </p:cNvSpPr>
          <p:nvPr>
            <p:ph type="title"/>
          </p:nvPr>
        </p:nvSpPr>
        <p:spPr>
          <a:xfrm>
            <a:off x="486249" y="176491"/>
            <a:ext cx="8339070" cy="1066801"/>
          </a:xfrm>
        </p:spPr>
        <p:txBody>
          <a:bodyPr>
            <a:normAutofit/>
          </a:bodyPr>
          <a:lstStyle/>
          <a:p>
            <a:r>
              <a:rPr lang="en-GB" sz="3400" b="1" dirty="0" smtClean="0">
                <a:solidFill>
                  <a:schemeClr val="tx1"/>
                </a:solidFill>
              </a:rPr>
              <a:t>The </a:t>
            </a:r>
            <a:r>
              <a:rPr lang="en-GB" sz="3400" b="1" dirty="0" err="1" smtClean="0">
                <a:solidFill>
                  <a:schemeClr val="tx1"/>
                </a:solidFill>
              </a:rPr>
              <a:t>Cleopatras</a:t>
            </a:r>
            <a:r>
              <a:rPr lang="en-GB" sz="3400" b="1" dirty="0" smtClean="0">
                <a:solidFill>
                  <a:schemeClr val="tx1"/>
                </a:solidFill>
              </a:rPr>
              <a:t> of Hollywood</a:t>
            </a:r>
            <a:endParaRPr lang="en-GB" sz="3400" b="1" dirty="0">
              <a:solidFill>
                <a:schemeClr val="tx1"/>
              </a:solidFill>
            </a:endParaRPr>
          </a:p>
        </p:txBody>
      </p:sp>
      <p:pic>
        <p:nvPicPr>
          <p:cNvPr id="9" name="Picture 8"/>
          <p:cNvPicPr>
            <a:picLocks noChangeAspect="1"/>
          </p:cNvPicPr>
          <p:nvPr/>
        </p:nvPicPr>
        <p:blipFill rotWithShape="1">
          <a:blip r:embed="rId4"/>
          <a:srcRect l="15916" t="35909" r="17183" b="45303"/>
          <a:stretch/>
        </p:blipFill>
        <p:spPr>
          <a:xfrm>
            <a:off x="214180" y="61994"/>
            <a:ext cx="8585741" cy="1355644"/>
          </a:xfrm>
          <a:prstGeom prst="rect">
            <a:avLst/>
          </a:prstGeom>
        </p:spPr>
      </p:pic>
    </p:spTree>
    <p:extLst>
      <p:ext uri="{BB962C8B-B14F-4D97-AF65-F5344CB8AC3E}">
        <p14:creationId xmlns:p14="http://schemas.microsoft.com/office/powerpoint/2010/main" val="371463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 y="1600200"/>
            <a:ext cx="5550794" cy="5257800"/>
          </a:xfrm>
        </p:spPr>
        <p:txBody>
          <a:bodyPr>
            <a:normAutofit fontScale="77500" lnSpcReduction="20000"/>
          </a:bodyPr>
          <a:lstStyle/>
          <a:p>
            <a:r>
              <a:rPr lang="en-GB" dirty="0" smtClean="0"/>
              <a:t>Produced in 1934, it is the first major Hollywood “talkie” on Cleopatra.</a:t>
            </a:r>
          </a:p>
          <a:p>
            <a:endParaRPr lang="en-GB" sz="500" dirty="0"/>
          </a:p>
          <a:p>
            <a:r>
              <a:rPr lang="en-GB" dirty="0" smtClean="0"/>
              <a:t>No effort is expended to present or imply any kind of “ethnic” background or identity. </a:t>
            </a:r>
          </a:p>
          <a:p>
            <a:pPr lvl="1"/>
            <a:r>
              <a:rPr lang="en-GB" dirty="0"/>
              <a:t>https://</a:t>
            </a:r>
            <a:r>
              <a:rPr lang="en-GB" dirty="0" smtClean="0"/>
              <a:t>www.youtube.com/watch?v=Dhz00dsSrMk [2 mins]</a:t>
            </a:r>
          </a:p>
          <a:p>
            <a:endParaRPr lang="en-GB" sz="500" dirty="0"/>
          </a:p>
          <a:p>
            <a:r>
              <a:rPr lang="en-GB" dirty="0" smtClean="0"/>
              <a:t>Very little historical context given, and general compression of time. </a:t>
            </a:r>
          </a:p>
          <a:p>
            <a:endParaRPr lang="en-GB" sz="500" dirty="0"/>
          </a:p>
          <a:p>
            <a:r>
              <a:rPr lang="en-GB" dirty="0" smtClean="0"/>
              <a:t>Scene: A group of Roman elites having a banquet</a:t>
            </a:r>
          </a:p>
          <a:p>
            <a:pPr lvl="1"/>
            <a:r>
              <a:rPr lang="en-GB" dirty="0" smtClean="0"/>
              <a:t>A young </a:t>
            </a:r>
            <a:r>
              <a:rPr lang="en-GB" dirty="0"/>
              <a:t>woman innocently asks, ‘Is she black</a:t>
            </a:r>
            <a:r>
              <a:rPr lang="en-GB" dirty="0" smtClean="0"/>
              <a:t>?’ [laughter response]</a:t>
            </a:r>
          </a:p>
          <a:p>
            <a:pPr lvl="1"/>
            <a:endParaRPr lang="en-GB" sz="500" dirty="0"/>
          </a:p>
          <a:p>
            <a:r>
              <a:rPr lang="en-GB" b="1" dirty="0" smtClean="0"/>
              <a:t>Why do you think Cleopatra’s “whiteness” is emphasised in this film? </a:t>
            </a:r>
            <a:r>
              <a:rPr lang="en-GB" dirty="0" smtClean="0"/>
              <a:t>[consider the social-historical context] </a:t>
            </a:r>
            <a:endParaRPr lang="en-GB" dirty="0"/>
          </a:p>
        </p:txBody>
      </p:sp>
      <p:pic>
        <p:nvPicPr>
          <p:cNvPr id="6" name="Content Placeholder 5"/>
          <p:cNvPicPr>
            <a:picLocks noGrp="1" noChangeAspect="1"/>
          </p:cNvPicPr>
          <p:nvPr>
            <p:ph sz="half" idx="2"/>
          </p:nvPr>
        </p:nvPicPr>
        <p:blipFill>
          <a:blip r:embed="rId2"/>
          <a:stretch>
            <a:fillRect/>
          </a:stretch>
        </p:blipFill>
        <p:spPr>
          <a:xfrm>
            <a:off x="5718220" y="1734903"/>
            <a:ext cx="3425780" cy="5123098"/>
          </a:xfrm>
          <a:prstGeom prst="rect">
            <a:avLst/>
          </a:prstGeom>
        </p:spPr>
      </p:pic>
      <p:sp>
        <p:nvSpPr>
          <p:cNvPr id="5" name="Title 1"/>
          <p:cNvSpPr txBox="1">
            <a:spLocks/>
          </p:cNvSpPr>
          <p:nvPr/>
        </p:nvSpPr>
        <p:spPr>
          <a:xfrm>
            <a:off x="392806" y="330009"/>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Cecil B. DeMille’s </a:t>
            </a:r>
            <a:r>
              <a:rPr lang="en-GB" sz="3400" b="1" i="1" dirty="0" smtClean="0">
                <a:solidFill>
                  <a:schemeClr val="tx1"/>
                </a:solidFill>
              </a:rPr>
              <a:t>Cleopatra</a:t>
            </a:r>
            <a:endParaRPr lang="en-GB" sz="3400" b="1" i="1" dirty="0">
              <a:solidFill>
                <a:schemeClr val="tx1"/>
              </a:solidFill>
            </a:endParaRPr>
          </a:p>
        </p:txBody>
      </p:sp>
    </p:spTree>
    <p:extLst>
      <p:ext uri="{BB962C8B-B14F-4D97-AF65-F5344CB8AC3E}">
        <p14:creationId xmlns:p14="http://schemas.microsoft.com/office/powerpoint/2010/main" val="9858434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183" y="533400"/>
            <a:ext cx="8706117" cy="5519670"/>
          </a:xfrm>
        </p:spPr>
        <p:txBody>
          <a:bodyPr>
            <a:normAutofit/>
          </a:bodyPr>
          <a:lstStyle/>
          <a:p>
            <a:pPr algn="ctr"/>
            <a:r>
              <a:rPr lang="en-GB" sz="7200" b="1" i="1" dirty="0" smtClean="0">
                <a:solidFill>
                  <a:schemeClr val="tx1"/>
                </a:solidFill>
              </a:rPr>
              <a:t>Cleopatra</a:t>
            </a:r>
            <a:r>
              <a:rPr lang="en-GB" sz="7200" b="1" dirty="0" smtClean="0">
                <a:solidFill>
                  <a:schemeClr val="tx1"/>
                </a:solidFill>
              </a:rPr>
              <a:t> 1963</a:t>
            </a:r>
            <a:endParaRPr lang="en-GB" sz="7200" b="1" dirty="0">
              <a:solidFill>
                <a:schemeClr val="tx1"/>
              </a:solidFill>
            </a:endParaRPr>
          </a:p>
        </p:txBody>
      </p:sp>
    </p:spTree>
    <p:extLst>
      <p:ext uri="{BB962C8B-B14F-4D97-AF65-F5344CB8AC3E}">
        <p14:creationId xmlns:p14="http://schemas.microsoft.com/office/powerpoint/2010/main" val="6862328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 y="1738646"/>
            <a:ext cx="5022761" cy="4007149"/>
          </a:xfrm>
        </p:spPr>
        <p:txBody>
          <a:bodyPr>
            <a:normAutofit lnSpcReduction="10000"/>
          </a:bodyPr>
          <a:lstStyle/>
          <a:p>
            <a:r>
              <a:rPr lang="en-GB" dirty="0" smtClean="0"/>
              <a:t>Often discussed negatively by later film critiques. </a:t>
            </a:r>
          </a:p>
          <a:p>
            <a:endParaRPr lang="en-GB" sz="500" dirty="0"/>
          </a:p>
          <a:p>
            <a:r>
              <a:rPr lang="en-GB" dirty="0" smtClean="0"/>
              <a:t>A fair attempt to draw (selectively) on classical source material (Suetonius, Plutarch, </a:t>
            </a:r>
            <a:r>
              <a:rPr lang="en-GB" dirty="0"/>
              <a:t>Appian), as well as from </a:t>
            </a:r>
            <a:r>
              <a:rPr lang="en-GB" dirty="0" smtClean="0"/>
              <a:t>the novel </a:t>
            </a:r>
            <a:r>
              <a:rPr lang="en-GB" i="1" dirty="0"/>
              <a:t>The </a:t>
            </a:r>
            <a:r>
              <a:rPr lang="en-GB" i="1" dirty="0" smtClean="0"/>
              <a:t>Life and </a:t>
            </a:r>
            <a:r>
              <a:rPr lang="en-GB" i="1" dirty="0"/>
              <a:t>Times of Cleopatra </a:t>
            </a:r>
            <a:r>
              <a:rPr lang="en-GB" dirty="0"/>
              <a:t>by C.M. </a:t>
            </a:r>
            <a:r>
              <a:rPr lang="en-GB" dirty="0" err="1" smtClean="0"/>
              <a:t>Franzero</a:t>
            </a:r>
            <a:r>
              <a:rPr lang="en-GB" dirty="0" smtClean="0"/>
              <a:t>.</a:t>
            </a:r>
          </a:p>
          <a:p>
            <a:endParaRPr lang="en-GB" sz="500" dirty="0" smtClean="0"/>
          </a:p>
        </p:txBody>
      </p:sp>
      <p:pic>
        <p:nvPicPr>
          <p:cNvPr id="7" name="Content Placeholder 6"/>
          <p:cNvPicPr>
            <a:picLocks noGrp="1" noChangeAspect="1"/>
          </p:cNvPicPr>
          <p:nvPr>
            <p:ph sz="half" idx="2"/>
          </p:nvPr>
        </p:nvPicPr>
        <p:blipFill>
          <a:blip r:embed="rId2"/>
          <a:stretch>
            <a:fillRect/>
          </a:stretch>
        </p:blipFill>
        <p:spPr>
          <a:xfrm>
            <a:off x="5022760" y="2097175"/>
            <a:ext cx="3974662" cy="2980997"/>
          </a:xfrm>
          <a:prstGeom prst="rect">
            <a:avLst/>
          </a:prstGeom>
        </p:spPr>
      </p:pic>
      <p:sp>
        <p:nvSpPr>
          <p:cNvPr id="6" name="Rectangle 5"/>
          <p:cNvSpPr/>
          <p:nvPr/>
        </p:nvSpPr>
        <p:spPr>
          <a:xfrm>
            <a:off x="0" y="5591250"/>
            <a:ext cx="9144000" cy="1154162"/>
          </a:xfrm>
          <a:prstGeom prst="rect">
            <a:avLst/>
          </a:prstGeom>
        </p:spPr>
        <p:txBody>
          <a:bodyPr wrap="square">
            <a:spAutoFit/>
          </a:bodyPr>
          <a:lstStyle/>
          <a:p>
            <a:pPr marL="137160" indent="0">
              <a:buNone/>
            </a:pPr>
            <a:r>
              <a:rPr lang="en-GB" sz="2300" dirty="0" smtClean="0"/>
              <a:t>“Wagner regarded her not as some femme fatale of Shakespeare or Theda Bara imagining, not the sex kitten of Shaw or DeMille” but as a capable woman and ruler. – Llewellyn-Jones (2013, p. 313).</a:t>
            </a:r>
          </a:p>
        </p:txBody>
      </p:sp>
      <p:sp>
        <p:nvSpPr>
          <p:cNvPr id="8" name="Title 1"/>
          <p:cNvSpPr txBox="1">
            <a:spLocks/>
          </p:cNvSpPr>
          <p:nvPr/>
        </p:nvSpPr>
        <p:spPr>
          <a:xfrm>
            <a:off x="402465" y="492580"/>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A Cleopatra for a new era?</a:t>
            </a:r>
            <a:endParaRPr lang="en-GB" sz="3400" b="1" i="1" dirty="0">
              <a:solidFill>
                <a:schemeClr val="tx1"/>
              </a:solidFill>
            </a:endParaRPr>
          </a:p>
        </p:txBody>
      </p:sp>
    </p:spTree>
    <p:extLst>
      <p:ext uri="{BB962C8B-B14F-4D97-AF65-F5344CB8AC3E}">
        <p14:creationId xmlns:p14="http://schemas.microsoft.com/office/powerpoint/2010/main" val="39999864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 y="1417638"/>
            <a:ext cx="4495800" cy="2935421"/>
          </a:xfrm>
        </p:spPr>
        <p:txBody>
          <a:bodyPr>
            <a:normAutofit/>
          </a:bodyPr>
          <a:lstStyle/>
          <a:p>
            <a:r>
              <a:rPr lang="en-GB" dirty="0" smtClean="0"/>
              <a:t>Off screen love affair between Elizabeth Taylor </a:t>
            </a:r>
            <a:r>
              <a:rPr lang="en-GB" dirty="0"/>
              <a:t>and Richard </a:t>
            </a:r>
            <a:r>
              <a:rPr lang="en-GB" dirty="0" smtClean="0"/>
              <a:t>Burton.</a:t>
            </a:r>
          </a:p>
          <a:p>
            <a:pPr lvl="1"/>
            <a:r>
              <a:rPr lang="en-GB" dirty="0" smtClean="0"/>
              <a:t>An extramarital affair which generated a mixture of public outrage and curiosity.</a:t>
            </a:r>
          </a:p>
          <a:p>
            <a:pPr lvl="1"/>
            <a:endParaRPr lang="en-GB" sz="500" dirty="0"/>
          </a:p>
        </p:txBody>
      </p:sp>
      <p:sp>
        <p:nvSpPr>
          <p:cNvPr id="5" name="Content Placeholder 4"/>
          <p:cNvSpPr>
            <a:spLocks noGrp="1"/>
          </p:cNvSpPr>
          <p:nvPr>
            <p:ph sz="half" idx="2"/>
          </p:nvPr>
        </p:nvSpPr>
        <p:spPr>
          <a:xfrm>
            <a:off x="4404575" y="4121239"/>
            <a:ext cx="4739425" cy="2736760"/>
          </a:xfrm>
        </p:spPr>
        <p:txBody>
          <a:bodyPr>
            <a:normAutofit/>
          </a:bodyPr>
          <a:lstStyle/>
          <a:p>
            <a:pPr marL="137160" indent="0">
              <a:buNone/>
            </a:pPr>
            <a:r>
              <a:rPr lang="en-GB" sz="2400" dirty="0"/>
              <a:t>Eddie Fisher, called his home only for Burton to answer the phone. “What are you doing in my house?” he asked. “What do you think I’m doing?” Burton answered. “I’m </a:t>
            </a:r>
            <a:r>
              <a:rPr lang="en-GB" sz="2400" dirty="0" smtClean="0"/>
              <a:t>f*</a:t>
            </a:r>
            <a:r>
              <a:rPr lang="en-GB" sz="2400" dirty="0" err="1" smtClean="0"/>
              <a:t>cking</a:t>
            </a:r>
            <a:r>
              <a:rPr lang="en-GB" sz="2400" dirty="0" smtClean="0"/>
              <a:t> </a:t>
            </a:r>
            <a:r>
              <a:rPr lang="en-GB" sz="2400" dirty="0"/>
              <a:t>your wife</a:t>
            </a:r>
            <a:r>
              <a:rPr lang="en-GB" sz="2400" dirty="0" smtClean="0"/>
              <a:t>.” – Vanity Fair (2020/08).</a:t>
            </a:r>
            <a:endParaRPr lang="en-GB" sz="2400" dirty="0"/>
          </a:p>
        </p:txBody>
      </p:sp>
      <p:sp>
        <p:nvSpPr>
          <p:cNvPr id="6" name="Rectangle 5"/>
          <p:cNvSpPr/>
          <p:nvPr/>
        </p:nvSpPr>
        <p:spPr>
          <a:xfrm>
            <a:off x="158305" y="4353059"/>
            <a:ext cx="4288664" cy="2492990"/>
          </a:xfrm>
          <a:prstGeom prst="rect">
            <a:avLst/>
          </a:prstGeom>
          <a:solidFill>
            <a:srgbClr val="FFFF00"/>
          </a:solidFill>
        </p:spPr>
        <p:txBody>
          <a:bodyPr wrap="square">
            <a:spAutoFit/>
          </a:bodyPr>
          <a:lstStyle/>
          <a:p>
            <a:pPr marL="137160" lvl="0">
              <a:spcBef>
                <a:spcPct val="20000"/>
              </a:spcBef>
              <a:buClr>
                <a:prstClr val="white">
                  <a:shade val="95000"/>
                </a:prstClr>
              </a:buClr>
              <a:buSzPct val="65000"/>
            </a:pPr>
            <a:r>
              <a:rPr lang="en-GB" sz="2600" b="1" dirty="0">
                <a:solidFill>
                  <a:prstClr val="black"/>
                </a:solidFill>
              </a:rPr>
              <a:t>How do you think this wider publicity may have fed into the reception of the movie, interest in it, and of the character Cleopatra? </a:t>
            </a:r>
          </a:p>
        </p:txBody>
      </p:sp>
      <p:pic>
        <p:nvPicPr>
          <p:cNvPr id="7" name="Picture 6"/>
          <p:cNvPicPr>
            <a:picLocks noChangeAspect="1"/>
          </p:cNvPicPr>
          <p:nvPr/>
        </p:nvPicPr>
        <p:blipFill>
          <a:blip r:embed="rId2"/>
          <a:stretch>
            <a:fillRect/>
          </a:stretch>
        </p:blipFill>
        <p:spPr>
          <a:xfrm>
            <a:off x="4572000" y="1493412"/>
            <a:ext cx="2498501" cy="2498501"/>
          </a:xfrm>
          <a:prstGeom prst="rect">
            <a:avLst/>
          </a:prstGeom>
        </p:spPr>
      </p:pic>
      <p:pic>
        <p:nvPicPr>
          <p:cNvPr id="8" name="Picture 7"/>
          <p:cNvPicPr>
            <a:picLocks noChangeAspect="1"/>
          </p:cNvPicPr>
          <p:nvPr/>
        </p:nvPicPr>
        <p:blipFill>
          <a:blip r:embed="rId3"/>
          <a:stretch>
            <a:fillRect/>
          </a:stretch>
        </p:blipFill>
        <p:spPr>
          <a:xfrm>
            <a:off x="7200251" y="1493412"/>
            <a:ext cx="1856394" cy="2473157"/>
          </a:xfrm>
          <a:prstGeom prst="rect">
            <a:avLst/>
          </a:prstGeom>
        </p:spPr>
      </p:pic>
      <p:sp>
        <p:nvSpPr>
          <p:cNvPr id="9" name="Title 1"/>
          <p:cNvSpPr txBox="1">
            <a:spLocks/>
          </p:cNvSpPr>
          <p:nvPr/>
        </p:nvSpPr>
        <p:spPr>
          <a:xfrm>
            <a:off x="402465" y="307314"/>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Publicity and Scandal</a:t>
            </a:r>
            <a:endParaRPr lang="en-GB" sz="3400" b="1" i="1" dirty="0">
              <a:solidFill>
                <a:schemeClr val="tx1"/>
              </a:solidFill>
            </a:endParaRPr>
          </a:p>
        </p:txBody>
      </p:sp>
    </p:spTree>
    <p:extLst>
      <p:ext uri="{BB962C8B-B14F-4D97-AF65-F5344CB8AC3E}">
        <p14:creationId xmlns:p14="http://schemas.microsoft.com/office/powerpoint/2010/main" val="28372086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200"/>
            <a:ext cx="9143999" cy="2533918"/>
          </a:xfrm>
        </p:spPr>
        <p:txBody>
          <a:bodyPr/>
          <a:lstStyle/>
          <a:p>
            <a:r>
              <a:rPr lang="en-GB" dirty="0" smtClean="0"/>
              <a:t>A concept from feminist theory that involves the process of </a:t>
            </a:r>
            <a:r>
              <a:rPr lang="en-GB" dirty="0"/>
              <a:t>depicting women and </a:t>
            </a:r>
            <a:r>
              <a:rPr lang="en-GB" dirty="0" smtClean="0"/>
              <a:t>their surroundings, from </a:t>
            </a:r>
            <a:r>
              <a:rPr lang="en-GB" dirty="0"/>
              <a:t>a masculine, heterosexual </a:t>
            </a:r>
            <a:r>
              <a:rPr lang="en-GB" dirty="0" smtClean="0"/>
              <a:t>perspective.</a:t>
            </a:r>
          </a:p>
          <a:p>
            <a:endParaRPr lang="en-GB" sz="500" dirty="0"/>
          </a:p>
          <a:p>
            <a:r>
              <a:rPr lang="en-GB" dirty="0" smtClean="0"/>
              <a:t>Women are portrayed as </a:t>
            </a:r>
            <a:r>
              <a:rPr lang="en-GB" dirty="0"/>
              <a:t>sexual objects for the pleasure of the heterosexual male </a:t>
            </a:r>
            <a:r>
              <a:rPr lang="en-GB" dirty="0" smtClean="0"/>
              <a:t>viewer.</a:t>
            </a:r>
          </a:p>
          <a:p>
            <a:endParaRPr lang="en-GB" sz="500" dirty="0"/>
          </a:p>
        </p:txBody>
      </p:sp>
      <p:sp>
        <p:nvSpPr>
          <p:cNvPr id="4" name="Rectangle 3"/>
          <p:cNvSpPr/>
          <p:nvPr/>
        </p:nvSpPr>
        <p:spPr>
          <a:xfrm>
            <a:off x="0" y="3891457"/>
            <a:ext cx="6490952" cy="2419124"/>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Simon Ryle argues that Elizabeth Taylor was </a:t>
            </a:r>
            <a:r>
              <a:rPr lang="en-GB" sz="2800" dirty="0" smtClean="0">
                <a:solidFill>
                  <a:prstClr val="black"/>
                </a:solidFill>
              </a:rPr>
              <a:t>for her ‘scandalous and erotic glamour’ (2010, p. 80).</a:t>
            </a:r>
          </a:p>
          <a:p>
            <a:pPr marL="1005840" lvl="1" indent="-411480">
              <a:spcBef>
                <a:spcPct val="20000"/>
              </a:spcBef>
              <a:buClr>
                <a:prstClr val="white">
                  <a:shade val="95000"/>
                </a:prstClr>
              </a:buClr>
              <a:buSzPct val="65000"/>
              <a:buFont typeface="Wingdings 2"/>
              <a:buChar char=""/>
            </a:pPr>
            <a:r>
              <a:rPr lang="en-GB" sz="2800" dirty="0" smtClean="0">
                <a:solidFill>
                  <a:prstClr val="black"/>
                </a:solidFill>
              </a:rPr>
              <a:t>Taylor’s fee was $1 million.</a:t>
            </a:r>
          </a:p>
          <a:p>
            <a:pPr marL="1005840" lvl="1" indent="-411480">
              <a:spcBef>
                <a:spcPct val="20000"/>
              </a:spcBef>
              <a:buClr>
                <a:prstClr val="white">
                  <a:shade val="95000"/>
                </a:prstClr>
              </a:buClr>
              <a:buSzPct val="65000"/>
              <a:buFont typeface="Wingdings 2"/>
              <a:buChar char=""/>
            </a:pPr>
            <a:r>
              <a:rPr lang="en-GB" sz="2800" dirty="0" smtClean="0">
                <a:solidFill>
                  <a:prstClr val="black"/>
                </a:solidFill>
              </a:rPr>
              <a:t>One of her costume cost $130,000.</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6687537" y="3992451"/>
            <a:ext cx="2162924" cy="2749639"/>
          </a:xfrm>
          <a:prstGeom prst="rect">
            <a:avLst/>
          </a:prstGeom>
        </p:spPr>
      </p:pic>
      <p:sp>
        <p:nvSpPr>
          <p:cNvPr id="14" name="Title 1"/>
          <p:cNvSpPr txBox="1">
            <a:spLocks/>
          </p:cNvSpPr>
          <p:nvPr/>
        </p:nvSpPr>
        <p:spPr>
          <a:xfrm>
            <a:off x="402465" y="492580"/>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The “Male Gaze”?</a:t>
            </a:r>
            <a:endParaRPr lang="en-GB" sz="3400" b="1" i="1" dirty="0">
              <a:solidFill>
                <a:schemeClr val="tx1"/>
              </a:solidFill>
            </a:endParaRPr>
          </a:p>
        </p:txBody>
      </p:sp>
      <p:pic>
        <p:nvPicPr>
          <p:cNvPr id="1026" name="Picture 2" descr="Elizabeth Taylor: Elizabeth Taylor in &quot;Cleopatra&quot; (196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465" y="267918"/>
            <a:ext cx="8460186" cy="634513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4"/>
          <a:stretch>
            <a:fillRect/>
          </a:stretch>
        </p:blipFill>
        <p:spPr>
          <a:xfrm>
            <a:off x="3372873" y="3212110"/>
            <a:ext cx="5332379" cy="3061952"/>
          </a:xfrm>
          <a:prstGeom prst="rect">
            <a:avLst/>
          </a:prstGeom>
        </p:spPr>
      </p:pic>
      <p:sp>
        <p:nvSpPr>
          <p:cNvPr id="20" name="Rectangle 19"/>
          <p:cNvSpPr/>
          <p:nvPr/>
        </p:nvSpPr>
        <p:spPr>
          <a:xfrm>
            <a:off x="3447865" y="6213403"/>
            <a:ext cx="5293670" cy="646331"/>
          </a:xfrm>
          <a:prstGeom prst="rect">
            <a:avLst/>
          </a:prstGeom>
          <a:solidFill>
            <a:srgbClr val="CCFFCC"/>
          </a:solidFill>
        </p:spPr>
        <p:txBody>
          <a:bodyPr wrap="square">
            <a:spAutoFit/>
          </a:bodyPr>
          <a:lstStyle/>
          <a:p>
            <a:r>
              <a:rPr lang="fr-FR" i="1" dirty="0" err="1" smtClean="0"/>
              <a:t>Cléopatre</a:t>
            </a:r>
            <a:r>
              <a:rPr lang="fr-FR" i="1" dirty="0" smtClean="0"/>
              <a:t> essayant des poisons sur des condamnés à mort</a:t>
            </a:r>
            <a:r>
              <a:rPr lang="fr-FR" dirty="0" smtClean="0"/>
              <a:t>, by Alexandre Cabanel 1887</a:t>
            </a:r>
            <a:endParaRPr lang="en-GB" dirty="0"/>
          </a:p>
        </p:txBody>
      </p:sp>
      <p:pic>
        <p:nvPicPr>
          <p:cNvPr id="21" name="Picture 20"/>
          <p:cNvPicPr>
            <a:picLocks noChangeAspect="1"/>
          </p:cNvPicPr>
          <p:nvPr/>
        </p:nvPicPr>
        <p:blipFill>
          <a:blip r:embed="rId5"/>
          <a:stretch>
            <a:fillRect/>
          </a:stretch>
        </p:blipFill>
        <p:spPr>
          <a:xfrm>
            <a:off x="150808" y="2339557"/>
            <a:ext cx="3147920" cy="4565627"/>
          </a:xfrm>
          <a:prstGeom prst="rect">
            <a:avLst/>
          </a:prstGeom>
        </p:spPr>
      </p:pic>
      <p:sp>
        <p:nvSpPr>
          <p:cNvPr id="22" name="Rectangle 21"/>
          <p:cNvSpPr/>
          <p:nvPr/>
        </p:nvSpPr>
        <p:spPr>
          <a:xfrm>
            <a:off x="2891142" y="2298738"/>
            <a:ext cx="3147920" cy="646331"/>
          </a:xfrm>
          <a:prstGeom prst="rect">
            <a:avLst/>
          </a:prstGeom>
          <a:solidFill>
            <a:schemeClr val="tx2">
              <a:lumMod val="20000"/>
              <a:lumOff val="80000"/>
            </a:schemeClr>
          </a:solidFill>
        </p:spPr>
        <p:txBody>
          <a:bodyPr wrap="square">
            <a:spAutoFit/>
          </a:bodyPr>
          <a:lstStyle/>
          <a:p>
            <a:r>
              <a:rPr lang="en-GB" i="1" dirty="0" smtClean="0"/>
              <a:t>Cleopatra Before Caesar</a:t>
            </a:r>
            <a:r>
              <a:rPr lang="en-GB" dirty="0" smtClean="0"/>
              <a:t>, by Jean-Léon </a:t>
            </a:r>
            <a:r>
              <a:rPr lang="en-GB" dirty="0" err="1" smtClean="0"/>
              <a:t>Gérôme</a:t>
            </a:r>
            <a:r>
              <a:rPr lang="en-GB" dirty="0"/>
              <a:t> </a:t>
            </a:r>
            <a:r>
              <a:rPr lang="en-GB" dirty="0" smtClean="0"/>
              <a:t>1866</a:t>
            </a:r>
            <a:endParaRPr lang="en-GB" dirty="0"/>
          </a:p>
        </p:txBody>
      </p:sp>
      <p:sp>
        <p:nvSpPr>
          <p:cNvPr id="23" name="Content Placeholder 2"/>
          <p:cNvSpPr txBox="1">
            <a:spLocks/>
          </p:cNvSpPr>
          <p:nvPr/>
        </p:nvSpPr>
        <p:spPr>
          <a:xfrm>
            <a:off x="272955" y="122275"/>
            <a:ext cx="8577506" cy="2047430"/>
          </a:xfrm>
          <a:prstGeom prst="rect">
            <a:avLst/>
          </a:prstGeom>
          <a:solidFill>
            <a:schemeClr val="accent2">
              <a:lumMod val="20000"/>
              <a:lumOff val="80000"/>
            </a:schemeClr>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t>Do you think the concept of the </a:t>
            </a:r>
            <a:r>
              <a:rPr lang="en-GB" b="1" i="1" dirty="0" smtClean="0"/>
              <a:t>Male Gaze </a:t>
            </a:r>
            <a:r>
              <a:rPr lang="en-GB" b="1" dirty="0" smtClean="0"/>
              <a:t>is applicable to this film or not?</a:t>
            </a:r>
          </a:p>
          <a:p>
            <a:r>
              <a:rPr lang="en-GB" b="1" dirty="0" smtClean="0"/>
              <a:t>Are there other factors you think need consideration?</a:t>
            </a:r>
          </a:p>
          <a:p>
            <a:pPr lvl="1"/>
            <a:r>
              <a:rPr lang="en-GB" b="1" dirty="0" smtClean="0"/>
              <a:t>Victorian era historical paintings and set designs</a:t>
            </a:r>
            <a:r>
              <a:rPr lang="en-GB" b="1" dirty="0" smtClean="0"/>
              <a:t>?</a:t>
            </a:r>
          </a:p>
          <a:p>
            <a:r>
              <a:rPr lang="en-GB" b="1" dirty="0" smtClean="0"/>
              <a:t>Is Taylor’s Cleopatra more “sanitized” for a mid-20</a:t>
            </a:r>
            <a:r>
              <a:rPr lang="en-GB" b="1" baseline="30000" dirty="0" smtClean="0"/>
              <a:t>th</a:t>
            </a:r>
            <a:r>
              <a:rPr lang="en-GB" b="1" dirty="0" smtClean="0"/>
              <a:t> century American audience?</a:t>
            </a:r>
            <a:endParaRPr lang="en-GB" b="1" dirty="0"/>
          </a:p>
        </p:txBody>
      </p:sp>
    </p:spTree>
    <p:extLst>
      <p:ext uri="{BB962C8B-B14F-4D97-AF65-F5344CB8AC3E}">
        <p14:creationId xmlns:p14="http://schemas.microsoft.com/office/powerpoint/2010/main" val="4064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1000"/>
                                        <p:tgtEl>
                                          <p:spTgt spid="23"/>
                                        </p:tgtEl>
                                      </p:cBhvr>
                                    </p:animEffect>
                                    <p:anim calcmode="lin" valueType="num">
                                      <p:cBhvr>
                                        <p:cTn id="14" dur="1000" fill="hold"/>
                                        <p:tgtEl>
                                          <p:spTgt spid="23"/>
                                        </p:tgtEl>
                                        <p:attrNameLst>
                                          <p:attrName>ppt_x</p:attrName>
                                        </p:attrNameLst>
                                      </p:cBhvr>
                                      <p:tavLst>
                                        <p:tav tm="0">
                                          <p:val>
                                            <p:strVal val="#ppt_x"/>
                                          </p:val>
                                        </p:tav>
                                        <p:tav tm="100000">
                                          <p:val>
                                            <p:strVal val="#ppt_x"/>
                                          </p:val>
                                        </p:tav>
                                      </p:tavLst>
                                    </p:anim>
                                    <p:anim calcmode="lin" valueType="num">
                                      <p:cBhvr>
                                        <p:cTn id="15"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500"/>
                                        <p:tgtEl>
                                          <p:spTgt spid="22"/>
                                        </p:tgtEl>
                                      </p:cBhvr>
                                    </p:animEffect>
                                  </p:childTnLst>
                                </p:cTn>
                              </p:par>
                              <p:par>
                                <p:cTn id="21" presetID="10"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2" grpId="0" animBg="1"/>
      <p:bldP spid="2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 y="1957589"/>
            <a:ext cx="4494727" cy="4900410"/>
          </a:xfrm>
          <a:solidFill>
            <a:srgbClr val="CCFFCC"/>
          </a:solidFill>
        </p:spPr>
        <p:txBody>
          <a:bodyPr>
            <a:normAutofit fontScale="92500"/>
          </a:bodyPr>
          <a:lstStyle/>
          <a:p>
            <a:r>
              <a:rPr lang="en-GB" sz="2800" b="1" dirty="0"/>
              <a:t>What do you make </a:t>
            </a:r>
            <a:r>
              <a:rPr lang="en-GB" sz="2800" b="1" dirty="0" smtClean="0"/>
              <a:t>of representation of Cleopatra? </a:t>
            </a:r>
            <a:endParaRPr lang="en-GB" sz="2800" b="1" dirty="0"/>
          </a:p>
          <a:p>
            <a:endParaRPr lang="en-GB" sz="500" dirty="0" smtClean="0"/>
          </a:p>
          <a:p>
            <a:r>
              <a:rPr lang="en-GB" sz="2800" b="1" dirty="0" smtClean="0"/>
              <a:t>To what extent does the movie hint at Cleopatra’s Graeco-Macedonian heritage?</a:t>
            </a:r>
          </a:p>
          <a:p>
            <a:endParaRPr lang="en-GB" sz="500" dirty="0"/>
          </a:p>
          <a:p>
            <a:r>
              <a:rPr lang="en-GB" sz="2800" b="1" dirty="0" smtClean="0"/>
              <a:t>What preconceptions of Egyptian do you think the film portrays and why?</a:t>
            </a:r>
          </a:p>
          <a:p>
            <a:endParaRPr lang="en-GB" dirty="0"/>
          </a:p>
        </p:txBody>
      </p:sp>
      <p:sp>
        <p:nvSpPr>
          <p:cNvPr id="5" name="Content Placeholder 4"/>
          <p:cNvSpPr>
            <a:spLocks noGrp="1"/>
          </p:cNvSpPr>
          <p:nvPr>
            <p:ph sz="half" idx="2"/>
          </p:nvPr>
        </p:nvSpPr>
        <p:spPr>
          <a:xfrm>
            <a:off x="4378817" y="1600201"/>
            <a:ext cx="4597757" cy="2701344"/>
          </a:xfrm>
        </p:spPr>
        <p:txBody>
          <a:bodyPr>
            <a:normAutofit fontScale="92500"/>
          </a:bodyPr>
          <a:lstStyle/>
          <a:p>
            <a:pPr marL="137160" indent="0">
              <a:buNone/>
            </a:pPr>
            <a:r>
              <a:rPr lang="en-GB" b="1" dirty="0"/>
              <a:t>CLEOPATRA</a:t>
            </a:r>
            <a:r>
              <a:rPr lang="en-GB" dirty="0"/>
              <a:t>: Antony will come. He will need Egypt. </a:t>
            </a:r>
            <a:endParaRPr lang="en-GB" dirty="0" smtClean="0"/>
          </a:p>
          <a:p>
            <a:pPr marL="137160" indent="0">
              <a:buNone/>
            </a:pPr>
            <a:r>
              <a:rPr lang="en-GB" b="1" dirty="0" smtClean="0"/>
              <a:t>SOSIGENES</a:t>
            </a:r>
            <a:r>
              <a:rPr lang="en-GB" dirty="0"/>
              <a:t>: Egypt is you. </a:t>
            </a:r>
            <a:endParaRPr lang="en-GB" dirty="0" smtClean="0"/>
          </a:p>
          <a:p>
            <a:pPr marL="137160" indent="0">
              <a:buNone/>
            </a:pPr>
            <a:r>
              <a:rPr lang="en-GB" b="1" dirty="0"/>
              <a:t>CLEOPATRA</a:t>
            </a:r>
            <a:r>
              <a:rPr lang="en-GB" dirty="0"/>
              <a:t>: That’s what I meant, of course. Antony will need me</a:t>
            </a:r>
            <a:r>
              <a:rPr lang="en-GB" dirty="0" smtClean="0"/>
              <a:t>.</a:t>
            </a:r>
            <a:endParaRPr lang="en-GB" dirty="0"/>
          </a:p>
        </p:txBody>
      </p:sp>
      <p:pic>
        <p:nvPicPr>
          <p:cNvPr id="6" name="Picture 5"/>
          <p:cNvPicPr>
            <a:picLocks noChangeAspect="1"/>
          </p:cNvPicPr>
          <p:nvPr/>
        </p:nvPicPr>
        <p:blipFill>
          <a:blip r:embed="rId2"/>
          <a:stretch>
            <a:fillRect/>
          </a:stretch>
        </p:blipFill>
        <p:spPr>
          <a:xfrm>
            <a:off x="6892218" y="4636394"/>
            <a:ext cx="2179976" cy="2005415"/>
          </a:xfrm>
          <a:prstGeom prst="rect">
            <a:avLst/>
          </a:prstGeom>
        </p:spPr>
      </p:pic>
      <p:sp>
        <p:nvSpPr>
          <p:cNvPr id="7" name="Content Placeholder 2"/>
          <p:cNvSpPr txBox="1">
            <a:spLocks/>
          </p:cNvSpPr>
          <p:nvPr/>
        </p:nvSpPr>
        <p:spPr>
          <a:xfrm>
            <a:off x="4408805" y="4420095"/>
            <a:ext cx="2569335" cy="2488194"/>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200" dirty="0" smtClean="0"/>
              <a:t>Consider the frequency with which Hellenistic history is portrayed in the cinema.</a:t>
            </a:r>
            <a:endParaRPr lang="en-GB" sz="2200" dirty="0"/>
          </a:p>
        </p:txBody>
      </p:sp>
      <p:sp>
        <p:nvSpPr>
          <p:cNvPr id="8" name="Title 1"/>
          <p:cNvSpPr txBox="1">
            <a:spLocks/>
          </p:cNvSpPr>
          <p:nvPr/>
        </p:nvSpPr>
        <p:spPr>
          <a:xfrm>
            <a:off x="402465" y="307314"/>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“Cleopatra is Egypt”</a:t>
            </a:r>
            <a:endParaRPr lang="en-GB" sz="3400" b="1" i="1" dirty="0">
              <a:solidFill>
                <a:schemeClr val="tx1"/>
              </a:solidFill>
            </a:endParaRPr>
          </a:p>
        </p:txBody>
      </p:sp>
    </p:spTree>
    <p:extLst>
      <p:ext uri="{BB962C8B-B14F-4D97-AF65-F5344CB8AC3E}">
        <p14:creationId xmlns:p14="http://schemas.microsoft.com/office/powerpoint/2010/main" val="5349063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0" y="1135768"/>
            <a:ext cx="4500781" cy="3346079"/>
          </a:xfrm>
        </p:spPr>
        <p:txBody>
          <a:bodyPr>
            <a:normAutofit fontScale="85000" lnSpcReduction="10000"/>
          </a:bodyPr>
          <a:lstStyle/>
          <a:p>
            <a:r>
              <a:rPr lang="en-GB" dirty="0" smtClean="0"/>
              <a:t>Some argue that Cleopatra placed greater emphasis on her role as an “Egyptian” queen.</a:t>
            </a:r>
          </a:p>
          <a:p>
            <a:pPr lvl="1"/>
            <a:r>
              <a:rPr lang="en-GB" dirty="0" smtClean="0"/>
              <a:t>e.g. Thomas (2003) and the title </a:t>
            </a:r>
            <a:r>
              <a:rPr lang="en-GB" i="1" dirty="0" err="1" smtClean="0"/>
              <a:t>philopatris</a:t>
            </a:r>
            <a:r>
              <a:rPr lang="en-GB" dirty="0" smtClean="0"/>
              <a:t>.</a:t>
            </a:r>
          </a:p>
          <a:p>
            <a:pPr lvl="1"/>
            <a:endParaRPr lang="en-GB" sz="600" dirty="0"/>
          </a:p>
          <a:p>
            <a:r>
              <a:rPr lang="en-GB" dirty="0" smtClean="0"/>
              <a:t>However, her “</a:t>
            </a:r>
            <a:r>
              <a:rPr lang="en-GB" dirty="0" err="1" smtClean="0"/>
              <a:t>Greekness</a:t>
            </a:r>
            <a:r>
              <a:rPr lang="en-GB" dirty="0" smtClean="0"/>
              <a:t>” was vital in order to her wider Hellenistic aspirations.</a:t>
            </a:r>
          </a:p>
          <a:p>
            <a:pPr lvl="1"/>
            <a:endParaRPr lang="en-GB" dirty="0"/>
          </a:p>
        </p:txBody>
      </p:sp>
      <p:sp>
        <p:nvSpPr>
          <p:cNvPr id="5" name="Content Placeholder 4"/>
          <p:cNvSpPr>
            <a:spLocks noGrp="1"/>
          </p:cNvSpPr>
          <p:nvPr>
            <p:ph sz="half" idx="2"/>
          </p:nvPr>
        </p:nvSpPr>
        <p:spPr>
          <a:xfrm>
            <a:off x="4332269" y="1068946"/>
            <a:ext cx="4811731" cy="5789054"/>
          </a:xfrm>
        </p:spPr>
        <p:txBody>
          <a:bodyPr>
            <a:noAutofit/>
          </a:bodyPr>
          <a:lstStyle/>
          <a:p>
            <a:pPr marL="137160" indent="0">
              <a:buNone/>
            </a:pPr>
            <a:r>
              <a:rPr lang="en-GB" sz="2400" dirty="0"/>
              <a:t>“…she could readily turn to whatever language she pleased, so that in her </a:t>
            </a:r>
            <a:r>
              <a:rPr lang="en-GB" sz="2400" dirty="0" smtClean="0"/>
              <a:t>talks </a:t>
            </a:r>
            <a:r>
              <a:rPr lang="en-GB" sz="2400" dirty="0"/>
              <a:t>with Barbarians she very seldom had need of an </a:t>
            </a:r>
            <a:r>
              <a:rPr lang="en-GB" sz="2400" dirty="0" smtClean="0"/>
              <a:t>interpreter… whether </a:t>
            </a:r>
            <a:r>
              <a:rPr lang="en-GB" sz="2400" dirty="0"/>
              <a:t>they were Ethiopians, Troglodytes, Hebrews, Arabians, Syrians, Medes or Parthians. </a:t>
            </a:r>
            <a:r>
              <a:rPr lang="en-GB" sz="2400" dirty="0" smtClean="0"/>
              <a:t>Nay</a:t>
            </a:r>
            <a:r>
              <a:rPr lang="en-GB" sz="2400" dirty="0"/>
              <a:t>, it is said that she knew the speech of many other peoples also, </a:t>
            </a:r>
            <a:r>
              <a:rPr lang="en-GB" sz="2400" b="1" dirty="0"/>
              <a:t>although the kings of Egypt before her had not even made an effort to learn the native </a:t>
            </a:r>
            <a:r>
              <a:rPr lang="en-GB" sz="2400" b="1" dirty="0" smtClean="0"/>
              <a:t>language</a:t>
            </a:r>
            <a:r>
              <a:rPr lang="en-GB" sz="2400" dirty="0" smtClean="0"/>
              <a:t>….” – </a:t>
            </a:r>
            <a:r>
              <a:rPr lang="en-GB" sz="2400" b="1" dirty="0" smtClean="0"/>
              <a:t>Plutarch </a:t>
            </a:r>
            <a:r>
              <a:rPr lang="en-GB" sz="2400" b="1" i="1" dirty="0" smtClean="0"/>
              <a:t>Antony </a:t>
            </a:r>
            <a:r>
              <a:rPr lang="en-GB" sz="2400" b="1" dirty="0" smtClean="0"/>
              <a:t>27.3</a:t>
            </a:r>
            <a:r>
              <a:rPr lang="en-GB" sz="2400" dirty="0" smtClean="0"/>
              <a:t>.</a:t>
            </a:r>
            <a:endParaRPr lang="en-GB" sz="2400" dirty="0"/>
          </a:p>
        </p:txBody>
      </p:sp>
      <p:pic>
        <p:nvPicPr>
          <p:cNvPr id="6" name="Picture 5"/>
          <p:cNvPicPr>
            <a:picLocks noChangeAspect="1"/>
          </p:cNvPicPr>
          <p:nvPr/>
        </p:nvPicPr>
        <p:blipFill>
          <a:blip r:embed="rId2"/>
          <a:stretch>
            <a:fillRect/>
          </a:stretch>
        </p:blipFill>
        <p:spPr>
          <a:xfrm>
            <a:off x="457200" y="4381428"/>
            <a:ext cx="3115917" cy="1585223"/>
          </a:xfrm>
          <a:prstGeom prst="rect">
            <a:avLst/>
          </a:prstGeom>
        </p:spPr>
      </p:pic>
      <p:sp>
        <p:nvSpPr>
          <p:cNvPr id="7" name="Rectangle 6"/>
          <p:cNvSpPr/>
          <p:nvPr/>
        </p:nvSpPr>
        <p:spPr>
          <a:xfrm>
            <a:off x="168512" y="5946284"/>
            <a:ext cx="3875069" cy="954107"/>
          </a:xfrm>
          <a:prstGeom prst="rect">
            <a:avLst/>
          </a:prstGeom>
        </p:spPr>
        <p:txBody>
          <a:bodyPr wrap="square">
            <a:spAutoFit/>
          </a:bodyPr>
          <a:lstStyle/>
          <a:p>
            <a:r>
              <a:rPr lang="en-GB" sz="1400" dirty="0" err="1" smtClean="0"/>
              <a:t>Diobol</a:t>
            </a:r>
            <a:r>
              <a:rPr lang="en-GB" sz="1400" dirty="0" smtClean="0"/>
              <a:t>, Alexandrian. Diademed, draped bust of Cleopatra VII (</a:t>
            </a:r>
            <a:r>
              <a:rPr lang="en-GB" sz="1400" dirty="0" err="1" smtClean="0"/>
              <a:t>Obv</a:t>
            </a:r>
            <a:r>
              <a:rPr lang="en-GB" sz="1400" dirty="0" smtClean="0"/>
              <a:t>.); with the monograph Queen Cleopatra and an eagle standing on a Thunderbolt (Rev). </a:t>
            </a:r>
            <a:endParaRPr lang="en-GB" sz="1400" dirty="0"/>
          </a:p>
        </p:txBody>
      </p:sp>
      <p:sp>
        <p:nvSpPr>
          <p:cNvPr id="12" name="Title 1"/>
          <p:cNvSpPr txBox="1">
            <a:spLocks/>
          </p:cNvSpPr>
          <p:nvPr/>
        </p:nvSpPr>
        <p:spPr>
          <a:xfrm>
            <a:off x="217469" y="259660"/>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i="1" dirty="0" err="1" smtClean="0">
                <a:solidFill>
                  <a:schemeClr val="tx1"/>
                </a:solidFill>
              </a:rPr>
              <a:t>Philopatris</a:t>
            </a:r>
            <a:endParaRPr lang="en-GB" sz="3400" b="1" i="1" dirty="0">
              <a:solidFill>
                <a:schemeClr val="tx1"/>
              </a:solidFill>
            </a:endParaRPr>
          </a:p>
        </p:txBody>
      </p:sp>
      <p:sp>
        <p:nvSpPr>
          <p:cNvPr id="13" name="TextBox 12"/>
          <p:cNvSpPr txBox="1"/>
          <p:nvPr/>
        </p:nvSpPr>
        <p:spPr>
          <a:xfrm>
            <a:off x="168512" y="363001"/>
            <a:ext cx="8806779" cy="584775"/>
          </a:xfrm>
          <a:prstGeom prst="rect">
            <a:avLst/>
          </a:prstGeom>
          <a:solidFill>
            <a:schemeClr val="bg2">
              <a:lumMod val="90000"/>
            </a:schemeClr>
          </a:solidFill>
        </p:spPr>
        <p:txBody>
          <a:bodyPr wrap="square" rtlCol="0">
            <a:spAutoFit/>
          </a:bodyPr>
          <a:lstStyle/>
          <a:p>
            <a:r>
              <a:rPr lang="en-GB" sz="3200" b="1" dirty="0" smtClean="0"/>
              <a:t>Can Hollywood deal with a “hybrid” culture?</a:t>
            </a:r>
            <a:endParaRPr lang="en-GB" sz="3200" b="1" dirty="0"/>
          </a:p>
        </p:txBody>
      </p:sp>
      <p:sp>
        <p:nvSpPr>
          <p:cNvPr id="14" name="Content Placeholder 2"/>
          <p:cNvSpPr txBox="1">
            <a:spLocks/>
          </p:cNvSpPr>
          <p:nvPr/>
        </p:nvSpPr>
        <p:spPr>
          <a:xfrm>
            <a:off x="440716" y="1605139"/>
            <a:ext cx="8229600" cy="3976352"/>
          </a:xfrm>
          <a:prstGeom prst="rect">
            <a:avLst/>
          </a:prstGeom>
          <a:solidFill>
            <a:srgbClr val="73F3DB"/>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t>Intelligence document prepared by Cicero</a:t>
            </a:r>
          </a:p>
          <a:p>
            <a:pPr marL="137160" indent="0">
              <a:buFont typeface="Wingdings 2"/>
              <a:buNone/>
            </a:pPr>
            <a:r>
              <a:rPr lang="en-GB" b="1" dirty="0" smtClean="0"/>
              <a:t>AGRIPPA</a:t>
            </a:r>
            <a:r>
              <a:rPr lang="en-GB" dirty="0" smtClean="0"/>
              <a:t>:</a:t>
            </a:r>
          </a:p>
          <a:p>
            <a:pPr marL="137160" indent="0">
              <a:buFont typeface="Wingdings 2"/>
              <a:buNone/>
            </a:pPr>
            <a:r>
              <a:rPr lang="en-GB" dirty="0" smtClean="0"/>
              <a:t>(reading) ‘…actually of Macedonian descent, no Egyptian blood—officially admitted—that is’. (He looks up) I wish Cicero would spare us his personal comments on these reports…</a:t>
            </a:r>
          </a:p>
          <a:p>
            <a:pPr marL="137160" indent="0">
              <a:buFont typeface="Wingdings 2"/>
              <a:buNone/>
            </a:pPr>
            <a:r>
              <a:rPr lang="en-GB" b="1" dirty="0" smtClean="0"/>
              <a:t>CAESAR</a:t>
            </a:r>
            <a:r>
              <a:rPr lang="en-GB" dirty="0" smtClean="0"/>
              <a:t>:</a:t>
            </a:r>
          </a:p>
          <a:p>
            <a:pPr marL="137160" indent="0">
              <a:buFont typeface="Wingdings 2"/>
              <a:buNone/>
            </a:pPr>
            <a:r>
              <a:rPr lang="en-GB" dirty="0" smtClean="0"/>
              <a:t>(his eyes almost shut with weariness) That’s all Cicero is. One endless personal comment…</a:t>
            </a:r>
            <a:endParaRPr lang="en-GB" dirty="0"/>
          </a:p>
        </p:txBody>
      </p:sp>
      <p:sp>
        <p:nvSpPr>
          <p:cNvPr id="15" name="Content Placeholder 2"/>
          <p:cNvSpPr txBox="1">
            <a:spLocks/>
          </p:cNvSpPr>
          <p:nvPr/>
        </p:nvSpPr>
        <p:spPr>
          <a:xfrm>
            <a:off x="0" y="0"/>
            <a:ext cx="9144000" cy="6690575"/>
          </a:xfrm>
          <a:prstGeom prst="rect">
            <a:avLst/>
          </a:prstGeom>
          <a:solidFill>
            <a:srgbClr val="FFFFCC"/>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t>CAESAR</a:t>
            </a:r>
            <a:r>
              <a:rPr lang="en-GB" dirty="0" smtClean="0"/>
              <a:t>: (He strides towards Cleopatra) You, the descendant of generations of in-bred, incestuous mental defectives—how dare you call me barbarian? </a:t>
            </a:r>
          </a:p>
          <a:p>
            <a:pPr marL="137160" indent="0">
              <a:buFont typeface="Wingdings 2"/>
              <a:buNone/>
            </a:pPr>
            <a:endParaRPr lang="en-GB" sz="1000" dirty="0" smtClean="0"/>
          </a:p>
          <a:p>
            <a:pPr marL="137160" indent="0">
              <a:buFont typeface="Wingdings 2"/>
              <a:buNone/>
            </a:pPr>
            <a:r>
              <a:rPr lang="en-GB" b="1" dirty="0" smtClean="0"/>
              <a:t>CLEOPATRA</a:t>
            </a:r>
            <a:r>
              <a:rPr lang="en-GB" dirty="0" smtClean="0"/>
              <a:t>: Barbarian! </a:t>
            </a:r>
          </a:p>
          <a:p>
            <a:pPr marL="137160" indent="0">
              <a:buFont typeface="Wingdings 2"/>
              <a:buNone/>
            </a:pPr>
            <a:endParaRPr lang="en-GB" sz="1000" dirty="0"/>
          </a:p>
          <a:p>
            <a:pPr marL="137160" indent="0">
              <a:buFont typeface="Wingdings 2"/>
              <a:buNone/>
            </a:pPr>
            <a:r>
              <a:rPr lang="en-GB" b="1" dirty="0" smtClean="0"/>
              <a:t>CAESAR</a:t>
            </a:r>
            <a:r>
              <a:rPr lang="en-GB" dirty="0" smtClean="0"/>
              <a:t>: Daughter of an idiotic flute-playing drunkard who bribed his way to the throne of Egypt— </a:t>
            </a:r>
          </a:p>
          <a:p>
            <a:pPr marL="137160" indent="0">
              <a:buFont typeface="Wingdings 2"/>
              <a:buNone/>
            </a:pPr>
            <a:endParaRPr lang="en-GB" sz="1000" dirty="0" smtClean="0"/>
          </a:p>
          <a:p>
            <a:pPr marL="137160" indent="0">
              <a:buFont typeface="Wingdings 2"/>
              <a:buNone/>
            </a:pPr>
            <a:r>
              <a:rPr lang="en-GB" b="1" dirty="0" smtClean="0"/>
              <a:t>CLEOPATRA</a:t>
            </a:r>
            <a:r>
              <a:rPr lang="en-GB" dirty="0" smtClean="0"/>
              <a:t>: Your price was too high, remember? </a:t>
            </a:r>
          </a:p>
          <a:p>
            <a:pPr marL="137160" indent="0">
              <a:buFont typeface="Wingdings 2"/>
              <a:buNone/>
            </a:pPr>
            <a:endParaRPr lang="en-GB" sz="1000" dirty="0" smtClean="0"/>
          </a:p>
          <a:p>
            <a:pPr marL="137160" indent="0">
              <a:buFont typeface="Wingdings 2"/>
              <a:buNone/>
            </a:pPr>
            <a:r>
              <a:rPr lang="en-GB" b="1" dirty="0" smtClean="0"/>
              <a:t>CAESAR</a:t>
            </a:r>
            <a:r>
              <a:rPr lang="en-GB" dirty="0" smtClean="0"/>
              <a:t>: You call me barbarian?…I’m fed up to the teeth with the smug condescension of you worn-out pretenders! Parading on the ruins of your past glories. Keep out of my affairs and do as I say! </a:t>
            </a:r>
          </a:p>
          <a:p>
            <a:pPr marL="137160" indent="0">
              <a:buFont typeface="Wingdings 2"/>
              <a:buNone/>
            </a:pPr>
            <a:endParaRPr lang="en-GB" sz="1000" dirty="0"/>
          </a:p>
          <a:p>
            <a:pPr marL="137160" indent="0">
              <a:buFont typeface="Wingdings 2"/>
              <a:buNone/>
            </a:pPr>
            <a:r>
              <a:rPr lang="en-GB" b="1" dirty="0" smtClean="0"/>
              <a:t>CLEOPATRA</a:t>
            </a:r>
            <a:r>
              <a:rPr lang="en-GB" dirty="0" smtClean="0"/>
              <a:t>: Do as you say? Literally? As if I were something you had conquered? </a:t>
            </a:r>
          </a:p>
          <a:p>
            <a:pPr marL="137160" indent="0">
              <a:buFont typeface="Wingdings 2"/>
              <a:buNone/>
            </a:pPr>
            <a:endParaRPr lang="en-GB" sz="1000" dirty="0" smtClean="0"/>
          </a:p>
          <a:p>
            <a:pPr marL="137160" indent="0">
              <a:buFont typeface="Wingdings 2"/>
              <a:buNone/>
            </a:pPr>
            <a:r>
              <a:rPr lang="en-GB" b="1" dirty="0" smtClean="0"/>
              <a:t>CAESAR</a:t>
            </a:r>
            <a:r>
              <a:rPr lang="en-GB" dirty="0" smtClean="0"/>
              <a:t>: If I choose to regard you as such.</a:t>
            </a:r>
            <a:endParaRPr lang="en-GB" dirty="0"/>
          </a:p>
        </p:txBody>
      </p:sp>
      <p:sp>
        <p:nvSpPr>
          <p:cNvPr id="16" name="Content Placeholder 2"/>
          <p:cNvSpPr txBox="1">
            <a:spLocks/>
          </p:cNvSpPr>
          <p:nvPr/>
        </p:nvSpPr>
        <p:spPr>
          <a:xfrm>
            <a:off x="236016" y="1492775"/>
            <a:ext cx="8229600" cy="4311203"/>
          </a:xfrm>
          <a:prstGeom prst="rect">
            <a:avLst/>
          </a:prstGeom>
          <a:solidFill>
            <a:srgbClr val="FFC0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t>Antony (Richard Burton) is wearing elaborate leopard-skin-trimmed Greek armour</a:t>
            </a:r>
          </a:p>
          <a:p>
            <a:pPr marL="137160" indent="0">
              <a:buFont typeface="Wingdings 2"/>
              <a:buNone/>
            </a:pPr>
            <a:r>
              <a:rPr lang="en-GB" b="1" dirty="0" smtClean="0"/>
              <a:t>CLEOPATRA</a:t>
            </a:r>
            <a:r>
              <a:rPr lang="en-GB" dirty="0" smtClean="0"/>
              <a:t>: I find what you are wearing most becoming. Greek—isn’t it? </a:t>
            </a:r>
          </a:p>
          <a:p>
            <a:pPr marL="137160" indent="0">
              <a:buFont typeface="Wingdings 2"/>
              <a:buNone/>
            </a:pPr>
            <a:endParaRPr lang="en-GB" sz="1200" dirty="0" smtClean="0"/>
          </a:p>
          <a:p>
            <a:pPr marL="137160" indent="0">
              <a:buFont typeface="Wingdings 2"/>
              <a:buNone/>
            </a:pPr>
            <a:r>
              <a:rPr lang="en-GB" b="1" dirty="0" smtClean="0"/>
              <a:t>ANTONY</a:t>
            </a:r>
            <a:r>
              <a:rPr lang="en-GB" dirty="0" smtClean="0"/>
              <a:t>: I have a fondness for almost all Greek things… </a:t>
            </a:r>
          </a:p>
          <a:p>
            <a:pPr marL="137160" indent="0">
              <a:buFont typeface="Wingdings 2"/>
              <a:buNone/>
            </a:pPr>
            <a:endParaRPr lang="en-GB" sz="1200" dirty="0" smtClean="0"/>
          </a:p>
          <a:p>
            <a:pPr marL="137160" indent="0">
              <a:buFont typeface="Wingdings 2"/>
              <a:buNone/>
            </a:pPr>
            <a:r>
              <a:rPr lang="en-GB" b="1" dirty="0" smtClean="0"/>
              <a:t>CLEOPATRA</a:t>
            </a:r>
            <a:r>
              <a:rPr lang="en-GB" dirty="0" smtClean="0"/>
              <a:t>: As an almost all Greek thing—I’m flattered. </a:t>
            </a:r>
            <a:endParaRPr lang="en-GB" dirty="0"/>
          </a:p>
        </p:txBody>
      </p:sp>
    </p:spTree>
    <p:extLst>
      <p:ext uri="{BB962C8B-B14F-4D97-AF65-F5344CB8AC3E}">
        <p14:creationId xmlns:p14="http://schemas.microsoft.com/office/powerpoint/2010/main" val="94595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arn(inVertic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randombar(horizontal)">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43189"/>
            <a:ext cx="9144000" cy="2897746"/>
          </a:xfrm>
        </p:spPr>
        <p:txBody>
          <a:bodyPr>
            <a:normAutofit fontScale="92500" lnSpcReduction="20000"/>
          </a:bodyPr>
          <a:lstStyle/>
          <a:p>
            <a:r>
              <a:rPr lang="en-GB" dirty="0" smtClean="0"/>
              <a:t>As with representations of Cleopatra, Egypt, Rome and Greece were given aesthetics that an audience would expect. </a:t>
            </a:r>
          </a:p>
          <a:p>
            <a:endParaRPr lang="en-GB" sz="500" dirty="0"/>
          </a:p>
          <a:p>
            <a:r>
              <a:rPr lang="en-GB" dirty="0" smtClean="0"/>
              <a:t>Lavish, grandiose and devoid of dirt. </a:t>
            </a:r>
          </a:p>
          <a:p>
            <a:pPr lvl="1"/>
            <a:r>
              <a:rPr lang="en-GB" dirty="0"/>
              <a:t>Set designs with immaculate palaces, temples, forecourts, arenas, barges, </a:t>
            </a:r>
            <a:r>
              <a:rPr lang="en-GB" dirty="0" smtClean="0"/>
              <a:t>and marketplaces.</a:t>
            </a:r>
          </a:p>
          <a:p>
            <a:pPr lvl="1"/>
            <a:endParaRPr lang="en-GB" sz="600" dirty="0"/>
          </a:p>
          <a:p>
            <a:r>
              <a:rPr lang="en-GB" dirty="0" smtClean="0"/>
              <a:t>Greek architectural elements for Alexandria ignored </a:t>
            </a:r>
            <a:r>
              <a:rPr lang="en-GB" dirty="0"/>
              <a:t>in DeMille’s </a:t>
            </a:r>
            <a:r>
              <a:rPr lang="en-GB" i="1" dirty="0" smtClean="0"/>
              <a:t>Cleopatra</a:t>
            </a:r>
            <a:r>
              <a:rPr lang="en-GB" dirty="0" smtClean="0"/>
              <a:t>, but more of an eclectic Greek and Egyptian mix </a:t>
            </a:r>
            <a:r>
              <a:rPr lang="en-GB" dirty="0"/>
              <a:t>for </a:t>
            </a:r>
            <a:r>
              <a:rPr lang="en-GB" dirty="0" err="1" smtClean="0"/>
              <a:t>Mankiewitz’s</a:t>
            </a:r>
            <a:r>
              <a:rPr lang="en-GB" dirty="0" smtClean="0"/>
              <a:t> film.</a:t>
            </a:r>
          </a:p>
          <a:p>
            <a:pPr lvl="1"/>
            <a:r>
              <a:rPr lang="en-GB" dirty="0" smtClean="0"/>
              <a:t>But once inside the palace it is largely Egyptian motifs. </a:t>
            </a:r>
            <a:endParaRPr lang="en-GB" dirty="0"/>
          </a:p>
        </p:txBody>
      </p:sp>
      <p:pic>
        <p:nvPicPr>
          <p:cNvPr id="4" name="Picture 3"/>
          <p:cNvPicPr>
            <a:picLocks noChangeAspect="1"/>
          </p:cNvPicPr>
          <p:nvPr/>
        </p:nvPicPr>
        <p:blipFill>
          <a:blip r:embed="rId2"/>
          <a:stretch>
            <a:fillRect/>
          </a:stretch>
        </p:blipFill>
        <p:spPr>
          <a:xfrm>
            <a:off x="270457" y="3940935"/>
            <a:ext cx="3580327" cy="2853073"/>
          </a:xfrm>
          <a:prstGeom prst="rect">
            <a:avLst/>
          </a:prstGeom>
        </p:spPr>
      </p:pic>
      <p:sp>
        <p:nvSpPr>
          <p:cNvPr id="5" name="Rectangle 4"/>
          <p:cNvSpPr/>
          <p:nvPr/>
        </p:nvSpPr>
        <p:spPr>
          <a:xfrm>
            <a:off x="2711003" y="6027003"/>
            <a:ext cx="1860997" cy="830997"/>
          </a:xfrm>
          <a:prstGeom prst="rect">
            <a:avLst/>
          </a:prstGeom>
          <a:solidFill>
            <a:srgbClr val="FFFF00"/>
          </a:solidFill>
        </p:spPr>
        <p:txBody>
          <a:bodyPr wrap="square">
            <a:spAutoFit/>
          </a:bodyPr>
          <a:lstStyle/>
          <a:p>
            <a:r>
              <a:rPr lang="en-GB" sz="1200" dirty="0" err="1" smtClean="0"/>
              <a:t>Dromos</a:t>
            </a:r>
            <a:r>
              <a:rPr lang="en-GB" sz="1200" dirty="0" smtClean="0"/>
              <a:t>, or outer Court of the Great Temple at </a:t>
            </a:r>
            <a:r>
              <a:rPr lang="en-GB" sz="1200" dirty="0" err="1" smtClean="0"/>
              <a:t>Edfou</a:t>
            </a:r>
            <a:r>
              <a:rPr lang="en-GB" sz="1200" dirty="0" smtClean="0"/>
              <a:t> in Upper Egypt by David Roberts, 1840.</a:t>
            </a:r>
            <a:endParaRPr lang="en-GB" sz="1200" dirty="0"/>
          </a:p>
        </p:txBody>
      </p:sp>
      <p:pic>
        <p:nvPicPr>
          <p:cNvPr id="6" name="Picture 5"/>
          <p:cNvPicPr>
            <a:picLocks noChangeAspect="1"/>
          </p:cNvPicPr>
          <p:nvPr/>
        </p:nvPicPr>
        <p:blipFill>
          <a:blip r:embed="rId3"/>
          <a:stretch>
            <a:fillRect/>
          </a:stretch>
        </p:blipFill>
        <p:spPr>
          <a:xfrm>
            <a:off x="5334000" y="3940935"/>
            <a:ext cx="3810000" cy="2847975"/>
          </a:xfrm>
          <a:prstGeom prst="rect">
            <a:avLst/>
          </a:prstGeom>
        </p:spPr>
      </p:pic>
      <p:sp>
        <p:nvSpPr>
          <p:cNvPr id="7" name="Rectangle 6"/>
          <p:cNvSpPr/>
          <p:nvPr/>
        </p:nvSpPr>
        <p:spPr>
          <a:xfrm>
            <a:off x="4005331" y="3940935"/>
            <a:ext cx="1712889" cy="830997"/>
          </a:xfrm>
          <a:prstGeom prst="rect">
            <a:avLst/>
          </a:prstGeom>
          <a:solidFill>
            <a:schemeClr val="accent5">
              <a:lumMod val="20000"/>
              <a:lumOff val="80000"/>
            </a:schemeClr>
          </a:solidFill>
        </p:spPr>
        <p:txBody>
          <a:bodyPr wrap="square">
            <a:spAutoFit/>
          </a:bodyPr>
          <a:lstStyle/>
          <a:p>
            <a:r>
              <a:rPr lang="en-GB" sz="1200" i="1" dirty="0" smtClean="0"/>
              <a:t>Joseph, Overseer of Pharaoh’s Granaries</a:t>
            </a:r>
            <a:r>
              <a:rPr lang="en-GB" sz="1200" dirty="0" smtClean="0"/>
              <a:t>, by Sir Lawrence Alma-Tadema 1874 </a:t>
            </a:r>
            <a:endParaRPr lang="en-GB" sz="1200" dirty="0"/>
          </a:p>
        </p:txBody>
      </p:sp>
      <p:sp>
        <p:nvSpPr>
          <p:cNvPr id="8" name="Title 1"/>
          <p:cNvSpPr txBox="1">
            <a:spLocks/>
          </p:cNvSpPr>
          <p:nvPr/>
        </p:nvSpPr>
        <p:spPr>
          <a:xfrm>
            <a:off x="545480" y="149912"/>
            <a:ext cx="8339070" cy="1066801"/>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400" b="1" dirty="0" smtClean="0">
                <a:solidFill>
                  <a:schemeClr val="tx1"/>
                </a:solidFill>
              </a:rPr>
              <a:t>The Influence of Victorian Art</a:t>
            </a:r>
            <a:endParaRPr lang="en-GB" sz="3400" b="1" i="1" dirty="0">
              <a:solidFill>
                <a:schemeClr val="tx1"/>
              </a:solidFill>
            </a:endParaRPr>
          </a:p>
        </p:txBody>
      </p:sp>
    </p:spTree>
    <p:extLst>
      <p:ext uri="{BB962C8B-B14F-4D97-AF65-F5344CB8AC3E}">
        <p14:creationId xmlns:p14="http://schemas.microsoft.com/office/powerpoint/2010/main" val="27472546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533400"/>
            <a:ext cx="8564449" cy="5519670"/>
          </a:xfrm>
        </p:spPr>
        <p:txBody>
          <a:bodyPr>
            <a:normAutofit/>
          </a:bodyPr>
          <a:lstStyle/>
          <a:p>
            <a:pPr algn="ctr"/>
            <a:r>
              <a:rPr lang="en-GB" sz="6000" b="1" dirty="0" smtClean="0">
                <a:solidFill>
                  <a:schemeClr val="tx1"/>
                </a:solidFill>
              </a:rPr>
              <a:t>A more modern Cleopatra? BBC-HBO’s Cleopatra</a:t>
            </a:r>
            <a:endParaRPr lang="en-GB" sz="6000" b="1" dirty="0">
              <a:solidFill>
                <a:schemeClr val="tx1"/>
              </a:solidFill>
            </a:endParaRPr>
          </a:p>
        </p:txBody>
      </p:sp>
    </p:spTree>
    <p:extLst>
      <p:ext uri="{BB962C8B-B14F-4D97-AF65-F5344CB8AC3E}">
        <p14:creationId xmlns:p14="http://schemas.microsoft.com/office/powerpoint/2010/main" val="39858691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1"/>
                </a:solidFill>
              </a:rPr>
              <a:t>A Cleopatra that defies audience expectations?</a:t>
            </a:r>
            <a:endParaRPr lang="en-GB" b="1" dirty="0">
              <a:solidFill>
                <a:schemeClr val="tx1"/>
              </a:solidFill>
            </a:endParaRPr>
          </a:p>
        </p:txBody>
      </p:sp>
      <p:sp>
        <p:nvSpPr>
          <p:cNvPr id="3" name="Content Placeholder 2"/>
          <p:cNvSpPr>
            <a:spLocks noGrp="1"/>
          </p:cNvSpPr>
          <p:nvPr>
            <p:ph sz="half" idx="1"/>
          </p:nvPr>
        </p:nvSpPr>
        <p:spPr>
          <a:xfrm>
            <a:off x="163773" y="1673351"/>
            <a:ext cx="4332027" cy="5027699"/>
          </a:xfrm>
        </p:spPr>
        <p:txBody>
          <a:bodyPr>
            <a:normAutofit/>
          </a:bodyPr>
          <a:lstStyle/>
          <a:p>
            <a:pPr marL="0" indent="0">
              <a:buNone/>
            </a:pPr>
            <a:r>
              <a:rPr lang="en-GB" dirty="0" smtClean="0"/>
              <a:t>Daugherty (2008): “She does not look right. She is small, thin, and has short, spikey hair… Her drug use, her sexuality, and her calculated plans to seduce Caesar in order to save herself shock us as much as her petulance, self-absorption and violence.” (p. 141).</a:t>
            </a:r>
            <a:endParaRPr lang="en-GB" dirty="0"/>
          </a:p>
        </p:txBody>
      </p:sp>
      <p:pic>
        <p:nvPicPr>
          <p:cNvPr id="5" name="Content Placeholder 4"/>
          <p:cNvPicPr>
            <a:picLocks noGrp="1" noChangeAspect="1"/>
          </p:cNvPicPr>
          <p:nvPr>
            <p:ph sz="half" idx="2"/>
          </p:nvPr>
        </p:nvPicPr>
        <p:blipFill>
          <a:blip r:embed="rId2"/>
          <a:stretch>
            <a:fillRect/>
          </a:stretch>
        </p:blipFill>
        <p:spPr>
          <a:xfrm>
            <a:off x="4648199" y="1379230"/>
            <a:ext cx="4304731" cy="2862646"/>
          </a:xfrm>
          <a:prstGeom prst="rect">
            <a:avLst/>
          </a:prstGeom>
        </p:spPr>
      </p:pic>
      <p:pic>
        <p:nvPicPr>
          <p:cNvPr id="6" name="Picture 5"/>
          <p:cNvPicPr>
            <a:picLocks noChangeAspect="1"/>
          </p:cNvPicPr>
          <p:nvPr/>
        </p:nvPicPr>
        <p:blipFill>
          <a:blip r:embed="rId3"/>
          <a:stretch>
            <a:fillRect/>
          </a:stretch>
        </p:blipFill>
        <p:spPr>
          <a:xfrm>
            <a:off x="4704495" y="4336254"/>
            <a:ext cx="4192138" cy="2364796"/>
          </a:xfrm>
          <a:prstGeom prst="rect">
            <a:avLst/>
          </a:prstGeom>
        </p:spPr>
      </p:pic>
    </p:spTree>
    <p:extLst>
      <p:ext uri="{BB962C8B-B14F-4D97-AF65-F5344CB8AC3E}">
        <p14:creationId xmlns:p14="http://schemas.microsoft.com/office/powerpoint/2010/main" val="22874106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773" y="533400"/>
            <a:ext cx="8871045" cy="990600"/>
          </a:xfrm>
        </p:spPr>
        <p:txBody>
          <a:bodyPr>
            <a:normAutofit/>
          </a:bodyPr>
          <a:lstStyle/>
          <a:p>
            <a:r>
              <a:rPr lang="en-GB" sz="3500" b="1" dirty="0" smtClean="0">
                <a:solidFill>
                  <a:schemeClr val="tx1"/>
                </a:solidFill>
              </a:rPr>
              <a:t>“Authenticity” over audience expectation?</a:t>
            </a:r>
            <a:endParaRPr lang="en-GB" sz="3500" b="1" dirty="0">
              <a:solidFill>
                <a:schemeClr val="tx1"/>
              </a:solidFill>
            </a:endParaRPr>
          </a:p>
        </p:txBody>
      </p:sp>
      <p:sp>
        <p:nvSpPr>
          <p:cNvPr id="3" name="Content Placeholder 2"/>
          <p:cNvSpPr>
            <a:spLocks noGrp="1"/>
          </p:cNvSpPr>
          <p:nvPr>
            <p:ph sz="half" idx="1"/>
          </p:nvPr>
        </p:nvSpPr>
        <p:spPr>
          <a:xfrm>
            <a:off x="163773" y="1673351"/>
            <a:ext cx="4332027" cy="5027700"/>
          </a:xfrm>
        </p:spPr>
        <p:txBody>
          <a:bodyPr>
            <a:normAutofit fontScale="92500"/>
          </a:bodyPr>
          <a:lstStyle/>
          <a:p>
            <a:r>
              <a:rPr lang="en-GB" dirty="0" smtClean="0"/>
              <a:t>Greater willingness to draw upon Plutarch.</a:t>
            </a:r>
          </a:p>
          <a:p>
            <a:endParaRPr lang="en-GB" sz="500" dirty="0"/>
          </a:p>
          <a:p>
            <a:r>
              <a:rPr lang="en-GB" dirty="0" smtClean="0"/>
              <a:t>Vast gulf between the court and the living condition in Alexandria. </a:t>
            </a:r>
          </a:p>
          <a:p>
            <a:endParaRPr lang="en-GB" sz="500" dirty="0"/>
          </a:p>
          <a:p>
            <a:r>
              <a:rPr lang="en-GB" dirty="0" smtClean="0"/>
              <a:t>Attempts at “fusion” – something that is neither Greek, Roman or classical Egyptian.</a:t>
            </a:r>
          </a:p>
          <a:p>
            <a:endParaRPr lang="en-GB" sz="500" dirty="0"/>
          </a:p>
          <a:p>
            <a:r>
              <a:rPr lang="en-GB" dirty="0" smtClean="0"/>
              <a:t>Less “tragic queen” more ruthless political autocrat.</a:t>
            </a:r>
            <a:endParaRPr lang="en-GB" dirty="0"/>
          </a:p>
        </p:txBody>
      </p:sp>
      <p:pic>
        <p:nvPicPr>
          <p:cNvPr id="2050" name="Picture 2" descr="LegionXIII Rome watch-along S01E08, “Caesarion” or “Julius Caesar, you are  NOT the father. – Trout Nati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5800" y="1673351"/>
            <a:ext cx="4539018" cy="426419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495800" y="6054720"/>
            <a:ext cx="4572000" cy="646331"/>
          </a:xfrm>
          <a:prstGeom prst="rect">
            <a:avLst/>
          </a:prstGeom>
        </p:spPr>
        <p:txBody>
          <a:bodyPr>
            <a:spAutoFit/>
          </a:bodyPr>
          <a:lstStyle/>
          <a:p>
            <a:r>
              <a:rPr lang="en-GB" dirty="0"/>
              <a:t>https://</a:t>
            </a:r>
            <a:r>
              <a:rPr lang="en-GB" dirty="0" smtClean="0"/>
              <a:t>www.youtube.com/watch?v=ityDmvNx-K4 [20 secs]</a:t>
            </a:r>
            <a:endParaRPr lang="en-GB" dirty="0"/>
          </a:p>
        </p:txBody>
      </p:sp>
      <p:sp>
        <p:nvSpPr>
          <p:cNvPr id="7" name="Content Placeholder 2"/>
          <p:cNvSpPr txBox="1">
            <a:spLocks/>
          </p:cNvSpPr>
          <p:nvPr/>
        </p:nvSpPr>
        <p:spPr>
          <a:xfrm>
            <a:off x="0" y="49267"/>
            <a:ext cx="9144000" cy="1506909"/>
          </a:xfrm>
          <a:prstGeom prst="rect">
            <a:avLst/>
          </a:prstGeom>
          <a:solidFill>
            <a:schemeClr val="tx2">
              <a:lumMod val="20000"/>
              <a:lumOff val="80000"/>
            </a:schemeClr>
          </a:solidFill>
        </p:spPr>
        <p:txBody>
          <a:bodyPr vert="horz" lIns="91440" tIns="45720" rIns="91440" bIns="45720" rtlCol="0">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en-GB" sz="2700" b="1" dirty="0" smtClean="0"/>
              <a:t>Does the “carpet” (bag) scene encompass some of the old orientalist vamp tropes that we see in earlier presentations [like with Theda Bara’s representation]?</a:t>
            </a:r>
            <a:endParaRPr lang="en-GB" sz="2700" b="1" dirty="0"/>
          </a:p>
        </p:txBody>
      </p:sp>
    </p:spTree>
    <p:extLst>
      <p:ext uri="{BB962C8B-B14F-4D97-AF65-F5344CB8AC3E}">
        <p14:creationId xmlns:p14="http://schemas.microsoft.com/office/powerpoint/2010/main" val="175496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Bibliography</a:t>
            </a:r>
            <a:endParaRPr lang="en-GB" b="1" dirty="0">
              <a:solidFill>
                <a:schemeClr val="tx1"/>
              </a:solidFill>
            </a:endParaRPr>
          </a:p>
        </p:txBody>
      </p:sp>
      <p:sp>
        <p:nvSpPr>
          <p:cNvPr id="3" name="Content Placeholder 2"/>
          <p:cNvSpPr>
            <a:spLocks noGrp="1"/>
          </p:cNvSpPr>
          <p:nvPr>
            <p:ph idx="1"/>
          </p:nvPr>
        </p:nvSpPr>
        <p:spPr>
          <a:xfrm>
            <a:off x="272955" y="1600200"/>
            <a:ext cx="8639033" cy="5141794"/>
          </a:xfrm>
        </p:spPr>
        <p:txBody>
          <a:bodyPr>
            <a:normAutofit lnSpcReduction="10000"/>
          </a:bodyPr>
          <a:lstStyle/>
          <a:p>
            <a:r>
              <a:rPr lang="en-GB" sz="2800" dirty="0"/>
              <a:t>Daugherty, G. N. 2008. ‘Her First Roman: A Cleopatra for </a:t>
            </a:r>
            <a:r>
              <a:rPr lang="en-GB" sz="2800" i="1" dirty="0"/>
              <a:t>Rome</a:t>
            </a:r>
            <a:r>
              <a:rPr lang="en-GB" sz="2800" dirty="0"/>
              <a:t>’, in </a:t>
            </a:r>
            <a:r>
              <a:rPr lang="en-GB" sz="2800" dirty="0" err="1"/>
              <a:t>Cyrino</a:t>
            </a:r>
            <a:r>
              <a:rPr lang="en-GB" sz="2800" dirty="0"/>
              <a:t>, M. (ed.), </a:t>
            </a:r>
            <a:r>
              <a:rPr lang="en-GB" sz="2800" i="1" dirty="0"/>
              <a:t>Rome, season one history makes television</a:t>
            </a:r>
            <a:r>
              <a:rPr lang="en-GB" sz="2800" dirty="0"/>
              <a:t>. Malden, MA: Blackwell Pub: 141-152</a:t>
            </a:r>
            <a:r>
              <a:rPr lang="en-GB" sz="2800" dirty="0" smtClean="0"/>
              <a:t>.</a:t>
            </a:r>
          </a:p>
          <a:p>
            <a:endParaRPr lang="en-GB" sz="600" dirty="0"/>
          </a:p>
          <a:p>
            <a:r>
              <a:rPr lang="en-GB" sz="2800" dirty="0" smtClean="0"/>
              <a:t>Llewellyn-Jones</a:t>
            </a:r>
            <a:r>
              <a:rPr lang="en-GB" sz="2800" dirty="0"/>
              <a:t>, Lloyd. 2013. ‘An Almost All Greek Thing’: Cleopatra VII and Hollywood Imagination.’ In Konstantinos P. </a:t>
            </a:r>
            <a:r>
              <a:rPr lang="en-GB" sz="2800" dirty="0" err="1"/>
              <a:t>Nikoloutsos</a:t>
            </a:r>
            <a:r>
              <a:rPr lang="en-GB" sz="2800" dirty="0"/>
              <a:t> (ed.), </a:t>
            </a:r>
            <a:r>
              <a:rPr lang="en-GB" sz="2800" i="1" dirty="0"/>
              <a:t>Ancient Greek Women in Film</a:t>
            </a:r>
            <a:r>
              <a:rPr lang="en-GB" sz="2800" dirty="0"/>
              <a:t>. Oxford: University Press, pp. 305-329.</a:t>
            </a:r>
          </a:p>
          <a:p>
            <a:endParaRPr lang="en-GB" sz="600" dirty="0"/>
          </a:p>
          <a:p>
            <a:r>
              <a:rPr lang="en-GB" sz="2800" dirty="0" smtClean="0"/>
              <a:t>Solomon</a:t>
            </a:r>
            <a:r>
              <a:rPr lang="en-GB" sz="2800" dirty="0"/>
              <a:t>, Jon. 1995. ‘In the Wake of “Cleopatra”: The Ancient World in Cinema since 1963.’ </a:t>
            </a:r>
            <a:r>
              <a:rPr lang="en-GB" sz="2800" i="1" dirty="0"/>
              <a:t>CAMWS </a:t>
            </a:r>
            <a:r>
              <a:rPr lang="en-GB" sz="2800" dirty="0"/>
              <a:t>91 (2): 113-140.</a:t>
            </a:r>
          </a:p>
          <a:p>
            <a:endParaRPr lang="en-GB" dirty="0"/>
          </a:p>
        </p:txBody>
      </p:sp>
    </p:spTree>
    <p:extLst>
      <p:ext uri="{BB962C8B-B14F-4D97-AF65-F5344CB8AC3E}">
        <p14:creationId xmlns:p14="http://schemas.microsoft.com/office/powerpoint/2010/main" val="31317271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247</TotalTime>
  <Words>1744</Words>
  <Application>Microsoft Office PowerPoint</Application>
  <PresentationFormat>On-screen Show (4:3)</PresentationFormat>
  <Paragraphs>142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Wingdings 2</vt:lpstr>
      <vt:lpstr>Clarity</vt:lpstr>
      <vt:lpstr>HPAH5046/6046 The Life and Times of Caesar and Cicero</vt:lpstr>
      <vt:lpstr>The Historical Cleopatra (VII)</vt:lpstr>
      <vt:lpstr>Representations of Cleopatra</vt:lpstr>
      <vt:lpstr>Imagining Cleopatra from the 19th century to the present</vt:lpstr>
      <vt:lpstr>Exoticism, Orientalism and Egypt on the Silver Screen</vt:lpstr>
      <vt:lpstr>Earlier Cleopatras</vt:lpstr>
      <vt:lpstr>The Cleopatras of Hollywood</vt:lpstr>
      <vt:lpstr>PowerPoint Presentation</vt:lpstr>
      <vt:lpstr>Cleopatra 1963</vt:lpstr>
      <vt:lpstr>PowerPoint Presentation</vt:lpstr>
      <vt:lpstr>PowerPoint Presentation</vt:lpstr>
      <vt:lpstr>PowerPoint Presentation</vt:lpstr>
      <vt:lpstr>PowerPoint Presentation</vt:lpstr>
      <vt:lpstr>PowerPoint Presentation</vt:lpstr>
      <vt:lpstr>PowerPoint Presentation</vt:lpstr>
      <vt:lpstr>A more modern Cleopatra? BBC-HBO’s Cleopatra</vt:lpstr>
      <vt:lpstr>A Cleopatra that defies audience expectations?</vt:lpstr>
      <vt:lpstr>“Authenticity” over audience expectation?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HPAH5046/6046 The Life and Times of Caesar and Cicero</dc:title>
  <dc:creator>Matthew Cobb</dc:creator>
  <cp:lastModifiedBy>Matthew Cobb</cp:lastModifiedBy>
  <cp:revision>49</cp:revision>
  <dcterms:created xsi:type="dcterms:W3CDTF">2021-03-04T13:23:11Z</dcterms:created>
  <dcterms:modified xsi:type="dcterms:W3CDTF">2021-04-17T11:50:12Z</dcterms:modified>
</cp:coreProperties>
</file>