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332" r:id="rId2"/>
    <p:sldId id="502" r:id="rId3"/>
    <p:sldId id="308" r:id="rId4"/>
    <p:sldId id="505" r:id="rId5"/>
    <p:sldId id="510" r:id="rId6"/>
    <p:sldId id="269" r:id="rId7"/>
    <p:sldId id="340" r:id="rId8"/>
    <p:sldId id="341" r:id="rId9"/>
    <p:sldId id="342" r:id="rId10"/>
    <p:sldId id="257" r:id="rId11"/>
    <p:sldId id="339" r:id="rId12"/>
    <p:sldId id="492" r:id="rId13"/>
    <p:sldId id="496" r:id="rId14"/>
    <p:sldId id="494" r:id="rId15"/>
    <p:sldId id="267" r:id="rId16"/>
    <p:sldId id="350" r:id="rId17"/>
    <p:sldId id="345" r:id="rId18"/>
    <p:sldId id="512" r:id="rId19"/>
    <p:sldId id="346" r:id="rId20"/>
    <p:sldId id="513" r:id="rId21"/>
    <p:sldId id="347" r:id="rId22"/>
    <p:sldId id="514" r:id="rId23"/>
    <p:sldId id="348" r:id="rId24"/>
    <p:sldId id="515" r:id="rId25"/>
    <p:sldId id="349" r:id="rId26"/>
    <p:sldId id="516" r:id="rId27"/>
    <p:sldId id="509" r:id="rId28"/>
    <p:sldId id="493" r:id="rId29"/>
    <p:sldId id="517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11" autoAdjust="0"/>
    <p:restoredTop sz="94660"/>
  </p:normalViewPr>
  <p:slideViewPr>
    <p:cSldViewPr snapToGrid="0">
      <p:cViewPr>
        <p:scale>
          <a:sx n="75" d="100"/>
          <a:sy n="75" d="100"/>
        </p:scale>
        <p:origin x="108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3911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73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433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8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6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09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1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0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88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44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89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189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Yn4CyL3r5w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N7yc_mjdJQ?feature=oembed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3411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B70D573-C2DD-D979-576F-2FDBF2F650F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365" r="-2" b="-2"/>
          <a:stretch/>
        </p:blipFill>
        <p:spPr>
          <a:xfrm>
            <a:off x="20" y="-2"/>
            <a:ext cx="113410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3963173"/>
          </a:xfrm>
        </p:spPr>
        <p:txBody>
          <a:bodyPr>
            <a:normAutofit/>
          </a:bodyPr>
          <a:lstStyle/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BMBM5024  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Marketing in Practice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The Situation Analysis</a:t>
            </a:r>
            <a:br>
              <a:rPr lang="en-GB" sz="5600" dirty="0"/>
            </a:br>
            <a:endParaRPr lang="en-GB" sz="5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Gwyneth Jones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8C6639-F651-4D15-A695-E9D03BB2A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1" y="0"/>
            <a:ext cx="457200" cy="6858000"/>
          </a:xfrm>
          <a:prstGeom prst="rect">
            <a:avLst/>
          </a:prstGeom>
          <a:solidFill>
            <a:srgbClr val="30303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9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338" y="365760"/>
            <a:ext cx="10246174" cy="999401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Review : SOSTAC Planning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613" t="19830" r="17164" b="7064"/>
          <a:stretch/>
        </p:blipFill>
        <p:spPr>
          <a:xfrm>
            <a:off x="360608" y="1519707"/>
            <a:ext cx="10161431" cy="517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665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Lecture 3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External Environment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Macro Environment 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Today we will explore: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The marketing audit process (Situation Analysis)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Tools, techniques and processes you will need to carry out the audit / situation analysis element of the marketing plan.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9402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365760"/>
            <a:ext cx="10459212" cy="73914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Situation Analysis (Marketing Audit)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600200"/>
            <a:ext cx="3962400" cy="41402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first stage of the marketing plan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Encourages management to consider its position in the business environment.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The Definitive Guide on Marketing Environment!">
            <a:extLst>
              <a:ext uri="{FF2B5EF4-FFF2-40B4-BE49-F238E27FC236}">
                <a16:creationId xmlns:a16="http://schemas.microsoft.com/office/drawing/2014/main" id="{9CDAD29B-121A-F28F-7B56-622FBEB776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6716" y="1386027"/>
            <a:ext cx="6570571" cy="458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242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8FD1EE-5CE0-A00F-3210-CA18AB5B4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5E43-92F6-3A50-A3C7-BB278F123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31" y="640080"/>
            <a:ext cx="4370931" cy="110209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Situation Analysis (Marketing Audit)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2F3F7-EFEC-26DA-D87A-EF23DA602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55" y="2325157"/>
            <a:ext cx="4161001" cy="3982822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three stages of the marketing environment audit. </a:t>
            </a:r>
          </a:p>
          <a:p>
            <a:pPr lvl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Each level is analysed separately </a:t>
            </a:r>
          </a:p>
        </p:txBody>
      </p:sp>
      <p:pic>
        <p:nvPicPr>
          <p:cNvPr id="2050" name="Picture 2" descr="Micro and Macro Environment Factors | Oxford College of Marketing Blog">
            <a:extLst>
              <a:ext uri="{FF2B5EF4-FFF2-40B4-BE49-F238E27FC236}">
                <a16:creationId xmlns:a16="http://schemas.microsoft.com/office/drawing/2014/main" id="{96CADEEB-6BD7-7A13-5EB7-FBE2EF974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34257" y="240632"/>
            <a:ext cx="6657794" cy="617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262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701" y="365760"/>
            <a:ext cx="10284811" cy="1025158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Market Analysis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793" y="1828800"/>
            <a:ext cx="10084156" cy="45462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conduct an effective evaluation of the external environment an organisation needs staff with relevant skills and abilities. 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Judgement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– critical to determine the value of the analysis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Interpretation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– determining patterns and trends from mass data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Research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– systematically collect market research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Synthesis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– draw together and interpret information from wide sources of data.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Concluding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– draw clear conclusions to support action required in the strategic marketing plan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Communication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– Communicate to senior management and internal departments in order to action the strategic marketing plan.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2477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 ENVIRONMENT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Consists of all the external factors that most organisations cannot control.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factors will be different for different industries.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 businesses within an industry will be affected by these factors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Macro environment is analysed using:</a:t>
            </a:r>
          </a:p>
          <a:p>
            <a:pPr lvl="1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360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micro market is closer and provides elements that are more controllable.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external stakeholder groups are contained in this environment.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Intermediaries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General Public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Other stakeholders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6606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ENVIRONMENT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94021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environment within the organisation.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having a good understanding of the internal environment, including the strengths and weaknesses, an organisation can consider realistically and practically the opportunities and threats in the external environment.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aspects are: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Systems and processes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Skills and staff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Internal restrictions impacting success or failure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8262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75DE7-5007-893E-EC6B-450FA3D9A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161" y="643466"/>
            <a:ext cx="3279267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Macro Environment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0A5CD-F988-E3A2-A247-7BDDAAF55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Effective marketers will understand and monitor the major environmental factors that surround the organisation’s operations.</a:t>
            </a:r>
          </a:p>
          <a:p>
            <a:pPr eaLnBrk="1" hangingPunct="1"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external environment is constantly changing at a rapid pace and offers both opportunities and threats</a:t>
            </a:r>
          </a:p>
          <a:p>
            <a:pPr eaLnBrk="1" hangingPunct="1"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Successful organisations will constantly observe the external environment and react to the changes that occur.</a:t>
            </a:r>
          </a:p>
          <a:p>
            <a:pPr eaLnBrk="1" hangingPunct="1">
              <a:defRPr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Organisations that ignore the external changes will miss opportunities and threaten their long-term survival.</a:t>
            </a:r>
          </a:p>
          <a:p>
            <a:pPr eaLnBrk="1" hangingPunct="1">
              <a:defRPr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90904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PESTEL ANALYSIS</a:t>
            </a:r>
          </a:p>
        </p:txBody>
      </p:sp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Technological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Environmental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Legislative/Regulatory</a:t>
            </a:r>
          </a:p>
        </p:txBody>
      </p:sp>
    </p:spTree>
    <p:extLst>
      <p:ext uri="{BB962C8B-B14F-4D97-AF65-F5344CB8AC3E}">
        <p14:creationId xmlns:p14="http://schemas.microsoft.com/office/powerpoint/2010/main" val="301592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1981200" y="1340769"/>
            <a:ext cx="8229600" cy="47864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6675" y="97458"/>
            <a:ext cx="11226165" cy="1112217"/>
          </a:xfrm>
        </p:spPr>
        <p:txBody>
          <a:bodyPr>
            <a:normAutofit/>
          </a:bodyPr>
          <a:lstStyle/>
          <a:p>
            <a:r>
              <a:rPr lang="en-GB" b="1" dirty="0"/>
              <a:t>External Environment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1078598"/>
            <a:ext cx="8363272" cy="4987898"/>
          </a:xfrm>
          <a:prstGeom prst="rect">
            <a:avLst/>
          </a:prstGeom>
        </p:spPr>
      </p:pic>
      <p:pic>
        <p:nvPicPr>
          <p:cNvPr id="3074" name="Picture 2" descr="Image result for pest analysi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1" t="3247" r="23700"/>
          <a:stretch/>
        </p:blipFill>
        <p:spPr bwMode="auto">
          <a:xfrm>
            <a:off x="323850" y="1209674"/>
            <a:ext cx="10621860" cy="566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7B914098-EA5F-4E0F-8262-B37EEDEAEE8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5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1981200" y="1340769"/>
            <a:ext cx="8229600" cy="47864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" y="97458"/>
            <a:ext cx="11216640" cy="106877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Marketing Mix within the External Environment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1078598"/>
            <a:ext cx="8363272" cy="4987898"/>
          </a:xfrm>
          <a:prstGeom prst="rect">
            <a:avLst/>
          </a:prstGeom>
        </p:spPr>
      </p:pic>
      <p:pic>
        <p:nvPicPr>
          <p:cNvPr id="3074" name="Picture 2" descr="Image result for pest analysi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1" t="3247" r="23700"/>
          <a:stretch/>
        </p:blipFill>
        <p:spPr bwMode="auto">
          <a:xfrm>
            <a:off x="142875" y="1078598"/>
            <a:ext cx="11029950" cy="580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9787" y="2505075"/>
            <a:ext cx="3994513" cy="280987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fld id="{7B914098-EA5F-4E0F-8262-B37EEDEAEE8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97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0D566-CEAA-341A-67BC-1EAC6E576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ESTEL Analysis EXPLAINED | B2U | Business To You">
            <a:hlinkClick r:id="" action="ppaction://media"/>
            <a:extLst>
              <a:ext uri="{FF2B5EF4-FFF2-40B4-BE49-F238E27FC236}">
                <a16:creationId xmlns:a16="http://schemas.microsoft.com/office/drawing/2014/main" id="{695B605C-A906-C745-AA52-86A359FB50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12504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91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Taxation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Government Policy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Political Stability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Foreign Trade Regulations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Trade Restrictions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Government Subsidies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901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Political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political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2673768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The general state of the economy and how it will affect strategy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Interest rates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Inflation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Unemployment Rates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Business Cycles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Disposable Income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Energy availability and costs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Exchange Rates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52675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CC5E07-3370-2C50-8E60-E4F1AF360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D97A54-AF3D-7273-D8D0-645B7533F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2BB592-D645-662A-03DC-019760626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3AA52-E64E-DDC5-4981-18F46277F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99187DB-9AD7-1DA6-6D90-CE03D4215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8BB23-B55B-4F10-7D14-E5B2CBD63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economic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1849986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What changes and trends are happening in society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Population demographics (younger/older populations)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Income distribution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Taste and lifestyle changes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Attitudes to work and leisure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Levels of education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55687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2C789F-594E-CFF1-73A9-71A3BBFCD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D5AB3EE-8CCB-281E-EF94-E5ED5648B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BB8A2-BF5F-C57C-74A7-9B324EC3B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839FC-0DD6-540C-173D-C7EFB29FD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98B4190-F9CE-25FF-B0E8-004DE793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40B0-0F98-F187-83B1-9B2AD8D64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social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802209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TECNOLOGICAL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What technology is maturing and what is emerging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Government spending on research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Industry focus on research and development (R &amp; D)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Speed of technology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Rates of obsolescence / innovation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Changes in production methods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Integration between buyers and sellers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Automation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09775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208B44-8D15-7B6A-1BF8-0545B47DC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EA5CB5-7EFF-EA15-5437-CDEDDDA2E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732203-23F8-147F-8AD7-A4B64AC71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D4BE4F-6838-F6A7-33CC-F4A147786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Technological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D1189F-4349-1950-9704-54A57E354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02EE3-E074-B546-976B-48AEB67FF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technological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3974223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1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ENVIRONMENTAL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Consumer environmental awareness for products and </a:t>
            </a: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materials that go into making products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Minimizing the impact/pollution impact on the local environment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More eco-friendly substitutes?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Carbon emission targets?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Climate Change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Air / water pollution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Green products and recycling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79200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73AAF1-3B57-59B7-1DEF-25CA802A6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6E9D11-A7BF-7E1B-A7DC-5B0F0104E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6AA0C7-34E5-A47D-C7DC-A6AF6BC02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6888B-B1D7-4110-FB90-5877AC755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Environmental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88890B1-A8FE-9EBB-D434-8CA1BCF33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5FE95-AB1C-0C7A-7589-628174527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environmental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27658112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D099-309B-505C-C5C4-A0EB92A4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LEGAL / REGULATORY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FDB1-FCA2-6B1F-7620-69A973D1C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Monopoly issues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Employment laws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Intellectual Property (IP) laws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Taxation 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Data protection / GDPR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Consumer protection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Health and Safety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Copy right and patent laws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Discrimination laws</a:t>
            </a:r>
          </a:p>
        </p:txBody>
      </p:sp>
    </p:spTree>
    <p:extLst>
      <p:ext uri="{BB962C8B-B14F-4D97-AF65-F5344CB8AC3E}">
        <p14:creationId xmlns:p14="http://schemas.microsoft.com/office/powerpoint/2010/main" val="11131542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FC45E4-5498-91E2-B4E2-28ECAC72A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6D9558-0463-38A3-83F8-5142FDEF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3137C-2D81-B196-FD05-FA057805E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D2F64-1E85-A097-4B80-71073729B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Class Exercise</a:t>
            </a: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Legal Factors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3863ED-41BE-0847-5AD2-8C4DF3BDF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5542A-6C64-7E57-AB9D-BE1F45F87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89957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Work in small groups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Choose an organisation with which you are familiar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Discuss </a:t>
            </a:r>
            <a:r>
              <a:rPr lang="en-GB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legalal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factors affecting  business in that sector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Share your views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21565358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CD487-1F38-92A6-A4DE-DE0137DA6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ESTLE Analysis Explained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403C6503-4DD0-DD56-1C5D-346A8C7F3E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72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5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2B9BB-DA5B-4B2F-3028-A12D3EF33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2C7F7-F57F-8EFB-1EB2-86162C614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7FA502-72AC-710F-1D6B-529048B97D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67" t="20435" r="35516" b="23912"/>
          <a:stretch/>
        </p:blipFill>
        <p:spPr>
          <a:xfrm>
            <a:off x="-89452" y="79513"/>
            <a:ext cx="11469755" cy="668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5158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Quizzical burrowing owl looking forward">
            <a:extLst>
              <a:ext uri="{FF2B5EF4-FFF2-40B4-BE49-F238E27FC236}">
                <a16:creationId xmlns:a16="http://schemas.microsoft.com/office/drawing/2014/main" id="{0A761F60-3C4C-8740-2802-C07DEA185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91" b="14374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5DA9EA-E28B-74D4-9E22-B97B21A4F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0" y="5473700"/>
            <a:ext cx="7086600" cy="12573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86197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817</Words>
  <Application>Microsoft Office PowerPoint</Application>
  <PresentationFormat>Widescreen</PresentationFormat>
  <Paragraphs>152</Paragraphs>
  <Slides>29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Century Schoolbook</vt:lpstr>
      <vt:lpstr>Wingdings 2</vt:lpstr>
      <vt:lpstr>View</vt:lpstr>
      <vt:lpstr>BMBM5024   Marketing in Practice  The Situation Analysis </vt:lpstr>
      <vt:lpstr>Review : SOSTAC Planning Model</vt:lpstr>
      <vt:lpstr>Lecture 3  The External Environment  The Macro Environment   PESTLE Analysis</vt:lpstr>
      <vt:lpstr>Situation Analysis (Marketing Audit) </vt:lpstr>
      <vt:lpstr>Situation Analysis (Marketing Audit) </vt:lpstr>
      <vt:lpstr>Market Analysis Skills</vt:lpstr>
      <vt:lpstr>THE  MACRO ENVIRONMENT</vt:lpstr>
      <vt:lpstr>THE  MICRO ENVIRONMENT</vt:lpstr>
      <vt:lpstr>THE INTERNAL ENVIRONMENT</vt:lpstr>
      <vt:lpstr>The Macro Environment</vt:lpstr>
      <vt:lpstr>PESTEL ANALYSIS</vt:lpstr>
      <vt:lpstr>External Environment </vt:lpstr>
      <vt:lpstr>The Marketing Mix within the External Environment </vt:lpstr>
      <vt:lpstr>PowerPoint Presentation</vt:lpstr>
      <vt:lpstr>POLITICAL</vt:lpstr>
      <vt:lpstr>Class Exercise  Political Factors</vt:lpstr>
      <vt:lpstr>ECONOMIC</vt:lpstr>
      <vt:lpstr>Class Exercise  Economic Factors</vt:lpstr>
      <vt:lpstr>SOCIAL</vt:lpstr>
      <vt:lpstr>Class Exercise  Social Factors</vt:lpstr>
      <vt:lpstr>TECNOLOGICAL</vt:lpstr>
      <vt:lpstr>Class Exercise  Technological Factors</vt:lpstr>
      <vt:lpstr>ENVIRONMENTAL</vt:lpstr>
      <vt:lpstr>Class Exercise  Environmental Factors</vt:lpstr>
      <vt:lpstr>LEGAL / REGULATORY</vt:lpstr>
      <vt:lpstr>Class Exercise  Legal Factors</vt:lpstr>
      <vt:lpstr>PowerPoint Presentation</vt:lpstr>
      <vt:lpstr>PowerPoint Presentation</vt:lpstr>
      <vt:lpstr>Any Questions?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17</cp:revision>
  <dcterms:created xsi:type="dcterms:W3CDTF">2023-02-12T18:43:03Z</dcterms:created>
  <dcterms:modified xsi:type="dcterms:W3CDTF">2026-02-06T01:50:48Z</dcterms:modified>
</cp:coreProperties>
</file>