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FA2E14-43E9-4A55-9E92-0A3E6C941D0E}"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47322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A2E14-43E9-4A55-9E92-0A3E6C941D0E}"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15699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FA2E14-43E9-4A55-9E92-0A3E6C941D0E}"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019443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584995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FA2E14-43E9-4A55-9E92-0A3E6C941D0E}" type="datetimeFigureOut">
              <a:rPr lang="en-US" smtClean="0"/>
              <a:t>7/17/2023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4113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FA2E14-43E9-4A55-9E92-0A3E6C941D0E}" type="datetimeFigureOut">
              <a:rPr lang="en-US" smtClean="0"/>
              <a:t>7/17/2023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707849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DFA2E14-43E9-4A55-9E92-0A3E6C941D0E}" type="datetimeFigureOut">
              <a:rPr lang="en-US" smtClean="0"/>
              <a:t>7/17/2023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4245718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4284423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55367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3660153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1036499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04849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FA2E14-43E9-4A55-9E92-0A3E6C941D0E}" type="datetimeFigureOut">
              <a:rPr lang="en-US" smtClean="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3566482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DFA2E14-43E9-4A55-9E92-0A3E6C941D0E}" type="datetimeFigureOut">
              <a:rPr lang="en-US" smtClean="0"/>
              <a:t>7/17/2023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26187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DFA2E14-43E9-4A55-9E92-0A3E6C941D0E}" type="datetimeFigureOut">
              <a:rPr lang="en-US" smtClean="0"/>
              <a:t>7/17/2023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385682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A2E14-43E9-4A55-9E92-0A3E6C941D0E}"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2722571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A2E14-43E9-4A55-9E92-0A3E6C941D0E}" type="datetimeFigureOut">
              <a:rPr lang="en-US" smtClean="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62E8C-AB85-4335-9125-1AA411600769}" type="slidenum">
              <a:rPr lang="en-US" smtClean="0"/>
              <a:t>‹#›</a:t>
            </a:fld>
            <a:endParaRPr lang="en-US"/>
          </a:p>
        </p:txBody>
      </p:sp>
    </p:spTree>
    <p:extLst>
      <p:ext uri="{BB962C8B-B14F-4D97-AF65-F5344CB8AC3E}">
        <p14:creationId xmlns:p14="http://schemas.microsoft.com/office/powerpoint/2010/main" val="4026107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DFA2E14-43E9-4A55-9E92-0A3E6C941D0E}" type="datetimeFigureOut">
              <a:rPr lang="en-US" smtClean="0"/>
              <a:t>7/17/2023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3662E8C-AB85-4335-9125-1AA411600769}" type="slidenum">
              <a:rPr lang="en-US" smtClean="0"/>
              <a:t>‹#›</a:t>
            </a:fld>
            <a:endParaRPr lang="en-US"/>
          </a:p>
        </p:txBody>
      </p:sp>
    </p:spTree>
    <p:extLst>
      <p:ext uri="{BB962C8B-B14F-4D97-AF65-F5344CB8AC3E}">
        <p14:creationId xmlns:p14="http://schemas.microsoft.com/office/powerpoint/2010/main" val="34691474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gate.net/publication/356791944_Book_Review_Performance_Management_Key_Strategies_and_Practical_Guidelines_by" TargetMode="External" /><Relationship Id="rId3" Type="http://schemas.openxmlformats.org/officeDocument/2006/relationships/hyperlink" Target="https://yourstory.com/2013/01/book-review-the-innovators-dna-mastering-the-five-skills-of-disruptive-innovators" TargetMode="External" /><Relationship Id="rId7" Type="http://schemas.openxmlformats.org/officeDocument/2006/relationships/hyperlink" Target="https://www.entrepreneur.com/" TargetMode="External" /><Relationship Id="rId2" Type="http://schemas.openxmlformats.org/officeDocument/2006/relationships/hyperlink" Target="https://hvl.instructure.com/files/867175/download?download_frd=1" TargetMode="External" /><Relationship Id="rId1" Type="http://schemas.openxmlformats.org/officeDocument/2006/relationships/slideLayout" Target="../slideLayouts/slideLayout2.xml" /><Relationship Id="rId6" Type="http://schemas.openxmlformats.org/officeDocument/2006/relationships/hyperlink" Target="https://www.oreilly.com/library/view/the-innovators-dna/9781422142714/chapter002.html" TargetMode="External" /><Relationship Id="rId5" Type="http://schemas.openxmlformats.org/officeDocument/2006/relationships/hyperlink" Target="https://archive.org/details/changemastersinn0000kant_b3z9" TargetMode="External" /><Relationship Id="rId4" Type="http://schemas.openxmlformats.org/officeDocument/2006/relationships/hyperlink" Target="https://www.penguin.co.uk/books/304136/the-infinite-game-by-sinek-simon/9780241385630" TargetMode="External" /><Relationship Id="rId9" Type="http://schemas.openxmlformats.org/officeDocument/2006/relationships/hyperlink" Target="https://fourminutebooks.com/now-discover-your-strengths-summar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FF65-8F3D-4011-8647-9ED583767AA5}"/>
              </a:ext>
            </a:extLst>
          </p:cNvPr>
          <p:cNvSpPr>
            <a:spLocks noGrp="1"/>
          </p:cNvSpPr>
          <p:nvPr>
            <p:ph type="ctrTitle"/>
          </p:nvPr>
        </p:nvSpPr>
        <p:spPr/>
        <p:txBody>
          <a:bodyPr/>
          <a:lstStyle/>
          <a:p>
            <a:r>
              <a:rPr lang="en-US" dirty="0"/>
              <a:t>Personal Growth through Self-Evaluation</a:t>
            </a:r>
          </a:p>
        </p:txBody>
      </p:sp>
      <p:sp>
        <p:nvSpPr>
          <p:cNvPr id="3" name="Subtitle 2">
            <a:extLst>
              <a:ext uri="{FF2B5EF4-FFF2-40B4-BE49-F238E27FC236}">
                <a16:creationId xmlns:a16="http://schemas.microsoft.com/office/drawing/2014/main" id="{C9B1054F-D632-B146-04A5-EDC42D93729A}"/>
              </a:ext>
            </a:extLst>
          </p:cNvPr>
          <p:cNvSpPr>
            <a:spLocks noGrp="1"/>
          </p:cNvSpPr>
          <p:nvPr>
            <p:ph type="subTitle" idx="1"/>
          </p:nvPr>
        </p:nvSpPr>
        <p:spPr/>
        <p:txBody>
          <a:bodyPr/>
          <a:lstStyle/>
          <a:p>
            <a:r>
              <a:rPr lang="en-US" dirty="0"/>
              <a:t>Reflection journal </a:t>
            </a:r>
          </a:p>
        </p:txBody>
      </p:sp>
    </p:spTree>
    <p:extLst>
      <p:ext uri="{BB962C8B-B14F-4D97-AF65-F5344CB8AC3E}">
        <p14:creationId xmlns:p14="http://schemas.microsoft.com/office/powerpoint/2010/main" val="3799295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7306-D65D-EB11-9350-803F28F0776A}"/>
              </a:ext>
            </a:extLst>
          </p:cNvPr>
          <p:cNvSpPr>
            <a:spLocks noGrp="1"/>
          </p:cNvSpPr>
          <p:nvPr>
            <p:ph type="title"/>
          </p:nvPr>
        </p:nvSpPr>
        <p:spPr/>
        <p:txBody>
          <a:bodyPr/>
          <a:lstStyle/>
          <a:p>
            <a:r>
              <a:rPr lang="en-US" dirty="0"/>
              <a:t>Importance of Self-Evaluation</a:t>
            </a:r>
          </a:p>
        </p:txBody>
      </p:sp>
      <p:sp>
        <p:nvSpPr>
          <p:cNvPr id="3" name="Content Placeholder 2">
            <a:extLst>
              <a:ext uri="{FF2B5EF4-FFF2-40B4-BE49-F238E27FC236}">
                <a16:creationId xmlns:a16="http://schemas.microsoft.com/office/drawing/2014/main" id="{4B31FC1B-BF45-B62E-9A55-07286FFAE186}"/>
              </a:ext>
            </a:extLst>
          </p:cNvPr>
          <p:cNvSpPr>
            <a:spLocks noGrp="1"/>
          </p:cNvSpPr>
          <p:nvPr>
            <p:ph sz="quarter" idx="13"/>
          </p:nvPr>
        </p:nvSpPr>
        <p:spPr/>
        <p:txBody>
          <a:bodyPr>
            <a:normAutofit fontScale="85000" lnSpcReduction="20000"/>
          </a:bodyPr>
          <a:lstStyle/>
          <a:p>
            <a:r>
              <a:rPr lang="en-US" dirty="0"/>
              <a:t>Taking stock of how I am doing on my path to bettering myself via self-evaluation is crucial to my development as a person.</a:t>
            </a:r>
          </a:p>
          <a:p>
            <a:r>
              <a:rPr lang="en-US" dirty="0"/>
              <a:t>By analyzing my own performance, I learn where I'm succeeding and where I still have room to grow.</a:t>
            </a:r>
          </a:p>
          <a:p>
            <a:r>
              <a:rPr lang="en-US" dirty="0"/>
              <a:t>Having a well-defined plan of action based on honest self-evaluation keeps me on track and inspired.</a:t>
            </a:r>
          </a:p>
          <a:p>
            <a:r>
              <a:rPr lang="en-US" dirty="0"/>
              <a:t>By critiquing my own performance, I am able to take charge of my development and better equip myself to face and conquer obstacles.</a:t>
            </a:r>
          </a:p>
          <a:p>
            <a:r>
              <a:rPr lang="en-US" dirty="0"/>
              <a:t>Self-reflection is an essential part of my development process since it helps me adjust to new situations.</a:t>
            </a:r>
          </a:p>
        </p:txBody>
      </p:sp>
    </p:spTree>
    <p:extLst>
      <p:ext uri="{BB962C8B-B14F-4D97-AF65-F5344CB8AC3E}">
        <p14:creationId xmlns:p14="http://schemas.microsoft.com/office/powerpoint/2010/main" val="1243222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B8193-1C9F-F06A-9A1A-AFDF85C5E011}"/>
              </a:ext>
            </a:extLst>
          </p:cNvPr>
          <p:cNvSpPr>
            <a:spLocks noGrp="1"/>
          </p:cNvSpPr>
          <p:nvPr>
            <p:ph type="title"/>
          </p:nvPr>
        </p:nvSpPr>
        <p:spPr/>
        <p:txBody>
          <a:bodyPr/>
          <a:lstStyle/>
          <a:p>
            <a:r>
              <a:rPr lang="en-US" dirty="0"/>
              <a:t>Evaluation Strategies</a:t>
            </a:r>
          </a:p>
        </p:txBody>
      </p:sp>
      <p:sp>
        <p:nvSpPr>
          <p:cNvPr id="3" name="Content Placeholder 2">
            <a:extLst>
              <a:ext uri="{FF2B5EF4-FFF2-40B4-BE49-F238E27FC236}">
                <a16:creationId xmlns:a16="http://schemas.microsoft.com/office/drawing/2014/main" id="{D889FEF5-EF66-55A7-2148-777B05D74E6A}"/>
              </a:ext>
            </a:extLst>
          </p:cNvPr>
          <p:cNvSpPr>
            <a:spLocks noGrp="1"/>
          </p:cNvSpPr>
          <p:nvPr>
            <p:ph sz="quarter" idx="13"/>
          </p:nvPr>
        </p:nvSpPr>
        <p:spPr>
          <a:xfrm>
            <a:off x="913774" y="2367092"/>
            <a:ext cx="10363826" cy="3789159"/>
          </a:xfrm>
        </p:spPr>
        <p:txBody>
          <a:bodyPr>
            <a:normAutofit fontScale="70000" lnSpcReduction="20000"/>
          </a:bodyPr>
          <a:lstStyle/>
          <a:p>
            <a:r>
              <a:rPr lang="en-US" dirty="0"/>
              <a:t>Keeping a notebook: I keep a notebook in which I write down my ideas, observations, and accomplishments. It's been useful for keeping tabs on my progress, seeing trends, and taking stock of my efforts.</a:t>
            </a:r>
          </a:p>
          <a:p>
            <a:r>
              <a:rPr lang="en-US" dirty="0"/>
              <a:t>I set clear and attainable goals by using the SMART (Specific, Measurable, Achievable, Relevant, Time-bound) framework. Using this method, I am able to gauge my development and make appropriate modifications.</a:t>
            </a:r>
          </a:p>
          <a:p>
            <a:r>
              <a:rPr lang="en-US" dirty="0"/>
              <a:t>Seeking Input: I often solicit input from reliable sources in order to broaden my horizons and enrich my understanding of the world. I have grown and developed as a person by being open to criticism and taking in the insights of others.</a:t>
            </a:r>
          </a:p>
          <a:p>
            <a:r>
              <a:rPr lang="en-US" dirty="0"/>
              <a:t>Having mentors and peers to bounce ideas off of is invaluable in helping me assess my own strengths and weaknesses.</a:t>
            </a:r>
          </a:p>
          <a:p>
            <a:r>
              <a:rPr lang="en-US" dirty="0"/>
              <a:t>Failures are chances for growth, and I make use of introspection to assess problems, determine their causes, and develop more effective solutions.</a:t>
            </a:r>
          </a:p>
          <a:p>
            <a:r>
              <a:rPr lang="en-US" dirty="0"/>
              <a:t>Recognizing and rewarding my successes keeps me motivated and enhances my self-confidence, therefore reinforcing my good actions and outcomes.</a:t>
            </a:r>
          </a:p>
        </p:txBody>
      </p:sp>
    </p:spTree>
    <p:extLst>
      <p:ext uri="{BB962C8B-B14F-4D97-AF65-F5344CB8AC3E}">
        <p14:creationId xmlns:p14="http://schemas.microsoft.com/office/powerpoint/2010/main" val="3048849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C2545-9030-DBDA-A64A-E3A87164FFED}"/>
              </a:ext>
            </a:extLst>
          </p:cNvPr>
          <p:cNvSpPr>
            <a:spLocks noGrp="1"/>
          </p:cNvSpPr>
          <p:nvPr>
            <p:ph type="title"/>
          </p:nvPr>
        </p:nvSpPr>
        <p:spPr/>
        <p:txBody>
          <a:bodyPr/>
          <a:lstStyle/>
          <a:p>
            <a:r>
              <a:rPr lang="en-US" dirty="0"/>
              <a:t>Seeking Opinions and Feedback</a:t>
            </a:r>
          </a:p>
        </p:txBody>
      </p:sp>
      <p:sp>
        <p:nvSpPr>
          <p:cNvPr id="3" name="Content Placeholder 2">
            <a:extLst>
              <a:ext uri="{FF2B5EF4-FFF2-40B4-BE49-F238E27FC236}">
                <a16:creationId xmlns:a16="http://schemas.microsoft.com/office/drawing/2014/main" id="{6B20ACD8-216D-7A79-8A02-02A781377B00}"/>
              </a:ext>
            </a:extLst>
          </p:cNvPr>
          <p:cNvSpPr>
            <a:spLocks noGrp="1"/>
          </p:cNvSpPr>
          <p:nvPr>
            <p:ph sz="quarter" idx="13"/>
          </p:nvPr>
        </p:nvSpPr>
        <p:spPr>
          <a:xfrm>
            <a:off x="913774" y="2367092"/>
            <a:ext cx="10363826" cy="3757261"/>
          </a:xfrm>
        </p:spPr>
        <p:txBody>
          <a:bodyPr>
            <a:normAutofit fontScale="62500" lnSpcReduction="20000"/>
          </a:bodyPr>
          <a:lstStyle/>
          <a:p>
            <a:r>
              <a:rPr lang="en-US" dirty="0"/>
              <a:t>In order to get useful insights and new views, it is essential to seek the thoughts and remarks of trustworthy persons. The insights and perspectives of others may help me see my own blind spots and identify places where I might make improvements.</a:t>
            </a:r>
          </a:p>
          <a:p>
            <a:r>
              <a:rPr lang="en-US" dirty="0"/>
              <a:t>I know that feedback, especially constructive criticism, is essential to my own development. Getting constructive criticism helps me see where I fall short and motivates me to improve.</a:t>
            </a:r>
          </a:p>
          <a:p>
            <a:r>
              <a:rPr lang="en-US" dirty="0"/>
              <a:t>Mentors' and coworkers' critiques have helped me develop as an expert in my field. Thanks to their advice, I've been able to hone my abilities, make more informed choices, and advance in my profession.</a:t>
            </a:r>
          </a:p>
          <a:p>
            <a:r>
              <a:rPr lang="en-US" dirty="0"/>
              <a:t>Seeking feedback in personal interactions has helped me develop a deeper appreciation for the points of view of those with whom I interact. It has led to deeper discussions, better communication, and stronger bonds among people.</a:t>
            </a:r>
          </a:p>
          <a:p>
            <a:r>
              <a:rPr lang="en-US" dirty="0"/>
              <a:t>Failures in the past have taught me vital lessons, and I have used that information to improve my performance moving forward.</a:t>
            </a:r>
          </a:p>
          <a:p>
            <a:r>
              <a:rPr lang="en-US" dirty="0"/>
              <a:t>Improvements I've made to my behavior and methods as a result of actively seeking criticism. For instance, thanks to the suggestions of my superiors and colleagues, I have honed my abilities in time management, interpersonal communication, and leadership.</a:t>
            </a:r>
          </a:p>
        </p:txBody>
      </p:sp>
    </p:spTree>
    <p:extLst>
      <p:ext uri="{BB962C8B-B14F-4D97-AF65-F5344CB8AC3E}">
        <p14:creationId xmlns:p14="http://schemas.microsoft.com/office/powerpoint/2010/main" val="845843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69977-8A78-50BB-1993-52A7916CDC32}"/>
              </a:ext>
            </a:extLst>
          </p:cNvPr>
          <p:cNvSpPr>
            <a:spLocks noGrp="1"/>
          </p:cNvSpPr>
          <p:nvPr>
            <p:ph type="title"/>
          </p:nvPr>
        </p:nvSpPr>
        <p:spPr/>
        <p:txBody>
          <a:bodyPr/>
          <a:lstStyle/>
          <a:p>
            <a:r>
              <a:rPr lang="en-US" dirty="0"/>
              <a:t>Learning from Missteps</a:t>
            </a:r>
          </a:p>
        </p:txBody>
      </p:sp>
      <p:sp>
        <p:nvSpPr>
          <p:cNvPr id="3" name="Content Placeholder 2">
            <a:extLst>
              <a:ext uri="{FF2B5EF4-FFF2-40B4-BE49-F238E27FC236}">
                <a16:creationId xmlns:a16="http://schemas.microsoft.com/office/drawing/2014/main" id="{8F52295C-338F-6707-4AB6-EC7E0E6070EC}"/>
              </a:ext>
            </a:extLst>
          </p:cNvPr>
          <p:cNvSpPr>
            <a:spLocks noGrp="1"/>
          </p:cNvSpPr>
          <p:nvPr>
            <p:ph sz="quarter" idx="13"/>
          </p:nvPr>
        </p:nvSpPr>
        <p:spPr/>
        <p:txBody>
          <a:bodyPr>
            <a:normAutofit fontScale="62500" lnSpcReduction="20000"/>
          </a:bodyPr>
          <a:lstStyle/>
          <a:p>
            <a:r>
              <a:rPr lang="en-US" dirty="0"/>
              <a:t>Recognizing the Value of Mistakes and Defeats for Learning: I accept that setbacks and defeats are normal and necessary components of the educational process. I am able to learn and improve from my mistakes by adopting a growth mindset.</a:t>
            </a:r>
          </a:p>
          <a:p>
            <a:r>
              <a:rPr lang="en-US" dirty="0"/>
              <a:t>Reflection and Self-Knowledge: By looking within, I am able to better understand the origins of my difficulties. Observing and analyzing my behavior, choices, and feelings allows me to see where I can make changes for the better.</a:t>
            </a:r>
          </a:p>
          <a:p>
            <a:r>
              <a:rPr lang="en-US" dirty="0"/>
              <a:t>The lessons we've learned from our failures are priceless. For instance, a failed project educated me on the need for careful preparation and clear communication in team endeavors.</a:t>
            </a:r>
          </a:p>
          <a:p>
            <a:r>
              <a:rPr lang="en-US" dirty="0"/>
              <a:t>My capacity to bounce back from setbacks and adapt to new circumstances has been honed through experience. In the end, I know that setbacks are just temporary, and I utilize them as fuel to go on and improve.</a:t>
            </a:r>
          </a:p>
          <a:p>
            <a:r>
              <a:rPr lang="en-US" dirty="0"/>
              <a:t>The creative and innovative processes are often sparked by failure. When I run across problems, I try to think outside the box for answers, which often leads to innovative solutions.</a:t>
            </a:r>
          </a:p>
          <a:p>
            <a:r>
              <a:rPr lang="en-US" dirty="0"/>
              <a:t>Personal development is a never-ending quest for betterment. I learn from my mistakes and work to better myself in the future because of this habit, so I don't waste anything.</a:t>
            </a:r>
          </a:p>
        </p:txBody>
      </p:sp>
    </p:spTree>
    <p:extLst>
      <p:ext uri="{BB962C8B-B14F-4D97-AF65-F5344CB8AC3E}">
        <p14:creationId xmlns:p14="http://schemas.microsoft.com/office/powerpoint/2010/main" val="3459502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5A74-DFCE-2F12-71A9-575B11DF0409}"/>
              </a:ext>
            </a:extLst>
          </p:cNvPr>
          <p:cNvSpPr>
            <a:spLocks noGrp="1"/>
          </p:cNvSpPr>
          <p:nvPr>
            <p:ph type="title"/>
          </p:nvPr>
        </p:nvSpPr>
        <p:spPr/>
        <p:txBody>
          <a:bodyPr/>
          <a:lstStyle/>
          <a:p>
            <a:r>
              <a:rPr lang="en-US" dirty="0"/>
              <a:t>Monitoring Progress and Making Adjustments</a:t>
            </a:r>
          </a:p>
        </p:txBody>
      </p:sp>
      <p:sp>
        <p:nvSpPr>
          <p:cNvPr id="3" name="Content Placeholder 2">
            <a:extLst>
              <a:ext uri="{FF2B5EF4-FFF2-40B4-BE49-F238E27FC236}">
                <a16:creationId xmlns:a16="http://schemas.microsoft.com/office/drawing/2014/main" id="{B6FA0E87-66A0-35FD-789E-FD8256DEBB39}"/>
              </a:ext>
            </a:extLst>
          </p:cNvPr>
          <p:cNvSpPr>
            <a:spLocks noGrp="1"/>
          </p:cNvSpPr>
          <p:nvPr>
            <p:ph sz="quarter" idx="13"/>
          </p:nvPr>
        </p:nvSpPr>
        <p:spPr>
          <a:xfrm>
            <a:off x="913774" y="2367092"/>
            <a:ext cx="10363826" cy="3757261"/>
          </a:xfrm>
        </p:spPr>
        <p:txBody>
          <a:bodyPr>
            <a:normAutofit fontScale="55000" lnSpcReduction="20000"/>
          </a:bodyPr>
          <a:lstStyle/>
          <a:p>
            <a:r>
              <a:rPr lang="en-US" dirty="0"/>
              <a:t>Key Performance Indicators (KPIs) and Metrics: I can track my progress toward my objectives if I establish appropriate measures. Having defined metrics allows me to evaluate my progress and find opportunities for development in an objective manner.</a:t>
            </a:r>
          </a:p>
          <a:p>
            <a:r>
              <a:rPr lang="en-US" dirty="0"/>
              <a:t>The ability to self-evaluate has helped me correct my course when I've veered from my original plan. To maintain direction and prevent drifting off course, course adjustments become necessary.</a:t>
            </a:r>
          </a:p>
          <a:p>
            <a:r>
              <a:rPr lang="en-US" dirty="0"/>
              <a:t>Adaptability and Agility: I am able to be both by keeping tabs on my development. Because of this adaptability, I am able to change my strategy or method when I see that it is not working.</a:t>
            </a:r>
          </a:p>
          <a:p>
            <a:r>
              <a:rPr lang="en-US" dirty="0"/>
              <a:t>Recognizing Trends: By assessing my progress on a regular basis, I am able to recognize recurring themes in my actions and their consequences. Positive trends should be continued, while bad ones should serve as a warning that changes are needed.</a:t>
            </a:r>
          </a:p>
          <a:p>
            <a:r>
              <a:rPr lang="en-US" dirty="0"/>
              <a:t>Accepting feedback and making adjustments helps develop a growth mentality. Instead of seeing course corrections as setbacks, I see them as opportunities to learn and grow.</a:t>
            </a:r>
          </a:p>
          <a:p>
            <a:r>
              <a:rPr lang="en-US" dirty="0"/>
              <a:t>To keep myself motivated, I use a milestone chart to mark significant achievements along the way. This keeps me inspired and motivated to continue on my path to self-improvement.</a:t>
            </a:r>
          </a:p>
          <a:p>
            <a:r>
              <a:rPr lang="en-US" dirty="0"/>
              <a:t>Constantly reviewing my progress helps me stay on track to achieve my ultimate aims. It encourages me to stick with my plans and makes sure that all my progress counts toward my ultimate goals.</a:t>
            </a:r>
          </a:p>
        </p:txBody>
      </p:sp>
    </p:spTree>
    <p:extLst>
      <p:ext uri="{BB962C8B-B14F-4D97-AF65-F5344CB8AC3E}">
        <p14:creationId xmlns:p14="http://schemas.microsoft.com/office/powerpoint/2010/main" val="1175739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D7A31-9AA9-3EA5-E836-1BFB6FE2AC40}"/>
              </a:ext>
            </a:extLst>
          </p:cNvPr>
          <p:cNvSpPr>
            <a:spLocks noGrp="1"/>
          </p:cNvSpPr>
          <p:nvPr>
            <p:ph type="title"/>
          </p:nvPr>
        </p:nvSpPr>
        <p:spPr/>
        <p:txBody>
          <a:bodyPr/>
          <a:lstStyle/>
          <a:p>
            <a:r>
              <a:rPr lang="en-US" dirty="0"/>
              <a:t>Acknowledging Successes and Progression</a:t>
            </a:r>
          </a:p>
        </p:txBody>
      </p:sp>
      <p:sp>
        <p:nvSpPr>
          <p:cNvPr id="3" name="Content Placeholder 2">
            <a:extLst>
              <a:ext uri="{FF2B5EF4-FFF2-40B4-BE49-F238E27FC236}">
                <a16:creationId xmlns:a16="http://schemas.microsoft.com/office/drawing/2014/main" id="{A1DFD8C8-611D-B348-EB3F-E3D60C4E9FE1}"/>
              </a:ext>
            </a:extLst>
          </p:cNvPr>
          <p:cNvSpPr>
            <a:spLocks noGrp="1"/>
          </p:cNvSpPr>
          <p:nvPr>
            <p:ph sz="quarter" idx="13"/>
          </p:nvPr>
        </p:nvSpPr>
        <p:spPr/>
        <p:txBody>
          <a:bodyPr>
            <a:normAutofit fontScale="70000" lnSpcReduction="20000"/>
          </a:bodyPr>
          <a:lstStyle/>
          <a:p>
            <a:r>
              <a:rPr lang="en-US" dirty="0"/>
              <a:t>Recognizing Successes Even the smallest victories should be celebrated since they all contribute to one's development. Rejoicing in success promotes morale and inspires further accomplishments.</a:t>
            </a:r>
          </a:p>
          <a:p>
            <a:r>
              <a:rPr lang="en-US" dirty="0"/>
              <a:t>Gratitude and self-appreciation for my successes are powerful sources of motivation for me. Positive thinking is reinforced, and my motivation to keep going is boosted when I am praised for my accomplishments.</a:t>
            </a:r>
          </a:p>
          <a:p>
            <a:r>
              <a:rPr lang="en-US" dirty="0"/>
              <a:t>Boosting Confidence: It is important for me to acknowledge my own development and successes. The more I reflect on the times when I've succeeded, the more confident I get in my ability to succeed in the future.</a:t>
            </a:r>
          </a:p>
          <a:p>
            <a:r>
              <a:rPr lang="en-US" dirty="0"/>
              <a:t>Sustaining Effort: I've found that acknowledging and appreciating little victories along the way keeps me motivated to keep going. It keeps me from becoming comfortable and drives me to achieve more.</a:t>
            </a:r>
          </a:p>
          <a:p>
            <a:r>
              <a:rPr lang="en-US" dirty="0"/>
              <a:t>Fostering a positive attitude and a strong will, success-based thinking encourages perseverance. That's what makes me more resilient in the face of adversity.</a:t>
            </a:r>
          </a:p>
          <a:p>
            <a:r>
              <a:rPr lang="en-US" dirty="0"/>
              <a:t>Taking stock of where I came from and appreciating how far I've come gives me a feeling of accomplishment that lasts long after I stop thinking about it. Seeing how far I've come motivates me to continue making progress.</a:t>
            </a:r>
          </a:p>
        </p:txBody>
      </p:sp>
    </p:spTree>
    <p:extLst>
      <p:ext uri="{BB962C8B-B14F-4D97-AF65-F5344CB8AC3E}">
        <p14:creationId xmlns:p14="http://schemas.microsoft.com/office/powerpoint/2010/main" val="3163400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FAA6-1C0C-DDEB-3EE6-15ADE5D3BF68}"/>
              </a:ext>
            </a:extLst>
          </p:cNvPr>
          <p:cNvSpPr>
            <a:spLocks noGrp="1"/>
          </p:cNvSpPr>
          <p:nvPr>
            <p:ph type="title"/>
          </p:nvPr>
        </p:nvSpPr>
        <p:spPr/>
        <p:txBody>
          <a:bodyPr/>
          <a:lstStyle/>
          <a:p>
            <a:r>
              <a:rPr lang="en-US" dirty="0"/>
              <a:t>Challenges of Self-Evaluation</a:t>
            </a:r>
          </a:p>
        </p:txBody>
      </p:sp>
      <p:sp>
        <p:nvSpPr>
          <p:cNvPr id="3" name="Content Placeholder 2">
            <a:extLst>
              <a:ext uri="{FF2B5EF4-FFF2-40B4-BE49-F238E27FC236}">
                <a16:creationId xmlns:a16="http://schemas.microsoft.com/office/drawing/2014/main" id="{E8F692E0-81E9-4640-E561-CE49707E412A}"/>
              </a:ext>
            </a:extLst>
          </p:cNvPr>
          <p:cNvSpPr>
            <a:spLocks noGrp="1"/>
          </p:cNvSpPr>
          <p:nvPr>
            <p:ph sz="quarter" idx="13"/>
          </p:nvPr>
        </p:nvSpPr>
        <p:spPr/>
        <p:txBody>
          <a:bodyPr>
            <a:normAutofit fontScale="70000" lnSpcReduction="20000"/>
          </a:bodyPr>
          <a:lstStyle/>
          <a:p>
            <a:r>
              <a:rPr lang="en-US" dirty="0"/>
              <a:t>Overly critical of myself during self-evaluation is a problem I've encountered. When taking stock of our virtues and vices, it's crucial that we do it with objectivity and compassion.</a:t>
            </a:r>
          </a:p>
          <a:p>
            <a:r>
              <a:rPr lang="en-US" dirty="0"/>
              <a:t>Recognizing my own prejudices and areas of ignorance may be challenging. I've found that hearing others' opinions has helped me get a more complete picture of who I am.</a:t>
            </a:r>
          </a:p>
          <a:p>
            <a:r>
              <a:rPr lang="en-US" dirty="0"/>
              <a:t>Recognizing setbacks as learning experiences may be nerve-wracking. I have been successful in overcoming obstacles by seeing them as opportunities for growth.</a:t>
            </a:r>
          </a:p>
          <a:p>
            <a:r>
              <a:rPr lang="en-US" dirty="0"/>
              <a:t>Keeping a Level Head: It may be difficult to remain dispassionate while I assess my own development. To keep my viewpoint objective, I review my objectives and metrics on a regular basis.</a:t>
            </a:r>
          </a:p>
          <a:p>
            <a:r>
              <a:rPr lang="en-US" dirty="0"/>
              <a:t>Self-doubt-inducing comparison trap: At times, I've found myself comparing my progress to that of others. Keeping my attention on my own journey and successes has been critical to my success.</a:t>
            </a:r>
          </a:p>
          <a:p>
            <a:r>
              <a:rPr lang="en-US" dirty="0"/>
              <a:t>Comfort Zones: Leaving one's safe space might be a scary prospect. I learned a lot about myself by actively seeking out challenges and taking chances I knew may backfire.</a:t>
            </a:r>
          </a:p>
        </p:txBody>
      </p:sp>
    </p:spTree>
    <p:extLst>
      <p:ext uri="{BB962C8B-B14F-4D97-AF65-F5344CB8AC3E}">
        <p14:creationId xmlns:p14="http://schemas.microsoft.com/office/powerpoint/2010/main" val="2866088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990C-1B39-B8C1-BCB9-691EA9E1A8EB}"/>
              </a:ext>
            </a:extLst>
          </p:cNvPr>
          <p:cNvSpPr>
            <a:spLocks noGrp="1"/>
          </p:cNvSpPr>
          <p:nvPr>
            <p:ph type="title"/>
          </p:nvPr>
        </p:nvSpPr>
        <p:spPr/>
        <p:txBody>
          <a:bodyPr/>
          <a:lstStyle/>
          <a:p>
            <a:r>
              <a:rPr lang="en-US" dirty="0"/>
              <a:t>Applying Self-Evaluation in Professional Life</a:t>
            </a:r>
          </a:p>
        </p:txBody>
      </p:sp>
      <p:sp>
        <p:nvSpPr>
          <p:cNvPr id="3" name="Content Placeholder 2">
            <a:extLst>
              <a:ext uri="{FF2B5EF4-FFF2-40B4-BE49-F238E27FC236}">
                <a16:creationId xmlns:a16="http://schemas.microsoft.com/office/drawing/2014/main" id="{FB864C99-FDB1-0510-4927-EA1D9C6CE878}"/>
              </a:ext>
            </a:extLst>
          </p:cNvPr>
          <p:cNvSpPr>
            <a:spLocks noGrp="1"/>
          </p:cNvSpPr>
          <p:nvPr>
            <p:ph sz="quarter" idx="13"/>
          </p:nvPr>
        </p:nvSpPr>
        <p:spPr/>
        <p:txBody>
          <a:bodyPr>
            <a:normAutofit fontScale="62500" lnSpcReduction="20000"/>
          </a:bodyPr>
          <a:lstStyle/>
          <a:p>
            <a:r>
              <a:rPr lang="en-US" dirty="0"/>
              <a:t>Having conducted an introspective analysis of my own work, I am now able to focus my efforts on strengthening my weaker skill sets. As a result, I've been looking into classes and programs that will help me improve my abilities.</a:t>
            </a:r>
          </a:p>
          <a:p>
            <a:r>
              <a:rPr lang="en-US" dirty="0"/>
              <a:t>Evaluating my progress at work on a regular basis has allowed me to pinpoint my areas of improvement and take corrective action. It has led to better productivity and efficiency in the workplace.</a:t>
            </a:r>
          </a:p>
          <a:p>
            <a:r>
              <a:rPr lang="en-US" dirty="0"/>
              <a:t>Self-evaluation has helped me establish attainable professional objectives with which to coordinate my efforts. It shows me exactly what steps to take to realize my goals.</a:t>
            </a:r>
          </a:p>
          <a:p>
            <a:r>
              <a:rPr lang="en-US" dirty="0"/>
              <a:t>Seeking and incorporating input from peers and superiors has improved my sense of self and my ability to convey ideas effectively. In the workplace, it has helped people get along better.</a:t>
            </a:r>
          </a:p>
          <a:p>
            <a:r>
              <a:rPr lang="en-US" dirty="0"/>
              <a:t>Self-evaluation equips me to welcome novelty and adjust to shifting conditions in my work sphere. It develops a person's capacity to adapt to new situations successfully.</a:t>
            </a:r>
          </a:p>
          <a:p>
            <a:r>
              <a:rPr lang="en-US" dirty="0"/>
              <a:t>Leadership Development: Assessing my own leadership methods and results has allowed me to improve as a leader. As a result, I'm more likely to take criticism well and use it to enhance my leadership skills.</a:t>
            </a:r>
          </a:p>
        </p:txBody>
      </p:sp>
    </p:spTree>
    <p:extLst>
      <p:ext uri="{BB962C8B-B14F-4D97-AF65-F5344CB8AC3E}">
        <p14:creationId xmlns:p14="http://schemas.microsoft.com/office/powerpoint/2010/main" val="315902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BCF6-D106-C0E5-5EEC-1F98DD8A4109}"/>
              </a:ext>
            </a:extLst>
          </p:cNvPr>
          <p:cNvSpPr>
            <a:spLocks noGrp="1"/>
          </p:cNvSpPr>
          <p:nvPr>
            <p:ph type="title"/>
          </p:nvPr>
        </p:nvSpPr>
        <p:spPr/>
        <p:txBody>
          <a:bodyPr/>
          <a:lstStyle/>
          <a:p>
            <a:r>
              <a:rPr lang="en-US" dirty="0"/>
              <a:t>Applying Self-Evaluation in Personal Life</a:t>
            </a:r>
          </a:p>
        </p:txBody>
      </p:sp>
      <p:sp>
        <p:nvSpPr>
          <p:cNvPr id="3" name="Content Placeholder 2">
            <a:extLst>
              <a:ext uri="{FF2B5EF4-FFF2-40B4-BE49-F238E27FC236}">
                <a16:creationId xmlns:a16="http://schemas.microsoft.com/office/drawing/2014/main" id="{E8793438-D191-D470-A1A2-4F683B441B33}"/>
              </a:ext>
            </a:extLst>
          </p:cNvPr>
          <p:cNvSpPr>
            <a:spLocks noGrp="1"/>
          </p:cNvSpPr>
          <p:nvPr>
            <p:ph sz="quarter" idx="13"/>
          </p:nvPr>
        </p:nvSpPr>
        <p:spPr/>
        <p:txBody>
          <a:bodyPr>
            <a:normAutofit fontScale="70000" lnSpcReduction="20000"/>
          </a:bodyPr>
          <a:lstStyle/>
          <a:p>
            <a:r>
              <a:rPr lang="en-US" dirty="0"/>
              <a:t>Better communication and understanding have strengthened my personal connections as a result of the self-evaluation that has increased my emotional intelligence.</a:t>
            </a:r>
          </a:p>
          <a:p>
            <a:r>
              <a:rPr lang="en-US" dirty="0"/>
              <a:t>When I take the time to focus on my well-being on a regular basis, I am better able to handle stress and put myself first. It's become an important resource for keeping one's emotional and mental health in check.</a:t>
            </a:r>
          </a:p>
          <a:p>
            <a:r>
              <a:rPr lang="en-US" dirty="0"/>
              <a:t>Through self-reflection, I've become more sympathetic to others' viewpoints and experiences.</a:t>
            </a:r>
          </a:p>
          <a:p>
            <a:r>
              <a:rPr lang="en-US" dirty="0"/>
              <a:t>As a result of reflecting on my communication habits, I am now able to express myself more confidently and clearly.</a:t>
            </a:r>
          </a:p>
          <a:p>
            <a:r>
              <a:rPr lang="en-US" dirty="0"/>
              <a:t>Reflecting on my own principles and needs has given me the strength to establish reasonable limits in my personal relationships.</a:t>
            </a:r>
          </a:p>
          <a:p>
            <a:r>
              <a:rPr lang="en-US" dirty="0"/>
              <a:t>Resolving disagreements: Reflecting on my part in disagreements has helped me accept responsibility for my actions and make progress toward amicable resolutions.</a:t>
            </a:r>
          </a:p>
        </p:txBody>
      </p:sp>
    </p:spTree>
    <p:extLst>
      <p:ext uri="{BB962C8B-B14F-4D97-AF65-F5344CB8AC3E}">
        <p14:creationId xmlns:p14="http://schemas.microsoft.com/office/powerpoint/2010/main" val="3381703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F7DE3-35CE-48A3-6A94-C02DDB5EE20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9F0B299-E606-70E2-3699-6FF404F7E799}"/>
              </a:ext>
            </a:extLst>
          </p:cNvPr>
          <p:cNvSpPr>
            <a:spLocks noGrp="1"/>
          </p:cNvSpPr>
          <p:nvPr>
            <p:ph sz="quarter" idx="13"/>
          </p:nvPr>
        </p:nvSpPr>
        <p:spPr>
          <a:xfrm>
            <a:off x="913774" y="2367092"/>
            <a:ext cx="10363826" cy="3725364"/>
          </a:xfrm>
        </p:spPr>
        <p:txBody>
          <a:bodyPr>
            <a:normAutofit fontScale="55000" lnSpcReduction="20000"/>
          </a:bodyPr>
          <a:lstStyle/>
          <a:p>
            <a:r>
              <a:rPr lang="en-US" dirty="0"/>
              <a:t>N. Anderson, K. </a:t>
            </a:r>
            <a:r>
              <a:rPr lang="en-US" dirty="0" err="1"/>
              <a:t>Potočnik</a:t>
            </a:r>
            <a:r>
              <a:rPr lang="en-US" dirty="0"/>
              <a:t>, and J. Zhou, “Innovation and Creativity in Organizations: A State-of-the-Science Review, Prospective Commentary, and Guiding Framework,” Journal of Management, vol. 40, no. 5, pp. 1297–1333, 2014. Available: </a:t>
            </a:r>
            <a:r>
              <a:rPr lang="en-US" dirty="0">
                <a:hlinkClick r:id="rId2"/>
              </a:rPr>
              <a:t>https://hvl.instructure.com/files/867175/download?download_frd=1</a:t>
            </a:r>
            <a:endParaRPr lang="en-US" dirty="0"/>
          </a:p>
          <a:p>
            <a:r>
              <a:rPr lang="en-US" dirty="0"/>
              <a:t>M. Rao, “[Book Review] The Innovator’s DNA: Mastering the Five Skills of Disruptive Innovators,” YourStory.com, Jan. 08, 2013. Available: </a:t>
            </a:r>
            <a:r>
              <a:rPr lang="en-US" dirty="0">
                <a:hlinkClick r:id="rId3"/>
              </a:rPr>
              <a:t>https://yourstory.com/2013/01/book-review-the-innovators-dna-mastering-the-five-skills-of-disruptive-innovators</a:t>
            </a:r>
            <a:endParaRPr lang="en-US" dirty="0"/>
          </a:p>
          <a:p>
            <a:r>
              <a:rPr lang="en-US" dirty="0"/>
              <a:t>S. Sinek, The Infinite Game. 2020. Available: </a:t>
            </a:r>
            <a:r>
              <a:rPr lang="en-US" dirty="0">
                <a:hlinkClick r:id="rId4"/>
              </a:rPr>
              <a:t>https://www.penguin.co.uk/books/304136/the-infinite-game-by-sinek-simon/9780241385630</a:t>
            </a:r>
            <a:endParaRPr lang="en-US" dirty="0"/>
          </a:p>
          <a:p>
            <a:r>
              <a:rPr lang="en-US" dirty="0"/>
              <a:t>R. M. Kanter and Internet Archive, The change masters: innovations for productivity in the American corporation. New York: Simon and Schuster, 2020. Available: </a:t>
            </a:r>
            <a:r>
              <a:rPr lang="en-US" dirty="0">
                <a:hlinkClick r:id="rId5"/>
              </a:rPr>
              <a:t>https://archive.org/details/changemastersinn0000kant_b3z9</a:t>
            </a:r>
            <a:endParaRPr lang="en-US" dirty="0"/>
          </a:p>
          <a:p>
            <a:r>
              <a:rPr lang="en-US" dirty="0"/>
              <a:t>S. Jobs, “The DNA of Disruptive Innovators - The Innovator’s DNA: Mastering the Five Skills of Disruptive Innovators [Book],” www.oreilly.com, 2023. Available: </a:t>
            </a:r>
            <a:r>
              <a:rPr lang="en-US" dirty="0">
                <a:hlinkClick r:id="rId6"/>
              </a:rPr>
              <a:t>https://www.oreilly.com/library/view/the-innovators-dna/9781422142714/chapter002.html</a:t>
            </a:r>
            <a:endParaRPr lang="en-US" dirty="0"/>
          </a:p>
          <a:p>
            <a:r>
              <a:rPr lang="en-US" dirty="0"/>
              <a:t>Entrepreneur, “Entrepreneur - Start, Run and Grow Your business.,” Entrepreneur, 2019. Available: </a:t>
            </a:r>
            <a:r>
              <a:rPr lang="en-US" dirty="0">
                <a:hlinkClick r:id="rId7"/>
              </a:rPr>
              <a:t>https://www.entrepreneur.com/</a:t>
            </a:r>
            <a:endParaRPr lang="en-US" dirty="0"/>
          </a:p>
          <a:p>
            <a:r>
              <a:rPr lang="en-US" dirty="0"/>
              <a:t>S. Hassan, “Book Review: Performance Management: Key Strategies and Practical Guidelines by,” ResearchGate, 2021. Available: </a:t>
            </a:r>
            <a:r>
              <a:rPr lang="en-US" dirty="0">
                <a:hlinkClick r:id="rId8"/>
              </a:rPr>
              <a:t>https://www.researchgate.net/publication/356791944_Book_Review_Performance_Management_Key_Strategies_and_Practical_Guidelines_by</a:t>
            </a:r>
            <a:endParaRPr lang="en-US" dirty="0"/>
          </a:p>
          <a:p>
            <a:r>
              <a:rPr lang="en-US" dirty="0"/>
              <a:t>L. Rowley, “Now, Discover Your Strengths Summary,” Four Minute Books, May 25, 2023. Available: </a:t>
            </a:r>
            <a:r>
              <a:rPr lang="en-US" dirty="0">
                <a:hlinkClick r:id="rId9"/>
              </a:rPr>
              <a:t>https://fourminutebooks.com/now-discover-your-strengths-summary/</a:t>
            </a:r>
            <a:r>
              <a:rPr lang="en-US" dirty="0"/>
              <a:t> </a:t>
            </a:r>
          </a:p>
        </p:txBody>
      </p:sp>
    </p:spTree>
    <p:extLst>
      <p:ext uri="{BB962C8B-B14F-4D97-AF65-F5344CB8AC3E}">
        <p14:creationId xmlns:p14="http://schemas.microsoft.com/office/powerpoint/2010/main" val="28292366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16</TotalTime>
  <Words>2142</Words>
  <Application>Microsoft Office PowerPoint</Application>
  <PresentationFormat>Widescreen</PresentationFormat>
  <Paragraphs>74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Droplet</vt:lpstr>
      <vt:lpstr>Personal Growth through Self-Evaluation</vt:lpstr>
      <vt:lpstr>Importance of Self-Evaluation</vt:lpstr>
      <vt:lpstr>Evaluation Strategies</vt:lpstr>
      <vt:lpstr>Seeking Opinions and Feedback</vt:lpstr>
      <vt:lpstr>Learning from Missteps</vt:lpstr>
      <vt:lpstr>Monitoring Progress and Making Adjustments</vt:lpstr>
      <vt:lpstr>Acknowledging Successes and Progression</vt:lpstr>
      <vt:lpstr>Challenges of Self-Evaluation</vt:lpstr>
      <vt:lpstr>Applying Self-Evaluation in Professional Life</vt:lpstr>
      <vt:lpstr>Applying Self-Evaluation in Personal Life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Growth through Self-Evaluation</dc:title>
  <dc:creator>Syeda Mehar</dc:creator>
  <cp:lastModifiedBy>mohammad abid</cp:lastModifiedBy>
  <cp:revision>2</cp:revision>
  <dcterms:created xsi:type="dcterms:W3CDTF">2023-07-16T21:32:02Z</dcterms:created>
  <dcterms:modified xsi:type="dcterms:W3CDTF">2023-07-17T21:43:58Z</dcterms:modified>
</cp:coreProperties>
</file>