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15" r:id="rId1"/>
  </p:sldMasterIdLst>
  <p:notesMasterIdLst>
    <p:notesMasterId r:id="rId15"/>
  </p:notesMasterIdLst>
  <p:sldIdLst>
    <p:sldId id="256" r:id="rId2"/>
    <p:sldId id="259" r:id="rId3"/>
    <p:sldId id="257" r:id="rId4"/>
    <p:sldId id="258"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93447" autoAdjust="0"/>
  </p:normalViewPr>
  <p:slideViewPr>
    <p:cSldViewPr snapToGrid="0">
      <p:cViewPr varScale="1">
        <p:scale>
          <a:sx n="77" d="100"/>
          <a:sy n="77" d="100"/>
        </p:scale>
        <p:origin x="394" y="62"/>
      </p:cViewPr>
      <p:guideLst/>
    </p:cSldViewPr>
  </p:slideViewPr>
  <p:notesTextViewPr>
    <p:cViewPr>
      <p:scale>
        <a:sx n="1" d="1"/>
        <a:sy n="1" d="1"/>
      </p:scale>
      <p:origin x="0" y="-144"/>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lania Kolozsi" userId="e8073d2fe46206eb" providerId="LiveId" clId="{D2F3146E-53A4-4ABD-80DE-637C482C1D2E}"/>
    <pc:docChg chg="undo redo custSel modSld">
      <pc:chgData name="Melania Kolozsi" userId="e8073d2fe46206eb" providerId="LiveId" clId="{D2F3146E-53A4-4ABD-80DE-637C482C1D2E}" dt="2023-05-18T08:02:21.759" v="833" actId="20577"/>
      <pc:docMkLst>
        <pc:docMk/>
      </pc:docMkLst>
      <pc:sldChg chg="modSp mod">
        <pc:chgData name="Melania Kolozsi" userId="e8073d2fe46206eb" providerId="LiveId" clId="{D2F3146E-53A4-4ABD-80DE-637C482C1D2E}" dt="2023-05-18T08:02:00.577" v="815" actId="20577"/>
        <pc:sldMkLst>
          <pc:docMk/>
          <pc:sldMk cId="2468976200" sldId="261"/>
        </pc:sldMkLst>
        <pc:spChg chg="mod">
          <ac:chgData name="Melania Kolozsi" userId="e8073d2fe46206eb" providerId="LiveId" clId="{D2F3146E-53A4-4ABD-80DE-637C482C1D2E}" dt="2023-05-18T08:01:19.123" v="785" actId="1076"/>
          <ac:spMkLst>
            <pc:docMk/>
            <pc:sldMk cId="2468976200" sldId="261"/>
            <ac:spMk id="2" creationId="{60E3905F-93BB-A1D3-FDA5-80C075F2EBD7}"/>
          </ac:spMkLst>
        </pc:spChg>
        <pc:spChg chg="mod">
          <ac:chgData name="Melania Kolozsi" userId="e8073d2fe46206eb" providerId="LiveId" clId="{D2F3146E-53A4-4ABD-80DE-637C482C1D2E}" dt="2023-05-18T08:01:34.745" v="787" actId="1076"/>
          <ac:spMkLst>
            <pc:docMk/>
            <pc:sldMk cId="2468976200" sldId="261"/>
            <ac:spMk id="3" creationId="{036D08B9-E820-7AF7-FF1F-D6F9CC954F7A}"/>
          </ac:spMkLst>
        </pc:spChg>
        <pc:spChg chg="mod">
          <ac:chgData name="Melania Kolozsi" userId="e8073d2fe46206eb" providerId="LiveId" clId="{D2F3146E-53A4-4ABD-80DE-637C482C1D2E}" dt="2023-05-18T08:01:42.064" v="794" actId="20577"/>
          <ac:spMkLst>
            <pc:docMk/>
            <pc:sldMk cId="2468976200" sldId="261"/>
            <ac:spMk id="4" creationId="{7C49F53B-9DDA-4FB0-E7DF-2A1334CA593E}"/>
          </ac:spMkLst>
        </pc:spChg>
        <pc:spChg chg="mod">
          <ac:chgData name="Melania Kolozsi" userId="e8073d2fe46206eb" providerId="LiveId" clId="{D2F3146E-53A4-4ABD-80DE-637C482C1D2E}" dt="2023-05-18T08:02:00.577" v="815" actId="20577"/>
          <ac:spMkLst>
            <pc:docMk/>
            <pc:sldMk cId="2468976200" sldId="261"/>
            <ac:spMk id="5" creationId="{D89086B8-A69F-DEF6-6636-E818F334C3D0}"/>
          </ac:spMkLst>
        </pc:spChg>
        <pc:spChg chg="mod">
          <ac:chgData name="Melania Kolozsi" userId="e8073d2fe46206eb" providerId="LiveId" clId="{D2F3146E-53A4-4ABD-80DE-637C482C1D2E}" dt="2023-05-18T08:01:48.934" v="801" actId="20577"/>
          <ac:spMkLst>
            <pc:docMk/>
            <pc:sldMk cId="2468976200" sldId="261"/>
            <ac:spMk id="11" creationId="{A4DB87F3-E8BD-85B0-5D4B-4106789C1714}"/>
          </ac:spMkLst>
        </pc:spChg>
        <pc:spChg chg="mod">
          <ac:chgData name="Melania Kolozsi" userId="e8073d2fe46206eb" providerId="LiveId" clId="{D2F3146E-53A4-4ABD-80DE-637C482C1D2E}" dt="2023-05-18T08:01:54.595" v="808" actId="20577"/>
          <ac:spMkLst>
            <pc:docMk/>
            <pc:sldMk cId="2468976200" sldId="261"/>
            <ac:spMk id="14" creationId="{ADBA66F9-0C50-EE96-0B64-3FEC4874088F}"/>
          </ac:spMkLst>
        </pc:spChg>
      </pc:sldChg>
      <pc:sldChg chg="modSp mod">
        <pc:chgData name="Melania Kolozsi" userId="e8073d2fe46206eb" providerId="LiveId" clId="{D2F3146E-53A4-4ABD-80DE-637C482C1D2E}" dt="2023-05-18T08:02:21.759" v="833" actId="20577"/>
        <pc:sldMkLst>
          <pc:docMk/>
          <pc:sldMk cId="155643520" sldId="262"/>
        </pc:sldMkLst>
        <pc:spChg chg="mod">
          <ac:chgData name="Melania Kolozsi" userId="e8073d2fe46206eb" providerId="LiveId" clId="{D2F3146E-53A4-4ABD-80DE-637C482C1D2E}" dt="2023-05-18T08:02:10.261" v="822" actId="20577"/>
          <ac:spMkLst>
            <pc:docMk/>
            <pc:sldMk cId="155643520" sldId="262"/>
            <ac:spMk id="4" creationId="{A7D5BB51-8A32-C5E1-18A0-EEE5F0762891}"/>
          </ac:spMkLst>
        </pc:spChg>
        <pc:spChg chg="mod">
          <ac:chgData name="Melania Kolozsi" userId="e8073d2fe46206eb" providerId="LiveId" clId="{D2F3146E-53A4-4ABD-80DE-637C482C1D2E}" dt="2023-05-18T08:02:15.450" v="829" actId="20577"/>
          <ac:spMkLst>
            <pc:docMk/>
            <pc:sldMk cId="155643520" sldId="262"/>
            <ac:spMk id="11" creationId="{AF0F6A10-204D-AA09-ACAA-85C2B42126BB}"/>
          </ac:spMkLst>
        </pc:spChg>
        <pc:spChg chg="mod">
          <ac:chgData name="Melania Kolozsi" userId="e8073d2fe46206eb" providerId="LiveId" clId="{D2F3146E-53A4-4ABD-80DE-637C482C1D2E}" dt="2023-05-18T08:02:21.759" v="833" actId="20577"/>
          <ac:spMkLst>
            <pc:docMk/>
            <pc:sldMk cId="155643520" sldId="262"/>
            <ac:spMk id="12" creationId="{1B0977F6-1F92-2552-C4B6-CA355CE4165A}"/>
          </ac:spMkLst>
        </pc:spChg>
      </pc:sldChg>
      <pc:sldChg chg="modSp mod">
        <pc:chgData name="Melania Kolozsi" userId="e8073d2fe46206eb" providerId="LiveId" clId="{D2F3146E-53A4-4ABD-80DE-637C482C1D2E}" dt="2023-05-18T07:57:28.853" v="784" actId="20577"/>
        <pc:sldMkLst>
          <pc:docMk/>
          <pc:sldMk cId="2862374217" sldId="263"/>
        </pc:sldMkLst>
        <pc:spChg chg="mod">
          <ac:chgData name="Melania Kolozsi" userId="e8073d2fe46206eb" providerId="LiveId" clId="{D2F3146E-53A4-4ABD-80DE-637C482C1D2E}" dt="2023-05-18T06:55:05.989" v="115" actId="1076"/>
          <ac:spMkLst>
            <pc:docMk/>
            <pc:sldMk cId="2862374217" sldId="263"/>
            <ac:spMk id="2" creationId="{C6D1ED31-A6A9-2A7C-D438-E476CD3B979A}"/>
          </ac:spMkLst>
        </pc:spChg>
        <pc:spChg chg="mod">
          <ac:chgData name="Melania Kolozsi" userId="e8073d2fe46206eb" providerId="LiveId" clId="{D2F3146E-53A4-4ABD-80DE-637C482C1D2E}" dt="2023-05-18T07:56:58.761" v="762" actId="20577"/>
          <ac:spMkLst>
            <pc:docMk/>
            <pc:sldMk cId="2862374217" sldId="263"/>
            <ac:spMk id="3" creationId="{090F0D97-E51C-8B91-8808-8DD0DBC39F97}"/>
          </ac:spMkLst>
        </pc:spChg>
        <pc:spChg chg="mod">
          <ac:chgData name="Melania Kolozsi" userId="e8073d2fe46206eb" providerId="LiveId" clId="{D2F3146E-53A4-4ABD-80DE-637C482C1D2E}" dt="2023-05-18T07:56:40.764" v="755" actId="20577"/>
          <ac:spMkLst>
            <pc:docMk/>
            <pc:sldMk cId="2862374217" sldId="263"/>
            <ac:spMk id="4" creationId="{7FA03FBB-FE30-1058-D3DB-0A5930612600}"/>
          </ac:spMkLst>
        </pc:spChg>
        <pc:spChg chg="mod">
          <ac:chgData name="Melania Kolozsi" userId="e8073d2fe46206eb" providerId="LiveId" clId="{D2F3146E-53A4-4ABD-80DE-637C482C1D2E}" dt="2023-05-18T07:57:28.853" v="784" actId="20577"/>
          <ac:spMkLst>
            <pc:docMk/>
            <pc:sldMk cId="2862374217" sldId="263"/>
            <ac:spMk id="5" creationId="{A175C8C6-825E-A01D-FBCF-94FC40CC7911}"/>
          </ac:spMkLst>
        </pc:spChg>
        <pc:spChg chg="mod">
          <ac:chgData name="Melania Kolozsi" userId="e8073d2fe46206eb" providerId="LiveId" clId="{D2F3146E-53A4-4ABD-80DE-637C482C1D2E}" dt="2023-05-18T07:57:13.206" v="769" actId="20577"/>
          <ac:spMkLst>
            <pc:docMk/>
            <pc:sldMk cId="2862374217" sldId="263"/>
            <ac:spMk id="6" creationId="{99713AD5-BBC1-2717-7D66-5DDEF84B372D}"/>
          </ac:spMkLst>
        </pc:spChg>
        <pc:spChg chg="mod">
          <ac:chgData name="Melania Kolozsi" userId="e8073d2fe46206eb" providerId="LiveId" clId="{D2F3146E-53A4-4ABD-80DE-637C482C1D2E}" dt="2023-05-18T07:57:18.360" v="776" actId="20577"/>
          <ac:spMkLst>
            <pc:docMk/>
            <pc:sldMk cId="2862374217" sldId="263"/>
            <ac:spMk id="7" creationId="{261A380A-FF6D-EAF5-0002-4B376D7C2BFF}"/>
          </ac:spMkLst>
        </pc:spChg>
        <pc:spChg chg="mod">
          <ac:chgData name="Melania Kolozsi" userId="e8073d2fe46206eb" providerId="LiveId" clId="{D2F3146E-53A4-4ABD-80DE-637C482C1D2E}" dt="2023-05-18T06:55:10.983" v="116" actId="1076"/>
          <ac:spMkLst>
            <pc:docMk/>
            <pc:sldMk cId="2862374217" sldId="263"/>
            <ac:spMk id="9" creationId="{A5F87F64-CC0F-1DA9-C69F-0F0938930BC7}"/>
          </ac:spMkLst>
        </pc:spChg>
        <pc:spChg chg="mod">
          <ac:chgData name="Melania Kolozsi" userId="e8073d2fe46206eb" providerId="LiveId" clId="{D2F3146E-53A4-4ABD-80DE-637C482C1D2E}" dt="2023-05-18T06:55:28.993" v="119" actId="1076"/>
          <ac:spMkLst>
            <pc:docMk/>
            <pc:sldMk cId="2862374217" sldId="263"/>
            <ac:spMk id="10" creationId="{C4E15DA4-DA73-015C-9447-B81A50A6CF3E}"/>
          </ac:spMkLst>
        </pc:spChg>
        <pc:picChg chg="mod">
          <ac:chgData name="Melania Kolozsi" userId="e8073d2fe46206eb" providerId="LiveId" clId="{D2F3146E-53A4-4ABD-80DE-637C482C1D2E}" dt="2023-05-18T07:57:21.354" v="777" actId="1076"/>
          <ac:picMkLst>
            <pc:docMk/>
            <pc:sldMk cId="2862374217" sldId="263"/>
            <ac:picMk id="17" creationId="{6B32A3E8-1850-B122-60CB-9A0DEE394E03}"/>
          </ac:picMkLst>
        </pc:picChg>
      </pc:sldChg>
      <pc:sldChg chg="modSp mod">
        <pc:chgData name="Melania Kolozsi" userId="e8073d2fe46206eb" providerId="LiveId" clId="{D2F3146E-53A4-4ABD-80DE-637C482C1D2E}" dt="2023-05-18T07:56:09.264" v="742" actId="20577"/>
        <pc:sldMkLst>
          <pc:docMk/>
          <pc:sldMk cId="3801255032" sldId="264"/>
        </pc:sldMkLst>
        <pc:spChg chg="mod">
          <ac:chgData name="Melania Kolozsi" userId="e8073d2fe46206eb" providerId="LiveId" clId="{D2F3146E-53A4-4ABD-80DE-637C482C1D2E}" dt="2023-05-18T07:56:09.264" v="742" actId="20577"/>
          <ac:spMkLst>
            <pc:docMk/>
            <pc:sldMk cId="3801255032" sldId="264"/>
            <ac:spMk id="3" creationId="{EC5DFB24-6D69-90F2-3517-7BF7FB4629A6}"/>
          </ac:spMkLst>
        </pc:spChg>
        <pc:spChg chg="mod">
          <ac:chgData name="Melania Kolozsi" userId="e8073d2fe46206eb" providerId="LiveId" clId="{D2F3146E-53A4-4ABD-80DE-637C482C1D2E}" dt="2023-05-18T07:55:28.618" v="740" actId="20577"/>
          <ac:spMkLst>
            <pc:docMk/>
            <pc:sldMk cId="3801255032" sldId="264"/>
            <ac:spMk id="4" creationId="{7BC8685A-3572-3E02-B11E-48E4752A3DF8}"/>
          </ac:spMkLst>
        </pc:spChg>
      </pc:sldChg>
      <pc:sldChg chg="addSp delSp modSp mod modNotesTx">
        <pc:chgData name="Melania Kolozsi" userId="e8073d2fe46206eb" providerId="LiveId" clId="{D2F3146E-53A4-4ABD-80DE-637C482C1D2E}" dt="2023-05-18T07:53:50.152" v="733" actId="20577"/>
        <pc:sldMkLst>
          <pc:docMk/>
          <pc:sldMk cId="742407111" sldId="265"/>
        </pc:sldMkLst>
        <pc:spChg chg="del mod">
          <ac:chgData name="Melania Kolozsi" userId="e8073d2fe46206eb" providerId="LiveId" clId="{D2F3146E-53A4-4ABD-80DE-637C482C1D2E}" dt="2023-05-18T07:10:54.114" v="156" actId="478"/>
          <ac:spMkLst>
            <pc:docMk/>
            <pc:sldMk cId="742407111" sldId="265"/>
            <ac:spMk id="3" creationId="{D07C174D-D048-00CC-B43E-D7EB1398C9D2}"/>
          </ac:spMkLst>
        </pc:spChg>
        <pc:spChg chg="add mod">
          <ac:chgData name="Melania Kolozsi" userId="e8073d2fe46206eb" providerId="LiveId" clId="{D2F3146E-53A4-4ABD-80DE-637C482C1D2E}" dt="2023-05-18T07:11:23.831" v="164" actId="20577"/>
          <ac:spMkLst>
            <pc:docMk/>
            <pc:sldMk cId="742407111" sldId="265"/>
            <ac:spMk id="4" creationId="{AB181C7A-7444-6FF5-861A-90FE44AA4713}"/>
          </ac:spMkLst>
        </pc:spChg>
        <pc:spChg chg="mod">
          <ac:chgData name="Melania Kolozsi" userId="e8073d2fe46206eb" providerId="LiveId" clId="{D2F3146E-53A4-4ABD-80DE-637C482C1D2E}" dt="2023-05-18T07:53:50.152" v="733" actId="20577"/>
          <ac:spMkLst>
            <pc:docMk/>
            <pc:sldMk cId="742407111" sldId="265"/>
            <ac:spMk id="6" creationId="{67F3D2EA-DC86-7940-F870-4A60ACB1FDBC}"/>
          </ac:spMkLst>
        </pc:spChg>
        <pc:picChg chg="mod">
          <ac:chgData name="Melania Kolozsi" userId="e8073d2fe46206eb" providerId="LiveId" clId="{D2F3146E-53A4-4ABD-80DE-637C482C1D2E}" dt="2023-05-18T06:59:27.681" v="125" actId="1076"/>
          <ac:picMkLst>
            <pc:docMk/>
            <pc:sldMk cId="742407111" sldId="265"/>
            <ac:picMk id="5" creationId="{63D4CEB2-623F-ADC0-DF6C-BAB58EA080B3}"/>
          </ac:picMkLst>
        </pc:picChg>
      </pc:sldChg>
      <pc:sldChg chg="modSp mod">
        <pc:chgData name="Melania Kolozsi" userId="e8073d2fe46206eb" providerId="LiveId" clId="{D2F3146E-53A4-4ABD-80DE-637C482C1D2E}" dt="2023-05-18T07:53:28.719" v="719" actId="20577"/>
        <pc:sldMkLst>
          <pc:docMk/>
          <pc:sldMk cId="3760232643" sldId="266"/>
        </pc:sldMkLst>
        <pc:spChg chg="mod">
          <ac:chgData name="Melania Kolozsi" userId="e8073d2fe46206eb" providerId="LiveId" clId="{D2F3146E-53A4-4ABD-80DE-637C482C1D2E}" dt="2023-05-18T07:52:55.778" v="712" actId="404"/>
          <ac:spMkLst>
            <pc:docMk/>
            <pc:sldMk cId="3760232643" sldId="266"/>
            <ac:spMk id="3" creationId="{EAD9BEF6-CCA6-1B4F-C83C-6A21B5C13293}"/>
          </ac:spMkLst>
        </pc:spChg>
        <pc:spChg chg="mod">
          <ac:chgData name="Melania Kolozsi" userId="e8073d2fe46206eb" providerId="LiveId" clId="{D2F3146E-53A4-4ABD-80DE-637C482C1D2E}" dt="2023-05-18T07:53:28.719" v="719" actId="20577"/>
          <ac:spMkLst>
            <pc:docMk/>
            <pc:sldMk cId="3760232643" sldId="266"/>
            <ac:spMk id="6" creationId="{39D32563-DE7A-4D3D-AF83-9126610756D9}"/>
          </ac:spMkLst>
        </pc:spChg>
      </pc:sldChg>
      <pc:sldChg chg="modSp mod">
        <pc:chgData name="Melania Kolozsi" userId="e8073d2fe46206eb" providerId="LiveId" clId="{D2F3146E-53A4-4ABD-80DE-637C482C1D2E}" dt="2023-05-18T07:51:54.332" v="699" actId="14100"/>
        <pc:sldMkLst>
          <pc:docMk/>
          <pc:sldMk cId="3736299379" sldId="267"/>
        </pc:sldMkLst>
        <pc:spChg chg="mod">
          <ac:chgData name="Melania Kolozsi" userId="e8073d2fe46206eb" providerId="LiveId" clId="{D2F3146E-53A4-4ABD-80DE-637C482C1D2E}" dt="2023-05-18T07:49:57.033" v="690" actId="1076"/>
          <ac:spMkLst>
            <pc:docMk/>
            <pc:sldMk cId="3736299379" sldId="267"/>
            <ac:spMk id="2" creationId="{51E64D1B-97EF-2B47-6059-35564FE3CCCF}"/>
          </ac:spMkLst>
        </pc:spChg>
        <pc:spChg chg="mod">
          <ac:chgData name="Melania Kolozsi" userId="e8073d2fe46206eb" providerId="LiveId" clId="{D2F3146E-53A4-4ABD-80DE-637C482C1D2E}" dt="2023-05-18T07:51:54.332" v="699" actId="14100"/>
          <ac:spMkLst>
            <pc:docMk/>
            <pc:sldMk cId="3736299379" sldId="267"/>
            <ac:spMk id="4" creationId="{04250878-167A-A894-A237-1F7B626CFE9F}"/>
          </ac:spMkLst>
        </pc:spChg>
      </pc:sldChg>
      <pc:sldChg chg="modSp mod">
        <pc:chgData name="Melania Kolozsi" userId="e8073d2fe46206eb" providerId="LiveId" clId="{D2F3146E-53A4-4ABD-80DE-637C482C1D2E}" dt="2023-05-18T07:52:28.334" v="706" actId="20577"/>
        <pc:sldMkLst>
          <pc:docMk/>
          <pc:sldMk cId="3719612493" sldId="268"/>
        </pc:sldMkLst>
        <pc:spChg chg="mod">
          <ac:chgData name="Melania Kolozsi" userId="e8073d2fe46206eb" providerId="LiveId" clId="{D2F3146E-53A4-4ABD-80DE-637C482C1D2E}" dt="2023-05-18T07:52:28.334" v="706" actId="20577"/>
          <ac:spMkLst>
            <pc:docMk/>
            <pc:sldMk cId="3719612493" sldId="268"/>
            <ac:spMk id="6" creationId="{ADEBE164-3371-BD7D-8332-A58AEB075F0F}"/>
          </ac:spMkLst>
        </pc:spChg>
      </pc:sldChg>
    </pc:docChg>
  </pc:docChgLst>
  <pc:docChgLst>
    <pc:chgData name="Raluca Andreea Dumitrescu" userId="cc8547a334e22ad1" providerId="LiveId" clId="{F660E23C-2C3E-444D-BAC1-70664350F4C0}"/>
    <pc:docChg chg="modSld">
      <pc:chgData name="Raluca Andreea Dumitrescu" userId="cc8547a334e22ad1" providerId="LiveId" clId="{F660E23C-2C3E-444D-BAC1-70664350F4C0}" dt="2023-05-20T11:37:30.115" v="11" actId="20577"/>
      <pc:docMkLst>
        <pc:docMk/>
      </pc:docMkLst>
      <pc:sldChg chg="modNotesTx">
        <pc:chgData name="Raluca Andreea Dumitrescu" userId="cc8547a334e22ad1" providerId="LiveId" clId="{F660E23C-2C3E-444D-BAC1-70664350F4C0}" dt="2023-05-20T11:37:30.115" v="11" actId="20577"/>
        <pc:sldMkLst>
          <pc:docMk/>
          <pc:sldMk cId="197508946" sldId="258"/>
        </pc:sldMkLst>
      </pc:sldChg>
      <pc:sldChg chg="modNotesTx">
        <pc:chgData name="Raluca Andreea Dumitrescu" userId="cc8547a334e22ad1" providerId="LiveId" clId="{F660E23C-2C3E-444D-BAC1-70664350F4C0}" dt="2023-05-20T11:14:26.498" v="5" actId="20577"/>
        <pc:sldMkLst>
          <pc:docMk/>
          <pc:sldMk cId="2602164688" sldId="260"/>
        </pc:sldMkLst>
      </pc:sldChg>
      <pc:sldChg chg="modNotesTx">
        <pc:chgData name="Raluca Andreea Dumitrescu" userId="cc8547a334e22ad1" providerId="LiveId" clId="{F660E23C-2C3E-444D-BAC1-70664350F4C0}" dt="2023-05-20T11:19:26.828" v="9" actId="20577"/>
        <pc:sldMkLst>
          <pc:docMk/>
          <pc:sldMk cId="155643520" sldId="262"/>
        </pc:sldMkLst>
      </pc:sldChg>
      <pc:sldChg chg="modSp mod">
        <pc:chgData name="Raluca Andreea Dumitrescu" userId="cc8547a334e22ad1" providerId="LiveId" clId="{F660E23C-2C3E-444D-BAC1-70664350F4C0}" dt="2023-05-18T08:48:25.720" v="1" actId="20577"/>
        <pc:sldMkLst>
          <pc:docMk/>
          <pc:sldMk cId="2862374217" sldId="263"/>
        </pc:sldMkLst>
        <pc:spChg chg="mod">
          <ac:chgData name="Raluca Andreea Dumitrescu" userId="cc8547a334e22ad1" providerId="LiveId" clId="{F660E23C-2C3E-444D-BAC1-70664350F4C0}" dt="2023-05-18T08:48:25.720" v="1" actId="20577"/>
          <ac:spMkLst>
            <pc:docMk/>
            <pc:sldMk cId="2862374217" sldId="263"/>
            <ac:spMk id="6" creationId="{99713AD5-BBC1-2717-7D66-5DDEF84B372D}"/>
          </ac:spMkLst>
        </pc:spChg>
      </pc:sldChg>
      <pc:sldChg chg="modNotesTx">
        <pc:chgData name="Raluca Andreea Dumitrescu" userId="cc8547a334e22ad1" providerId="LiveId" clId="{F660E23C-2C3E-444D-BAC1-70664350F4C0}" dt="2023-05-18T08:49:16.368" v="3" actId="20577"/>
        <pc:sldMkLst>
          <pc:docMk/>
          <pc:sldMk cId="3801255032" sldId="26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B09361-DB3F-4BD3-846B-25834B128C44}" type="datetimeFigureOut">
              <a:t>20/05/2023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C30CB84-BF9E-4147-831D-AEA024009443}" type="slidenum">
              <a:t>‹#›</a:t>
            </a:fld>
            <a:endParaRPr lang="en-GB"/>
          </a:p>
        </p:txBody>
      </p:sp>
    </p:spTree>
    <p:extLst>
      <p:ext uri="{BB962C8B-B14F-4D97-AF65-F5344CB8AC3E}">
        <p14:creationId xmlns:p14="http://schemas.microsoft.com/office/powerpoint/2010/main" val="15939243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Six Senses Hotels Resorts and Spas is a luxury hospitality brand that focuses on providing guests with a holistic and sustainable approach to wellness. The brand was founded in 1995 and has since expanded to include hotels and resorts in locations such as Thailand, Maldives, Oman, Portugal, and Fiji.</a:t>
            </a:r>
          </a:p>
          <a:p>
            <a:r>
              <a:rPr lang="en-US" dirty="0"/>
              <a:t>Six Senses properties offer a range of experiences and activities that promote well-being and rejuvenation, including yoga and meditation, spa treatments, healthy dining options, and outdoor adventures. The brand also places a strong emphasis on sustainability, with initiatives such as reducing plastic waste, using renewable energy, and supporting local communities.</a:t>
            </a:r>
          </a:p>
          <a:p>
            <a:r>
              <a:rPr lang="en-US" dirty="0"/>
              <a:t>Each Six Senses property is designed to reflect its unique location and culture, with a focus on sustainability and environmental responsibility. The brand aims to create memorable experiences for guests while promoting a sense of connection to nature and local communities.</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C30CB84-BF9E-4147-831D-AEA024009443}" type="slidenum">
              <a:t>2</a:t>
            </a:fld>
            <a:endParaRPr lang="en-GB"/>
          </a:p>
        </p:txBody>
      </p:sp>
    </p:spTree>
    <p:extLst>
      <p:ext uri="{BB962C8B-B14F-4D97-AF65-F5344CB8AC3E}">
        <p14:creationId xmlns:p14="http://schemas.microsoft.com/office/powerpoint/2010/main" val="27365557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In this presentation, I will talk about </a:t>
            </a:r>
            <a:r>
              <a:rPr lang="en-GB" dirty="0"/>
              <a:t>Six Senses Hotels which is a luxury hotel brand part of The Intercontinental Hotel Group that caters to affluent traveller's </a:t>
            </a:r>
            <a:r>
              <a:rPr lang="en-GB"/>
              <a:t>seeking personalised </a:t>
            </a:r>
            <a:r>
              <a:rPr lang="en-GB" dirty="0"/>
              <a:t>experiences. </a:t>
            </a:r>
            <a:endParaRPr lang="en-US" dirty="0"/>
          </a:p>
          <a:p>
            <a:r>
              <a:rPr lang="en-GB" dirty="0"/>
              <a:t>The brand emphasizes sustainability and wellness, providing guests with a holistic approach to hospitality. Guest services play a critical role in ensuring a seamless and enjoyable stay for guests. </a:t>
            </a:r>
            <a:endParaRPr lang="en-US" dirty="0">
              <a:cs typeface="Calibri"/>
            </a:endParaRPr>
          </a:p>
          <a:p>
            <a:r>
              <a:rPr lang="en-GB" dirty="0"/>
              <a:t>The scope of guest services includes everything from check-in and check-out procedures to arranging activities and transportation. Exceeding customer's expectations is crucial for the success of Six Senses Hotels, achieved by anticipating guest's needs, offering unique experiences, and providing exceptional attention to detail. </a:t>
            </a:r>
            <a:endParaRPr lang="en-US" dirty="0"/>
          </a:p>
          <a:p>
            <a:r>
              <a:rPr lang="en-GB" dirty="0"/>
              <a:t>This approach can lead to positive word of mouth, repeat business, and increased revenue for the hotel.</a:t>
            </a:r>
            <a:endParaRPr lang="en-US" dirty="0">
              <a:cs typeface="Calibri"/>
            </a:endParaRPr>
          </a:p>
        </p:txBody>
      </p:sp>
      <p:sp>
        <p:nvSpPr>
          <p:cNvPr id="4" name="Slide Number Placeholder 3"/>
          <p:cNvSpPr>
            <a:spLocks noGrp="1"/>
          </p:cNvSpPr>
          <p:nvPr>
            <p:ph type="sldNum" sz="quarter" idx="5"/>
          </p:nvPr>
        </p:nvSpPr>
        <p:spPr/>
        <p:txBody>
          <a:bodyPr/>
          <a:lstStyle/>
          <a:p>
            <a:fld id="{5C30CB84-BF9E-4147-831D-AEA024009443}" type="slidenum">
              <a:rPr lang="en-GB"/>
              <a:t>4</a:t>
            </a:fld>
            <a:endParaRPr lang="en-GB"/>
          </a:p>
        </p:txBody>
      </p:sp>
    </p:spTree>
    <p:extLst>
      <p:ext uri="{BB962C8B-B14F-4D97-AF65-F5344CB8AC3E}">
        <p14:creationId xmlns:p14="http://schemas.microsoft.com/office/powerpoint/2010/main" val="10712078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Six Senses main customers are luxury travelers who are seeking unique and authentic experiences that prioritize wellness and sustainability. According to a market research report by Technavio, the luxury travel market is expected to grow by USD 213.97 billion during 2020-2024, with wellness tourism as one of the key drivers of this growth (Technavio, 2020).</a:t>
            </a:r>
          </a:p>
          <a:p>
            <a:r>
              <a:rPr lang="en-US" dirty="0"/>
              <a:t>Six Senses has been successful in attracting this customer base through its focus on wellness and sustainability. In a study published in the International Journal of Hospitality Management, researchers found that wellness and sustainability were two of the most important factors in determining guests' loyalty to a hotel brand (Kim &amp; Lee, 2021). Six Senses has been recognized for its commitment to sustainability, including being named the Most Sustainable Hotel Group at the 2019 Hotel Investment Conference Asia Pacific (Green Hotelier, 2019).</a:t>
            </a:r>
            <a:endParaRPr lang="en-GB" dirty="0"/>
          </a:p>
          <a:p>
            <a:r>
              <a:rPr lang="en-US" dirty="0"/>
              <a:t>Additionally, Six Senses has been successful in targeting the millennial demographic, which prioritizes experiences over material possessions. According to a report by Deloitte, millennials are the largest generation of travelers and they are more likely to seek out unique and authentic experiences (Deloitte, 2020). Six Senses has been recognized for providing guests with unique and memorable experiences, such as its signature "Sleep with Six Senses" program that incorporates </a:t>
            </a:r>
            <a:r>
              <a:rPr lang="en-US" dirty="0" err="1"/>
              <a:t>personalised</a:t>
            </a:r>
            <a:r>
              <a:rPr lang="en-US" dirty="0"/>
              <a:t> sleep plans and rituals.</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C30CB84-BF9E-4147-831D-AEA024009443}" type="slidenum">
              <a:t>5</a:t>
            </a:fld>
            <a:endParaRPr lang="en-GB"/>
          </a:p>
        </p:txBody>
      </p:sp>
    </p:spTree>
    <p:extLst>
      <p:ext uri="{BB962C8B-B14F-4D97-AF65-F5344CB8AC3E}">
        <p14:creationId xmlns:p14="http://schemas.microsoft.com/office/powerpoint/2010/main" val="14579382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dirty="0"/>
              <a:t>Accommodation: Six Senses hotels offer a range of accommodation options, from luxurious villas and suites to more modest guest rooms. The accommodations often feature high-end amenities and modern conveniences, with a focus on sustainability and local design elements. </a:t>
            </a:r>
            <a:endParaRPr lang="en-US" dirty="0">
              <a:ea typeface="Calibri"/>
              <a:cs typeface="Calibri"/>
            </a:endParaRPr>
          </a:p>
          <a:p>
            <a:pPr marL="171450" indent="-171450">
              <a:buFont typeface="Arial"/>
              <a:buChar char="•"/>
            </a:pPr>
            <a:r>
              <a:rPr lang="en-US" dirty="0"/>
              <a:t>Spa Services: Six Senses hotels offer comprehensive spa facilities that incorporate traditional and modern techniques to promote relaxation and healing. Services may include massages, facials, body treatments, and more.</a:t>
            </a:r>
            <a:endParaRPr lang="en-US" dirty="0">
              <a:ea typeface="Calibri"/>
              <a:cs typeface="Calibri"/>
            </a:endParaRPr>
          </a:p>
          <a:p>
            <a:pPr marL="171450" indent="-171450">
              <a:buFont typeface="Arial"/>
              <a:buChar char="•"/>
            </a:pPr>
            <a:r>
              <a:rPr lang="en-US" dirty="0"/>
              <a:t>Wellness Programs: Six Senses hotels offer a range of wellness programs that are designed to promote physical and mental well-being. Programs may include yoga and meditation classes, fitness activities, and nutrition consultations.</a:t>
            </a:r>
            <a:endParaRPr lang="en-US" dirty="0">
              <a:ea typeface="Calibri"/>
              <a:cs typeface="Calibri"/>
            </a:endParaRPr>
          </a:p>
          <a:p>
            <a:pPr marL="171450" indent="-171450">
              <a:buFont typeface="Arial"/>
              <a:buChar char="•"/>
            </a:pPr>
            <a:r>
              <a:rPr lang="en-US" dirty="0"/>
              <a:t>Dining Options: Six Senses hotels offer a variety of dining options, ranging from fine dining restaurants to casual cafes and bars. The menus often feature locally-sourced ingredients and healthy, nutritious options.</a:t>
            </a:r>
            <a:endParaRPr lang="en-US" dirty="0">
              <a:ea typeface="Calibri"/>
              <a:cs typeface="Calibri"/>
            </a:endParaRPr>
          </a:p>
          <a:p>
            <a:pPr marL="171450" indent="-171450">
              <a:buFont typeface="Arial"/>
              <a:buChar char="•"/>
            </a:pPr>
            <a:r>
              <a:rPr lang="en-US" dirty="0"/>
              <a:t>Activities and Excursions: Six Senses hotels offer a range of activities and excursions for guests to enjoy, including cultural tours, outdoor adventures, and more.</a:t>
            </a:r>
            <a:endParaRPr lang="en-US" dirty="0">
              <a:ea typeface="Calibri"/>
              <a:cs typeface="Calibri"/>
            </a:endParaRP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C30CB84-BF9E-4147-831D-AEA024009443}" type="slidenum">
              <a:t>6</a:t>
            </a:fld>
            <a:endParaRPr lang="en-GB"/>
          </a:p>
        </p:txBody>
      </p:sp>
    </p:spTree>
    <p:extLst>
      <p:ext uri="{BB962C8B-B14F-4D97-AF65-F5344CB8AC3E}">
        <p14:creationId xmlns:p14="http://schemas.microsoft.com/office/powerpoint/2010/main" val="34708658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guest services and facilities at Six Senses hotels serve an important role in providing guests with a memorable and enjoyable stay. Here are some of the key functions:</a:t>
            </a:r>
          </a:p>
          <a:p>
            <a:pPr marL="285750" indent="-285750">
              <a:buFont typeface="Arial"/>
              <a:buChar char="•"/>
            </a:pPr>
            <a:r>
              <a:rPr lang="en-US" dirty="0"/>
              <a:t>Enhancing Guest Experience: The guest services and facilities at Six Senses hotels are designed to enhance the overall guest experience. From luxurious spa treatments to healthy dining options, the amenities offered are meant to promote relaxation, well-being, and enjoyment.</a:t>
            </a:r>
            <a:endParaRPr lang="en-GB" dirty="0">
              <a:ea typeface="Calibri" panose="020F0502020204030204"/>
              <a:cs typeface="Calibri" panose="020F0502020204030204"/>
            </a:endParaRPr>
          </a:p>
          <a:p>
            <a:pPr marL="285750" indent="-285750">
              <a:buFont typeface="Arial"/>
              <a:buChar char="•"/>
            </a:pPr>
            <a:r>
              <a:rPr lang="en-US" dirty="0"/>
              <a:t>Providing Convenience: Six Senses hotels offer a range of convenient services and facilities to make the guest experience as seamless as possible. This may include things like 24-hour room service, laundry services, and airport transportation.</a:t>
            </a:r>
            <a:endParaRPr lang="en-GB" dirty="0">
              <a:ea typeface="Calibri" panose="020F0502020204030204"/>
              <a:cs typeface="Calibri" panose="020F0502020204030204"/>
            </a:endParaRPr>
          </a:p>
          <a:p>
            <a:pPr marL="285750" indent="-285750">
              <a:buFont typeface="Arial"/>
              <a:buChar char="•"/>
            </a:pPr>
            <a:r>
              <a:rPr lang="en-US" dirty="0"/>
              <a:t>Promoting Sustainability: Six Senses is committed to promoting sustainability and minimizing its impact on the environment. The guest services and facilities reflect this commitment, with features like eco-friendly design, locally-sourced materials, and responsible waste management practices.</a:t>
            </a:r>
            <a:endParaRPr lang="en-GB" dirty="0">
              <a:ea typeface="Calibri" panose="020F0502020204030204"/>
              <a:cs typeface="Calibri" panose="020F0502020204030204"/>
            </a:endParaRPr>
          </a:p>
          <a:p>
            <a:pPr marL="285750" indent="-285750">
              <a:buFont typeface="Arial"/>
              <a:buChar char="•"/>
            </a:pPr>
            <a:r>
              <a:rPr lang="en-US" dirty="0"/>
              <a:t>Providing Personalized Attention: Six Senses hotels prioritize </a:t>
            </a:r>
            <a:r>
              <a:rPr lang="en-US" dirty="0" err="1"/>
              <a:t>personalised</a:t>
            </a:r>
            <a:r>
              <a:rPr lang="en-US" dirty="0"/>
              <a:t> attention and service for each guest. Staff members are trained to anticipate guests' needs and preferences, and to provide </a:t>
            </a:r>
            <a:r>
              <a:rPr lang="en-US" dirty="0" err="1"/>
              <a:t>personalised</a:t>
            </a:r>
            <a:r>
              <a:rPr lang="en-US" dirty="0"/>
              <a:t> recommendations and assistance throughout their stay.</a:t>
            </a:r>
            <a:endParaRPr lang="en-GB" dirty="0">
              <a:ea typeface="Calibri" panose="020F0502020204030204"/>
              <a:cs typeface="Calibri" panose="020F0502020204030204"/>
            </a:endParaRPr>
          </a:p>
          <a:p>
            <a:r>
              <a:rPr lang="en-US" dirty="0"/>
              <a:t>Overall, the guest services and facilities at Six Senses hotels play a critical role in ensuring that guests have an unforgettable experience that is both luxurious and sustainable.</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C30CB84-BF9E-4147-831D-AEA024009443}" type="slidenum">
              <a:t>7</a:t>
            </a:fld>
            <a:endParaRPr lang="en-GB"/>
          </a:p>
        </p:txBody>
      </p:sp>
    </p:spTree>
    <p:extLst>
      <p:ext uri="{BB962C8B-B14F-4D97-AF65-F5344CB8AC3E}">
        <p14:creationId xmlns:p14="http://schemas.microsoft.com/office/powerpoint/2010/main" val="6503945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scope and role of Six Senses hotels are multi-faceted, but the brand is primarily known for its luxurious and sustainable approach to hospitality. Here are some key aspects of its scope and role:</a:t>
            </a:r>
          </a:p>
          <a:p>
            <a:pPr marL="285750" indent="-285750">
              <a:buFont typeface="Arial"/>
              <a:buChar char="•"/>
            </a:pPr>
            <a:r>
              <a:rPr lang="en-US" dirty="0"/>
              <a:t>Luxury Hospitality:</a:t>
            </a:r>
            <a:endParaRPr lang="en-GB" dirty="0"/>
          </a:p>
          <a:p>
            <a:r>
              <a:rPr lang="en-US" dirty="0"/>
              <a:t>Six Senses hotels are known for their luxurious amenities and services, such as high-end spa treatments, fine dining experiences, and personalized attention from staff members. The brand aims to provide guests with a unique and unforgettable experience that is rooted in luxury and comfort.</a:t>
            </a:r>
            <a:endParaRPr lang="en-GB" dirty="0">
              <a:ea typeface="Calibri" panose="020F0502020204030204"/>
              <a:cs typeface="Calibri" panose="020F0502020204030204"/>
            </a:endParaRPr>
          </a:p>
          <a:p>
            <a:pPr marL="285750" indent="-285750">
              <a:buFont typeface="Arial"/>
              <a:buChar char="•"/>
            </a:pPr>
            <a:r>
              <a:rPr lang="en-US" dirty="0"/>
              <a:t>Wellness and Well-being:</a:t>
            </a:r>
            <a:endParaRPr lang="en-GB" dirty="0"/>
          </a:p>
          <a:p>
            <a:r>
              <a:rPr lang="en-US" dirty="0"/>
              <a:t>Six Senses hotels prioritize the well-being of their guests through a range of wellness programs and services. This may include things like yoga and meditation classes, fitness activities, nutrition consultations, and more. </a:t>
            </a:r>
            <a:endParaRPr lang="en-GB" dirty="0">
              <a:ea typeface="Calibri" panose="020F0502020204030204"/>
              <a:cs typeface="Calibri" panose="020F0502020204030204"/>
            </a:endParaRPr>
          </a:p>
          <a:p>
            <a:pPr marL="285750" indent="-285750">
              <a:buFont typeface="Arial"/>
              <a:buChar char="•"/>
            </a:pPr>
            <a:r>
              <a:rPr lang="en-US" dirty="0"/>
              <a:t>Cultural and Local Experiences:</a:t>
            </a:r>
            <a:endParaRPr lang="en-GB" dirty="0"/>
          </a:p>
          <a:p>
            <a:r>
              <a:rPr lang="en-US" dirty="0"/>
              <a:t>Six Senses hotels aim to provide guests with unique and authentic cultural experiences that are rooted in the local community. This may include things like cultural tours, cooking classes, and more.</a:t>
            </a:r>
            <a:endParaRPr lang="en-GB" dirty="0">
              <a:ea typeface="Calibri" panose="020F0502020204030204"/>
              <a:cs typeface="Calibri" panose="020F0502020204030204"/>
            </a:endParaRPr>
          </a:p>
          <a:p>
            <a:r>
              <a:rPr lang="en-US" dirty="0"/>
              <a:t>Sustainability is a key focus for Six Senses, and the brand is committed to minimizing its impact on the environment through responsible practices and operations. </a:t>
            </a:r>
          </a:p>
          <a:p>
            <a:r>
              <a:rPr lang="en-US" dirty="0"/>
              <a:t>Eco-friendly Design:</a:t>
            </a:r>
            <a:endParaRPr lang="en-US" dirty="0">
              <a:ea typeface="Calibri" panose="020F0502020204030204"/>
              <a:cs typeface="Calibri" panose="020F0502020204030204"/>
            </a:endParaRPr>
          </a:p>
          <a:p>
            <a:r>
              <a:rPr lang="en-US" dirty="0"/>
              <a:t>Six Senses hotels are designed with sustainability in mind, incorporating eco-friendly features like solar panels, green roofs, and sustainable building materials. The brand also works with architects and designers to create buildings that are in harmony with their natural surroundings. </a:t>
            </a:r>
            <a:endParaRPr lang="en-US" dirty="0">
              <a:ea typeface="Calibri"/>
              <a:cs typeface="Calibri"/>
            </a:endParaRPr>
          </a:p>
          <a:p>
            <a:pPr marL="171450" indent="-171450">
              <a:buFont typeface="Arial"/>
              <a:buChar char="•"/>
            </a:pPr>
            <a:r>
              <a:rPr lang="en-US" dirty="0"/>
              <a:t>Responsible Waste Management: </a:t>
            </a:r>
          </a:p>
          <a:p>
            <a:r>
              <a:rPr lang="en-US" dirty="0"/>
              <a:t>Six Senses hotels prioritize responsible waste management practices, including composting, recycling, and minimizing waste production. The brand also partners with local organizations to promote waste reduction and recycling in the communities where its hotels are located.</a:t>
            </a:r>
            <a:endParaRPr lang="en-US" dirty="0">
              <a:ea typeface="Calibri"/>
              <a:cs typeface="Calibri"/>
            </a:endParaRPr>
          </a:p>
          <a:p>
            <a:pPr marL="171450" indent="-171450">
              <a:buFont typeface="Arial"/>
              <a:buChar char="•"/>
            </a:pPr>
            <a:r>
              <a:rPr lang="en-US" dirty="0"/>
              <a:t>Sustainable Food and Beverage:</a:t>
            </a:r>
            <a:endParaRPr lang="en-US" dirty="0">
              <a:ea typeface="Calibri"/>
              <a:cs typeface="Calibri"/>
            </a:endParaRPr>
          </a:p>
          <a:p>
            <a:r>
              <a:rPr lang="en-US" dirty="0"/>
              <a:t>Six Senses is committed to sourcing food and beverages from local, organic, and sustainable sources. The brand works with local farmers and producers to source ingredients, and incorporates plant-based and healthy options into its menus.</a:t>
            </a:r>
            <a:endParaRPr lang="en-US" dirty="0">
              <a:ea typeface="Calibri"/>
              <a:cs typeface="Calibri"/>
            </a:endParaRPr>
          </a:p>
          <a:p>
            <a:pPr marL="171450" indent="-171450">
              <a:buFont typeface="Arial"/>
              <a:buChar char="•"/>
            </a:pPr>
            <a:r>
              <a:rPr lang="en-US" dirty="0"/>
              <a:t>Environmental Education:</a:t>
            </a:r>
          </a:p>
          <a:p>
            <a:r>
              <a:rPr lang="en-US" dirty="0"/>
              <a:t>Six Senses places a strong emphasis on environmental education and awareness, both among staff members and guests. The brand offers educational programs and experiences that promote sustainability and responsible living, such as nature walks, sustainable cooking classes, and more.</a:t>
            </a:r>
            <a:endParaRPr lang="en-US" dirty="0">
              <a:ea typeface="Calibri"/>
              <a:cs typeface="Calibri"/>
            </a:endParaRPr>
          </a:p>
          <a:p>
            <a:endParaRPr lang="en-US" dirty="0"/>
          </a:p>
          <a:p>
            <a:r>
              <a:rPr lang="en-US" dirty="0"/>
              <a:t>Overall, Six Senses' sustainability efforts are focused on minimizing its impact on the environment, promoting responsible practices and behaviors, and educating staff members and guests about the importance of sustainability.</a:t>
            </a:r>
            <a:endParaRPr lang="en-US" dirty="0">
              <a:ea typeface="Calibri"/>
              <a:cs typeface="Calibri"/>
            </a:endParaRP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C30CB84-BF9E-4147-831D-AEA024009443}" type="slidenum">
              <a:t>8</a:t>
            </a:fld>
            <a:endParaRPr lang="en-GB"/>
          </a:p>
        </p:txBody>
      </p:sp>
    </p:spTree>
    <p:extLst>
      <p:ext uri="{BB962C8B-B14F-4D97-AF65-F5344CB8AC3E}">
        <p14:creationId xmlns:p14="http://schemas.microsoft.com/office/powerpoint/2010/main" val="17173249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Six Senses hotels, guest services play a key role in ensuring that guests have an enjoyable and memorable stay. Here are some of the key functions of guest services at Six Senses hotels:</a:t>
            </a:r>
          </a:p>
          <a:p>
            <a:pPr marL="285750" indent="-285750">
              <a:buFont typeface="Arial"/>
              <a:buChar char="•"/>
            </a:pPr>
            <a:r>
              <a:rPr lang="en-US" dirty="0"/>
              <a:t>Welcome and Check-In:</a:t>
            </a:r>
            <a:endParaRPr lang="en-GB" dirty="0"/>
          </a:p>
          <a:p>
            <a:r>
              <a:rPr lang="en-US" dirty="0"/>
              <a:t>Guest services staff are responsible for providing a warm and welcoming atmosphere to guests upon arrival.  They handle the check-in process, which includes verifying guest information and preferences, assigning rooms, and providing orientation on the hotel's facilities and services.</a:t>
            </a:r>
            <a:endParaRPr lang="en-GB" dirty="0">
              <a:ea typeface="Calibri" panose="020F0502020204030204"/>
              <a:cs typeface="Calibri" panose="020F0502020204030204"/>
            </a:endParaRPr>
          </a:p>
          <a:p>
            <a:pPr marL="285750" indent="-285750">
              <a:buFont typeface="Arial"/>
              <a:buChar char="•"/>
            </a:pPr>
            <a:r>
              <a:rPr lang="en-US" dirty="0"/>
              <a:t>Concierge Services:</a:t>
            </a:r>
            <a:endParaRPr lang="en-GB" dirty="0"/>
          </a:p>
          <a:p>
            <a:r>
              <a:rPr lang="en-US" dirty="0"/>
              <a:t>Guest services staff provide guests with information and assistance related to local attractions, events, and activities. They can make reservations for guests at restaurants, arrange transportation, and provide other </a:t>
            </a:r>
            <a:r>
              <a:rPr lang="en-US" dirty="0" err="1"/>
              <a:t>personalised</a:t>
            </a:r>
            <a:r>
              <a:rPr lang="en-US" dirty="0"/>
              <a:t> services to ensure that guests have an enjoyable stay.</a:t>
            </a:r>
            <a:endParaRPr lang="en-GB" dirty="0">
              <a:ea typeface="Calibri" panose="020F0502020204030204"/>
              <a:cs typeface="Calibri" panose="020F0502020204030204"/>
            </a:endParaRPr>
          </a:p>
          <a:p>
            <a:pPr marL="285750" indent="-285750">
              <a:buFont typeface="Arial"/>
              <a:buChar char="•"/>
            </a:pPr>
            <a:r>
              <a:rPr lang="en-US" dirty="0"/>
              <a:t>Housekeeping Services:</a:t>
            </a:r>
            <a:endParaRPr lang="en-GB" dirty="0"/>
          </a:p>
          <a:p>
            <a:r>
              <a:rPr lang="en-US" dirty="0"/>
              <a:t>Guest services staff work closely with housekeeping staff to ensure that guest rooms and common areas are clean and well-maintained. They handle guest requests for extra amenities or assistance, and ensure that any issues or concerns are addressed promptly.</a:t>
            </a:r>
            <a:endParaRPr lang="en-GB" dirty="0">
              <a:ea typeface="Calibri"/>
              <a:cs typeface="Calibri"/>
            </a:endParaRPr>
          </a:p>
          <a:p>
            <a:pPr marL="285750" indent="-285750">
              <a:buFont typeface="Arial"/>
              <a:buChar char="•"/>
            </a:pPr>
            <a:r>
              <a:rPr lang="en-US" dirty="0"/>
              <a:t>Food and Beverage Services:</a:t>
            </a:r>
            <a:endParaRPr lang="en-GB" dirty="0"/>
          </a:p>
          <a:p>
            <a:r>
              <a:rPr lang="en-US" dirty="0"/>
              <a:t>Guest services staff at Six Senses hotels assist with food and beverage services, taking orders, serving meals, and providing exceptional service to guests.  They may also offer recommendations and assistance with menu selection, and handle any special requests or dietary restrictions.</a:t>
            </a:r>
            <a:endParaRPr lang="en-GB" dirty="0">
              <a:ea typeface="Calibri" panose="020F0502020204030204"/>
              <a:cs typeface="Calibri" panose="020F0502020204030204"/>
            </a:endParaRPr>
          </a:p>
          <a:p>
            <a:r>
              <a:rPr lang="en-US" dirty="0"/>
              <a:t>Overall, the role of guest services at Six Senses hotels is to provide guests with a high level of personalized attention and support, ensuring that they have a comfortable, enjoyable, and memorable stay.</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C30CB84-BF9E-4147-831D-AEA024009443}" type="slidenum">
              <a:t>9</a:t>
            </a:fld>
            <a:endParaRPr lang="en-GB"/>
          </a:p>
        </p:txBody>
      </p:sp>
    </p:spTree>
    <p:extLst>
      <p:ext uri="{BB962C8B-B14F-4D97-AF65-F5344CB8AC3E}">
        <p14:creationId xmlns:p14="http://schemas.microsoft.com/office/powerpoint/2010/main" val="31214244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At a full-service resort: customers have yacht access, a spa, restaurant’s and a residential community. The resorts offers accommodations across its sites, including fully appointed townhouse suites, deluxe pool suites with private decks, beach cave suites and some of the offers family mansions or private villas. Spiritual learning centre to optimizing health fitness, nutrition, education, yoga, sleep, mindfulness and more. Also offers local, organic, unmodified, and unprocessed food. The organic offering continues with the cotton sheets and towels, as well as the amenities kits and apparel. Six Senses host sponsored programs, festivals, projects, as well as an annually music performances and wellness festivals for celebrating through yoga, meditation, food, sports and nature. Communal dining tables will allow guests to mingle at The Market restaurant. The poolside dining location will offer a raw food organic bar with accompanying cocktails and organic beer. Sometimes have a popup restaurant in the resort’s organic farm which also provide cooking lessons. Private dining available in suites. Ice cream shop on wheels which serve up homemade chilled treats, juices and smoothies. The resorts provide their space and services for local projects such as sharing food with local shelters and donating a portion of profits locally.</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C30CB84-BF9E-4147-831D-AEA024009443}" type="slidenum">
              <a:t>10</a:t>
            </a:fld>
            <a:endParaRPr lang="en-GB"/>
          </a:p>
        </p:txBody>
      </p:sp>
    </p:spTree>
    <p:extLst>
      <p:ext uri="{BB962C8B-B14F-4D97-AF65-F5344CB8AC3E}">
        <p14:creationId xmlns:p14="http://schemas.microsoft.com/office/powerpoint/2010/main" val="27464399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Six Senses Hotels Resorts Spas is a luxury hotel brand that aims to engage all six of our senses in the hotel experience. They use design, soundscapes, farm-to-table dining, spa treatments, aromatherapy, and movement activities to create an immersive and transformative experience for their guests. If you're looking for a hotel that offers a holistic approach to wellness and sustainability, Six Senses is definitely worth checking out. Thank you for listening!</a:t>
            </a:r>
          </a:p>
        </p:txBody>
      </p:sp>
      <p:sp>
        <p:nvSpPr>
          <p:cNvPr id="4" name="Slide Number Placeholder 3"/>
          <p:cNvSpPr>
            <a:spLocks noGrp="1"/>
          </p:cNvSpPr>
          <p:nvPr>
            <p:ph type="sldNum" sz="quarter" idx="5"/>
          </p:nvPr>
        </p:nvSpPr>
        <p:spPr/>
        <p:txBody>
          <a:bodyPr/>
          <a:lstStyle/>
          <a:p>
            <a:fld id="{5C30CB84-BF9E-4147-831D-AEA024009443}" type="slidenum">
              <a:t>11</a:t>
            </a:fld>
            <a:endParaRPr lang="en-GB"/>
          </a:p>
        </p:txBody>
      </p:sp>
    </p:spTree>
    <p:extLst>
      <p:ext uri="{BB962C8B-B14F-4D97-AF65-F5344CB8AC3E}">
        <p14:creationId xmlns:p14="http://schemas.microsoft.com/office/powerpoint/2010/main" val="4986158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5/20/2023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357707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5/20/2023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000790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5/20/2023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288472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5/20/2023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344946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5/20/2023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42258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5/20/2023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522986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5/20/2023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872275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5/20/2023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052674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5/20/2023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83834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5/20/2023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043158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5/20/2023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289937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5/20/2023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2708709431"/>
      </p:ext>
    </p:extLst>
  </p:cSld>
  <p:clrMap bg1="lt1" tx1="dk1" bg2="lt2" tx2="dk2" accent1="accent1" accent2="accent2" accent3="accent3" accent4="accent4" accent5="accent5" accent6="accent6" hlink="hlink" folHlink="folHlink"/>
  <p:sldLayoutIdLst>
    <p:sldLayoutId id="2147484016" r:id="rId1"/>
    <p:sldLayoutId id="2147484017" r:id="rId2"/>
    <p:sldLayoutId id="2147484018" r:id="rId3"/>
    <p:sldLayoutId id="2147484019" r:id="rId4"/>
    <p:sldLayoutId id="2147484020" r:id="rId5"/>
    <p:sldLayoutId id="2147484021" r:id="rId6"/>
    <p:sldLayoutId id="2147484022" r:id="rId7"/>
    <p:sldLayoutId id="2147484023" r:id="rId8"/>
    <p:sldLayoutId id="2147484024" r:id="rId9"/>
    <p:sldLayoutId id="2147484025" r:id="rId10"/>
    <p:sldLayoutId id="214748402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7"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4.xml"/><Relationship Id="rId5" Type="http://schemas.openxmlformats.org/officeDocument/2006/relationships/image" Target="../media/image13.jpeg"/><Relationship Id="rId4" Type="http://schemas.openxmlformats.org/officeDocument/2006/relationships/image" Target="../media/image12.jpeg"/></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7" Type="http://schemas.openxmlformats.org/officeDocument/2006/relationships/image" Target="../media/image18.jpeg"/><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image" Target="../media/image17.jpeg"/><Relationship Id="rId5" Type="http://schemas.openxmlformats.org/officeDocument/2006/relationships/image" Target="../media/image16.jpeg"/><Relationship Id="rId4" Type="http://schemas.openxmlformats.org/officeDocument/2006/relationships/image" Target="../media/image15.jpeg"/></Relationships>
</file>

<file path=ppt/slides/_rels/slide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79" y="10060"/>
            <a:ext cx="4541626" cy="2460048"/>
          </a:xfrm>
          <a:prstGeom prst="ellipse">
            <a:avLst/>
          </a:prstGeom>
          <a:ln>
            <a:noFill/>
          </a:ln>
        </p:spPr>
        <p:style>
          <a:lnRef idx="2">
            <a:schemeClr val="dk1"/>
          </a:lnRef>
          <a:fillRef idx="1">
            <a:schemeClr val="lt1"/>
          </a:fillRef>
          <a:effectRef idx="0">
            <a:schemeClr val="dk1"/>
          </a:effectRef>
          <a:fontRef idx="minor">
            <a:schemeClr val="dk1"/>
          </a:fontRef>
        </p:style>
        <p:txBody>
          <a:bodyPr vert="horz" lIns="91440" tIns="45720" rIns="91440" bIns="45720" rtlCol="0" anchor="b">
            <a:noAutofit/>
          </a:bodyPr>
          <a:lstStyle/>
          <a:p>
            <a:pPr algn="ctr"/>
            <a:r>
              <a:rPr lang="en-US" sz="2800" b="1" dirty="0">
                <a:solidFill>
                  <a:schemeClr val="tx1"/>
                </a:solidFill>
                <a:latin typeface="+mj-lt"/>
                <a:ea typeface="+mj-ea"/>
                <a:cs typeface="+mj-cs"/>
              </a:rPr>
              <a:t>The importance of quality service in Hospitality and guest services </a:t>
            </a:r>
            <a:endParaRPr lang="en-US" sz="2800" b="1">
              <a:solidFill>
                <a:schemeClr val="tx1"/>
              </a:solidFill>
              <a:latin typeface="+mj-lt"/>
              <a:ea typeface="Calibri Light"/>
              <a:cs typeface="Calibri Light"/>
            </a:endParaRPr>
          </a:p>
        </p:txBody>
      </p:sp>
      <p:pic>
        <p:nvPicPr>
          <p:cNvPr id="11" name="Picture 12" descr="Logo, company name&#10;&#10;Description automatically generated">
            <a:extLst>
              <a:ext uri="{FF2B5EF4-FFF2-40B4-BE49-F238E27FC236}">
                <a16:creationId xmlns:a16="http://schemas.microsoft.com/office/drawing/2014/main" id="{C8F1D075-916C-F2A1-8935-0BEDBA16C561}"/>
              </a:ext>
            </a:extLst>
          </p:cNvPr>
          <p:cNvPicPr>
            <a:picLocks noGrp="1" noChangeAspect="1"/>
          </p:cNvPicPr>
          <p:nvPr>
            <p:ph sz="half" idx="1"/>
          </p:nvPr>
        </p:nvPicPr>
        <p:blipFill>
          <a:blip r:embed="rId2"/>
          <a:stretch>
            <a:fillRect/>
          </a:stretch>
        </p:blipFill>
        <p:spPr>
          <a:xfrm>
            <a:off x="4101861" y="688731"/>
            <a:ext cx="8114580" cy="5791239"/>
          </a:xfrm>
        </p:spPr>
      </p:pic>
      <p:sp>
        <p:nvSpPr>
          <p:cNvPr id="6" name="TextBox 5">
            <a:extLst>
              <a:ext uri="{FF2B5EF4-FFF2-40B4-BE49-F238E27FC236}">
                <a16:creationId xmlns:a16="http://schemas.microsoft.com/office/drawing/2014/main" id="{F31336CC-C8CB-5A60-E001-307641B524B4}"/>
              </a:ext>
            </a:extLst>
          </p:cNvPr>
          <p:cNvSpPr txBox="1"/>
          <p:nvPr/>
        </p:nvSpPr>
        <p:spPr>
          <a:xfrm>
            <a:off x="153977" y="2872899"/>
            <a:ext cx="5465416" cy="329439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200" dirty="0"/>
              <a:t>Student name: Raluca Dumitrescu</a:t>
            </a:r>
          </a:p>
          <a:p>
            <a:pPr indent="-228600">
              <a:lnSpc>
                <a:spcPct val="90000"/>
              </a:lnSpc>
              <a:spcAft>
                <a:spcPts val="600"/>
              </a:spcAft>
              <a:buFont typeface="Arial" panose="020B0604020202020204" pitchFamily="34" charset="0"/>
              <a:buChar char="•"/>
            </a:pPr>
            <a:r>
              <a:rPr lang="en-US" sz="2200" dirty="0"/>
              <a:t>Student number: 2210630</a:t>
            </a:r>
            <a:endParaRPr lang="en-US" sz="2200" dirty="0">
              <a:cs typeface="Calibri"/>
            </a:endParaRPr>
          </a:p>
          <a:p>
            <a:pPr indent="-228600">
              <a:lnSpc>
                <a:spcPct val="90000"/>
              </a:lnSpc>
              <a:spcAft>
                <a:spcPts val="600"/>
              </a:spcAft>
              <a:buFont typeface="Arial" panose="020B0604020202020204" pitchFamily="34" charset="0"/>
              <a:buChar char="•"/>
            </a:pPr>
            <a:r>
              <a:rPr lang="en-US" sz="2200" dirty="0"/>
              <a:t>Module: Hospitality and guest services</a:t>
            </a:r>
            <a:endParaRPr lang="en-US" sz="2200" dirty="0">
              <a:cs typeface="Calibri" panose="020F0502020204030204"/>
            </a:endParaRPr>
          </a:p>
          <a:p>
            <a:pPr indent="-228600">
              <a:lnSpc>
                <a:spcPct val="90000"/>
              </a:lnSpc>
              <a:spcAft>
                <a:spcPts val="600"/>
              </a:spcAft>
              <a:buFont typeface="Arial" panose="020B0604020202020204" pitchFamily="34" charset="0"/>
              <a:buChar char="•"/>
            </a:pPr>
            <a:r>
              <a:rPr lang="en-US" sz="2200" dirty="0"/>
              <a:t>Module number: BMIH4003</a:t>
            </a:r>
            <a:endParaRPr lang="en-US" sz="2200" dirty="0">
              <a:cs typeface="Calibri"/>
            </a:endParaRPr>
          </a:p>
          <a:p>
            <a:pPr indent="-228600">
              <a:lnSpc>
                <a:spcPct val="90000"/>
              </a:lnSpc>
              <a:spcAft>
                <a:spcPts val="600"/>
              </a:spcAft>
              <a:buFont typeface="Arial" panose="020B0604020202020204" pitchFamily="34" charset="0"/>
              <a:buChar char="•"/>
            </a:pPr>
            <a:r>
              <a:rPr lang="en-US" sz="2200" dirty="0"/>
              <a:t>Tutor: Charlotte Joyner</a:t>
            </a:r>
            <a:endParaRPr lang="en-US" sz="2200" dirty="0">
              <a:cs typeface="Calibri"/>
            </a:endParaRPr>
          </a:p>
          <a:p>
            <a:pPr indent="-228600">
              <a:lnSpc>
                <a:spcPct val="90000"/>
              </a:lnSpc>
              <a:spcAft>
                <a:spcPts val="600"/>
              </a:spcAft>
              <a:buFont typeface="Arial" panose="020B0604020202020204" pitchFamily="34" charset="0"/>
              <a:buChar char="•"/>
            </a:pPr>
            <a:endParaRPr lang="en-US" sz="2200" dirty="0"/>
          </a:p>
        </p:txBody>
      </p:sp>
      <p:sp>
        <p:nvSpPr>
          <p:cNvPr id="3" name="TextBox 2">
            <a:extLst>
              <a:ext uri="{FF2B5EF4-FFF2-40B4-BE49-F238E27FC236}">
                <a16:creationId xmlns:a16="http://schemas.microsoft.com/office/drawing/2014/main" id="{1CDAB173-70F4-8D23-F2CF-3A246C11FCDB}"/>
              </a:ext>
            </a:extLst>
          </p:cNvPr>
          <p:cNvSpPr txBox="1"/>
          <p:nvPr/>
        </p:nvSpPr>
        <p:spPr>
          <a:xfrm>
            <a:off x="9604280" y="647782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(Six Senses Logo 2023)</a:t>
            </a:r>
            <a:endParaRPr lang="en-US"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F76EF-78E6-3B60-C99C-140651926BAA}"/>
              </a:ext>
            </a:extLst>
          </p:cNvPr>
          <p:cNvSpPr>
            <a:spLocks noGrp="1"/>
          </p:cNvSpPr>
          <p:nvPr>
            <p:ph type="title"/>
          </p:nvPr>
        </p:nvSpPr>
        <p:spPr>
          <a:xfrm>
            <a:off x="4797501" y="329184"/>
            <a:ext cx="6755626" cy="1783080"/>
          </a:xfrm>
        </p:spPr>
        <p:txBody>
          <a:bodyPr vert="horz" lIns="91440" tIns="45720" rIns="91440" bIns="45720" rtlCol="0" anchor="b">
            <a:normAutofit/>
          </a:bodyPr>
          <a:lstStyle/>
          <a:p>
            <a:r>
              <a:rPr lang="en-US" sz="5400"/>
              <a:t>Six senses hotels, resorts and spas</a:t>
            </a:r>
          </a:p>
        </p:txBody>
      </p:sp>
      <p:sp>
        <p:nvSpPr>
          <p:cNvPr id="10" name="Content Placeholder 9">
            <a:extLst>
              <a:ext uri="{FF2B5EF4-FFF2-40B4-BE49-F238E27FC236}">
                <a16:creationId xmlns:a16="http://schemas.microsoft.com/office/drawing/2014/main" id="{698A9B76-7C6A-1E0F-4B29-C4EA9A6E4FF9}"/>
              </a:ext>
            </a:extLst>
          </p:cNvPr>
          <p:cNvSpPr>
            <a:spLocks noGrp="1"/>
          </p:cNvSpPr>
          <p:nvPr>
            <p:ph sz="half" idx="1"/>
          </p:nvPr>
        </p:nvSpPr>
        <p:spPr>
          <a:xfrm>
            <a:off x="4797494" y="2706624"/>
            <a:ext cx="6741249" cy="1945487"/>
          </a:xfrm>
        </p:spPr>
        <p:txBody>
          <a:bodyPr vert="horz" lIns="91440" tIns="45720" rIns="91440" bIns="45720" rtlCol="0" anchor="t">
            <a:normAutofit/>
          </a:bodyPr>
          <a:lstStyle/>
          <a:p>
            <a:r>
              <a:rPr lang="en-US" sz="2200" dirty="0">
                <a:ea typeface="Calibri"/>
                <a:cs typeface="Calibri"/>
              </a:rPr>
              <a:t>Luxury hospitality brand </a:t>
            </a:r>
          </a:p>
          <a:p>
            <a:r>
              <a:rPr lang="en-US" sz="2200" dirty="0">
                <a:ea typeface="Calibri"/>
                <a:cs typeface="Calibri"/>
              </a:rPr>
              <a:t>Holistic</a:t>
            </a:r>
          </a:p>
          <a:p>
            <a:r>
              <a:rPr lang="en-US" sz="2200" dirty="0">
                <a:ea typeface="Calibri"/>
                <a:cs typeface="Calibri"/>
              </a:rPr>
              <a:t>Sustainable</a:t>
            </a:r>
          </a:p>
          <a:p>
            <a:r>
              <a:rPr lang="en-US" sz="2200" dirty="0">
                <a:ea typeface="Calibri"/>
                <a:cs typeface="Calibri"/>
              </a:rPr>
              <a:t>Wellness</a:t>
            </a:r>
          </a:p>
          <a:p>
            <a:endParaRPr lang="en-US" sz="2200" dirty="0">
              <a:ea typeface="Calibri"/>
              <a:cs typeface="Calibri"/>
            </a:endParaRPr>
          </a:p>
        </p:txBody>
      </p:sp>
      <p:pic>
        <p:nvPicPr>
          <p:cNvPr id="6" name="Picture 6" descr="A picture containing text, sky, outdoor, water&#10;&#10;Description automatically generated">
            <a:extLst>
              <a:ext uri="{FF2B5EF4-FFF2-40B4-BE49-F238E27FC236}">
                <a16:creationId xmlns:a16="http://schemas.microsoft.com/office/drawing/2014/main" id="{02ABAA49-BFF0-0458-CBDC-9DE3ABF07DEB}"/>
              </a:ext>
            </a:extLst>
          </p:cNvPr>
          <p:cNvPicPr>
            <a:picLocks noGrp="1" noChangeAspect="1"/>
          </p:cNvPicPr>
          <p:nvPr>
            <p:ph sz="half" idx="2"/>
          </p:nvPr>
        </p:nvPicPr>
        <p:blipFill rotWithShape="1">
          <a:blip r:embed="rId3"/>
          <a:srcRect t="3680" r="-2" b="4240"/>
          <a:stretch/>
        </p:blipFill>
        <p:spPr>
          <a:xfrm>
            <a:off x="320040" y="4279155"/>
            <a:ext cx="3995928" cy="1839688"/>
          </a:xfrm>
          <a:prstGeom prst="rect">
            <a:avLst/>
          </a:prstGeom>
        </p:spPr>
      </p:pic>
      <p:pic>
        <p:nvPicPr>
          <p:cNvPr id="7" name="Picture 7" descr="A picture containing sky, water, outdoor, overlooking&#10;&#10;Description automatically generated">
            <a:extLst>
              <a:ext uri="{FF2B5EF4-FFF2-40B4-BE49-F238E27FC236}">
                <a16:creationId xmlns:a16="http://schemas.microsoft.com/office/drawing/2014/main" id="{C9B4E0B6-F363-D05A-6311-7E2BE2782534}"/>
              </a:ext>
            </a:extLst>
          </p:cNvPr>
          <p:cNvPicPr>
            <a:picLocks noChangeAspect="1"/>
          </p:cNvPicPr>
          <p:nvPr/>
        </p:nvPicPr>
        <p:blipFill rotWithShape="1">
          <a:blip r:embed="rId4"/>
          <a:srcRect t="37462" r="-2" b="16498"/>
          <a:stretch/>
        </p:blipFill>
        <p:spPr>
          <a:xfrm>
            <a:off x="320040" y="1029714"/>
            <a:ext cx="4014216" cy="1848108"/>
          </a:xfrm>
          <a:prstGeom prst="rect">
            <a:avLst/>
          </a:prstGeom>
        </p:spPr>
      </p:pic>
      <p:sp>
        <p:nvSpPr>
          <p:cNvPr id="4" name="TextBox 3">
            <a:extLst>
              <a:ext uri="{FF2B5EF4-FFF2-40B4-BE49-F238E27FC236}">
                <a16:creationId xmlns:a16="http://schemas.microsoft.com/office/drawing/2014/main" id="{2D0DC97A-ADF9-9F94-F69E-7BDFC3C9341E}"/>
              </a:ext>
            </a:extLst>
          </p:cNvPr>
          <p:cNvSpPr txBox="1"/>
          <p:nvPr/>
        </p:nvSpPr>
        <p:spPr>
          <a:xfrm>
            <a:off x="2722258" y="2878365"/>
            <a:ext cx="455623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i="1" dirty="0">
                <a:solidFill>
                  <a:srgbClr val="00B0F0"/>
                </a:solidFill>
                <a:ea typeface="Calibri"/>
                <a:cs typeface="Calibri"/>
              </a:rPr>
              <a:t>IHG, One Reward (2023)</a:t>
            </a:r>
            <a:endParaRPr lang="en-GB" sz="1200" i="1" dirty="0">
              <a:solidFill>
                <a:srgbClr val="00B0F0"/>
              </a:solidFill>
            </a:endParaRPr>
          </a:p>
        </p:txBody>
      </p:sp>
      <p:sp>
        <p:nvSpPr>
          <p:cNvPr id="8" name="TextBox 7">
            <a:extLst>
              <a:ext uri="{FF2B5EF4-FFF2-40B4-BE49-F238E27FC236}">
                <a16:creationId xmlns:a16="http://schemas.microsoft.com/office/drawing/2014/main" id="{01AD19F0-DFA4-ACE7-E464-6D6A954399DE}"/>
              </a:ext>
            </a:extLst>
          </p:cNvPr>
          <p:cNvSpPr txBox="1"/>
          <p:nvPr/>
        </p:nvSpPr>
        <p:spPr>
          <a:xfrm>
            <a:off x="2430905" y="6184101"/>
            <a:ext cx="455623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i="1" dirty="0">
                <a:solidFill>
                  <a:srgbClr val="00B0F0"/>
                </a:solidFill>
                <a:ea typeface="Calibri"/>
                <a:cs typeface="Calibri"/>
              </a:rPr>
              <a:t>IHG, Six Senses (2023)</a:t>
            </a:r>
            <a:endParaRPr lang="en-GB" sz="1200" i="1" dirty="0">
              <a:solidFill>
                <a:srgbClr val="00B0F0"/>
              </a:solidFill>
            </a:endParaRPr>
          </a:p>
        </p:txBody>
      </p:sp>
    </p:spTree>
    <p:extLst>
      <p:ext uri="{BB962C8B-B14F-4D97-AF65-F5344CB8AC3E}">
        <p14:creationId xmlns:p14="http://schemas.microsoft.com/office/powerpoint/2010/main" val="19161629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F7BAD-9AF0-72AD-7A50-AF9975B0C2AF}"/>
              </a:ext>
            </a:extLst>
          </p:cNvPr>
          <p:cNvSpPr>
            <a:spLocks noGrp="1"/>
          </p:cNvSpPr>
          <p:nvPr>
            <p:ph type="title"/>
          </p:nvPr>
        </p:nvSpPr>
        <p:spPr/>
        <p:txBody>
          <a:bodyPr/>
          <a:lstStyle/>
          <a:p>
            <a:pPr algn="ctr"/>
            <a:r>
              <a:rPr lang="en-GB" dirty="0">
                <a:ea typeface="Calibri Light"/>
                <a:cs typeface="Calibri Light"/>
              </a:rPr>
              <a:t>Table of content:</a:t>
            </a:r>
            <a:endParaRPr lang="en-US" dirty="0">
              <a:ea typeface="Calibri Light" panose="020F0302020204030204"/>
              <a:cs typeface="Calibri Light" panose="020F0302020204030204"/>
            </a:endParaRPr>
          </a:p>
        </p:txBody>
      </p:sp>
      <p:sp>
        <p:nvSpPr>
          <p:cNvPr id="4" name="Content Placeholder 3">
            <a:extLst>
              <a:ext uri="{FF2B5EF4-FFF2-40B4-BE49-F238E27FC236}">
                <a16:creationId xmlns:a16="http://schemas.microsoft.com/office/drawing/2014/main" id="{11F8CC58-70D7-5D38-AA2A-05D2F8AF792B}"/>
              </a:ext>
            </a:extLst>
          </p:cNvPr>
          <p:cNvSpPr>
            <a:spLocks noGrp="1"/>
          </p:cNvSpPr>
          <p:nvPr>
            <p:ph sz="half" idx="1"/>
          </p:nvPr>
        </p:nvSpPr>
        <p:spPr>
          <a:xfrm>
            <a:off x="866955" y="1825625"/>
            <a:ext cx="10486845" cy="4351338"/>
          </a:xfrm>
        </p:spPr>
        <p:txBody>
          <a:bodyPr vert="horz" lIns="91440" tIns="45720" rIns="91440" bIns="45720" rtlCol="0" anchor="t">
            <a:normAutofit fontScale="62500" lnSpcReduction="20000"/>
          </a:bodyPr>
          <a:lstStyle/>
          <a:p>
            <a:pPr marL="514350" indent="-514350">
              <a:buAutoNum type="arabicPeriod"/>
            </a:pPr>
            <a:r>
              <a:rPr lang="en-GB" dirty="0">
                <a:ea typeface="Calibri" panose="020F0502020204030204"/>
                <a:cs typeface="Calibri" panose="020F0502020204030204"/>
              </a:rPr>
              <a:t>Cover page</a:t>
            </a:r>
          </a:p>
          <a:p>
            <a:pPr marL="514350" indent="-514350">
              <a:buAutoNum type="arabicPeriod"/>
            </a:pPr>
            <a:r>
              <a:rPr lang="en-GB" dirty="0">
                <a:ea typeface="Calibri" panose="020F0502020204030204"/>
                <a:cs typeface="Calibri" panose="020F0502020204030204"/>
              </a:rPr>
              <a:t>Introduction to Six Senses hotels, resorts and spa</a:t>
            </a:r>
          </a:p>
          <a:p>
            <a:pPr marL="514350" indent="-514350">
              <a:buAutoNum type="arabicPeriod"/>
            </a:pPr>
            <a:r>
              <a:rPr lang="en-GB" dirty="0">
                <a:ea typeface="Calibri" panose="020F0502020204030204"/>
                <a:cs typeface="Calibri" panose="020F0502020204030204"/>
              </a:rPr>
              <a:t>Table of content</a:t>
            </a:r>
          </a:p>
          <a:p>
            <a:pPr marL="514350" indent="-514350">
              <a:buAutoNum type="arabicPeriod"/>
            </a:pPr>
            <a:r>
              <a:rPr lang="en-GB" dirty="0">
                <a:ea typeface="Calibri" panose="020F0502020204030204"/>
                <a:cs typeface="Calibri" panose="020F0502020204030204"/>
              </a:rPr>
              <a:t>Executive summary</a:t>
            </a:r>
          </a:p>
          <a:p>
            <a:pPr marL="514350" indent="-514350">
              <a:buAutoNum type="arabicPeriod"/>
            </a:pPr>
            <a:r>
              <a:rPr lang="en-GB" dirty="0">
                <a:ea typeface="Calibri" panose="020F0502020204030204"/>
                <a:cs typeface="Calibri" panose="020F0502020204030204"/>
              </a:rPr>
              <a:t>Six Senses main customers</a:t>
            </a:r>
          </a:p>
          <a:p>
            <a:pPr marL="514350" indent="-514350">
              <a:buAutoNum type="arabicPeriod"/>
            </a:pPr>
            <a:r>
              <a:rPr lang="en-GB" dirty="0">
                <a:ea typeface="Calibri" panose="020F0502020204030204"/>
                <a:cs typeface="Calibri" panose="020F0502020204030204"/>
              </a:rPr>
              <a:t>Services by Six Senses</a:t>
            </a:r>
          </a:p>
          <a:p>
            <a:pPr marL="514350" indent="-514350">
              <a:buAutoNum type="arabicPeriod"/>
            </a:pPr>
            <a:r>
              <a:rPr lang="en-GB" dirty="0">
                <a:ea typeface="Calibri" panose="020F0502020204030204"/>
                <a:cs typeface="Calibri" panose="020F0502020204030204"/>
              </a:rPr>
              <a:t>Facilities By Six Senses</a:t>
            </a:r>
            <a:endParaRPr lang="en-GB" dirty="0"/>
          </a:p>
          <a:p>
            <a:pPr marL="514350" indent="-514350">
              <a:buAutoNum type="arabicPeriod"/>
            </a:pPr>
            <a:r>
              <a:rPr lang="en-GB" dirty="0">
                <a:ea typeface="Calibri" panose="020F0502020204030204"/>
                <a:cs typeface="Calibri" panose="020F0502020204030204"/>
              </a:rPr>
              <a:t>Scope and Role</a:t>
            </a:r>
          </a:p>
          <a:p>
            <a:pPr marL="514350" indent="-514350">
              <a:buAutoNum type="arabicPeriod"/>
            </a:pPr>
            <a:r>
              <a:rPr lang="en-GB" dirty="0">
                <a:ea typeface="Calibri" panose="020F0502020204030204"/>
                <a:cs typeface="Calibri" panose="020F0502020204030204"/>
              </a:rPr>
              <a:t>Guest services role and Function</a:t>
            </a:r>
          </a:p>
          <a:p>
            <a:pPr marL="514350" indent="-514350">
              <a:buAutoNum type="arabicPeriod"/>
            </a:pPr>
            <a:r>
              <a:rPr lang="en-GB" dirty="0">
                <a:ea typeface="Calibri" panose="020F0502020204030204"/>
                <a:cs typeface="Calibri" panose="020F0502020204030204"/>
              </a:rPr>
              <a:t>How Six Senses meet and </a:t>
            </a:r>
            <a:r>
              <a:rPr lang="en-GB">
                <a:ea typeface="Calibri" panose="020F0502020204030204"/>
                <a:cs typeface="Calibri" panose="020F0502020204030204"/>
              </a:rPr>
              <a:t>Exceed</a:t>
            </a:r>
            <a:r>
              <a:rPr lang="en-GB" dirty="0">
                <a:ea typeface="Calibri" panose="020F0502020204030204"/>
                <a:cs typeface="Calibri" panose="020F0502020204030204"/>
              </a:rPr>
              <a:t> guest expectations</a:t>
            </a:r>
          </a:p>
          <a:p>
            <a:pPr marL="514350" indent="-514350">
              <a:buAutoNum type="arabicPeriod"/>
            </a:pPr>
            <a:r>
              <a:rPr lang="en-GB" dirty="0">
                <a:ea typeface="Calibri" panose="020F0502020204030204"/>
                <a:cs typeface="Calibri" panose="020F0502020204030204"/>
              </a:rPr>
              <a:t>Conclusion</a:t>
            </a:r>
          </a:p>
          <a:p>
            <a:pPr marL="514350" indent="-514350">
              <a:buAutoNum type="arabicPeriod"/>
            </a:pPr>
            <a:r>
              <a:rPr lang="en-GB" dirty="0">
                <a:ea typeface="Calibri" panose="020F0502020204030204"/>
                <a:cs typeface="Calibri" panose="020F0502020204030204"/>
              </a:rPr>
              <a:t>References</a:t>
            </a:r>
          </a:p>
          <a:p>
            <a:pPr marL="514350" indent="-514350">
              <a:buAutoNum type="arabicPeriod"/>
            </a:pPr>
            <a:r>
              <a:rPr lang="en-GB" dirty="0">
                <a:ea typeface="Calibri" panose="020F0502020204030204"/>
                <a:cs typeface="Calibri" panose="020F0502020204030204"/>
              </a:rPr>
              <a:t>End page</a:t>
            </a:r>
          </a:p>
          <a:p>
            <a:pPr marL="514350" indent="-514350">
              <a:buAutoNum type="arabicPeriod"/>
            </a:pPr>
            <a:endParaRPr lang="en-GB" dirty="0">
              <a:ea typeface="Calibri" panose="020F0502020204030204"/>
              <a:cs typeface="Calibri" panose="020F0502020204030204"/>
            </a:endParaRPr>
          </a:p>
        </p:txBody>
      </p:sp>
    </p:spTree>
    <p:extLst>
      <p:ext uri="{BB962C8B-B14F-4D97-AF65-F5344CB8AC3E}">
        <p14:creationId xmlns:p14="http://schemas.microsoft.com/office/powerpoint/2010/main" val="31687092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0CCCAD6A-7C8B-411A-B716-FEE8923A39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3C4F26-3287-3C38-A044-44DE2E97AED6}"/>
              </a:ext>
            </a:extLst>
          </p:cNvPr>
          <p:cNvSpPr>
            <a:spLocks noGrp="1"/>
          </p:cNvSpPr>
          <p:nvPr>
            <p:ph type="title"/>
          </p:nvPr>
        </p:nvSpPr>
        <p:spPr>
          <a:xfrm>
            <a:off x="1265120" y="1107860"/>
            <a:ext cx="5847781" cy="1046671"/>
          </a:xfrm>
        </p:spPr>
        <p:txBody>
          <a:bodyPr vert="horz" lIns="91440" tIns="45720" rIns="91440" bIns="45720" rtlCol="0" anchor="ctr">
            <a:normAutofit/>
          </a:bodyPr>
          <a:lstStyle/>
          <a:p>
            <a:r>
              <a:rPr lang="en-US" sz="2800"/>
              <a:t>Executive summary</a:t>
            </a:r>
          </a:p>
        </p:txBody>
      </p:sp>
      <p:sp>
        <p:nvSpPr>
          <p:cNvPr id="3" name="Content Placeholder 2">
            <a:extLst>
              <a:ext uri="{FF2B5EF4-FFF2-40B4-BE49-F238E27FC236}">
                <a16:creationId xmlns:a16="http://schemas.microsoft.com/office/drawing/2014/main" id="{98585750-14BA-0E31-4108-C7ACA3D519B2}"/>
              </a:ext>
            </a:extLst>
          </p:cNvPr>
          <p:cNvSpPr>
            <a:spLocks noGrp="1"/>
          </p:cNvSpPr>
          <p:nvPr>
            <p:ph sz="half" idx="1"/>
          </p:nvPr>
        </p:nvSpPr>
        <p:spPr>
          <a:xfrm>
            <a:off x="1265121" y="2402260"/>
            <a:ext cx="5847780" cy="3347879"/>
          </a:xfrm>
        </p:spPr>
        <p:txBody>
          <a:bodyPr vert="horz" lIns="91440" tIns="45720" rIns="91440" bIns="45720" rtlCol="0" anchor="ctr">
            <a:normAutofit/>
          </a:bodyPr>
          <a:lstStyle/>
          <a:p>
            <a:r>
              <a:rPr lang="en-US" sz="1800"/>
              <a:t>At Six Senses Hotels guest services play a critical role in ensuring a seamless and enjoyable stay for guests.</a:t>
            </a:r>
          </a:p>
          <a:p>
            <a:r>
              <a:rPr lang="en-US" sz="1800" dirty="0"/>
              <a:t> The scope of guest services includes everything from check-in and check-out procedures to arranging activities.</a:t>
            </a:r>
          </a:p>
          <a:p>
            <a:r>
              <a:rPr lang="en-US" sz="1800"/>
              <a:t> Exceeding customer's expectations is crucial </a:t>
            </a:r>
          </a:p>
          <a:p>
            <a:r>
              <a:rPr lang="en-US" sz="1800"/>
              <a:t>Offering unique experiences, by providing exceptional attention to detail.</a:t>
            </a:r>
          </a:p>
          <a:p>
            <a:pPr marL="0"/>
            <a:endParaRPr lang="en-US" sz="1800"/>
          </a:p>
        </p:txBody>
      </p:sp>
      <p:sp>
        <p:nvSpPr>
          <p:cNvPr id="34" name="Rectangle 33">
            <a:extLst>
              <a:ext uri="{FF2B5EF4-FFF2-40B4-BE49-F238E27FC236}">
                <a16:creationId xmlns:a16="http://schemas.microsoft.com/office/drawing/2014/main" id="{97B03642-7722-4B15-897F-76918F86B8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66395" y="539937"/>
            <a:ext cx="4525605" cy="5778126"/>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6068EAC2-2623-4156-A990-D776FF9BF4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9937"/>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8" name="Rectangle 37">
            <a:extLst>
              <a:ext uri="{FF2B5EF4-FFF2-40B4-BE49-F238E27FC236}">
                <a16:creationId xmlns:a16="http://schemas.microsoft.com/office/drawing/2014/main" id="{4C707BC9-731A-490A-AF25-6F349FD9B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254055"/>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40" name="Rectangle 39">
            <a:extLst>
              <a:ext uri="{FF2B5EF4-FFF2-40B4-BE49-F238E27FC236}">
                <a16:creationId xmlns:a16="http://schemas.microsoft.com/office/drawing/2014/main" id="{3FD7C480-AC7D-4FEE-BB95-EEE23BB3E6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749379"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A picture containing sky, water, outdoor, overlooking&#10;&#10;Description automatically generated">
            <a:extLst>
              <a:ext uri="{FF2B5EF4-FFF2-40B4-BE49-F238E27FC236}">
                <a16:creationId xmlns:a16="http://schemas.microsoft.com/office/drawing/2014/main" id="{B484114E-DEFE-8962-51FE-41DFAE0BDAE9}"/>
              </a:ext>
            </a:extLst>
          </p:cNvPr>
          <p:cNvPicPr>
            <a:picLocks noChangeAspect="1"/>
          </p:cNvPicPr>
          <p:nvPr/>
        </p:nvPicPr>
        <p:blipFill>
          <a:blip r:embed="rId3"/>
          <a:stretch>
            <a:fillRect/>
          </a:stretch>
        </p:blipFill>
        <p:spPr>
          <a:xfrm>
            <a:off x="8691797" y="803063"/>
            <a:ext cx="2490039" cy="2490039"/>
          </a:xfrm>
          <a:prstGeom prst="rect">
            <a:avLst/>
          </a:prstGeom>
        </p:spPr>
      </p:pic>
      <p:pic>
        <p:nvPicPr>
          <p:cNvPr id="8" name="Picture 8" descr="A picture containing text&#10;&#10;Description automatically generated">
            <a:extLst>
              <a:ext uri="{FF2B5EF4-FFF2-40B4-BE49-F238E27FC236}">
                <a16:creationId xmlns:a16="http://schemas.microsoft.com/office/drawing/2014/main" id="{8EC5EB11-B445-6333-B9BE-C230E090FA2B}"/>
              </a:ext>
            </a:extLst>
          </p:cNvPr>
          <p:cNvPicPr>
            <a:picLocks noChangeAspect="1"/>
          </p:cNvPicPr>
          <p:nvPr/>
        </p:nvPicPr>
        <p:blipFill>
          <a:blip r:embed="rId4"/>
          <a:stretch>
            <a:fillRect/>
          </a:stretch>
        </p:blipFill>
        <p:spPr>
          <a:xfrm>
            <a:off x="8981938" y="4496694"/>
            <a:ext cx="1881004" cy="1253587"/>
          </a:xfrm>
          <a:prstGeom prst="rect">
            <a:avLst/>
          </a:prstGeom>
        </p:spPr>
      </p:pic>
      <p:sp>
        <p:nvSpPr>
          <p:cNvPr id="5" name="TextBox 4">
            <a:extLst>
              <a:ext uri="{FF2B5EF4-FFF2-40B4-BE49-F238E27FC236}">
                <a16:creationId xmlns:a16="http://schemas.microsoft.com/office/drawing/2014/main" id="{87437C95-87D6-31F1-735C-0DA2A7A555D6}"/>
              </a:ext>
            </a:extLst>
          </p:cNvPr>
          <p:cNvSpPr txBox="1"/>
          <p:nvPr/>
        </p:nvSpPr>
        <p:spPr>
          <a:xfrm>
            <a:off x="9557846" y="3304189"/>
            <a:ext cx="455623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i="1" dirty="0">
                <a:solidFill>
                  <a:srgbClr val="00B0F0"/>
                </a:solidFill>
                <a:ea typeface="Calibri"/>
                <a:cs typeface="Calibri"/>
              </a:rPr>
              <a:t>IHG, One Reward (2023)</a:t>
            </a:r>
            <a:endParaRPr lang="en-GB" sz="1200" i="1" dirty="0">
              <a:solidFill>
                <a:srgbClr val="00B0F0"/>
              </a:solidFill>
            </a:endParaRPr>
          </a:p>
        </p:txBody>
      </p:sp>
      <p:sp>
        <p:nvSpPr>
          <p:cNvPr id="7" name="TextBox 6">
            <a:extLst>
              <a:ext uri="{FF2B5EF4-FFF2-40B4-BE49-F238E27FC236}">
                <a16:creationId xmlns:a16="http://schemas.microsoft.com/office/drawing/2014/main" id="{F1CA0D2E-DAE9-5807-FD8A-C2D056488A18}"/>
              </a:ext>
            </a:extLst>
          </p:cNvPr>
          <p:cNvSpPr txBox="1"/>
          <p:nvPr/>
        </p:nvSpPr>
        <p:spPr>
          <a:xfrm>
            <a:off x="9098018" y="5866085"/>
            <a:ext cx="455623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i="1" dirty="0">
                <a:solidFill>
                  <a:srgbClr val="00B0F0"/>
                </a:solidFill>
                <a:ea typeface="Calibri"/>
                <a:cs typeface="Calibri"/>
              </a:rPr>
              <a:t>IHG, Six Senses logo  (2023)</a:t>
            </a:r>
            <a:endParaRPr lang="en-GB" sz="1200" i="1" dirty="0">
              <a:solidFill>
                <a:srgbClr val="00B0F0"/>
              </a:solidFill>
            </a:endParaRPr>
          </a:p>
        </p:txBody>
      </p:sp>
    </p:spTree>
    <p:extLst>
      <p:ext uri="{BB962C8B-B14F-4D97-AF65-F5344CB8AC3E}">
        <p14:creationId xmlns:p14="http://schemas.microsoft.com/office/powerpoint/2010/main" val="1975089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4" descr="A picture containing outdoor, person, sitting, wooden&#10;&#10;Description automatically generated">
            <a:extLst>
              <a:ext uri="{FF2B5EF4-FFF2-40B4-BE49-F238E27FC236}">
                <a16:creationId xmlns:a16="http://schemas.microsoft.com/office/drawing/2014/main" id="{9E301BBD-D74F-2609-E2DA-5C96C27107BC}"/>
              </a:ext>
            </a:extLst>
          </p:cNvPr>
          <p:cNvPicPr>
            <a:picLocks noChangeAspect="1"/>
          </p:cNvPicPr>
          <p:nvPr/>
        </p:nvPicPr>
        <p:blipFill rotWithShape="1">
          <a:blip r:embed="rId3"/>
          <a:srcRect l="5884" r="-1" b="-1"/>
          <a:stretch/>
        </p:blipFill>
        <p:spPr>
          <a:xfrm>
            <a:off x="1" y="10"/>
            <a:ext cx="9669642" cy="6857990"/>
          </a:xfrm>
          <a:prstGeom prst="rect">
            <a:avLst/>
          </a:prstGeom>
        </p:spPr>
      </p:pic>
      <p:sp>
        <p:nvSpPr>
          <p:cNvPr id="29" name="Rectangle 2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FA29B9B-F080-CBB0-CEF0-2834F3AECC27}"/>
              </a:ext>
            </a:extLst>
          </p:cNvPr>
          <p:cNvSpPr>
            <a:spLocks noGrp="1"/>
          </p:cNvSpPr>
          <p:nvPr>
            <p:ph type="title"/>
          </p:nvPr>
        </p:nvSpPr>
        <p:spPr>
          <a:xfrm>
            <a:off x="8365497" y="408257"/>
            <a:ext cx="3822189" cy="1899912"/>
          </a:xfrm>
        </p:spPr>
        <p:txBody>
          <a:bodyPr vert="horz" lIns="91440" tIns="45720" rIns="91440" bIns="45720" rtlCol="0" anchor="ctr">
            <a:normAutofit/>
          </a:bodyPr>
          <a:lstStyle/>
          <a:p>
            <a:pPr algn="ctr"/>
            <a:r>
              <a:rPr lang="en-US" sz="4000" dirty="0"/>
              <a:t>Six senses main consumers</a:t>
            </a:r>
            <a:endParaRPr lang="en-US" dirty="0"/>
          </a:p>
        </p:txBody>
      </p:sp>
      <p:sp>
        <p:nvSpPr>
          <p:cNvPr id="3" name="Content Placeholder 2">
            <a:extLst>
              <a:ext uri="{FF2B5EF4-FFF2-40B4-BE49-F238E27FC236}">
                <a16:creationId xmlns:a16="http://schemas.microsoft.com/office/drawing/2014/main" id="{537F1C95-3FBD-6ABB-C07A-4FDF5261A6BC}"/>
              </a:ext>
            </a:extLst>
          </p:cNvPr>
          <p:cNvSpPr>
            <a:spLocks noGrp="1"/>
          </p:cNvSpPr>
          <p:nvPr>
            <p:ph sz="half" idx="1"/>
          </p:nvPr>
        </p:nvSpPr>
        <p:spPr>
          <a:xfrm>
            <a:off x="8221723" y="2391069"/>
            <a:ext cx="3822189" cy="3742762"/>
          </a:xfrm>
        </p:spPr>
        <p:txBody>
          <a:bodyPr vert="horz" lIns="91440" tIns="45720" rIns="91440" bIns="45720" rtlCol="0">
            <a:normAutofit/>
          </a:bodyPr>
          <a:lstStyle/>
          <a:p>
            <a:r>
              <a:rPr lang="en-US" sz="2000" dirty="0"/>
              <a:t>Luxury traveller's who are seeking unique and authentic experiences</a:t>
            </a:r>
          </a:p>
          <a:p>
            <a:r>
              <a:rPr lang="en-US" sz="2000" dirty="0"/>
              <a:t>Guests that prioritize wellness and sustainability</a:t>
            </a:r>
            <a:endParaRPr lang="en-US" sz="2000"/>
          </a:p>
          <a:p>
            <a:r>
              <a:rPr lang="en-US" sz="2000" dirty="0"/>
              <a:t>Millennial which prioritizes experiences over material possessions</a:t>
            </a:r>
            <a:endParaRPr lang="en-US" sz="2000"/>
          </a:p>
        </p:txBody>
      </p:sp>
      <p:sp>
        <p:nvSpPr>
          <p:cNvPr id="5" name="TextBox 4">
            <a:extLst>
              <a:ext uri="{FF2B5EF4-FFF2-40B4-BE49-F238E27FC236}">
                <a16:creationId xmlns:a16="http://schemas.microsoft.com/office/drawing/2014/main" id="{99A5C951-37D9-FDF6-53BA-C8356E3538C9}"/>
              </a:ext>
            </a:extLst>
          </p:cNvPr>
          <p:cNvSpPr txBox="1"/>
          <p:nvPr/>
        </p:nvSpPr>
        <p:spPr>
          <a:xfrm>
            <a:off x="7009087" y="6483569"/>
            <a:ext cx="455623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i="1" dirty="0">
                <a:solidFill>
                  <a:srgbClr val="00B0F0"/>
                </a:solidFill>
                <a:ea typeface="Calibri"/>
                <a:cs typeface="Calibri"/>
              </a:rPr>
              <a:t>Spa, Six Senses (2023)</a:t>
            </a:r>
            <a:endParaRPr lang="en-GB" sz="1200" i="1" dirty="0">
              <a:solidFill>
                <a:srgbClr val="00B0F0"/>
              </a:solidFill>
            </a:endParaRPr>
          </a:p>
        </p:txBody>
      </p:sp>
    </p:spTree>
    <p:extLst>
      <p:ext uri="{BB962C8B-B14F-4D97-AF65-F5344CB8AC3E}">
        <p14:creationId xmlns:p14="http://schemas.microsoft.com/office/powerpoint/2010/main" val="26021646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3905F-93BB-A1D3-FDA5-80C075F2EBD7}"/>
              </a:ext>
            </a:extLst>
          </p:cNvPr>
          <p:cNvSpPr>
            <a:spLocks noGrp="1"/>
          </p:cNvSpPr>
          <p:nvPr>
            <p:ph type="title"/>
          </p:nvPr>
        </p:nvSpPr>
        <p:spPr>
          <a:xfrm>
            <a:off x="8155549" y="347785"/>
            <a:ext cx="3336545" cy="1657614"/>
          </a:xfrm>
        </p:spPr>
        <p:txBody>
          <a:bodyPr vert="horz" lIns="91440" tIns="45720" rIns="91440" bIns="45720" rtlCol="0" anchor="ctr">
            <a:normAutofit/>
          </a:bodyPr>
          <a:lstStyle/>
          <a:p>
            <a:r>
              <a:rPr lang="en-US" sz="3600" kern="1200" dirty="0">
                <a:latin typeface="+mj-lt"/>
                <a:ea typeface="+mj-ea"/>
                <a:cs typeface="+mj-cs"/>
              </a:rPr>
              <a:t>Services </a:t>
            </a:r>
            <a:r>
              <a:rPr lang="en-US" sz="3600" dirty="0"/>
              <a:t>and Facilities offered by</a:t>
            </a:r>
            <a:r>
              <a:rPr lang="en-US" sz="3600" kern="1200" dirty="0">
                <a:latin typeface="+mj-lt"/>
                <a:ea typeface="+mj-ea"/>
                <a:cs typeface="+mj-cs"/>
              </a:rPr>
              <a:t> Six Senses</a:t>
            </a:r>
          </a:p>
        </p:txBody>
      </p:sp>
      <p:sp>
        <p:nvSpPr>
          <p:cNvPr id="3" name="Content Placeholder 2">
            <a:extLst>
              <a:ext uri="{FF2B5EF4-FFF2-40B4-BE49-F238E27FC236}">
                <a16:creationId xmlns:a16="http://schemas.microsoft.com/office/drawing/2014/main" id="{036D08B9-E820-7AF7-FF1F-D6F9CC954F7A}"/>
              </a:ext>
            </a:extLst>
          </p:cNvPr>
          <p:cNvSpPr>
            <a:spLocks noGrp="1"/>
          </p:cNvSpPr>
          <p:nvPr>
            <p:ph sz="half" idx="1"/>
          </p:nvPr>
        </p:nvSpPr>
        <p:spPr>
          <a:xfrm>
            <a:off x="8206206" y="2147545"/>
            <a:ext cx="3336546" cy="3902472"/>
          </a:xfrm>
        </p:spPr>
        <p:txBody>
          <a:bodyPr vert="horz" lIns="91440" tIns="45720" rIns="91440" bIns="45720" rtlCol="0" anchor="t">
            <a:normAutofit/>
          </a:bodyPr>
          <a:lstStyle/>
          <a:p>
            <a:r>
              <a:rPr lang="en-US" sz="2000" dirty="0">
                <a:ea typeface="Calibri"/>
                <a:cs typeface="Calibri"/>
              </a:rPr>
              <a:t>Luxurious villas</a:t>
            </a:r>
          </a:p>
          <a:p>
            <a:r>
              <a:rPr lang="en-US" sz="2000" dirty="0">
                <a:ea typeface="Calibri"/>
                <a:cs typeface="Calibri"/>
              </a:rPr>
              <a:t>Spa treatment's</a:t>
            </a:r>
          </a:p>
          <a:p>
            <a:r>
              <a:rPr lang="en-US" sz="2000" dirty="0">
                <a:ea typeface="Calibri"/>
                <a:cs typeface="Calibri"/>
              </a:rPr>
              <a:t>Modest guest rooms</a:t>
            </a:r>
            <a:endParaRPr lang="en-US" dirty="0"/>
          </a:p>
          <a:p>
            <a:r>
              <a:rPr lang="en-US" sz="2000" dirty="0">
                <a:ea typeface="Calibri"/>
                <a:cs typeface="Calibri"/>
              </a:rPr>
              <a:t>Yoga and meditation</a:t>
            </a:r>
          </a:p>
          <a:p>
            <a:r>
              <a:rPr lang="en-US" sz="2000" dirty="0">
                <a:ea typeface="Calibri"/>
                <a:cs typeface="Calibri"/>
              </a:rPr>
              <a:t>Healthy dining options</a:t>
            </a:r>
          </a:p>
          <a:p>
            <a:r>
              <a:rPr lang="en-US" sz="2000" dirty="0">
                <a:ea typeface="Calibri"/>
                <a:cs typeface="Calibri"/>
              </a:rPr>
              <a:t>Outdoor adventures</a:t>
            </a:r>
            <a:endParaRPr lang="en-US" dirty="0"/>
          </a:p>
          <a:p>
            <a:endParaRPr lang="en-US" sz="2000" dirty="0"/>
          </a:p>
          <a:p>
            <a:endParaRPr lang="en-US" sz="2000" dirty="0">
              <a:ea typeface="Calibri" panose="020F0502020204030204"/>
              <a:cs typeface="Calibri" panose="020F0502020204030204"/>
            </a:endParaRPr>
          </a:p>
        </p:txBody>
      </p:sp>
      <p:pic>
        <p:nvPicPr>
          <p:cNvPr id="13" name="Picture 14">
            <a:extLst>
              <a:ext uri="{FF2B5EF4-FFF2-40B4-BE49-F238E27FC236}">
                <a16:creationId xmlns:a16="http://schemas.microsoft.com/office/drawing/2014/main" id="{2AA569BE-62CA-7054-E5C2-772BCB3D31B3}"/>
              </a:ext>
            </a:extLst>
          </p:cNvPr>
          <p:cNvPicPr>
            <a:picLocks noGrp="1" noChangeAspect="1"/>
          </p:cNvPicPr>
          <p:nvPr>
            <p:ph sz="half" idx="2"/>
          </p:nvPr>
        </p:nvPicPr>
        <p:blipFill>
          <a:blip r:embed="rId3"/>
          <a:stretch>
            <a:fillRect/>
          </a:stretch>
        </p:blipFill>
        <p:spPr>
          <a:xfrm>
            <a:off x="624812" y="900550"/>
            <a:ext cx="3602572" cy="2813868"/>
          </a:xfrm>
          <a:prstGeom prst="rect">
            <a:avLst/>
          </a:prstGeom>
        </p:spPr>
      </p:pic>
      <p:pic>
        <p:nvPicPr>
          <p:cNvPr id="6" name="Picture 6">
            <a:extLst>
              <a:ext uri="{FF2B5EF4-FFF2-40B4-BE49-F238E27FC236}">
                <a16:creationId xmlns:a16="http://schemas.microsoft.com/office/drawing/2014/main" id="{30EC2547-75D2-E6BA-E0F0-C9DB37DFD3D5}"/>
              </a:ext>
            </a:extLst>
          </p:cNvPr>
          <p:cNvPicPr>
            <a:picLocks noChangeAspect="1"/>
          </p:cNvPicPr>
          <p:nvPr/>
        </p:nvPicPr>
        <p:blipFill rotWithShape="1">
          <a:blip r:embed="rId4"/>
          <a:srcRect t="3813" r="-4" b="4306"/>
          <a:stretch/>
        </p:blipFill>
        <p:spPr>
          <a:xfrm>
            <a:off x="1012405" y="4397539"/>
            <a:ext cx="1790117" cy="1658779"/>
          </a:xfrm>
          <a:prstGeom prst="rect">
            <a:avLst/>
          </a:prstGeom>
        </p:spPr>
      </p:pic>
      <p:pic>
        <p:nvPicPr>
          <p:cNvPr id="8" name="Picture 8" descr="A picture containing person, indoor, dish&#10;&#10;Description automatically generated">
            <a:extLst>
              <a:ext uri="{FF2B5EF4-FFF2-40B4-BE49-F238E27FC236}">
                <a16:creationId xmlns:a16="http://schemas.microsoft.com/office/drawing/2014/main" id="{A6F7AABC-401F-BC77-74BD-6D29B04846B6}"/>
              </a:ext>
            </a:extLst>
          </p:cNvPr>
          <p:cNvPicPr>
            <a:picLocks noChangeAspect="1"/>
          </p:cNvPicPr>
          <p:nvPr/>
        </p:nvPicPr>
        <p:blipFill>
          <a:blip r:embed="rId5"/>
          <a:stretch>
            <a:fillRect/>
          </a:stretch>
        </p:blipFill>
        <p:spPr>
          <a:xfrm>
            <a:off x="5165163" y="269818"/>
            <a:ext cx="2628285" cy="1609824"/>
          </a:xfrm>
          <a:prstGeom prst="rect">
            <a:avLst/>
          </a:prstGeom>
        </p:spPr>
      </p:pic>
      <p:pic>
        <p:nvPicPr>
          <p:cNvPr id="7" name="Picture 7" descr="A picture containing reptile, turtle, outdoor&#10;&#10;Description automatically generated">
            <a:extLst>
              <a:ext uri="{FF2B5EF4-FFF2-40B4-BE49-F238E27FC236}">
                <a16:creationId xmlns:a16="http://schemas.microsoft.com/office/drawing/2014/main" id="{89180D90-B014-7A0A-9016-71421DEBFF18}"/>
              </a:ext>
            </a:extLst>
          </p:cNvPr>
          <p:cNvPicPr>
            <a:picLocks noChangeAspect="1"/>
          </p:cNvPicPr>
          <p:nvPr/>
        </p:nvPicPr>
        <p:blipFill rotWithShape="1">
          <a:blip r:embed="rId6"/>
          <a:srcRect t="8841" r="-3" b="5687"/>
          <a:stretch/>
        </p:blipFill>
        <p:spPr>
          <a:xfrm>
            <a:off x="5164158" y="2424609"/>
            <a:ext cx="2105274" cy="1799367"/>
          </a:xfrm>
          <a:prstGeom prst="rect">
            <a:avLst/>
          </a:prstGeom>
        </p:spPr>
      </p:pic>
      <p:pic>
        <p:nvPicPr>
          <p:cNvPr id="9" name="Picture 9" descr="A picture containing text, indoor&#10;&#10;Description automatically generated">
            <a:extLst>
              <a:ext uri="{FF2B5EF4-FFF2-40B4-BE49-F238E27FC236}">
                <a16:creationId xmlns:a16="http://schemas.microsoft.com/office/drawing/2014/main" id="{680EB7A1-7B3E-967F-956C-3FAE86CC6939}"/>
              </a:ext>
            </a:extLst>
          </p:cNvPr>
          <p:cNvPicPr>
            <a:picLocks noChangeAspect="1"/>
          </p:cNvPicPr>
          <p:nvPr/>
        </p:nvPicPr>
        <p:blipFill>
          <a:blip r:embed="rId7"/>
          <a:stretch>
            <a:fillRect/>
          </a:stretch>
        </p:blipFill>
        <p:spPr>
          <a:xfrm>
            <a:off x="3369578" y="4825567"/>
            <a:ext cx="3318284" cy="1749949"/>
          </a:xfrm>
          <a:prstGeom prst="rect">
            <a:avLst/>
          </a:prstGeom>
        </p:spPr>
      </p:pic>
      <p:sp>
        <p:nvSpPr>
          <p:cNvPr id="5" name="TextBox 4">
            <a:extLst>
              <a:ext uri="{FF2B5EF4-FFF2-40B4-BE49-F238E27FC236}">
                <a16:creationId xmlns:a16="http://schemas.microsoft.com/office/drawing/2014/main" id="{D89086B8-A69F-DEF6-6636-E818F334C3D0}"/>
              </a:ext>
            </a:extLst>
          </p:cNvPr>
          <p:cNvSpPr txBox="1"/>
          <p:nvPr/>
        </p:nvSpPr>
        <p:spPr>
          <a:xfrm>
            <a:off x="1018191" y="6050017"/>
            <a:ext cx="455623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i="1" dirty="0">
                <a:solidFill>
                  <a:srgbClr val="00B0F0"/>
                </a:solidFill>
                <a:ea typeface="Calibri"/>
                <a:cs typeface="Calibri"/>
              </a:rPr>
              <a:t>Spa, Six Senses (</a:t>
            </a:r>
            <a:r>
              <a:rPr lang="en-GB" sz="1200" i="1" dirty="0" err="1">
                <a:solidFill>
                  <a:srgbClr val="00B0F0"/>
                </a:solidFill>
                <a:ea typeface="Calibri"/>
                <a:cs typeface="Calibri"/>
              </a:rPr>
              <a:t>n.d</a:t>
            </a:r>
            <a:r>
              <a:rPr lang="en-GB" sz="1200" i="1" dirty="0">
                <a:solidFill>
                  <a:srgbClr val="00B0F0"/>
                </a:solidFill>
                <a:ea typeface="Calibri"/>
                <a:cs typeface="Calibri"/>
              </a:rPr>
              <a:t>)</a:t>
            </a:r>
            <a:endParaRPr lang="en-GB" sz="1200" i="1" dirty="0">
              <a:solidFill>
                <a:srgbClr val="00B0F0"/>
              </a:solidFill>
            </a:endParaRPr>
          </a:p>
        </p:txBody>
      </p:sp>
      <p:sp>
        <p:nvSpPr>
          <p:cNvPr id="11" name="TextBox 10">
            <a:extLst>
              <a:ext uri="{FF2B5EF4-FFF2-40B4-BE49-F238E27FC236}">
                <a16:creationId xmlns:a16="http://schemas.microsoft.com/office/drawing/2014/main" id="{A4DB87F3-E8BD-85B0-5D4B-4106789C1714}"/>
              </a:ext>
            </a:extLst>
          </p:cNvPr>
          <p:cNvSpPr txBox="1"/>
          <p:nvPr/>
        </p:nvSpPr>
        <p:spPr>
          <a:xfrm>
            <a:off x="5033142" y="1866900"/>
            <a:ext cx="455623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i="1" dirty="0">
                <a:solidFill>
                  <a:srgbClr val="00B0F0"/>
                </a:solidFill>
                <a:ea typeface="Calibri"/>
                <a:cs typeface="Calibri"/>
              </a:rPr>
              <a:t>Food and beverages, Six Senses (</a:t>
            </a:r>
            <a:r>
              <a:rPr lang="en-GB" sz="1200" i="1" dirty="0" err="1">
                <a:solidFill>
                  <a:srgbClr val="00B0F0"/>
                </a:solidFill>
                <a:ea typeface="Calibri"/>
                <a:cs typeface="Calibri"/>
              </a:rPr>
              <a:t>n.d</a:t>
            </a:r>
            <a:r>
              <a:rPr lang="en-GB" sz="1200" i="1" dirty="0">
                <a:solidFill>
                  <a:srgbClr val="00B0F0"/>
                </a:solidFill>
                <a:ea typeface="Calibri"/>
                <a:cs typeface="Calibri"/>
              </a:rPr>
              <a:t>)</a:t>
            </a:r>
            <a:endParaRPr lang="en-GB" sz="1200" i="1" dirty="0">
              <a:solidFill>
                <a:srgbClr val="00B0F0"/>
              </a:solidFill>
            </a:endParaRPr>
          </a:p>
        </p:txBody>
      </p:sp>
      <p:sp>
        <p:nvSpPr>
          <p:cNvPr id="14" name="TextBox 13">
            <a:extLst>
              <a:ext uri="{FF2B5EF4-FFF2-40B4-BE49-F238E27FC236}">
                <a16:creationId xmlns:a16="http://schemas.microsoft.com/office/drawing/2014/main" id="{ADBA66F9-0C50-EE96-0B64-3FEC4874088F}"/>
              </a:ext>
            </a:extLst>
          </p:cNvPr>
          <p:cNvSpPr txBox="1"/>
          <p:nvPr/>
        </p:nvSpPr>
        <p:spPr>
          <a:xfrm>
            <a:off x="5033142" y="4218589"/>
            <a:ext cx="455623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i="1" dirty="0">
                <a:solidFill>
                  <a:srgbClr val="00B0F0"/>
                </a:solidFill>
                <a:ea typeface="Calibri"/>
                <a:cs typeface="Calibri"/>
              </a:rPr>
              <a:t>Activities, Six Senses (</a:t>
            </a:r>
            <a:r>
              <a:rPr lang="en-GB" sz="1200" i="1" dirty="0" err="1">
                <a:solidFill>
                  <a:srgbClr val="00B0F0"/>
                </a:solidFill>
                <a:ea typeface="Calibri"/>
                <a:cs typeface="Calibri"/>
              </a:rPr>
              <a:t>n.d</a:t>
            </a:r>
            <a:r>
              <a:rPr lang="en-GB" sz="1200" i="1" dirty="0">
                <a:solidFill>
                  <a:srgbClr val="00B0F0"/>
                </a:solidFill>
                <a:ea typeface="Calibri"/>
                <a:cs typeface="Calibri"/>
              </a:rPr>
              <a:t>)</a:t>
            </a:r>
            <a:endParaRPr lang="en-GB" sz="1200" i="1" dirty="0">
              <a:solidFill>
                <a:srgbClr val="00B0F0"/>
              </a:solidFill>
            </a:endParaRPr>
          </a:p>
        </p:txBody>
      </p:sp>
      <p:sp>
        <p:nvSpPr>
          <p:cNvPr id="4" name="TextBox 3">
            <a:extLst>
              <a:ext uri="{FF2B5EF4-FFF2-40B4-BE49-F238E27FC236}">
                <a16:creationId xmlns:a16="http://schemas.microsoft.com/office/drawing/2014/main" id="{7C49F53B-9DDA-4FB0-E7DF-2A1334CA593E}"/>
              </a:ext>
            </a:extLst>
          </p:cNvPr>
          <p:cNvSpPr txBox="1"/>
          <p:nvPr/>
        </p:nvSpPr>
        <p:spPr>
          <a:xfrm>
            <a:off x="532087" y="3816568"/>
            <a:ext cx="455623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i="1" dirty="0">
                <a:solidFill>
                  <a:srgbClr val="00B0F0"/>
                </a:solidFill>
                <a:ea typeface="Calibri"/>
                <a:cs typeface="Calibri"/>
              </a:rPr>
              <a:t>Spa , Six Senses (</a:t>
            </a:r>
            <a:r>
              <a:rPr lang="en-GB" sz="1200" i="1" dirty="0" err="1">
                <a:solidFill>
                  <a:srgbClr val="00B0F0"/>
                </a:solidFill>
                <a:ea typeface="Calibri"/>
                <a:cs typeface="Calibri"/>
              </a:rPr>
              <a:t>n.d</a:t>
            </a:r>
            <a:r>
              <a:rPr lang="en-GB" sz="1200" i="1" dirty="0">
                <a:solidFill>
                  <a:srgbClr val="00B0F0"/>
                </a:solidFill>
                <a:ea typeface="Calibri"/>
                <a:cs typeface="Calibri"/>
              </a:rPr>
              <a:t>)</a:t>
            </a:r>
            <a:endParaRPr lang="en-GB" sz="1200" i="1" dirty="0">
              <a:solidFill>
                <a:srgbClr val="00B0F0"/>
              </a:solidFill>
            </a:endParaRPr>
          </a:p>
        </p:txBody>
      </p:sp>
    </p:spTree>
    <p:extLst>
      <p:ext uri="{BB962C8B-B14F-4D97-AF65-F5344CB8AC3E}">
        <p14:creationId xmlns:p14="http://schemas.microsoft.com/office/powerpoint/2010/main" val="2468976200"/>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1DB7927-9046-2160-E9D9-BD7B08A2A2BD}"/>
              </a:ext>
            </a:extLst>
          </p:cNvPr>
          <p:cNvSpPr>
            <a:spLocks noGrp="1"/>
          </p:cNvSpPr>
          <p:nvPr>
            <p:ph type="title"/>
          </p:nvPr>
        </p:nvSpPr>
        <p:spPr>
          <a:xfrm>
            <a:off x="6600264" y="556994"/>
            <a:ext cx="4753535" cy="1672499"/>
          </a:xfrm>
        </p:spPr>
        <p:txBody>
          <a:bodyPr vert="horz" lIns="91440" tIns="45720" rIns="91440" bIns="45720" rtlCol="0" anchor="ctr">
            <a:normAutofit/>
          </a:bodyPr>
          <a:lstStyle/>
          <a:p>
            <a:pPr algn="ctr"/>
            <a:r>
              <a:rPr lang="en-US" sz="3700" kern="1200">
                <a:solidFill>
                  <a:schemeClr val="tx1"/>
                </a:solidFill>
                <a:latin typeface="+mj-lt"/>
                <a:ea typeface="+mj-ea"/>
                <a:cs typeface="+mj-cs"/>
              </a:rPr>
              <a:t>Role and function of guest services at Six Senses</a:t>
            </a:r>
            <a:endParaRPr lang="en-US">
              <a:ea typeface="+mj-ea"/>
              <a:cs typeface="+mj-cs"/>
            </a:endParaRPr>
          </a:p>
        </p:txBody>
      </p:sp>
      <p:sp>
        <p:nvSpPr>
          <p:cNvPr id="3" name="Content Placeholder 2">
            <a:extLst>
              <a:ext uri="{FF2B5EF4-FFF2-40B4-BE49-F238E27FC236}">
                <a16:creationId xmlns:a16="http://schemas.microsoft.com/office/drawing/2014/main" id="{A9D9E83E-2F1A-41A2-8542-5656FC29B282}"/>
              </a:ext>
            </a:extLst>
          </p:cNvPr>
          <p:cNvSpPr>
            <a:spLocks noGrp="1"/>
          </p:cNvSpPr>
          <p:nvPr>
            <p:ph sz="half" idx="1"/>
          </p:nvPr>
        </p:nvSpPr>
        <p:spPr>
          <a:xfrm>
            <a:off x="6600265" y="3520701"/>
            <a:ext cx="4753534" cy="2587678"/>
          </a:xfrm>
        </p:spPr>
        <p:txBody>
          <a:bodyPr vert="horz" lIns="91440" tIns="45720" rIns="91440" bIns="45720" rtlCol="0" anchor="t">
            <a:normAutofit/>
          </a:bodyPr>
          <a:lstStyle/>
          <a:p>
            <a:r>
              <a:rPr lang="en-US" sz="2000" dirty="0"/>
              <a:t>Enhancing Guest Experience</a:t>
            </a:r>
          </a:p>
          <a:p>
            <a:r>
              <a:rPr lang="en-US" sz="2000" dirty="0"/>
              <a:t>Providing Convenience</a:t>
            </a:r>
            <a:endParaRPr lang="en-US" sz="2000" dirty="0">
              <a:cs typeface="Calibri"/>
            </a:endParaRPr>
          </a:p>
          <a:p>
            <a:r>
              <a:rPr lang="en-US" sz="2000" dirty="0"/>
              <a:t>Promoting Sustainability</a:t>
            </a:r>
            <a:endParaRPr lang="en-US" sz="2000" dirty="0">
              <a:cs typeface="Calibri"/>
            </a:endParaRPr>
          </a:p>
          <a:p>
            <a:r>
              <a:rPr lang="en-US" sz="2000" dirty="0"/>
              <a:t>Providing Personalised Attention</a:t>
            </a:r>
            <a:endParaRPr lang="en-US" sz="2000" dirty="0">
              <a:cs typeface="Calibri"/>
            </a:endParaRPr>
          </a:p>
          <a:p>
            <a:endParaRPr lang="en-US" sz="2000"/>
          </a:p>
        </p:txBody>
      </p:sp>
      <p:pic>
        <p:nvPicPr>
          <p:cNvPr id="7" name="Picture 7" descr="A picture containing person&#10;&#10;Description automatically generated">
            <a:extLst>
              <a:ext uri="{FF2B5EF4-FFF2-40B4-BE49-F238E27FC236}">
                <a16:creationId xmlns:a16="http://schemas.microsoft.com/office/drawing/2014/main" id="{AF536FD5-5109-028E-1153-9D90FE4A1284}"/>
              </a:ext>
            </a:extLst>
          </p:cNvPr>
          <p:cNvPicPr>
            <a:picLocks noGrp="1" noChangeAspect="1"/>
          </p:cNvPicPr>
          <p:nvPr>
            <p:ph sz="half" idx="2"/>
          </p:nvPr>
        </p:nvPicPr>
        <p:blipFill rotWithShape="1">
          <a:blip r:embed="rId3"/>
          <a:srcRect l="9989" r="-1" b="-1"/>
          <a:stretch/>
        </p:blipFill>
        <p:spPr>
          <a:xfrm>
            <a:off x="-4642" y="10"/>
            <a:ext cx="3006061" cy="3339639"/>
          </a:xfrm>
          <a:prstGeom prst="rect">
            <a:avLst/>
          </a:prstGeom>
        </p:spPr>
      </p:pic>
      <p:pic>
        <p:nvPicPr>
          <p:cNvPr id="9" name="Picture 9">
            <a:extLst>
              <a:ext uri="{FF2B5EF4-FFF2-40B4-BE49-F238E27FC236}">
                <a16:creationId xmlns:a16="http://schemas.microsoft.com/office/drawing/2014/main" id="{1A043935-FB5A-FF43-4A9D-26F0C99F7458}"/>
              </a:ext>
            </a:extLst>
          </p:cNvPr>
          <p:cNvPicPr>
            <a:picLocks noChangeAspect="1"/>
          </p:cNvPicPr>
          <p:nvPr/>
        </p:nvPicPr>
        <p:blipFill rotWithShape="1">
          <a:blip r:embed="rId4"/>
          <a:srcRect t="5736" r="-2" b="4940"/>
          <a:stretch/>
        </p:blipFill>
        <p:spPr>
          <a:xfrm>
            <a:off x="3198068" y="10"/>
            <a:ext cx="2991088" cy="3339639"/>
          </a:xfrm>
          <a:prstGeom prst="rect">
            <a:avLst/>
          </a:prstGeom>
        </p:spPr>
      </p:pic>
      <p:pic>
        <p:nvPicPr>
          <p:cNvPr id="8" name="Picture 8">
            <a:extLst>
              <a:ext uri="{FF2B5EF4-FFF2-40B4-BE49-F238E27FC236}">
                <a16:creationId xmlns:a16="http://schemas.microsoft.com/office/drawing/2014/main" id="{481D7B07-51D9-B9D0-5615-F0847F02041F}"/>
              </a:ext>
            </a:extLst>
          </p:cNvPr>
          <p:cNvPicPr>
            <a:picLocks noChangeAspect="1"/>
          </p:cNvPicPr>
          <p:nvPr/>
        </p:nvPicPr>
        <p:blipFill rotWithShape="1">
          <a:blip r:embed="rId5"/>
          <a:srcRect t="16340" b="16340"/>
          <a:stretch/>
        </p:blipFill>
        <p:spPr>
          <a:xfrm>
            <a:off x="157653" y="3518351"/>
            <a:ext cx="5716193" cy="3090029"/>
          </a:xfrm>
          <a:prstGeom prst="rect">
            <a:avLst/>
          </a:prstGeom>
        </p:spPr>
      </p:pic>
      <p:sp>
        <p:nvSpPr>
          <p:cNvPr id="4" name="TextBox 3">
            <a:extLst>
              <a:ext uri="{FF2B5EF4-FFF2-40B4-BE49-F238E27FC236}">
                <a16:creationId xmlns:a16="http://schemas.microsoft.com/office/drawing/2014/main" id="{A7D5BB51-8A32-C5E1-18A0-EEE5F0762891}"/>
              </a:ext>
            </a:extLst>
          </p:cNvPr>
          <p:cNvSpPr txBox="1"/>
          <p:nvPr/>
        </p:nvSpPr>
        <p:spPr>
          <a:xfrm>
            <a:off x="3199087" y="3291051"/>
            <a:ext cx="455623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i="1" dirty="0">
                <a:solidFill>
                  <a:srgbClr val="00B0F0"/>
                </a:solidFill>
                <a:ea typeface="Calibri"/>
                <a:cs typeface="Calibri"/>
              </a:rPr>
              <a:t>Sustainability, Six Senses (</a:t>
            </a:r>
            <a:r>
              <a:rPr lang="en-GB" sz="1200" i="1" dirty="0" err="1">
                <a:solidFill>
                  <a:srgbClr val="00B0F0"/>
                </a:solidFill>
                <a:ea typeface="Calibri"/>
                <a:cs typeface="Calibri"/>
              </a:rPr>
              <a:t>n.d</a:t>
            </a:r>
            <a:r>
              <a:rPr lang="en-GB" sz="1200" i="1" dirty="0">
                <a:solidFill>
                  <a:srgbClr val="00B0F0"/>
                </a:solidFill>
                <a:ea typeface="Calibri"/>
                <a:cs typeface="Calibri"/>
              </a:rPr>
              <a:t>)</a:t>
            </a:r>
            <a:endParaRPr lang="en-GB" sz="1200" i="1" dirty="0">
              <a:solidFill>
                <a:srgbClr val="00B0F0"/>
              </a:solidFill>
            </a:endParaRPr>
          </a:p>
        </p:txBody>
      </p:sp>
      <p:sp>
        <p:nvSpPr>
          <p:cNvPr id="11" name="TextBox 10">
            <a:extLst>
              <a:ext uri="{FF2B5EF4-FFF2-40B4-BE49-F238E27FC236}">
                <a16:creationId xmlns:a16="http://schemas.microsoft.com/office/drawing/2014/main" id="{AF0F6A10-204D-AA09-ACAA-85C2B42126BB}"/>
              </a:ext>
            </a:extLst>
          </p:cNvPr>
          <p:cNvSpPr txBox="1"/>
          <p:nvPr/>
        </p:nvSpPr>
        <p:spPr>
          <a:xfrm>
            <a:off x="151087" y="3291051"/>
            <a:ext cx="455623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i="1" dirty="0">
                <a:solidFill>
                  <a:srgbClr val="00B0F0"/>
                </a:solidFill>
                <a:ea typeface="Calibri"/>
                <a:cs typeface="Calibri"/>
              </a:rPr>
              <a:t>Spa,  Six Senses (</a:t>
            </a:r>
            <a:r>
              <a:rPr lang="en-GB" sz="1200" i="1" dirty="0" err="1">
                <a:solidFill>
                  <a:srgbClr val="00B0F0"/>
                </a:solidFill>
                <a:ea typeface="Calibri"/>
                <a:cs typeface="Calibri"/>
              </a:rPr>
              <a:t>n.d</a:t>
            </a:r>
            <a:r>
              <a:rPr lang="en-GB" sz="1200" i="1" dirty="0">
                <a:solidFill>
                  <a:srgbClr val="00B0F0"/>
                </a:solidFill>
                <a:ea typeface="Calibri"/>
                <a:cs typeface="Calibri"/>
              </a:rPr>
              <a:t>)</a:t>
            </a:r>
            <a:endParaRPr lang="en-GB" sz="1200" i="1" dirty="0">
              <a:solidFill>
                <a:srgbClr val="00B0F0"/>
              </a:solidFill>
            </a:endParaRPr>
          </a:p>
        </p:txBody>
      </p:sp>
      <p:sp>
        <p:nvSpPr>
          <p:cNvPr id="12" name="TextBox 11">
            <a:extLst>
              <a:ext uri="{FF2B5EF4-FFF2-40B4-BE49-F238E27FC236}">
                <a16:creationId xmlns:a16="http://schemas.microsoft.com/office/drawing/2014/main" id="{1B0977F6-1F92-2552-C4B6-CA355CE4165A}"/>
              </a:ext>
            </a:extLst>
          </p:cNvPr>
          <p:cNvSpPr txBox="1"/>
          <p:nvPr/>
        </p:nvSpPr>
        <p:spPr>
          <a:xfrm>
            <a:off x="151086" y="6601810"/>
            <a:ext cx="455623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i="1" dirty="0">
                <a:solidFill>
                  <a:srgbClr val="00B0F0"/>
                </a:solidFill>
                <a:ea typeface="Calibri"/>
                <a:cs typeface="Calibri"/>
              </a:rPr>
              <a:t>Thailand Villa, Six Senses (2023)</a:t>
            </a:r>
            <a:endParaRPr lang="en-GB" sz="1200" i="1" dirty="0">
              <a:solidFill>
                <a:srgbClr val="00B0F0"/>
              </a:solidFill>
              <a:cs typeface="Calibri" panose="020F0502020204030204"/>
            </a:endParaRPr>
          </a:p>
        </p:txBody>
      </p:sp>
    </p:spTree>
    <p:extLst>
      <p:ext uri="{BB962C8B-B14F-4D97-AF65-F5344CB8AC3E}">
        <p14:creationId xmlns:p14="http://schemas.microsoft.com/office/powerpoint/2010/main" val="1556435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1ED31-A6A9-2A7C-D438-E476CD3B979A}"/>
              </a:ext>
            </a:extLst>
          </p:cNvPr>
          <p:cNvSpPr>
            <a:spLocks noGrp="1"/>
          </p:cNvSpPr>
          <p:nvPr>
            <p:ph type="title"/>
          </p:nvPr>
        </p:nvSpPr>
        <p:spPr>
          <a:xfrm>
            <a:off x="-2927026" y="183345"/>
            <a:ext cx="10515600" cy="1325563"/>
          </a:xfrm>
        </p:spPr>
        <p:txBody>
          <a:bodyPr>
            <a:normAutofit/>
          </a:bodyPr>
          <a:lstStyle/>
          <a:p>
            <a:pPr algn="ctr"/>
            <a:r>
              <a:rPr lang="en-GB" sz="5400" dirty="0">
                <a:ea typeface="Calibri Light"/>
                <a:cs typeface="Calibri Light"/>
              </a:rPr>
              <a:t>Scope and Role</a:t>
            </a:r>
            <a:endParaRPr lang="en-US" sz="5400" dirty="0">
              <a:ea typeface="Calibri Light" panose="020F0302020204030204"/>
              <a:cs typeface="Calibri Light" panose="020F0302020204030204"/>
            </a:endParaRPr>
          </a:p>
        </p:txBody>
      </p:sp>
      <p:pic>
        <p:nvPicPr>
          <p:cNvPr id="13" name="Picture 13" descr="A picture containing tree, outdoor, wooden, wood&#10;&#10;Description automatically generated">
            <a:extLst>
              <a:ext uri="{FF2B5EF4-FFF2-40B4-BE49-F238E27FC236}">
                <a16:creationId xmlns:a16="http://schemas.microsoft.com/office/drawing/2014/main" id="{629888D3-E782-8015-A8C1-3993900BEEE1}"/>
              </a:ext>
            </a:extLst>
          </p:cNvPr>
          <p:cNvPicPr>
            <a:picLocks noGrp="1" noChangeAspect="1"/>
          </p:cNvPicPr>
          <p:nvPr>
            <p:ph sz="half" idx="2"/>
          </p:nvPr>
        </p:nvPicPr>
        <p:blipFill>
          <a:blip r:embed="rId3"/>
          <a:stretch>
            <a:fillRect/>
          </a:stretch>
        </p:blipFill>
        <p:spPr>
          <a:xfrm>
            <a:off x="4648199" y="218132"/>
            <a:ext cx="4376468" cy="2922438"/>
          </a:xfrm>
        </p:spPr>
      </p:pic>
      <p:sp>
        <p:nvSpPr>
          <p:cNvPr id="9" name="TextBox 8">
            <a:extLst>
              <a:ext uri="{FF2B5EF4-FFF2-40B4-BE49-F238E27FC236}">
                <a16:creationId xmlns:a16="http://schemas.microsoft.com/office/drawing/2014/main" id="{A5F87F64-CC0F-1DA9-C69F-0F0938930BC7}"/>
              </a:ext>
            </a:extLst>
          </p:cNvPr>
          <p:cNvSpPr txBox="1"/>
          <p:nvPr/>
        </p:nvSpPr>
        <p:spPr>
          <a:xfrm>
            <a:off x="296789" y="1165175"/>
            <a:ext cx="967308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dirty="0">
                <a:ea typeface="Calibri"/>
                <a:cs typeface="Calibri"/>
              </a:rPr>
              <a:t>Sustainable Practices</a:t>
            </a:r>
            <a:endParaRPr lang="en-US" sz="3600" dirty="0">
              <a:ea typeface="Calibri"/>
              <a:cs typeface="Calibri"/>
            </a:endParaRPr>
          </a:p>
        </p:txBody>
      </p:sp>
      <p:sp>
        <p:nvSpPr>
          <p:cNvPr id="10" name="TextBox 9">
            <a:extLst>
              <a:ext uri="{FF2B5EF4-FFF2-40B4-BE49-F238E27FC236}">
                <a16:creationId xmlns:a16="http://schemas.microsoft.com/office/drawing/2014/main" id="{C4E15DA4-DA73-015C-9447-B81A50A6CF3E}"/>
              </a:ext>
            </a:extLst>
          </p:cNvPr>
          <p:cNvSpPr txBox="1"/>
          <p:nvPr/>
        </p:nvSpPr>
        <p:spPr>
          <a:xfrm>
            <a:off x="0" y="3271895"/>
            <a:ext cx="5840913" cy="3649204"/>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marL="342900" indent="-342900">
              <a:lnSpc>
                <a:spcPct val="90000"/>
              </a:lnSpc>
              <a:spcBef>
                <a:spcPts val="1000"/>
              </a:spcBef>
              <a:buFont typeface="Arial" panose="020B0604020202020204" pitchFamily="34" charset="0"/>
              <a:buChar char="•"/>
            </a:pPr>
            <a:r>
              <a:rPr lang="en-GB" sz="1600" dirty="0">
                <a:latin typeface="Arial" panose="020B0604020202020204" pitchFamily="34" charset="0"/>
                <a:cs typeface="Arial" panose="020B0604020202020204" pitchFamily="34" charset="0"/>
              </a:rPr>
              <a:t>Luxury hospitality</a:t>
            </a:r>
            <a:endParaRPr lang="en-US" sz="1400" dirty="0">
              <a:latin typeface="Arial" panose="020B0604020202020204" pitchFamily="34" charset="0"/>
              <a:cs typeface="Arial" panose="020B0604020202020204" pitchFamily="34" charset="0"/>
            </a:endParaRPr>
          </a:p>
          <a:p>
            <a:pPr marL="342900" indent="-342900">
              <a:lnSpc>
                <a:spcPct val="90000"/>
              </a:lnSpc>
              <a:spcBef>
                <a:spcPts val="1000"/>
              </a:spcBef>
              <a:buFont typeface="Arial" panose="020B0604020202020204" pitchFamily="34" charset="0"/>
              <a:buChar char="•"/>
            </a:pPr>
            <a:r>
              <a:rPr lang="en-GB" sz="1600" dirty="0">
                <a:latin typeface="Arial" panose="020B0604020202020204" pitchFamily="34" charset="0"/>
                <a:cs typeface="Arial" panose="020B0604020202020204" pitchFamily="34" charset="0"/>
              </a:rPr>
              <a:t>Wellness and Well-being, Spa</a:t>
            </a:r>
          </a:p>
          <a:p>
            <a:pPr marL="342900" indent="-342900">
              <a:lnSpc>
                <a:spcPct val="90000"/>
              </a:lnSpc>
              <a:spcBef>
                <a:spcPts val="1000"/>
              </a:spcBef>
              <a:buFont typeface="Arial" panose="020B0604020202020204" pitchFamily="34" charset="0"/>
              <a:buChar char="•"/>
            </a:pPr>
            <a:r>
              <a:rPr lang="en-GB" sz="1600" dirty="0">
                <a:latin typeface="Arial" panose="020B0604020202020204" pitchFamily="34" charset="0"/>
                <a:cs typeface="Arial" panose="020B0604020202020204" pitchFamily="34" charset="0"/>
              </a:rPr>
              <a:t>Cultural and local Experiences activities</a:t>
            </a:r>
          </a:p>
          <a:p>
            <a:pPr marL="342900" indent="-342900">
              <a:lnSpc>
                <a:spcPct val="90000"/>
              </a:lnSpc>
              <a:spcBef>
                <a:spcPts val="1000"/>
              </a:spcBef>
              <a:buFont typeface="Arial" panose="020B0604020202020204" pitchFamily="34" charset="0"/>
              <a:buChar char="•"/>
            </a:pPr>
            <a:r>
              <a:rPr lang="en-GB" sz="1600" dirty="0">
                <a:latin typeface="Arial" panose="020B0604020202020204" pitchFamily="34" charset="0"/>
                <a:cs typeface="Arial" panose="020B0604020202020204" pitchFamily="34" charset="0"/>
              </a:rPr>
              <a:t>Eco-Friendly Design</a:t>
            </a:r>
          </a:p>
          <a:p>
            <a:pPr marL="342900" indent="-342900">
              <a:lnSpc>
                <a:spcPct val="90000"/>
              </a:lnSpc>
              <a:spcBef>
                <a:spcPts val="1000"/>
              </a:spcBef>
              <a:buFont typeface="Arial" panose="020B0604020202020204" pitchFamily="34" charset="0"/>
              <a:buChar char="•"/>
            </a:pPr>
            <a:r>
              <a:rPr lang="en-GB" sz="1600" dirty="0">
                <a:latin typeface="Arial" panose="020B0604020202020204" pitchFamily="34" charset="0"/>
                <a:cs typeface="Arial" panose="020B0604020202020204" pitchFamily="34" charset="0"/>
              </a:rPr>
              <a:t>Tasty local Food and Beverages </a:t>
            </a:r>
          </a:p>
          <a:p>
            <a:pPr marL="342900" indent="-342900">
              <a:lnSpc>
                <a:spcPct val="90000"/>
              </a:lnSpc>
              <a:spcBef>
                <a:spcPts val="1000"/>
              </a:spcBef>
              <a:buFont typeface="Arial" panose="020B0604020202020204" pitchFamily="34" charset="0"/>
              <a:buChar char="•"/>
            </a:pPr>
            <a:r>
              <a:rPr lang="en-GB" sz="1600" dirty="0">
                <a:latin typeface="Arial" panose="020B0604020202020204" pitchFamily="34" charset="0"/>
                <a:ea typeface="Calibri"/>
                <a:cs typeface="Arial" panose="020B0604020202020204" pitchFamily="34" charset="0"/>
              </a:rPr>
              <a:t>Yacht tours </a:t>
            </a:r>
          </a:p>
          <a:p>
            <a:pPr marL="342900" indent="-342900">
              <a:lnSpc>
                <a:spcPct val="90000"/>
              </a:lnSpc>
              <a:spcBef>
                <a:spcPts val="1000"/>
              </a:spcBef>
              <a:buFont typeface="Arial" panose="020B0604020202020204" pitchFamily="34" charset="0"/>
              <a:buChar char="•"/>
            </a:pPr>
            <a:r>
              <a:rPr lang="en-GB" sz="1600" dirty="0">
                <a:latin typeface="Arial" panose="020B0604020202020204" pitchFamily="34" charset="0"/>
                <a:ea typeface="Calibri"/>
                <a:cs typeface="Arial" panose="020B0604020202020204" pitchFamily="34" charset="0"/>
              </a:rPr>
              <a:t>Deluxe pools</a:t>
            </a:r>
          </a:p>
          <a:p>
            <a:pPr marL="342900" indent="-342900">
              <a:lnSpc>
                <a:spcPct val="90000"/>
              </a:lnSpc>
              <a:spcBef>
                <a:spcPts val="1000"/>
              </a:spcBef>
              <a:buFont typeface="Arial" panose="020B0604020202020204" pitchFamily="34" charset="0"/>
              <a:buChar char="•"/>
            </a:pPr>
            <a:r>
              <a:rPr lang="en-GB" sz="1600" dirty="0">
                <a:latin typeface="Arial" panose="020B0604020202020204" pitchFamily="34" charset="0"/>
                <a:ea typeface="Calibri"/>
                <a:cs typeface="Arial" panose="020B0604020202020204" pitchFamily="34" charset="0"/>
              </a:rPr>
              <a:t>Townhouse Suites</a:t>
            </a:r>
            <a:endParaRPr lang="en-GB" sz="1400" dirty="0">
              <a:latin typeface="Arial" panose="020B0604020202020204" pitchFamily="34" charset="0"/>
              <a:ea typeface="Calibri"/>
              <a:cs typeface="Arial" panose="020B0604020202020204" pitchFamily="34" charset="0"/>
            </a:endParaRPr>
          </a:p>
          <a:p>
            <a:pPr marL="285750" indent="-285750">
              <a:buFont typeface="Arial"/>
              <a:buChar char="•"/>
            </a:pPr>
            <a:endParaRPr lang="en-GB" dirty="0">
              <a:ea typeface="Calibri"/>
              <a:cs typeface="Calibri"/>
            </a:endParaRPr>
          </a:p>
          <a:p>
            <a:pPr marL="285750" indent="-285750">
              <a:buFont typeface="Arial" panose="020B0604020202020204" pitchFamily="34" charset="0"/>
              <a:buChar char="•"/>
            </a:pPr>
            <a:endParaRPr lang="en-GB" dirty="0">
              <a:ea typeface="Calibri"/>
              <a:cs typeface="Calibri"/>
            </a:endParaRPr>
          </a:p>
          <a:p>
            <a:pPr marL="285750" indent="-285750">
              <a:buFont typeface="Arial" panose="020B0604020202020204" pitchFamily="34" charset="0"/>
              <a:buChar char="•"/>
            </a:pPr>
            <a:endParaRPr lang="en-GB" dirty="0">
              <a:ea typeface="Calibri"/>
              <a:cs typeface="Calibri"/>
            </a:endParaRPr>
          </a:p>
        </p:txBody>
      </p:sp>
      <p:pic>
        <p:nvPicPr>
          <p:cNvPr id="14" name="Picture 14" descr="A picture containing text, shop, cluttered&#10;&#10;Description automatically generated">
            <a:extLst>
              <a:ext uri="{FF2B5EF4-FFF2-40B4-BE49-F238E27FC236}">
                <a16:creationId xmlns:a16="http://schemas.microsoft.com/office/drawing/2014/main" id="{0FEC4D03-8882-3C35-F4A5-72E045521B5D}"/>
              </a:ext>
            </a:extLst>
          </p:cNvPr>
          <p:cNvPicPr>
            <a:picLocks noChangeAspect="1"/>
          </p:cNvPicPr>
          <p:nvPr/>
        </p:nvPicPr>
        <p:blipFill>
          <a:blip r:embed="rId4"/>
          <a:stretch>
            <a:fillRect/>
          </a:stretch>
        </p:blipFill>
        <p:spPr>
          <a:xfrm>
            <a:off x="9339533" y="4484479"/>
            <a:ext cx="2743200" cy="1885950"/>
          </a:xfrm>
          <a:prstGeom prst="rect">
            <a:avLst/>
          </a:prstGeom>
        </p:spPr>
      </p:pic>
      <p:pic>
        <p:nvPicPr>
          <p:cNvPr id="15" name="Picture 15">
            <a:extLst>
              <a:ext uri="{FF2B5EF4-FFF2-40B4-BE49-F238E27FC236}">
                <a16:creationId xmlns:a16="http://schemas.microsoft.com/office/drawing/2014/main" id="{4C334722-7101-B24D-70A6-7EE6DC91535A}"/>
              </a:ext>
            </a:extLst>
          </p:cNvPr>
          <p:cNvPicPr>
            <a:picLocks noChangeAspect="1"/>
          </p:cNvPicPr>
          <p:nvPr/>
        </p:nvPicPr>
        <p:blipFill>
          <a:blip r:embed="rId5"/>
          <a:stretch>
            <a:fillRect/>
          </a:stretch>
        </p:blipFill>
        <p:spPr>
          <a:xfrm>
            <a:off x="9339532" y="220795"/>
            <a:ext cx="2743200" cy="1758146"/>
          </a:xfrm>
          <a:prstGeom prst="rect">
            <a:avLst/>
          </a:prstGeom>
        </p:spPr>
      </p:pic>
      <p:pic>
        <p:nvPicPr>
          <p:cNvPr id="16" name="Picture 16" descr="A picture containing stone&#10;&#10;Description automatically generated">
            <a:extLst>
              <a:ext uri="{FF2B5EF4-FFF2-40B4-BE49-F238E27FC236}">
                <a16:creationId xmlns:a16="http://schemas.microsoft.com/office/drawing/2014/main" id="{3A74670A-347D-F996-2ED1-2F1790216184}"/>
              </a:ext>
            </a:extLst>
          </p:cNvPr>
          <p:cNvPicPr>
            <a:picLocks noChangeAspect="1"/>
          </p:cNvPicPr>
          <p:nvPr/>
        </p:nvPicPr>
        <p:blipFill>
          <a:blip r:embed="rId6"/>
          <a:stretch>
            <a:fillRect/>
          </a:stretch>
        </p:blipFill>
        <p:spPr>
          <a:xfrm>
            <a:off x="4652514" y="4289462"/>
            <a:ext cx="4382218" cy="2275985"/>
          </a:xfrm>
          <a:prstGeom prst="rect">
            <a:avLst/>
          </a:prstGeom>
        </p:spPr>
      </p:pic>
      <p:pic>
        <p:nvPicPr>
          <p:cNvPr id="17" name="Picture 17">
            <a:extLst>
              <a:ext uri="{FF2B5EF4-FFF2-40B4-BE49-F238E27FC236}">
                <a16:creationId xmlns:a16="http://schemas.microsoft.com/office/drawing/2014/main" id="{6B32A3E8-1850-B122-60CB-9A0DEE394E03}"/>
              </a:ext>
            </a:extLst>
          </p:cNvPr>
          <p:cNvPicPr>
            <a:picLocks noChangeAspect="1"/>
          </p:cNvPicPr>
          <p:nvPr/>
        </p:nvPicPr>
        <p:blipFill>
          <a:blip r:embed="rId7"/>
          <a:stretch>
            <a:fillRect/>
          </a:stretch>
        </p:blipFill>
        <p:spPr>
          <a:xfrm>
            <a:off x="9204433" y="2176009"/>
            <a:ext cx="2743200" cy="2056146"/>
          </a:xfrm>
          <a:prstGeom prst="rect">
            <a:avLst/>
          </a:prstGeom>
        </p:spPr>
      </p:pic>
      <p:sp>
        <p:nvSpPr>
          <p:cNvPr id="4" name="TextBox 3">
            <a:extLst>
              <a:ext uri="{FF2B5EF4-FFF2-40B4-BE49-F238E27FC236}">
                <a16:creationId xmlns:a16="http://schemas.microsoft.com/office/drawing/2014/main" id="{7FA03FBB-FE30-1058-D3DB-0A5930612600}"/>
              </a:ext>
            </a:extLst>
          </p:cNvPr>
          <p:cNvSpPr txBox="1"/>
          <p:nvPr/>
        </p:nvSpPr>
        <p:spPr>
          <a:xfrm>
            <a:off x="133194" y="1488340"/>
            <a:ext cx="4556234"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rgbClr val="FFFFFF"/>
                </a:solidFill>
              </a:rPr>
              <a:t>Six Senses Sustainability</a:t>
            </a:r>
            <a:endParaRPr lang="en-US" dirty="0"/>
          </a:p>
          <a:p>
            <a:r>
              <a:rPr lang="en-GB" dirty="0">
                <a:latin typeface="Arial" panose="020B0604020202020204" pitchFamily="34" charset="0"/>
                <a:ea typeface="+mn-lt"/>
                <a:cs typeface="Arial" panose="020B0604020202020204" pitchFamily="34" charset="0"/>
              </a:rPr>
              <a:t>There’s no better designer than nature, and we have a duty to respect it. But who says sustainable can’t be sumptuous? Or travel can’t be purposeful? In our world, it can (Six senses, </a:t>
            </a:r>
            <a:r>
              <a:rPr lang="en-GB" dirty="0" err="1">
                <a:latin typeface="Arial" panose="020B0604020202020204" pitchFamily="34" charset="0"/>
                <a:ea typeface="+mn-lt"/>
                <a:cs typeface="Arial" panose="020B0604020202020204" pitchFamily="34" charset="0"/>
              </a:rPr>
              <a:t>n.d</a:t>
            </a:r>
            <a:r>
              <a:rPr lang="en-GB" dirty="0">
                <a:latin typeface="Arial" panose="020B0604020202020204" pitchFamily="34" charset="0"/>
                <a:ea typeface="+mn-lt"/>
                <a:cs typeface="Arial" panose="020B0604020202020204" pitchFamily="34" charset="0"/>
              </a:rPr>
              <a:t>).</a:t>
            </a:r>
            <a:endParaRPr lang="en-GB" dirty="0">
              <a:latin typeface="Arial" panose="020B0604020202020204" pitchFamily="34" charset="0"/>
              <a:cs typeface="Arial" panose="020B0604020202020204" pitchFamily="34" charset="0"/>
            </a:endParaRPr>
          </a:p>
          <a:p>
            <a:pPr algn="l"/>
            <a:endParaRPr lang="en-GB" dirty="0">
              <a:cs typeface="Calibri"/>
            </a:endParaRPr>
          </a:p>
        </p:txBody>
      </p:sp>
      <p:sp>
        <p:nvSpPr>
          <p:cNvPr id="21" name="TextBox 20">
            <a:extLst>
              <a:ext uri="{FF2B5EF4-FFF2-40B4-BE49-F238E27FC236}">
                <a16:creationId xmlns:a16="http://schemas.microsoft.com/office/drawing/2014/main" id="{7AB69E8F-5B46-E1AF-F346-2035CD6C0199}"/>
              </a:ext>
            </a:extLst>
          </p:cNvPr>
          <p:cNvSpPr txBox="1"/>
          <p:nvPr/>
        </p:nvSpPr>
        <p:spPr>
          <a:xfrm>
            <a:off x="9969874" y="1944359"/>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i="1" dirty="0">
                <a:solidFill>
                  <a:srgbClr val="00B0F0"/>
                </a:solidFill>
                <a:cs typeface="Calibri"/>
              </a:rPr>
              <a:t>IHG buys Six Senses (2023)</a:t>
            </a:r>
          </a:p>
        </p:txBody>
      </p:sp>
      <p:sp>
        <p:nvSpPr>
          <p:cNvPr id="22" name="TextBox 21">
            <a:extLst>
              <a:ext uri="{FF2B5EF4-FFF2-40B4-BE49-F238E27FC236}">
                <a16:creationId xmlns:a16="http://schemas.microsoft.com/office/drawing/2014/main" id="{9ECFEF0F-0399-E643-E150-656603744734}"/>
              </a:ext>
            </a:extLst>
          </p:cNvPr>
          <p:cNvSpPr txBox="1"/>
          <p:nvPr/>
        </p:nvSpPr>
        <p:spPr>
          <a:xfrm>
            <a:off x="7045778" y="3241221"/>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3" name="TextBox 2">
            <a:extLst>
              <a:ext uri="{FF2B5EF4-FFF2-40B4-BE49-F238E27FC236}">
                <a16:creationId xmlns:a16="http://schemas.microsoft.com/office/drawing/2014/main" id="{090F0D97-E51C-8B91-8808-8DD0DBC39F97}"/>
              </a:ext>
            </a:extLst>
          </p:cNvPr>
          <p:cNvSpPr txBox="1"/>
          <p:nvPr/>
        </p:nvSpPr>
        <p:spPr>
          <a:xfrm>
            <a:off x="5577052" y="3133396"/>
            <a:ext cx="455623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i="1" dirty="0">
                <a:solidFill>
                  <a:srgbClr val="00B0F0"/>
                </a:solidFill>
                <a:ea typeface="Calibri"/>
                <a:cs typeface="Calibri"/>
              </a:rPr>
              <a:t>Food offerings Ibiza, Six Senses(</a:t>
            </a:r>
            <a:r>
              <a:rPr lang="en-GB" sz="1200" i="1" dirty="0" err="1">
                <a:solidFill>
                  <a:srgbClr val="00B0F0"/>
                </a:solidFill>
                <a:ea typeface="Calibri"/>
                <a:cs typeface="Calibri"/>
              </a:rPr>
              <a:t>n.d</a:t>
            </a:r>
            <a:r>
              <a:rPr lang="en-GB" sz="1200" i="1" dirty="0">
                <a:solidFill>
                  <a:srgbClr val="00B0F0"/>
                </a:solidFill>
                <a:ea typeface="Calibri"/>
                <a:cs typeface="Calibri"/>
              </a:rPr>
              <a:t>)</a:t>
            </a:r>
            <a:endParaRPr lang="en-GB" sz="1200" i="1" dirty="0">
              <a:solidFill>
                <a:srgbClr val="00B0F0"/>
              </a:solidFill>
            </a:endParaRPr>
          </a:p>
        </p:txBody>
      </p:sp>
      <p:sp>
        <p:nvSpPr>
          <p:cNvPr id="5" name="TextBox 4">
            <a:extLst>
              <a:ext uri="{FF2B5EF4-FFF2-40B4-BE49-F238E27FC236}">
                <a16:creationId xmlns:a16="http://schemas.microsoft.com/office/drawing/2014/main" id="{A175C8C6-825E-A01D-FBCF-94FC40CC7911}"/>
              </a:ext>
            </a:extLst>
          </p:cNvPr>
          <p:cNvSpPr txBox="1"/>
          <p:nvPr/>
        </p:nvSpPr>
        <p:spPr>
          <a:xfrm>
            <a:off x="9360776" y="4250120"/>
            <a:ext cx="455623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i="1" dirty="0">
                <a:solidFill>
                  <a:srgbClr val="00B0F0"/>
                </a:solidFill>
                <a:ea typeface="Calibri"/>
                <a:cs typeface="Calibri"/>
              </a:rPr>
              <a:t>Local built bird feeder, Six Senses (</a:t>
            </a:r>
            <a:r>
              <a:rPr lang="en-GB" sz="1200" i="1" dirty="0" err="1">
                <a:solidFill>
                  <a:srgbClr val="00B0F0"/>
                </a:solidFill>
                <a:ea typeface="Calibri"/>
                <a:cs typeface="Calibri"/>
              </a:rPr>
              <a:t>n.d</a:t>
            </a:r>
            <a:r>
              <a:rPr lang="en-GB" sz="1200" i="1" dirty="0">
                <a:solidFill>
                  <a:srgbClr val="00B0F0"/>
                </a:solidFill>
                <a:ea typeface="Calibri"/>
                <a:cs typeface="Calibri"/>
              </a:rPr>
              <a:t>)</a:t>
            </a:r>
            <a:endParaRPr lang="en-GB" sz="1200" i="1" dirty="0">
              <a:solidFill>
                <a:srgbClr val="00B0F0"/>
              </a:solidFill>
            </a:endParaRPr>
          </a:p>
        </p:txBody>
      </p:sp>
      <p:sp>
        <p:nvSpPr>
          <p:cNvPr id="6" name="TextBox 5">
            <a:extLst>
              <a:ext uri="{FF2B5EF4-FFF2-40B4-BE49-F238E27FC236}">
                <a16:creationId xmlns:a16="http://schemas.microsoft.com/office/drawing/2014/main" id="{99713AD5-BBC1-2717-7D66-5DDEF84B372D}"/>
              </a:ext>
            </a:extLst>
          </p:cNvPr>
          <p:cNvSpPr txBox="1"/>
          <p:nvPr/>
        </p:nvSpPr>
        <p:spPr>
          <a:xfrm>
            <a:off x="9334500" y="6378465"/>
            <a:ext cx="455623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i="1" dirty="0">
                <a:solidFill>
                  <a:srgbClr val="00B0F0"/>
                </a:solidFill>
                <a:ea typeface="Calibri"/>
                <a:cs typeface="Calibri"/>
              </a:rPr>
              <a:t>Earth, Six Senses (</a:t>
            </a:r>
            <a:r>
              <a:rPr lang="en-GB" sz="1200" i="1" dirty="0" err="1">
                <a:solidFill>
                  <a:srgbClr val="00B0F0"/>
                </a:solidFill>
                <a:ea typeface="Calibri"/>
                <a:cs typeface="Calibri"/>
              </a:rPr>
              <a:t>n.d</a:t>
            </a:r>
            <a:r>
              <a:rPr lang="en-GB" sz="1200" i="1" dirty="0">
                <a:solidFill>
                  <a:srgbClr val="00B0F0"/>
                </a:solidFill>
                <a:ea typeface="Calibri"/>
                <a:cs typeface="Calibri"/>
              </a:rPr>
              <a:t>)</a:t>
            </a:r>
            <a:endParaRPr lang="en-GB" sz="1200" i="1" dirty="0">
              <a:solidFill>
                <a:srgbClr val="00B0F0"/>
              </a:solidFill>
            </a:endParaRPr>
          </a:p>
        </p:txBody>
      </p:sp>
      <p:sp>
        <p:nvSpPr>
          <p:cNvPr id="7" name="TextBox 6">
            <a:extLst>
              <a:ext uri="{FF2B5EF4-FFF2-40B4-BE49-F238E27FC236}">
                <a16:creationId xmlns:a16="http://schemas.microsoft.com/office/drawing/2014/main" id="{261A380A-FF6D-EAF5-0002-4B376D7C2BFF}"/>
              </a:ext>
            </a:extLst>
          </p:cNvPr>
          <p:cNvSpPr txBox="1"/>
          <p:nvPr/>
        </p:nvSpPr>
        <p:spPr>
          <a:xfrm>
            <a:off x="5563913" y="6575533"/>
            <a:ext cx="455623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i="1" dirty="0">
                <a:solidFill>
                  <a:srgbClr val="00B0F0"/>
                </a:solidFill>
                <a:ea typeface="Calibri" panose="020F0502020204030204"/>
                <a:cs typeface="Calibri" panose="020F0502020204030204"/>
              </a:rPr>
              <a:t>Nature recreation, Six Senses (</a:t>
            </a:r>
            <a:r>
              <a:rPr lang="en-GB" sz="1200" i="1" dirty="0" err="1">
                <a:solidFill>
                  <a:srgbClr val="00B0F0"/>
                </a:solidFill>
                <a:ea typeface="Calibri" panose="020F0502020204030204"/>
                <a:cs typeface="Calibri" panose="020F0502020204030204"/>
              </a:rPr>
              <a:t>n.d</a:t>
            </a:r>
            <a:r>
              <a:rPr lang="en-GB" sz="1200" i="1" dirty="0">
                <a:solidFill>
                  <a:srgbClr val="00B0F0"/>
                </a:solidFill>
                <a:ea typeface="Calibri" panose="020F0502020204030204"/>
                <a:cs typeface="Calibri" panose="020F0502020204030204"/>
              </a:rPr>
              <a:t>)</a:t>
            </a:r>
          </a:p>
        </p:txBody>
      </p:sp>
    </p:spTree>
    <p:extLst>
      <p:ext uri="{BB962C8B-B14F-4D97-AF65-F5344CB8AC3E}">
        <p14:creationId xmlns:p14="http://schemas.microsoft.com/office/powerpoint/2010/main" val="28623742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424BDFD3-AA85-30C6-0C56-925AAF8379E3}"/>
              </a:ext>
            </a:extLst>
          </p:cNvPr>
          <p:cNvSpPr txBox="1"/>
          <p:nvPr/>
        </p:nvSpPr>
        <p:spPr>
          <a:xfrm>
            <a:off x="640080" y="4777739"/>
            <a:ext cx="3418990" cy="141211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3400">
                <a:latin typeface="+mj-lt"/>
                <a:ea typeface="+mj-ea"/>
                <a:cs typeface="+mj-cs"/>
              </a:rPr>
              <a:t>Guest services role and Function</a:t>
            </a:r>
          </a:p>
        </p:txBody>
      </p:sp>
      <p:pic>
        <p:nvPicPr>
          <p:cNvPr id="9" name="Picture 9" descr="A picture containing text, person, indoor, table&#10;&#10;Description automatically generated">
            <a:extLst>
              <a:ext uri="{FF2B5EF4-FFF2-40B4-BE49-F238E27FC236}">
                <a16:creationId xmlns:a16="http://schemas.microsoft.com/office/drawing/2014/main" id="{2501ECC9-338C-E3EB-B3C5-04CFBC5D0922}"/>
              </a:ext>
            </a:extLst>
          </p:cNvPr>
          <p:cNvPicPr>
            <a:picLocks noGrp="1" noChangeAspect="1"/>
          </p:cNvPicPr>
          <p:nvPr>
            <p:ph sz="half" idx="2"/>
          </p:nvPr>
        </p:nvPicPr>
        <p:blipFill rotWithShape="1">
          <a:blip r:embed="rId3"/>
          <a:srcRect t="14024" b="14024"/>
          <a:stretch/>
        </p:blipFill>
        <p:spPr>
          <a:xfrm>
            <a:off x="20" y="10"/>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27"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onnsiteX0" fmla="*/ 0 w 1371600"/>
              <a:gd name="connsiteY0" fmla="*/ 0 h 18288"/>
              <a:gd name="connsiteX1" fmla="*/ 685800 w 1371600"/>
              <a:gd name="connsiteY1" fmla="*/ 0 h 18288"/>
              <a:gd name="connsiteX2" fmla="*/ 1371600 w 1371600"/>
              <a:gd name="connsiteY2" fmla="*/ 0 h 18288"/>
              <a:gd name="connsiteX3" fmla="*/ 1371600 w 1371600"/>
              <a:gd name="connsiteY3" fmla="*/ 18288 h 18288"/>
              <a:gd name="connsiteX4" fmla="*/ 713232 w 1371600"/>
              <a:gd name="connsiteY4" fmla="*/ 18288 h 18288"/>
              <a:gd name="connsiteX5" fmla="*/ 0 w 1371600"/>
              <a:gd name="connsiteY5" fmla="*/ 18288 h 18288"/>
              <a:gd name="connsiteX6" fmla="*/ 0 w 1371600"/>
              <a:gd name="connsiteY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C5DFB24-6D69-90F2-3517-7BF7FB4629A6}"/>
              </a:ext>
            </a:extLst>
          </p:cNvPr>
          <p:cNvSpPr>
            <a:spLocks noGrp="1"/>
          </p:cNvSpPr>
          <p:nvPr>
            <p:ph sz="half" idx="1"/>
          </p:nvPr>
        </p:nvSpPr>
        <p:spPr>
          <a:xfrm>
            <a:off x="4625539" y="4547701"/>
            <a:ext cx="7357701" cy="1859298"/>
          </a:xfrm>
        </p:spPr>
        <p:txBody>
          <a:bodyPr vert="horz" lIns="91440" tIns="45720" rIns="91440" bIns="45720" rtlCol="0" anchor="ctr">
            <a:normAutofit/>
          </a:bodyPr>
          <a:lstStyle/>
          <a:p>
            <a:pPr marL="0" indent="0" algn="just">
              <a:buNone/>
            </a:pPr>
            <a:r>
              <a:rPr lang="en-US" sz="2200" dirty="0"/>
              <a:t>The role of guest services at Six Senses hotels is to provide guests with a high level of </a:t>
            </a:r>
            <a:r>
              <a:rPr lang="en-US" sz="2200" dirty="0" err="1"/>
              <a:t>personalised</a:t>
            </a:r>
            <a:r>
              <a:rPr lang="en-US" sz="2200" dirty="0"/>
              <a:t> attention and support, ensuring that they have a comfortable, enjoyable, and memorable stay.</a:t>
            </a:r>
            <a:endParaRPr lang="en-US" dirty="0">
              <a:ea typeface="Calibri" panose="020F0502020204030204"/>
              <a:cs typeface="Calibri" panose="020F0502020204030204"/>
            </a:endParaRPr>
          </a:p>
        </p:txBody>
      </p:sp>
      <p:sp>
        <p:nvSpPr>
          <p:cNvPr id="4" name="TextBox 3">
            <a:extLst>
              <a:ext uri="{FF2B5EF4-FFF2-40B4-BE49-F238E27FC236}">
                <a16:creationId xmlns:a16="http://schemas.microsoft.com/office/drawing/2014/main" id="{7BC8685A-3572-3E02-B11E-48E4752A3DF8}"/>
              </a:ext>
            </a:extLst>
          </p:cNvPr>
          <p:cNvSpPr txBox="1"/>
          <p:nvPr/>
        </p:nvSpPr>
        <p:spPr>
          <a:xfrm>
            <a:off x="10280432" y="4276396"/>
            <a:ext cx="455623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i="1" dirty="0">
                <a:solidFill>
                  <a:srgbClr val="00B0F0"/>
                </a:solidFill>
                <a:ea typeface="Calibri"/>
                <a:cs typeface="Calibri"/>
              </a:rPr>
              <a:t>Spa, Six Senses (</a:t>
            </a:r>
            <a:r>
              <a:rPr lang="en-GB" sz="1200" i="1" dirty="0" err="1">
                <a:solidFill>
                  <a:srgbClr val="00B0F0"/>
                </a:solidFill>
                <a:ea typeface="Calibri"/>
                <a:cs typeface="Calibri"/>
              </a:rPr>
              <a:t>n.d</a:t>
            </a:r>
            <a:r>
              <a:rPr lang="en-GB" sz="1200" i="1" dirty="0">
                <a:solidFill>
                  <a:srgbClr val="00B0F0"/>
                </a:solidFill>
                <a:ea typeface="Calibri"/>
                <a:cs typeface="Calibri"/>
              </a:rPr>
              <a:t>)</a:t>
            </a:r>
            <a:endParaRPr lang="en-GB" sz="1200" i="1" dirty="0">
              <a:solidFill>
                <a:srgbClr val="00B0F0"/>
              </a:solidFill>
            </a:endParaRPr>
          </a:p>
        </p:txBody>
      </p:sp>
    </p:spTree>
    <p:extLst>
      <p:ext uri="{BB962C8B-B14F-4D97-AF65-F5344CB8AC3E}">
        <p14:creationId xmlns:p14="http://schemas.microsoft.com/office/powerpoint/2010/main" val="38012550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text, wood&#10;&#10;Description automatically generated">
            <a:extLst>
              <a:ext uri="{FF2B5EF4-FFF2-40B4-BE49-F238E27FC236}">
                <a16:creationId xmlns:a16="http://schemas.microsoft.com/office/drawing/2014/main" id="{63D4CEB2-623F-ADC0-DF6C-BAB58EA080B3}"/>
              </a:ext>
            </a:extLst>
          </p:cNvPr>
          <p:cNvPicPr>
            <a:picLocks noGrp="1" noChangeAspect="1"/>
          </p:cNvPicPr>
          <p:nvPr>
            <p:ph sz="half" idx="2"/>
          </p:nvPr>
        </p:nvPicPr>
        <p:blipFill rotWithShape="1">
          <a:blip r:embed="rId3"/>
          <a:srcRect l="20530" r="7913" b="-1"/>
          <a:stretch/>
        </p:blipFill>
        <p:spPr>
          <a:xfrm>
            <a:off x="-106339" y="10"/>
            <a:ext cx="9669642" cy="6857990"/>
          </a:xfrm>
          <a:prstGeom prst="rect">
            <a:avLst/>
          </a:prstGeom>
        </p:spPr>
      </p:pic>
      <p:sp>
        <p:nvSpPr>
          <p:cNvPr id="19"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9280AEE-111A-3832-1B0F-E920ED019B0A}"/>
              </a:ext>
            </a:extLst>
          </p:cNvPr>
          <p:cNvSpPr>
            <a:spLocks noGrp="1"/>
          </p:cNvSpPr>
          <p:nvPr>
            <p:ph type="title"/>
          </p:nvPr>
        </p:nvSpPr>
        <p:spPr>
          <a:xfrm>
            <a:off x="7531610" y="365125"/>
            <a:ext cx="4339773" cy="1871158"/>
          </a:xfrm>
        </p:spPr>
        <p:txBody>
          <a:bodyPr vert="horz" lIns="91440" tIns="45720" rIns="91440" bIns="45720" rtlCol="0" anchor="ctr">
            <a:normAutofit/>
          </a:bodyPr>
          <a:lstStyle/>
          <a:p>
            <a:r>
              <a:rPr lang="en-US" sz="2800" dirty="0"/>
              <a:t>How Six senses meet and exceed guest's expectations?</a:t>
            </a:r>
            <a:endParaRPr lang="en-US" sz="2800" dirty="0">
              <a:ea typeface="Calibri Light"/>
              <a:cs typeface="Calibri Light"/>
            </a:endParaRPr>
          </a:p>
        </p:txBody>
      </p:sp>
      <p:sp>
        <p:nvSpPr>
          <p:cNvPr id="6" name="TextBox 5">
            <a:extLst>
              <a:ext uri="{FF2B5EF4-FFF2-40B4-BE49-F238E27FC236}">
                <a16:creationId xmlns:a16="http://schemas.microsoft.com/office/drawing/2014/main" id="{67F3D2EA-DC86-7940-F870-4A60ACB1FDBC}"/>
              </a:ext>
            </a:extLst>
          </p:cNvPr>
          <p:cNvSpPr txBox="1"/>
          <p:nvPr/>
        </p:nvSpPr>
        <p:spPr>
          <a:xfrm>
            <a:off x="5931777" y="6575534"/>
            <a:ext cx="455623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i="1" dirty="0">
                <a:solidFill>
                  <a:srgbClr val="00B0F0"/>
                </a:solidFill>
                <a:ea typeface="Calibri"/>
                <a:cs typeface="Calibri"/>
              </a:rPr>
              <a:t>IHG, Six Senses (2023)</a:t>
            </a:r>
            <a:endParaRPr lang="en-GB" sz="1200" i="1" dirty="0">
              <a:solidFill>
                <a:srgbClr val="00B0F0"/>
              </a:solidFill>
            </a:endParaRPr>
          </a:p>
        </p:txBody>
      </p:sp>
      <p:sp>
        <p:nvSpPr>
          <p:cNvPr id="4" name="TextBox 3">
            <a:extLst>
              <a:ext uri="{FF2B5EF4-FFF2-40B4-BE49-F238E27FC236}">
                <a16:creationId xmlns:a16="http://schemas.microsoft.com/office/drawing/2014/main" id="{AB181C7A-7444-6FF5-861A-90FE44AA4713}"/>
              </a:ext>
            </a:extLst>
          </p:cNvPr>
          <p:cNvSpPr txBox="1"/>
          <p:nvPr/>
        </p:nvSpPr>
        <p:spPr>
          <a:xfrm>
            <a:off x="8508733" y="3619197"/>
            <a:ext cx="3673310" cy="923330"/>
          </a:xfrm>
          <a:prstGeom prst="rect">
            <a:avLst/>
          </a:prstGeom>
          <a:noFill/>
        </p:spPr>
        <p:txBody>
          <a:bodyPr wrap="square" rtlCol="0">
            <a:spAutoFit/>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Neil Jacobs (2020) </a:t>
            </a:r>
            <a:r>
              <a:rPr lang="en-GB" dirty="0">
                <a:latin typeface="Calibri" panose="020F0502020204030204" pitchFamily="34" charset="0"/>
                <a:ea typeface="Calibri" panose="020F0502020204030204" pitchFamily="34" charset="0"/>
                <a:cs typeface="Times New Roman" panose="02020603050405020304" pitchFamily="18" charset="0"/>
              </a:rPr>
              <a:t>T</a:t>
            </a:r>
            <a:r>
              <a:rPr lang="en-GB" sz="1800" dirty="0">
                <a:effectLst/>
                <a:latin typeface="Calibri" panose="020F0502020204030204" pitchFamily="34" charset="0"/>
                <a:ea typeface="Calibri" panose="020F0502020204030204" pitchFamily="34" charset="0"/>
                <a:cs typeface="Times New Roman" panose="02020603050405020304" pitchFamily="18" charset="0"/>
              </a:rPr>
              <a:t>he resorts are designed to celebrate wellness, sustainability and community spirit. </a:t>
            </a:r>
            <a:endParaRPr lang="en-GB" dirty="0"/>
          </a:p>
        </p:txBody>
      </p:sp>
    </p:spTree>
    <p:extLst>
      <p:ext uri="{BB962C8B-B14F-4D97-AF65-F5344CB8AC3E}">
        <p14:creationId xmlns:p14="http://schemas.microsoft.com/office/powerpoint/2010/main" val="7424071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50A4F0-8068-1AD6-9692-F5FDC640C1CE}"/>
              </a:ext>
            </a:extLst>
          </p:cNvPr>
          <p:cNvSpPr>
            <a:spLocks noGrp="1"/>
          </p:cNvSpPr>
          <p:nvPr>
            <p:ph type="title"/>
          </p:nvPr>
        </p:nvSpPr>
        <p:spPr>
          <a:xfrm>
            <a:off x="411480" y="469967"/>
            <a:ext cx="4485861" cy="1088136"/>
          </a:xfrm>
        </p:spPr>
        <p:txBody>
          <a:bodyPr vert="horz" lIns="91440" tIns="45720" rIns="91440" bIns="45720" rtlCol="0" anchor="b">
            <a:normAutofit/>
          </a:bodyPr>
          <a:lstStyle/>
          <a:p>
            <a:r>
              <a:rPr lang="en-US" sz="3400"/>
              <a:t>Conclusion</a:t>
            </a:r>
          </a:p>
        </p:txBody>
      </p:sp>
      <p:sp>
        <p:nvSpPr>
          <p:cNvPr id="12" name="Rectangle 11">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EAD9BEF6-CCA6-1B4F-C83C-6A21B5C13293}"/>
              </a:ext>
            </a:extLst>
          </p:cNvPr>
          <p:cNvSpPr>
            <a:spLocks noGrp="1"/>
          </p:cNvSpPr>
          <p:nvPr>
            <p:ph sz="half" idx="1"/>
          </p:nvPr>
        </p:nvSpPr>
        <p:spPr>
          <a:xfrm>
            <a:off x="397102" y="2300147"/>
            <a:ext cx="4498848" cy="3584448"/>
          </a:xfrm>
        </p:spPr>
        <p:txBody>
          <a:bodyPr vert="horz" lIns="91440" tIns="45720" rIns="91440" bIns="45720" rtlCol="0" anchor="t">
            <a:noAutofit/>
          </a:bodyPr>
          <a:lstStyle/>
          <a:p>
            <a:pPr marL="0" indent="0">
              <a:buNone/>
            </a:pPr>
            <a:r>
              <a:rPr lang="en-US" sz="1200" dirty="0">
                <a:latin typeface="Arial" panose="020B0604020202020204" pitchFamily="34" charset="0"/>
                <a:cs typeface="Arial" panose="020B0604020202020204" pitchFamily="34" charset="0"/>
              </a:rPr>
              <a:t>Six Senses Hotels Resorts Spas is a luxury hotel brand that aims to engage all six of our senses in the hotel experience. They use design, soundscapes, farm-to-table dining, spa treatments, aromatherapy, and movement activities to create an immersive and transformative experience for their guests. If you're looking for a hotel that offers a holistic approach to wellness and sustainability.</a:t>
            </a:r>
          </a:p>
        </p:txBody>
      </p:sp>
      <p:pic>
        <p:nvPicPr>
          <p:cNvPr id="5" name="Picture 5" descr="A picture containing water, outdoor, boat, person&#10;&#10;Description automatically generated">
            <a:extLst>
              <a:ext uri="{FF2B5EF4-FFF2-40B4-BE49-F238E27FC236}">
                <a16:creationId xmlns:a16="http://schemas.microsoft.com/office/drawing/2014/main" id="{8511761D-7A78-3F8A-C649-F8F3D2DB6C47}"/>
              </a:ext>
            </a:extLst>
          </p:cNvPr>
          <p:cNvPicPr>
            <a:picLocks noGrp="1" noChangeAspect="1"/>
          </p:cNvPicPr>
          <p:nvPr>
            <p:ph sz="half" idx="2"/>
          </p:nvPr>
        </p:nvPicPr>
        <p:blipFill rotWithShape="1">
          <a:blip r:embed="rId3"/>
          <a:srcRect l="5115" r="7556" b="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
        <p:nvSpPr>
          <p:cNvPr id="6" name="TextBox 5">
            <a:extLst>
              <a:ext uri="{FF2B5EF4-FFF2-40B4-BE49-F238E27FC236}">
                <a16:creationId xmlns:a16="http://schemas.microsoft.com/office/drawing/2014/main" id="{39D32563-DE7A-4D3D-AF83-9126610756D9}"/>
              </a:ext>
            </a:extLst>
          </p:cNvPr>
          <p:cNvSpPr txBox="1"/>
          <p:nvPr/>
        </p:nvSpPr>
        <p:spPr>
          <a:xfrm>
            <a:off x="3619501" y="6575533"/>
            <a:ext cx="455623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i="1" dirty="0">
                <a:solidFill>
                  <a:srgbClr val="00B0F0"/>
                </a:solidFill>
                <a:ea typeface="Calibri"/>
                <a:cs typeface="Calibri"/>
              </a:rPr>
              <a:t>Plastic freedom, Six Senses (</a:t>
            </a:r>
            <a:r>
              <a:rPr lang="en-GB" sz="1200" i="1" dirty="0" err="1">
                <a:solidFill>
                  <a:srgbClr val="00B0F0"/>
                </a:solidFill>
                <a:ea typeface="Calibri"/>
                <a:cs typeface="Calibri"/>
              </a:rPr>
              <a:t>n.d</a:t>
            </a:r>
            <a:r>
              <a:rPr lang="en-GB" sz="1200" i="1" dirty="0">
                <a:solidFill>
                  <a:srgbClr val="00B0F0"/>
                </a:solidFill>
                <a:ea typeface="Calibri"/>
                <a:cs typeface="Calibri"/>
              </a:rPr>
              <a:t>)</a:t>
            </a:r>
            <a:endParaRPr lang="en-GB" sz="1200" i="1" dirty="0">
              <a:solidFill>
                <a:srgbClr val="00B0F0"/>
              </a:solidFill>
            </a:endParaRPr>
          </a:p>
        </p:txBody>
      </p:sp>
    </p:spTree>
    <p:extLst>
      <p:ext uri="{BB962C8B-B14F-4D97-AF65-F5344CB8AC3E}">
        <p14:creationId xmlns:p14="http://schemas.microsoft.com/office/powerpoint/2010/main" val="37602326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E64D1B-97EF-2B47-6059-35564FE3CCCF}"/>
              </a:ext>
            </a:extLst>
          </p:cNvPr>
          <p:cNvSpPr>
            <a:spLocks noGrp="1"/>
          </p:cNvSpPr>
          <p:nvPr>
            <p:ph type="title"/>
          </p:nvPr>
        </p:nvSpPr>
        <p:spPr>
          <a:xfrm>
            <a:off x="325564" y="9369"/>
            <a:ext cx="10588425" cy="764063"/>
          </a:xfrm>
        </p:spPr>
        <p:txBody>
          <a:bodyPr/>
          <a:lstStyle/>
          <a:p>
            <a:r>
              <a:rPr lang="en-GB" dirty="0">
                <a:ea typeface="Calibri Light"/>
                <a:cs typeface="Calibri Light"/>
              </a:rPr>
              <a:t>References:</a:t>
            </a:r>
            <a:endParaRPr lang="en-GB" dirty="0"/>
          </a:p>
        </p:txBody>
      </p:sp>
      <p:sp>
        <p:nvSpPr>
          <p:cNvPr id="4" name="Content Placeholder 3">
            <a:extLst>
              <a:ext uri="{FF2B5EF4-FFF2-40B4-BE49-F238E27FC236}">
                <a16:creationId xmlns:a16="http://schemas.microsoft.com/office/drawing/2014/main" id="{04250878-167A-A894-A237-1F7B626CFE9F}"/>
              </a:ext>
            </a:extLst>
          </p:cNvPr>
          <p:cNvSpPr>
            <a:spLocks noGrp="1"/>
          </p:cNvSpPr>
          <p:nvPr>
            <p:ph sz="half" idx="1"/>
          </p:nvPr>
        </p:nvSpPr>
        <p:spPr>
          <a:xfrm>
            <a:off x="207434" y="625256"/>
            <a:ext cx="11984566" cy="5958424"/>
          </a:xfrm>
        </p:spPr>
        <p:txBody>
          <a:bodyPr vert="horz" lIns="91440" tIns="45720" rIns="91440" bIns="45720" rtlCol="0" anchor="t">
            <a:noAutofit/>
          </a:bodyPr>
          <a:lstStyle/>
          <a:p>
            <a:pPr marL="0" indent="0">
              <a:lnSpc>
                <a:spcPct val="80000"/>
              </a:lnSpc>
              <a:buNone/>
            </a:pPr>
            <a:endParaRPr lang="en-GB" sz="1200" dirty="0">
              <a:latin typeface="Arial" panose="020B0604020202020204" pitchFamily="34" charset="0"/>
              <a:cs typeface="Arial" panose="020B0604020202020204" pitchFamily="34" charset="0"/>
            </a:endParaRPr>
          </a:p>
          <a:p>
            <a:pPr marL="0" indent="0">
              <a:buNone/>
            </a:pPr>
            <a:r>
              <a:rPr lang="en-GB" sz="1200" dirty="0" err="1">
                <a:latin typeface="Arial" panose="020B0604020202020204" pitchFamily="34" charset="0"/>
                <a:cs typeface="Arial" panose="020B0604020202020204" pitchFamily="34" charset="0"/>
              </a:rPr>
              <a:t>Cladglobal</a:t>
            </a:r>
            <a:r>
              <a:rPr lang="en-GB" sz="1200" dirty="0">
                <a:latin typeface="Arial" panose="020B0604020202020204" pitchFamily="34" charset="0"/>
                <a:cs typeface="Arial" panose="020B0604020202020204" pitchFamily="34" charset="0"/>
              </a:rPr>
              <a:t> (2023) Food Offerings, Six Senses Ibiza, [image] available at: Six Senses opens Ibiza property designed by Jonathan </a:t>
            </a:r>
            <a:r>
              <a:rPr lang="en-GB" sz="1200" dirty="0" err="1">
                <a:latin typeface="Arial" panose="020B0604020202020204" pitchFamily="34" charset="0"/>
                <a:cs typeface="Arial" panose="020B0604020202020204" pitchFamily="34" charset="0"/>
              </a:rPr>
              <a:t>Leitersdorf</a:t>
            </a:r>
            <a:r>
              <a:rPr lang="en-GB" sz="1200" dirty="0">
                <a:latin typeface="Arial" panose="020B0604020202020204" pitchFamily="34" charset="0"/>
                <a:cs typeface="Arial" panose="020B0604020202020204" pitchFamily="34" charset="0"/>
              </a:rPr>
              <a:t> | Architecture and design news | CLADglobal.com Accessed on (4th May 2023).</a:t>
            </a:r>
          </a:p>
          <a:p>
            <a:pPr marL="0" indent="0">
              <a:buNone/>
            </a:pPr>
            <a:r>
              <a:rPr lang="en-GB" sz="1200" dirty="0">
                <a:latin typeface="Arial" panose="020B0604020202020204" pitchFamily="34" charset="0"/>
                <a:cs typeface="Arial" panose="020B0604020202020204" pitchFamily="34" charset="0"/>
              </a:rPr>
              <a:t>IHG (2019) IHG Buys Six Senses Hotels Resorts Spas [image] Feb 13th 2019, Available at: https://www.travelmarketreport.com/articles/IHG-Buys-Six-Senses-Hotels-Resorts-Spas Accessed on (4th May 2023).</a:t>
            </a:r>
          </a:p>
          <a:p>
            <a:pPr marL="0" indent="0">
              <a:buNone/>
            </a:pPr>
            <a:r>
              <a:rPr lang="en-GB" sz="1200" dirty="0">
                <a:latin typeface="Arial" panose="020B0604020202020204" pitchFamily="34" charset="0"/>
                <a:cs typeface="Arial" panose="020B0604020202020204" pitchFamily="34" charset="0"/>
              </a:rPr>
              <a:t>IHG (2023) A variety of brands for every way you stay, [image] Available at: Exclusive Loyalty Member Deals | IHG® One Rewards Accessed on (4th May 2023)</a:t>
            </a:r>
          </a:p>
          <a:p>
            <a:pPr marL="0" indent="0">
              <a:buNone/>
            </a:pPr>
            <a:r>
              <a:rPr lang="en-GB" sz="1200" dirty="0">
                <a:latin typeface="Arial" panose="020B0604020202020204" pitchFamily="34" charset="0"/>
                <a:cs typeface="Arial" panose="020B0604020202020204" pitchFamily="34" charset="0"/>
              </a:rPr>
              <a:t>IHG Hotels &amp; Resorts(2023) IHG One Reward Logo. Available at: https://www.ihg.com/hotels/gb/en/reservation?fromRedirect=true&amp;qSrt=sAV&amp;setPMCookies=true&amp;dp=true&amp;cm_mmc=PDSEA-_-M_F-EUR_FS-EUR_H-EUR_HS-GBR_IHG_BSF_L-GBR_CORE-IHG&amp;msclkid=83d6487013da176306872c2396d61bc1&amp;srb_u=1 Accessed on (4th May 2023).</a:t>
            </a:r>
          </a:p>
          <a:p>
            <a:pPr marL="0" indent="0">
              <a:buNone/>
            </a:pPr>
            <a:r>
              <a:rPr lang="en-GB" sz="1200" dirty="0">
                <a:latin typeface="Arial" panose="020B0604020202020204" pitchFamily="34" charset="0"/>
                <a:cs typeface="Arial" panose="020B0604020202020204" pitchFamily="34" charset="0"/>
              </a:rPr>
              <a:t>Luxury travel advisor (2017) ‘Six senses into Ibiza’ The  Pulse, July 2017. Available at:  https://web-s-ebscohost-com.ezproxy.uwtsd.ac.uk/ehost/pdfviewer/pdfviewer?vid=0&amp;sid=1bc6bb0f-a473-49b7-b6ce-3a85b5841f2c%40redis Accessed on (18th May 2023).</a:t>
            </a:r>
          </a:p>
          <a:p>
            <a:pPr marL="0" indent="0">
              <a:buNone/>
            </a:pPr>
            <a:r>
              <a:rPr lang="en-GB" sz="1200" dirty="0">
                <a:latin typeface="Arial" panose="020B0604020202020204" pitchFamily="34" charset="0"/>
                <a:cs typeface="Arial" panose="020B0604020202020204" pitchFamily="34" charset="0"/>
              </a:rPr>
              <a:t>Six senses (</a:t>
            </a:r>
            <a:r>
              <a:rPr lang="en-GB" sz="1200" dirty="0" err="1">
                <a:latin typeface="Arial" panose="020B0604020202020204" pitchFamily="34" charset="0"/>
                <a:cs typeface="Arial" panose="020B0604020202020204" pitchFamily="34" charset="0"/>
              </a:rPr>
              <a:t>n.d</a:t>
            </a:r>
            <a:r>
              <a:rPr lang="en-GB" sz="1200" dirty="0">
                <a:latin typeface="Arial" panose="020B0604020202020204" pitchFamily="34" charset="0"/>
                <a:cs typeface="Arial" panose="020B0604020202020204" pitchFamily="34" charset="0"/>
              </a:rPr>
              <a:t>) Sustainability, Plastic freedom, [image] Available at: Sustainable Resorts and Responsible Travel | Six Senses Accessed on (4th May 2023).</a:t>
            </a:r>
          </a:p>
          <a:p>
            <a:pPr marL="0" indent="0">
              <a:buNone/>
            </a:pPr>
            <a:r>
              <a:rPr lang="en-GB" sz="1200" dirty="0">
                <a:latin typeface="Arial" panose="020B0604020202020204" pitchFamily="34" charset="0"/>
                <a:cs typeface="Arial" panose="020B0604020202020204" pitchFamily="34" charset="0"/>
              </a:rPr>
              <a:t>Six Senses (</a:t>
            </a:r>
            <a:r>
              <a:rPr lang="en-GB" sz="1200" dirty="0" err="1">
                <a:latin typeface="Arial" panose="020B0604020202020204" pitchFamily="34" charset="0"/>
                <a:cs typeface="Arial" panose="020B0604020202020204" pitchFamily="34" charset="0"/>
              </a:rPr>
              <a:t>n.d</a:t>
            </a:r>
            <a:r>
              <a:rPr lang="en-GB" sz="1200" dirty="0">
                <a:latin typeface="Arial" panose="020B0604020202020204" pitchFamily="34" charset="0"/>
                <a:cs typeface="Arial" panose="020B0604020202020204" pitchFamily="34" charset="0"/>
              </a:rPr>
              <a:t>) Wellness and Spa, [image], Available at: Therapeutic Spa, Health and Wellness Programs | Six Senses Accessed on (4th May 2023).</a:t>
            </a:r>
          </a:p>
          <a:p>
            <a:pPr marL="0" indent="0">
              <a:buNone/>
            </a:pPr>
            <a:r>
              <a:rPr lang="en-GB" sz="1200" dirty="0">
                <a:latin typeface="Arial" panose="020B0604020202020204" pitchFamily="34" charset="0"/>
                <a:cs typeface="Arial" panose="020B0604020202020204" pitchFamily="34" charset="0"/>
              </a:rPr>
              <a:t>Sleep with Six Senses (</a:t>
            </a:r>
            <a:r>
              <a:rPr lang="en-GB" sz="1200" dirty="0" err="1">
                <a:latin typeface="Arial" panose="020B0604020202020204" pitchFamily="34" charset="0"/>
                <a:cs typeface="Arial" panose="020B0604020202020204" pitchFamily="34" charset="0"/>
              </a:rPr>
              <a:t>n.d</a:t>
            </a:r>
            <a:r>
              <a:rPr lang="en-GB" sz="1200" dirty="0">
                <a:latin typeface="Arial" panose="020B0604020202020204" pitchFamily="34" charset="0"/>
                <a:cs typeface="Arial" panose="020B0604020202020204" pitchFamily="34" charset="0"/>
              </a:rPr>
              <a:t>) Our programs. Available at: https://www.sixsenses.com/en/sleep-with-six-senses/our-programs Accessed on (4th May 2023).</a:t>
            </a:r>
          </a:p>
          <a:p>
            <a:pPr marL="0" indent="0">
              <a:buNone/>
            </a:pPr>
            <a:r>
              <a:rPr lang="en-GB" sz="1200" dirty="0">
                <a:latin typeface="Arial" panose="020B0604020202020204" pitchFamily="34" charset="0"/>
                <a:cs typeface="Arial" panose="020B0604020202020204" pitchFamily="34" charset="0"/>
              </a:rPr>
              <a:t>Sustainable Hospitality Alliance (2021) Case study: IHG Hotels &amp; Resorts – InterContinental Bora Bora continues to lower costs and carbon emissions using seawater. Available at: Case study: IHG Hotels &amp; Resorts - InterContinental Bora Bora continues to lower costs and carbon emissions using seawater – Sustainable Hospitality Alliance   Accessed on (4th May 2023).</a:t>
            </a:r>
          </a:p>
          <a:p>
            <a:pPr marL="0" indent="0">
              <a:buNone/>
            </a:pPr>
            <a:r>
              <a:rPr lang="en-GB" sz="1200" dirty="0">
                <a:latin typeface="Arial" panose="020B0604020202020204" pitchFamily="34" charset="0"/>
                <a:cs typeface="Arial" panose="020B0604020202020204" pitchFamily="34" charset="0"/>
              </a:rPr>
              <a:t>Technavio (2020) Luxury travel market by type, geography, and age group - forecast and analysis 2020-2024. Available at:  https://www.technavio.com/report/luxury-travel-market-industry-analysis Accessed at (4th May 2023).</a:t>
            </a:r>
          </a:p>
          <a:p>
            <a:pPr marL="0" indent="0">
              <a:buNone/>
            </a:pPr>
            <a:r>
              <a:rPr lang="en-GB" sz="1200" dirty="0">
                <a:latin typeface="Arial" panose="020B0604020202020204" pitchFamily="34" charset="0"/>
                <a:cs typeface="Arial" panose="020B0604020202020204" pitchFamily="34" charset="0"/>
              </a:rPr>
              <a:t>Travel agent (2017) ‘The six senses set to grow they portfolio’ published on: 17July 2027. Available at: https://web-p-ebscohost-com.ezproxy.uwtsd.ac.uk/ehost/pdfviewer/pdfviewer?vid=0&amp;sid=0aaff6d2-3d31-4b38-86f2-ca6c764f9726%40redis Accessed at (18th May 2023). </a:t>
            </a:r>
          </a:p>
          <a:p>
            <a:pPr marL="0" indent="0">
              <a:buNone/>
            </a:pPr>
            <a:r>
              <a:rPr lang="en-GB" sz="1200" dirty="0">
                <a:latin typeface="Arial" panose="020B0604020202020204" pitchFamily="34" charset="0"/>
                <a:cs typeface="Arial" panose="020B0604020202020204" pitchFamily="34" charset="0"/>
              </a:rPr>
              <a:t>Zhang, Y., Xiong, Y., &amp; Lee, T. J. (2020) ‘A culture-oriented model of consumer’s hedonic experiences in luxury hotels’ Journal of Hospitality and Tourism Management, December 2020. 45, 399-409. Available at: https://www-sciencedirect-com.ezproxy.uwtsd.ac.uk/science/article/pii/S1447677020301790#sec1 Accessed on (18th May 2023)</a:t>
            </a:r>
          </a:p>
          <a:p>
            <a:pPr marL="0" indent="0">
              <a:buNone/>
            </a:pPr>
            <a:endParaRPr lang="en-GB"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362993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87CBD9-7605-07F4-DB22-8968C9E07386}"/>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dirty="0"/>
              <a:t>Thank you for Watching</a:t>
            </a:r>
          </a:p>
        </p:txBody>
      </p:sp>
      <p:sp>
        <p:nvSpPr>
          <p:cNvPr id="3" name="Content Placeholder 2">
            <a:extLst>
              <a:ext uri="{FF2B5EF4-FFF2-40B4-BE49-F238E27FC236}">
                <a16:creationId xmlns:a16="http://schemas.microsoft.com/office/drawing/2014/main" id="{E70BCBFF-20AD-B93D-FC1D-CC30D16D56A3}"/>
              </a:ext>
            </a:extLst>
          </p:cNvPr>
          <p:cNvSpPr>
            <a:spLocks noGrp="1"/>
          </p:cNvSpPr>
          <p:nvPr>
            <p:ph sz="half" idx="1"/>
          </p:nvPr>
        </p:nvSpPr>
        <p:spPr>
          <a:xfrm>
            <a:off x="7476" y="2872899"/>
            <a:ext cx="4991211" cy="3033121"/>
          </a:xfrm>
        </p:spPr>
        <p:txBody>
          <a:bodyPr vert="horz" lIns="91440" tIns="45720" rIns="91440" bIns="45720" rtlCol="0" anchor="t">
            <a:normAutofit/>
          </a:bodyPr>
          <a:lstStyle/>
          <a:p>
            <a:pPr marL="0"/>
            <a:r>
              <a:rPr lang="en-US" sz="2200" dirty="0"/>
              <a:t>Student: Raluca Dumitrescu</a:t>
            </a:r>
          </a:p>
          <a:p>
            <a:pPr marL="0"/>
            <a:r>
              <a:rPr lang="en-US" sz="2200" dirty="0"/>
              <a:t>Student number: 2210630</a:t>
            </a:r>
            <a:endParaRPr lang="en-US" sz="2200" dirty="0">
              <a:ea typeface="Calibri"/>
              <a:cs typeface="Calibri"/>
            </a:endParaRPr>
          </a:p>
          <a:p>
            <a:pPr marL="0"/>
            <a:r>
              <a:rPr lang="en-US" sz="2200" dirty="0"/>
              <a:t>Module: Hospitality and Guest Services</a:t>
            </a:r>
          </a:p>
          <a:p>
            <a:pPr marL="0"/>
            <a:r>
              <a:rPr lang="en-US" sz="2200" dirty="0">
                <a:cs typeface="Calibri"/>
              </a:rPr>
              <a:t>Module number: BMIH4003</a:t>
            </a:r>
            <a:endParaRPr lang="en-US" sz="2200" dirty="0"/>
          </a:p>
          <a:p>
            <a:pPr marL="0"/>
            <a:r>
              <a:rPr lang="en-US" sz="2200" dirty="0"/>
              <a:t>Tutor: Charlotte Joyner</a:t>
            </a:r>
            <a:endParaRPr lang="en-US" sz="2200" dirty="0">
              <a:cs typeface="Calibri"/>
            </a:endParaRPr>
          </a:p>
        </p:txBody>
      </p:sp>
      <p:pic>
        <p:nvPicPr>
          <p:cNvPr id="5" name="Picture 4" descr="A picture containing background pattern&#10;&#10;Description automatically generated">
            <a:extLst>
              <a:ext uri="{FF2B5EF4-FFF2-40B4-BE49-F238E27FC236}">
                <a16:creationId xmlns:a16="http://schemas.microsoft.com/office/drawing/2014/main" id="{DD8A44FD-63C1-0278-E17B-39B2C50A62D1}"/>
              </a:ext>
            </a:extLst>
          </p:cNvPr>
          <p:cNvPicPr>
            <a:picLocks noChangeAspect="1"/>
          </p:cNvPicPr>
          <p:nvPr/>
        </p:nvPicPr>
        <p:blipFill rotWithShape="1">
          <a:blip r:embed="rId2"/>
          <a:srcRect t="151" b="15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ADEBE164-3371-BD7D-8332-A58AEB075F0F}"/>
              </a:ext>
            </a:extLst>
          </p:cNvPr>
          <p:cNvSpPr txBox="1"/>
          <p:nvPr/>
        </p:nvSpPr>
        <p:spPr>
          <a:xfrm>
            <a:off x="10924190" y="6365327"/>
            <a:ext cx="455623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i="1" dirty="0">
                <a:solidFill>
                  <a:srgbClr val="00B0F0"/>
                </a:solidFill>
                <a:ea typeface="Calibri"/>
                <a:cs typeface="Calibri"/>
              </a:rPr>
              <a:t>Six Senses (</a:t>
            </a:r>
            <a:r>
              <a:rPr lang="en-GB" sz="1200" i="1" dirty="0" err="1">
                <a:solidFill>
                  <a:srgbClr val="00B0F0"/>
                </a:solidFill>
                <a:ea typeface="Calibri"/>
                <a:cs typeface="Calibri"/>
              </a:rPr>
              <a:t>n.d</a:t>
            </a:r>
            <a:r>
              <a:rPr lang="en-GB" sz="1200" i="1" dirty="0">
                <a:solidFill>
                  <a:srgbClr val="00B0F0"/>
                </a:solidFill>
                <a:ea typeface="Calibri"/>
                <a:cs typeface="Calibri"/>
              </a:rPr>
              <a:t>)</a:t>
            </a:r>
            <a:endParaRPr lang="en-GB" sz="1200" i="1" dirty="0">
              <a:solidFill>
                <a:srgbClr val="00B0F0"/>
              </a:solidFill>
            </a:endParaRPr>
          </a:p>
        </p:txBody>
      </p:sp>
    </p:spTree>
    <p:extLst>
      <p:ext uri="{BB962C8B-B14F-4D97-AF65-F5344CB8AC3E}">
        <p14:creationId xmlns:p14="http://schemas.microsoft.com/office/powerpoint/2010/main" val="371961249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3192</Words>
  <Application>Microsoft Office PowerPoint</Application>
  <PresentationFormat>Widescreen</PresentationFormat>
  <Paragraphs>167</Paragraphs>
  <Slides>13</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The importance of quality service in Hospitality and guest services </vt:lpstr>
      <vt:lpstr>Six senses hotels, resorts and spas</vt:lpstr>
      <vt:lpstr>Table of content:</vt:lpstr>
      <vt:lpstr>Executive summary</vt:lpstr>
      <vt:lpstr>Six senses main consumers</vt:lpstr>
      <vt:lpstr>Services and Facilities offered by Six Senses</vt:lpstr>
      <vt:lpstr>Role and function of guest services at Six Senses</vt:lpstr>
      <vt:lpstr>Scope and Role</vt:lpstr>
      <vt:lpstr>PowerPoint Presentation</vt:lpstr>
      <vt:lpstr>How Six senses meet and exceed guest's expectations?</vt:lpstr>
      <vt:lpstr>Conclusion</vt:lpstr>
      <vt:lpstr>References:</vt:lpstr>
      <vt:lpstr>Thank you for Watching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Raluca Dumitrescu (2210630)</cp:lastModifiedBy>
  <cp:revision>929</cp:revision>
  <dcterms:created xsi:type="dcterms:W3CDTF">2023-05-03T16:29:48Z</dcterms:created>
  <dcterms:modified xsi:type="dcterms:W3CDTF">2023-05-20T11:37:40Z</dcterms:modified>
</cp:coreProperties>
</file>