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65" r:id="rId3"/>
    <p:sldId id="259" r:id="rId4"/>
    <p:sldId id="260" r:id="rId5"/>
    <p:sldId id="261" r:id="rId6"/>
    <p:sldId id="283" r:id="rId7"/>
    <p:sldId id="257" r:id="rId8"/>
    <p:sldId id="264" r:id="rId9"/>
    <p:sldId id="262" r:id="rId10"/>
    <p:sldId id="284" r:id="rId11"/>
    <p:sldId id="285" r:id="rId12"/>
    <p:sldId id="266" r:id="rId13"/>
    <p:sldId id="267" r:id="rId14"/>
    <p:sldId id="269" r:id="rId15"/>
    <p:sldId id="268" r:id="rId16"/>
    <p:sldId id="270" r:id="rId17"/>
    <p:sldId id="271" r:id="rId18"/>
    <p:sldId id="272" r:id="rId19"/>
    <p:sldId id="273" r:id="rId20"/>
    <p:sldId id="274" r:id="rId21"/>
    <p:sldId id="275" r:id="rId22"/>
    <p:sldId id="276" r:id="rId23"/>
    <p:sldId id="277" r:id="rId24"/>
    <p:sldId id="278" r:id="rId25"/>
    <p:sldId id="280" r:id="rId26"/>
    <p:sldId id="279" r:id="rId27"/>
    <p:sldId id="281" r:id="rId28"/>
    <p:sldId id="282" r:id="rId29"/>
    <p:sldId id="28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3" d="100"/>
          <a:sy n="63" d="100"/>
        </p:scale>
        <p:origin x="-1144"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E3DE6-238A-7D44-81AD-001BB308A6C6}" type="datetimeFigureOut">
              <a:rPr lang="en-US" smtClean="0"/>
              <a:t>16/11/17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246418-2F82-1A44-8683-8024E68F4816}" type="slidenum">
              <a:rPr lang="en-GB" smtClean="0"/>
              <a:t>‹#›</a:t>
            </a:fld>
            <a:endParaRPr lang="en-GB"/>
          </a:p>
        </p:txBody>
      </p:sp>
    </p:spTree>
    <p:extLst>
      <p:ext uri="{BB962C8B-B14F-4D97-AF65-F5344CB8AC3E}">
        <p14:creationId xmlns:p14="http://schemas.microsoft.com/office/powerpoint/2010/main" val="143010413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246418-2F82-1A44-8683-8024E68F4816}" type="slidenum">
              <a:rPr lang="en-GB" smtClean="0"/>
              <a:t>25</a:t>
            </a:fld>
            <a:endParaRPr lang="en-GB"/>
          </a:p>
        </p:txBody>
      </p:sp>
    </p:spTree>
    <p:extLst>
      <p:ext uri="{BB962C8B-B14F-4D97-AF65-F5344CB8AC3E}">
        <p14:creationId xmlns:p14="http://schemas.microsoft.com/office/powerpoint/2010/main" val="668143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14/11/17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14/11/17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14/11/17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14/11/17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371600" y="2819399"/>
            <a:ext cx="6400800" cy="2481568"/>
          </a:xfrm>
        </p:spPr>
        <p:txBody>
          <a:bodyPr>
            <a:normAutofit/>
          </a:bodyPr>
          <a:lstStyle/>
          <a:p>
            <a:endParaRPr lang="en-GB" dirty="0" smtClean="0"/>
          </a:p>
          <a:p>
            <a:endParaRPr lang="en-GB" dirty="0" smtClean="0"/>
          </a:p>
          <a:p>
            <a:endParaRPr lang="en-GB" dirty="0" smtClean="0"/>
          </a:p>
          <a:p>
            <a:endParaRPr lang="en-GB" dirty="0"/>
          </a:p>
          <a:p>
            <a:endParaRPr lang="en-GB" dirty="0"/>
          </a:p>
          <a:p>
            <a:r>
              <a:rPr lang="en-GB" dirty="0" smtClean="0"/>
              <a:t>The Hymn to Demeter </a:t>
            </a:r>
          </a:p>
          <a:p>
            <a:r>
              <a:rPr lang="en-GB" dirty="0"/>
              <a:t>T</a:t>
            </a:r>
            <a:r>
              <a:rPr lang="en-GB" dirty="0" smtClean="0"/>
              <a:t>he Eleusinian Mysteries</a:t>
            </a:r>
          </a:p>
          <a:p>
            <a:r>
              <a:rPr lang="en-GB" dirty="0" smtClean="0"/>
              <a:t>Marriage</a:t>
            </a:r>
          </a:p>
          <a:p>
            <a:endParaRPr lang="en-GB" dirty="0"/>
          </a:p>
        </p:txBody>
      </p:sp>
      <p:sp>
        <p:nvSpPr>
          <p:cNvPr id="3" name="Title 2"/>
          <p:cNvSpPr>
            <a:spLocks noGrp="1"/>
          </p:cNvSpPr>
          <p:nvPr>
            <p:ph type="ctrTitle"/>
          </p:nvPr>
        </p:nvSpPr>
        <p:spPr/>
        <p:txBody>
          <a:bodyPr/>
          <a:lstStyle/>
          <a:p>
            <a:r>
              <a:rPr lang="en-GB" dirty="0" smtClean="0"/>
              <a:t>Myth, Religion, Cult</a:t>
            </a:r>
            <a:br>
              <a:rPr lang="en-GB" dirty="0" smtClean="0"/>
            </a:br>
            <a:endParaRPr lang="en-GB" dirty="0"/>
          </a:p>
        </p:txBody>
      </p:sp>
    </p:spTree>
    <p:extLst>
      <p:ext uri="{BB962C8B-B14F-4D97-AF65-F5344CB8AC3E}">
        <p14:creationId xmlns:p14="http://schemas.microsoft.com/office/powerpoint/2010/main" val="130573526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sz="quarter" idx="1"/>
          </p:nvPr>
        </p:nvSpPr>
        <p:spPr/>
        <p:txBody>
          <a:bodyPr/>
          <a:lstStyle/>
          <a:p>
            <a:r>
              <a:rPr lang="en-GB" dirty="0" smtClean="0"/>
              <a:t>What is a cult?</a:t>
            </a:r>
          </a:p>
          <a:p>
            <a:r>
              <a:rPr lang="en-GB" dirty="0" smtClean="0"/>
              <a:t>What were ancient mystery cults?</a:t>
            </a:r>
          </a:p>
          <a:p>
            <a:r>
              <a:rPr lang="en-GB" dirty="0" smtClean="0"/>
              <a:t>Eleusis and the Eleusinian Mysteries</a:t>
            </a:r>
          </a:p>
          <a:p>
            <a:r>
              <a:rPr lang="en-GB" dirty="0" smtClean="0"/>
              <a:t>The Hymn to Demeter &amp; elements of ritual/cult</a:t>
            </a:r>
          </a:p>
          <a:p>
            <a:r>
              <a:rPr lang="en-GB" dirty="0" smtClean="0"/>
              <a:t>The Hymn to Demeter and elements of marriage rituals</a:t>
            </a:r>
            <a:endParaRPr lang="en-GB" dirty="0"/>
          </a:p>
        </p:txBody>
      </p:sp>
    </p:spTree>
    <p:extLst>
      <p:ext uri="{BB962C8B-B14F-4D97-AF65-F5344CB8AC3E}">
        <p14:creationId xmlns:p14="http://schemas.microsoft.com/office/powerpoint/2010/main" val="3422762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cult?</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smtClean="0"/>
              <a:t>No clear definition, used in multiple senses: ‘the cult of celebrity’ </a:t>
            </a:r>
            <a:r>
              <a:rPr lang="en-GB" dirty="0" err="1" smtClean="0"/>
              <a:t>vs</a:t>
            </a:r>
            <a:r>
              <a:rPr lang="en-GB" dirty="0" smtClean="0"/>
              <a:t> Heaven’s Gate. </a:t>
            </a:r>
          </a:p>
          <a:p>
            <a:pPr marL="0" indent="0">
              <a:buNone/>
            </a:pPr>
            <a:r>
              <a:rPr lang="en-GB" dirty="0" smtClean="0"/>
              <a:t>Contemporary term generally has negative connotation, and media focus is on destructive cults (doomsday, murder, money-draining)</a:t>
            </a:r>
          </a:p>
          <a:p>
            <a:pPr marL="0" indent="0">
              <a:buNone/>
            </a:pPr>
            <a:endParaRPr lang="en-GB" dirty="0"/>
          </a:p>
          <a:p>
            <a:r>
              <a:rPr lang="en-GB" dirty="0" smtClean="0"/>
              <a:t>Contemporary cults:</a:t>
            </a:r>
          </a:p>
          <a:p>
            <a:pPr lvl="1"/>
            <a:r>
              <a:rPr lang="en-GB" dirty="0" smtClean="0"/>
              <a:t>Charismatic leader (L. Ron Hubbard, Charles Manson)</a:t>
            </a:r>
          </a:p>
          <a:p>
            <a:pPr lvl="1"/>
            <a:r>
              <a:rPr lang="en-GB" dirty="0" smtClean="0"/>
              <a:t>Isolation of members</a:t>
            </a:r>
          </a:p>
          <a:p>
            <a:pPr lvl="1"/>
            <a:r>
              <a:rPr lang="en-GB" dirty="0" smtClean="0"/>
              <a:t>Sometimes initiation rituals/hierarchy with steps to progress</a:t>
            </a:r>
          </a:p>
          <a:p>
            <a:pPr lvl="1"/>
            <a:r>
              <a:rPr lang="en-GB" dirty="0" smtClean="0"/>
              <a:t>Often communal living (Heaven’s Gate, Manson Family, The Ant Hill Kids, etc. even Scientology, to an extent). </a:t>
            </a:r>
          </a:p>
          <a:p>
            <a:pPr lvl="1"/>
            <a:r>
              <a:rPr lang="en-GB" dirty="0" smtClean="0"/>
              <a:t>Generally religious, but not always. </a:t>
            </a:r>
          </a:p>
          <a:p>
            <a:pPr lvl="1"/>
            <a:r>
              <a:rPr lang="en-GB" dirty="0" smtClean="0"/>
              <a:t>Techniques to control members; abuse</a:t>
            </a:r>
            <a:endParaRPr lang="en-GB" dirty="0"/>
          </a:p>
        </p:txBody>
      </p:sp>
    </p:spTree>
    <p:extLst>
      <p:ext uri="{BB962C8B-B14F-4D97-AF65-F5344CB8AC3E}">
        <p14:creationId xmlns:p14="http://schemas.microsoft.com/office/powerpoint/2010/main" val="353468090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Cults</a:t>
            </a:r>
            <a:endParaRPr lang="en-GB" dirty="0"/>
          </a:p>
        </p:txBody>
      </p:sp>
      <p:sp>
        <p:nvSpPr>
          <p:cNvPr id="3" name="Content Placeholder 2"/>
          <p:cNvSpPr>
            <a:spLocks noGrp="1"/>
          </p:cNvSpPr>
          <p:nvPr>
            <p:ph sz="quarter" idx="1"/>
          </p:nvPr>
        </p:nvSpPr>
        <p:spPr/>
        <p:txBody>
          <a:bodyPr/>
          <a:lstStyle/>
          <a:p>
            <a:pPr marL="0" indent="0">
              <a:buNone/>
            </a:pPr>
            <a:r>
              <a:rPr lang="en-GB" dirty="0" smtClean="0"/>
              <a:t>Mystery cults:</a:t>
            </a:r>
          </a:p>
          <a:p>
            <a:r>
              <a:rPr lang="en-GB" dirty="0" smtClean="0"/>
              <a:t>Initiation rituals</a:t>
            </a:r>
          </a:p>
          <a:p>
            <a:r>
              <a:rPr lang="en-GB" dirty="0" smtClean="0"/>
              <a:t>Secrecy of content and beliefs</a:t>
            </a:r>
          </a:p>
          <a:p>
            <a:r>
              <a:rPr lang="en-GB" dirty="0" smtClean="0"/>
              <a:t>Closed to the uninitiated </a:t>
            </a:r>
          </a:p>
          <a:p>
            <a:r>
              <a:rPr lang="en-GB" dirty="0" smtClean="0"/>
              <a:t>Religious </a:t>
            </a:r>
            <a:endParaRPr lang="en-GB" dirty="0"/>
          </a:p>
        </p:txBody>
      </p:sp>
    </p:spTree>
    <p:extLst>
      <p:ext uri="{BB962C8B-B14F-4D97-AF65-F5344CB8AC3E}">
        <p14:creationId xmlns:p14="http://schemas.microsoft.com/office/powerpoint/2010/main" val="1708880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Elusinian</a:t>
            </a:r>
            <a:r>
              <a:rPr lang="en-GB" dirty="0" smtClean="0"/>
              <a:t> Mystery Cult	</a:t>
            </a:r>
            <a:endParaRPr lang="en-GB" dirty="0"/>
          </a:p>
        </p:txBody>
      </p:sp>
      <p:sp>
        <p:nvSpPr>
          <p:cNvPr id="3" name="Content Placeholder 2"/>
          <p:cNvSpPr>
            <a:spLocks noGrp="1"/>
          </p:cNvSpPr>
          <p:nvPr>
            <p:ph sz="quarter" idx="1"/>
          </p:nvPr>
        </p:nvSpPr>
        <p:spPr/>
        <p:txBody>
          <a:bodyPr>
            <a:normAutofit lnSpcReduction="10000"/>
          </a:bodyPr>
          <a:lstStyle/>
          <a:p>
            <a:r>
              <a:rPr lang="en-GB" dirty="0"/>
              <a:t>Initiation rituals</a:t>
            </a:r>
          </a:p>
          <a:p>
            <a:r>
              <a:rPr lang="en-GB" dirty="0"/>
              <a:t>Secrecy of content and beliefs</a:t>
            </a:r>
          </a:p>
          <a:p>
            <a:r>
              <a:rPr lang="en-GB" dirty="0"/>
              <a:t>Closed to the uninitiated </a:t>
            </a:r>
          </a:p>
          <a:p>
            <a:r>
              <a:rPr lang="en-GB" dirty="0"/>
              <a:t>Religious </a:t>
            </a:r>
          </a:p>
          <a:p>
            <a:r>
              <a:rPr lang="en-GB" dirty="0" smtClean="0"/>
              <a:t>Penalty of death for revealing their secrets</a:t>
            </a:r>
          </a:p>
          <a:p>
            <a:r>
              <a:rPr lang="en-GB" dirty="0" smtClean="0"/>
              <a:t>Particularly popular at Athens</a:t>
            </a:r>
          </a:p>
          <a:p>
            <a:r>
              <a:rPr lang="en-GB" dirty="0" smtClean="0"/>
              <a:t>9 day festival. Takes place in the month of </a:t>
            </a:r>
            <a:r>
              <a:rPr lang="en-GB" dirty="0" err="1" smtClean="0"/>
              <a:t>Boedromion</a:t>
            </a:r>
            <a:r>
              <a:rPr lang="en-GB" dirty="0" smtClean="0"/>
              <a:t> from the 15</a:t>
            </a:r>
            <a:r>
              <a:rPr lang="en-GB" baseline="30000" dirty="0" smtClean="0"/>
              <a:t>th</a:t>
            </a:r>
            <a:r>
              <a:rPr lang="en-GB" dirty="0" smtClean="0"/>
              <a:t>-23</a:t>
            </a:r>
            <a:r>
              <a:rPr lang="en-GB" baseline="30000" dirty="0" smtClean="0"/>
              <a:t>rd</a:t>
            </a:r>
            <a:endParaRPr lang="en-GB" dirty="0" smtClean="0"/>
          </a:p>
          <a:p>
            <a:r>
              <a:rPr lang="en-GB" dirty="0" smtClean="0"/>
              <a:t>On the 20</a:t>
            </a:r>
            <a:r>
              <a:rPr lang="en-GB" baseline="30000" dirty="0" smtClean="0"/>
              <a:t>th</a:t>
            </a:r>
            <a:r>
              <a:rPr lang="en-GB" dirty="0" smtClean="0"/>
              <a:t> initiates march in a procession to Eleusis</a:t>
            </a:r>
          </a:p>
          <a:p>
            <a:r>
              <a:rPr lang="en-GB" dirty="0" smtClean="0"/>
              <a:t>Take part in secret rite on the 21st</a:t>
            </a:r>
          </a:p>
          <a:p>
            <a:endParaRPr lang="en-GB" dirty="0"/>
          </a:p>
        </p:txBody>
      </p:sp>
    </p:spTree>
    <p:extLst>
      <p:ext uri="{BB962C8B-B14F-4D97-AF65-F5344CB8AC3E}">
        <p14:creationId xmlns:p14="http://schemas.microsoft.com/office/powerpoint/2010/main" val="3364351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Elusinian</a:t>
            </a:r>
            <a:r>
              <a:rPr lang="en-GB" dirty="0"/>
              <a:t> Mystery Cult	</a:t>
            </a:r>
          </a:p>
        </p:txBody>
      </p:sp>
      <p:sp>
        <p:nvSpPr>
          <p:cNvPr id="3" name="Content Placeholder 2"/>
          <p:cNvSpPr>
            <a:spLocks noGrp="1"/>
          </p:cNvSpPr>
          <p:nvPr>
            <p:ph sz="quarter" idx="1"/>
          </p:nvPr>
        </p:nvSpPr>
        <p:spPr/>
        <p:txBody>
          <a:bodyPr/>
          <a:lstStyle/>
          <a:p>
            <a:r>
              <a:rPr lang="en-GB" dirty="0" smtClean="0"/>
              <a:t>Was open to everyone who was Greek and hadn’t committed murder – men women, free, slave. </a:t>
            </a:r>
          </a:p>
          <a:p>
            <a:r>
              <a:rPr lang="en-GB" dirty="0" smtClean="0"/>
              <a:t>BUT there was an initiation fee of 15 drachma. </a:t>
            </a:r>
          </a:p>
          <a:p>
            <a:r>
              <a:rPr lang="en-GB" dirty="0" smtClean="0"/>
              <a:t>First initiation at the Lesser Mysteries at </a:t>
            </a:r>
            <a:r>
              <a:rPr lang="en-GB" dirty="0" err="1" smtClean="0"/>
              <a:t>Agrai</a:t>
            </a:r>
            <a:r>
              <a:rPr lang="en-GB" dirty="0" smtClean="0"/>
              <a:t>, in Athens</a:t>
            </a:r>
          </a:p>
          <a:p>
            <a:r>
              <a:rPr lang="en-GB" dirty="0" smtClean="0"/>
              <a:t>Possibly founded in order to permit Herakles to be initiated into the Mysteries.</a:t>
            </a:r>
            <a:endParaRPr lang="en-GB" dirty="0"/>
          </a:p>
        </p:txBody>
      </p:sp>
    </p:spTree>
    <p:extLst>
      <p:ext uri="{BB962C8B-B14F-4D97-AF65-F5344CB8AC3E}">
        <p14:creationId xmlns:p14="http://schemas.microsoft.com/office/powerpoint/2010/main" val="215830285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Eleusis</a:t>
            </a:r>
            <a:endParaRPr lang="en-GB" dirty="0"/>
          </a:p>
        </p:txBody>
      </p:sp>
      <p:pic>
        <p:nvPicPr>
          <p:cNvPr id="4" name="Content Placeholder 3"/>
          <p:cNvPicPr>
            <a:picLocks noGrp="1" noChangeAspect="1"/>
          </p:cNvPicPr>
          <p:nvPr>
            <p:ph sz="quarter" idx="1"/>
          </p:nvPr>
        </p:nvPicPr>
        <p:blipFill>
          <a:blip r:embed="rId2"/>
          <a:srcRect l="-14144" r="-14144"/>
          <a:stretch>
            <a:fillRect/>
          </a:stretch>
        </p:blipFill>
        <p:spPr>
          <a:xfrm>
            <a:off x="-706129" y="1527048"/>
            <a:ext cx="8503920" cy="4572000"/>
          </a:xfrm>
        </p:spPr>
      </p:pic>
      <p:sp>
        <p:nvSpPr>
          <p:cNvPr id="5" name="TextBox 4"/>
          <p:cNvSpPr txBox="1"/>
          <p:nvPr/>
        </p:nvSpPr>
        <p:spPr>
          <a:xfrm>
            <a:off x="6974536" y="1773708"/>
            <a:ext cx="1861616" cy="1200329"/>
          </a:xfrm>
          <a:prstGeom prst="rect">
            <a:avLst/>
          </a:prstGeom>
          <a:noFill/>
        </p:spPr>
        <p:txBody>
          <a:bodyPr wrap="square" rtlCol="0">
            <a:spAutoFit/>
          </a:bodyPr>
          <a:lstStyle/>
          <a:p>
            <a:r>
              <a:rPr lang="en-GB" dirty="0" smtClean="0"/>
              <a:t>Eleusis is about 14 miles/22.5 km from Athens</a:t>
            </a:r>
          </a:p>
          <a:p>
            <a:endParaRPr lang="en-GB" dirty="0"/>
          </a:p>
        </p:txBody>
      </p:sp>
    </p:spTree>
    <p:extLst>
      <p:ext uri="{BB962C8B-B14F-4D97-AF65-F5344CB8AC3E}">
        <p14:creationId xmlns:p14="http://schemas.microsoft.com/office/powerpoint/2010/main" val="3360576428"/>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Eleusis</a:t>
            </a:r>
            <a:endParaRPr lang="en-GB" dirty="0"/>
          </a:p>
        </p:txBody>
      </p:sp>
      <p:pic>
        <p:nvPicPr>
          <p:cNvPr id="4" name="Content Placeholder 3"/>
          <p:cNvPicPr>
            <a:picLocks noGrp="1" noChangeAspect="1"/>
          </p:cNvPicPr>
          <p:nvPr>
            <p:ph sz="quarter" idx="1"/>
          </p:nvPr>
        </p:nvPicPr>
        <p:blipFill>
          <a:blip r:embed="rId2"/>
          <a:srcRect l="2417" r="2417"/>
          <a:stretch>
            <a:fillRect/>
          </a:stretch>
        </p:blipFill>
        <p:spPr/>
      </p:pic>
    </p:spTree>
    <p:extLst>
      <p:ext uri="{BB962C8B-B14F-4D97-AF65-F5344CB8AC3E}">
        <p14:creationId xmlns:p14="http://schemas.microsoft.com/office/powerpoint/2010/main" val="384866708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Mysteries</a:t>
            </a:r>
            <a:endParaRPr lang="en-GB" dirty="0"/>
          </a:p>
        </p:txBody>
      </p:sp>
      <p:sp>
        <p:nvSpPr>
          <p:cNvPr id="3" name="Content Placeholder 2"/>
          <p:cNvSpPr>
            <a:spLocks noGrp="1"/>
          </p:cNvSpPr>
          <p:nvPr>
            <p:ph sz="quarter" idx="1"/>
          </p:nvPr>
        </p:nvSpPr>
        <p:spPr/>
        <p:txBody>
          <a:bodyPr/>
          <a:lstStyle/>
          <a:p>
            <a:r>
              <a:rPr lang="en-US" dirty="0"/>
              <a:t>‘‘The initiates are not supposed to learn anything but rather to experience and to be disposed in a certain way [</a:t>
            </a:r>
            <a:r>
              <a:rPr lang="en-US" i="1" dirty="0" err="1" smtClean="0"/>
              <a:t>diatethēnai</a:t>
            </a:r>
            <a:r>
              <a:rPr lang="en-US" dirty="0"/>
              <a:t>], that is, </a:t>
            </a:r>
            <a:r>
              <a:rPr lang="en-US" dirty="0" smtClean="0"/>
              <a:t>becoming </a:t>
            </a:r>
            <a:r>
              <a:rPr lang="en-US" dirty="0"/>
              <a:t>manifestly fit/</a:t>
            </a:r>
            <a:r>
              <a:rPr lang="en-US" dirty="0" smtClean="0"/>
              <a:t>deserving</a:t>
            </a:r>
            <a:r>
              <a:rPr lang="en-US" dirty="0"/>
              <a:t>’’ </a:t>
            </a:r>
            <a:r>
              <a:rPr lang="en-US" dirty="0" smtClean="0"/>
              <a:t>(Aristotle </a:t>
            </a:r>
            <a:r>
              <a:rPr lang="en-US" dirty="0" err="1" smtClean="0"/>
              <a:t>fr</a:t>
            </a:r>
            <a:r>
              <a:rPr lang="en-US" dirty="0" err="1"/>
              <a:t>.</a:t>
            </a:r>
            <a:r>
              <a:rPr lang="en-US" dirty="0"/>
              <a:t> 15 Rose). </a:t>
            </a:r>
            <a:endParaRPr lang="en-US" dirty="0"/>
          </a:p>
          <a:p>
            <a:r>
              <a:rPr lang="en-US" dirty="0" smtClean="0"/>
              <a:t>Supposed benefits to the initiate in the afterlife</a:t>
            </a:r>
          </a:p>
          <a:p>
            <a:r>
              <a:rPr lang="en-US" dirty="0" smtClean="0"/>
              <a:t>But also whilst living (wealth)</a:t>
            </a:r>
            <a:endParaRPr lang="en-GB" dirty="0"/>
          </a:p>
        </p:txBody>
      </p:sp>
    </p:spTree>
    <p:extLst>
      <p:ext uri="{BB962C8B-B14F-4D97-AF65-F5344CB8AC3E}">
        <p14:creationId xmlns:p14="http://schemas.microsoft.com/office/powerpoint/2010/main" val="178682350"/>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Mysteries</a:t>
            </a:r>
          </a:p>
        </p:txBody>
      </p:sp>
      <p:sp>
        <p:nvSpPr>
          <p:cNvPr id="3" name="Content Placeholder 2"/>
          <p:cNvSpPr>
            <a:spLocks noGrp="1"/>
          </p:cNvSpPr>
          <p:nvPr>
            <p:ph sz="quarter" idx="1"/>
          </p:nvPr>
        </p:nvSpPr>
        <p:spPr/>
        <p:txBody>
          <a:bodyPr/>
          <a:lstStyle/>
          <a:p>
            <a:r>
              <a:rPr lang="en-GB" dirty="0" smtClean="0"/>
              <a:t>At Eleusis there were two stages to initiation</a:t>
            </a:r>
          </a:p>
          <a:p>
            <a:r>
              <a:rPr lang="en-GB" dirty="0" smtClean="0"/>
              <a:t>First as </a:t>
            </a:r>
            <a:r>
              <a:rPr lang="en-GB" i="1" dirty="0" err="1" smtClean="0"/>
              <a:t>mystes</a:t>
            </a:r>
            <a:r>
              <a:rPr lang="en-GB" dirty="0" smtClean="0"/>
              <a:t>, one who closes their eyes and/or keeps their mouth shut</a:t>
            </a:r>
          </a:p>
          <a:p>
            <a:r>
              <a:rPr lang="en-GB" dirty="0" smtClean="0"/>
              <a:t>Then as </a:t>
            </a:r>
            <a:r>
              <a:rPr lang="en-GB" i="1" dirty="0" err="1" smtClean="0"/>
              <a:t>epoptes</a:t>
            </a:r>
            <a:r>
              <a:rPr lang="en-GB" i="1" dirty="0" smtClean="0"/>
              <a:t>, </a:t>
            </a:r>
            <a:r>
              <a:rPr lang="en-GB" dirty="0" smtClean="0"/>
              <a:t>one who sees. </a:t>
            </a:r>
          </a:p>
          <a:p>
            <a:r>
              <a:rPr lang="en-GB" dirty="0" err="1" smtClean="0"/>
              <a:t>Initiands</a:t>
            </a:r>
            <a:r>
              <a:rPr lang="en-GB" dirty="0" smtClean="0"/>
              <a:t> had to be individually sponsored</a:t>
            </a:r>
            <a:endParaRPr lang="en-GB" dirty="0"/>
          </a:p>
        </p:txBody>
      </p:sp>
    </p:spTree>
    <p:extLst>
      <p:ext uri="{BB962C8B-B14F-4D97-AF65-F5344CB8AC3E}">
        <p14:creationId xmlns:p14="http://schemas.microsoft.com/office/powerpoint/2010/main" val="3550227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Mysteries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(13</a:t>
            </a:r>
            <a:r>
              <a:rPr lang="en-GB" baseline="30000" dirty="0" smtClean="0"/>
              <a:t>th</a:t>
            </a:r>
            <a:r>
              <a:rPr lang="en-GB" dirty="0" smtClean="0"/>
              <a:t>) the </a:t>
            </a:r>
            <a:r>
              <a:rPr lang="en-GB" dirty="0" err="1" smtClean="0"/>
              <a:t>ephebes</a:t>
            </a:r>
            <a:r>
              <a:rPr lang="en-GB" dirty="0" smtClean="0"/>
              <a:t> procession from Athens to Eleusis, escorting holy objects</a:t>
            </a:r>
          </a:p>
          <a:p>
            <a:r>
              <a:rPr lang="en-GB" dirty="0" smtClean="0"/>
              <a:t>(15</a:t>
            </a:r>
            <a:r>
              <a:rPr lang="en-GB" baseline="30000" dirty="0" smtClean="0"/>
              <a:t>th</a:t>
            </a:r>
            <a:r>
              <a:rPr lang="en-GB" dirty="0" smtClean="0"/>
              <a:t>)the </a:t>
            </a:r>
            <a:r>
              <a:rPr lang="en-GB" i="1" dirty="0" err="1" smtClean="0"/>
              <a:t>mystai</a:t>
            </a:r>
            <a:r>
              <a:rPr lang="en-GB" dirty="0" smtClean="0"/>
              <a:t> gather at the </a:t>
            </a:r>
            <a:r>
              <a:rPr lang="en-GB" dirty="0" err="1" smtClean="0"/>
              <a:t>Stoa</a:t>
            </a:r>
            <a:r>
              <a:rPr lang="en-GB" dirty="0" smtClean="0"/>
              <a:t> </a:t>
            </a:r>
            <a:r>
              <a:rPr lang="en-GB" dirty="0" err="1" smtClean="0"/>
              <a:t>Poikile</a:t>
            </a:r>
            <a:r>
              <a:rPr lang="en-GB" dirty="0" smtClean="0"/>
              <a:t> in the Agora (Athens) to hear the declaration about who may participate</a:t>
            </a:r>
          </a:p>
          <a:p>
            <a:r>
              <a:rPr lang="en-GB" dirty="0" smtClean="0"/>
              <a:t>(16</a:t>
            </a:r>
            <a:r>
              <a:rPr lang="en-GB" baseline="30000" dirty="0" smtClean="0"/>
              <a:t>th</a:t>
            </a:r>
            <a:r>
              <a:rPr lang="en-GB" dirty="0" smtClean="0"/>
              <a:t>) Marched to the sea in the bay of </a:t>
            </a:r>
            <a:r>
              <a:rPr lang="en-GB" dirty="0" err="1" smtClean="0"/>
              <a:t>Phaleron</a:t>
            </a:r>
            <a:r>
              <a:rPr lang="en-GB" dirty="0" smtClean="0"/>
              <a:t> to purify themselves by bathing &amp; also wash a piglet which they sacrificed when they returned to the city</a:t>
            </a:r>
          </a:p>
          <a:p>
            <a:r>
              <a:rPr lang="en-GB" dirty="0" smtClean="0"/>
              <a:t>(17</a:t>
            </a:r>
            <a:r>
              <a:rPr lang="en-GB" baseline="30000" dirty="0" smtClean="0"/>
              <a:t>th</a:t>
            </a:r>
            <a:r>
              <a:rPr lang="en-GB" dirty="0" smtClean="0"/>
              <a:t>) possibly a sacrifice to the goddesses </a:t>
            </a:r>
          </a:p>
          <a:p>
            <a:r>
              <a:rPr lang="en-GB" dirty="0" smtClean="0"/>
              <a:t>(18</a:t>
            </a:r>
            <a:r>
              <a:rPr lang="en-GB" baseline="30000" dirty="0" smtClean="0"/>
              <a:t>th</a:t>
            </a:r>
            <a:r>
              <a:rPr lang="en-GB" dirty="0" smtClean="0"/>
              <a:t>) the </a:t>
            </a:r>
            <a:r>
              <a:rPr lang="en-GB" dirty="0" err="1" smtClean="0"/>
              <a:t>mystai</a:t>
            </a:r>
            <a:r>
              <a:rPr lang="en-GB" dirty="0" smtClean="0"/>
              <a:t> stay indoors for the </a:t>
            </a:r>
            <a:r>
              <a:rPr lang="en-GB" dirty="0" err="1" smtClean="0"/>
              <a:t>Epidaeria</a:t>
            </a:r>
            <a:r>
              <a:rPr lang="en-GB" dirty="0" smtClean="0"/>
              <a:t>, a festival in honour of </a:t>
            </a:r>
            <a:r>
              <a:rPr lang="en-GB" dirty="0" err="1" smtClean="0"/>
              <a:t>Asklepios</a:t>
            </a:r>
            <a:endParaRPr lang="en-GB" dirty="0" smtClean="0"/>
          </a:p>
          <a:p>
            <a:r>
              <a:rPr lang="en-GB" dirty="0" smtClean="0"/>
              <a:t>(19</a:t>
            </a:r>
            <a:r>
              <a:rPr lang="en-GB" baseline="30000" dirty="0" smtClean="0"/>
              <a:t>th</a:t>
            </a:r>
            <a:r>
              <a:rPr lang="en-GB" dirty="0" smtClean="0"/>
              <a:t>) the </a:t>
            </a:r>
            <a:r>
              <a:rPr lang="en-GB" dirty="0" err="1" smtClean="0"/>
              <a:t>mystai</a:t>
            </a:r>
            <a:r>
              <a:rPr lang="en-GB" dirty="0" smtClean="0"/>
              <a:t> and their sponsors leave Athens and process along the Sacred Way to Eleusis. Included escorting a statue of </a:t>
            </a:r>
            <a:r>
              <a:rPr lang="en-GB" dirty="0" err="1" smtClean="0"/>
              <a:t>Iakchos</a:t>
            </a:r>
            <a:r>
              <a:rPr lang="en-GB" dirty="0" smtClean="0"/>
              <a:t>. Included stops for sacrifice, singing, prayer On a bridge over the </a:t>
            </a:r>
            <a:r>
              <a:rPr lang="en-GB" dirty="0" err="1" smtClean="0"/>
              <a:t>Kephisos</a:t>
            </a:r>
            <a:r>
              <a:rPr lang="en-GB" dirty="0" smtClean="0"/>
              <a:t> River at the boundary between Eleusis and Athens, veiled or masked figures shouted insults made obscene gestures at the </a:t>
            </a:r>
            <a:r>
              <a:rPr lang="en-GB" dirty="0" err="1" smtClean="0"/>
              <a:t>mystai</a:t>
            </a:r>
            <a:endParaRPr lang="en-GB" dirty="0" smtClean="0"/>
          </a:p>
          <a:p>
            <a:endParaRPr lang="en-GB" dirty="0" smtClean="0"/>
          </a:p>
          <a:p>
            <a:endParaRPr lang="en-GB" dirty="0"/>
          </a:p>
        </p:txBody>
      </p:sp>
    </p:spTree>
    <p:extLst>
      <p:ext uri="{BB962C8B-B14F-4D97-AF65-F5344CB8AC3E}">
        <p14:creationId xmlns:p14="http://schemas.microsoft.com/office/powerpoint/2010/main" val="2947227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smtClean="0"/>
          </a:p>
          <a:p>
            <a:endParaRPr lang="en-GB" dirty="0"/>
          </a:p>
          <a:p>
            <a:r>
              <a:rPr lang="en-GB" dirty="0" smtClean="0"/>
              <a:t>What are Hymns?</a:t>
            </a:r>
          </a:p>
          <a:p>
            <a:r>
              <a:rPr lang="en-GB" dirty="0" smtClean="0"/>
              <a:t>Close analysis of the text</a:t>
            </a:r>
          </a:p>
        </p:txBody>
      </p:sp>
      <p:sp>
        <p:nvSpPr>
          <p:cNvPr id="3" name="Title 2"/>
          <p:cNvSpPr>
            <a:spLocks noGrp="1"/>
          </p:cNvSpPr>
          <p:nvPr>
            <p:ph type="ctrTitle"/>
          </p:nvPr>
        </p:nvSpPr>
        <p:spPr/>
        <p:txBody>
          <a:bodyPr/>
          <a:lstStyle/>
          <a:p>
            <a:r>
              <a:rPr lang="en-GB" dirty="0" smtClean="0"/>
              <a:t>The Hymn to Demeter</a:t>
            </a:r>
            <a:br>
              <a:rPr lang="en-GB" dirty="0" smtClean="0"/>
            </a:br>
            <a:endParaRPr lang="en-GB" dirty="0"/>
          </a:p>
        </p:txBody>
      </p:sp>
    </p:spTree>
    <p:extLst>
      <p:ext uri="{BB962C8B-B14F-4D97-AF65-F5344CB8AC3E}">
        <p14:creationId xmlns:p14="http://schemas.microsoft.com/office/powerpoint/2010/main" val="3883269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Hymns?</a:t>
            </a:r>
            <a:endParaRPr lang="en-GB" dirty="0"/>
          </a:p>
        </p:txBody>
      </p:sp>
      <p:sp>
        <p:nvSpPr>
          <p:cNvPr id="3" name="Content Placeholder 2"/>
          <p:cNvSpPr>
            <a:spLocks noGrp="1"/>
          </p:cNvSpPr>
          <p:nvPr>
            <p:ph sz="quarter" idx="1"/>
          </p:nvPr>
        </p:nvSpPr>
        <p:spPr/>
        <p:txBody>
          <a:bodyPr/>
          <a:lstStyle/>
          <a:p>
            <a:r>
              <a:rPr lang="en-GB" dirty="0" smtClean="0"/>
              <a:t>The ‘Homeric Hymns’ were not written by ‘Homer’. </a:t>
            </a:r>
          </a:p>
          <a:p>
            <a:r>
              <a:rPr lang="en-GB" dirty="0" smtClean="0"/>
              <a:t>We do not know the author(s). </a:t>
            </a:r>
          </a:p>
          <a:p>
            <a:r>
              <a:rPr lang="en-GB" dirty="0" smtClean="0"/>
              <a:t>Part of an oral tradition just like the epics.</a:t>
            </a:r>
          </a:p>
          <a:p>
            <a:r>
              <a:rPr lang="en-GB" dirty="0" smtClean="0"/>
              <a:t>Probably sung at festivals before an epic.</a:t>
            </a:r>
          </a:p>
          <a:p>
            <a:r>
              <a:rPr lang="en-GB" dirty="0" smtClean="0"/>
              <a:t>They are prayers for the god’s favour.</a:t>
            </a:r>
          </a:p>
          <a:p>
            <a:endParaRPr lang="en-GB" dirty="0"/>
          </a:p>
        </p:txBody>
      </p:sp>
    </p:spTree>
    <p:extLst>
      <p:ext uri="{BB962C8B-B14F-4D97-AF65-F5344CB8AC3E}">
        <p14:creationId xmlns:p14="http://schemas.microsoft.com/office/powerpoint/2010/main" val="3971197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Hymn to Demeter</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Persephone carried off whilst picking flowers in a field</a:t>
            </a:r>
          </a:p>
          <a:p>
            <a:r>
              <a:rPr lang="en-GB" dirty="0" smtClean="0"/>
              <a:t>This is a frequent theme in myth (Europa)</a:t>
            </a:r>
          </a:p>
          <a:p>
            <a:r>
              <a:rPr lang="en-GB" dirty="0" smtClean="0"/>
              <a:t>Flower-gathering festivals with girls (often on the cusp of maturity/marriage) occur throughout Greece</a:t>
            </a:r>
          </a:p>
          <a:p>
            <a:r>
              <a:rPr lang="en-GB" dirty="0" smtClean="0"/>
              <a:t>Meadows are liminal spaces associated with transition to sexuality and fertility </a:t>
            </a:r>
          </a:p>
          <a:p>
            <a:r>
              <a:rPr lang="en-GB" dirty="0" smtClean="0"/>
              <a:t>But also associated with the underworld – </a:t>
            </a:r>
            <a:r>
              <a:rPr lang="en-GB" dirty="0" err="1" smtClean="0"/>
              <a:t>Elysion</a:t>
            </a:r>
            <a:r>
              <a:rPr lang="en-GB" dirty="0" smtClean="0"/>
              <a:t>, the Isle of the Blessed. </a:t>
            </a:r>
          </a:p>
          <a:p>
            <a:r>
              <a:rPr lang="en-GB" dirty="0" smtClean="0"/>
              <a:t>Motif suggests a girl is ‘ready’ for marriage. </a:t>
            </a:r>
            <a:endParaRPr lang="en-GB" dirty="0"/>
          </a:p>
        </p:txBody>
      </p:sp>
    </p:spTree>
    <p:extLst>
      <p:ext uri="{BB962C8B-B14F-4D97-AF65-F5344CB8AC3E}">
        <p14:creationId xmlns:p14="http://schemas.microsoft.com/office/powerpoint/2010/main" val="380514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Hymn to Demeter</a:t>
            </a:r>
            <a:endParaRPr lang="en-GB" dirty="0"/>
          </a:p>
        </p:txBody>
      </p:sp>
      <p:sp>
        <p:nvSpPr>
          <p:cNvPr id="3" name="Content Placeholder 2"/>
          <p:cNvSpPr>
            <a:spLocks noGrp="1"/>
          </p:cNvSpPr>
          <p:nvPr>
            <p:ph sz="half" idx="1"/>
          </p:nvPr>
        </p:nvSpPr>
        <p:spPr>
          <a:xfrm>
            <a:off x="301752" y="1371599"/>
            <a:ext cx="4038600" cy="5279803"/>
          </a:xfrm>
        </p:spPr>
        <p:txBody>
          <a:bodyPr>
            <a:noAutofit/>
          </a:bodyPr>
          <a:lstStyle/>
          <a:p>
            <a:pPr marL="0" indent="0">
              <a:buNone/>
            </a:pPr>
            <a:r>
              <a:rPr lang="en-GB" sz="1800" dirty="0"/>
              <a:t>Apart from Demeter, lady of the golden sword and glorious fruits</a:t>
            </a:r>
            <a:r>
              <a:rPr lang="en-GB" sz="1800" dirty="0" smtClean="0"/>
              <a:t>, she </a:t>
            </a:r>
            <a:r>
              <a:rPr lang="en-GB" sz="1800" dirty="0"/>
              <a:t>was playing with the deep-bosomed daughters of </a:t>
            </a:r>
            <a:r>
              <a:rPr lang="en-GB" sz="1800" dirty="0" err="1"/>
              <a:t>Oceanus</a:t>
            </a:r>
            <a:r>
              <a:rPr lang="en-GB" sz="1800" dirty="0"/>
              <a:t> and gathering flowers over a soft meadow, roses and crocuses and beautiful violets, irises also and hyacinths and the narcissus, which Earth made to grow at the will of Zeus and to please the Host of Many, to be a snare for the bloom-like girl </a:t>
            </a:r>
            <a:r>
              <a:rPr lang="en-GB" sz="1800" dirty="0" smtClean="0"/>
              <a:t>— </a:t>
            </a:r>
            <a:r>
              <a:rPr lang="en-GB" sz="1800" dirty="0"/>
              <a:t>a marvellous, radiant flower. </a:t>
            </a:r>
            <a:endParaRPr lang="en-GB" sz="1800" dirty="0" smtClean="0"/>
          </a:p>
          <a:p>
            <a:pPr marL="0" indent="0">
              <a:buNone/>
            </a:pPr>
            <a:r>
              <a:rPr lang="en-GB" sz="1800" dirty="0" smtClean="0"/>
              <a:t>It </a:t>
            </a:r>
            <a:r>
              <a:rPr lang="en-GB" sz="1800" dirty="0"/>
              <a:t>was a thing of awe whether for deathless gods or mortal men to see: from its root grew a hundred blooms and it smelled most sweetly, so that all wide heaven above and the whole earth and the sea's salt swell laughed for </a:t>
            </a:r>
            <a:r>
              <a:rPr lang="en-GB" sz="1800" dirty="0" smtClean="0"/>
              <a:t>joy. (5-14)</a:t>
            </a:r>
          </a:p>
          <a:p>
            <a:pPr marL="0" indent="0">
              <a:buNone/>
            </a:pPr>
            <a:endParaRPr lang="en-GB" sz="1800" dirty="0"/>
          </a:p>
        </p:txBody>
      </p:sp>
      <p:sp>
        <p:nvSpPr>
          <p:cNvPr id="4" name="Content Placeholder 3"/>
          <p:cNvSpPr>
            <a:spLocks noGrp="1"/>
          </p:cNvSpPr>
          <p:nvPr>
            <p:ph sz="half" idx="2"/>
          </p:nvPr>
        </p:nvSpPr>
        <p:spPr>
          <a:xfrm>
            <a:off x="4800600" y="1371600"/>
            <a:ext cx="4038600" cy="5017778"/>
          </a:xfrm>
        </p:spPr>
        <p:txBody>
          <a:bodyPr>
            <a:normAutofit/>
          </a:bodyPr>
          <a:lstStyle/>
          <a:p>
            <a:r>
              <a:rPr lang="en-GB" sz="1800" dirty="0" smtClean="0"/>
              <a:t>Earth makes the narcissus grow on the orders of Zeus, precisely to snare Persephone </a:t>
            </a:r>
          </a:p>
          <a:p>
            <a:r>
              <a:rPr lang="en-GB" sz="1800" dirty="0"/>
              <a:t>v</a:t>
            </a:r>
            <a:r>
              <a:rPr lang="en-GB" sz="1800" dirty="0" smtClean="0"/>
              <a:t>iolets</a:t>
            </a:r>
          </a:p>
          <a:p>
            <a:r>
              <a:rPr lang="en-GB" sz="1800" dirty="0" smtClean="0"/>
              <a:t>Roses – associated with Eros</a:t>
            </a:r>
          </a:p>
          <a:p>
            <a:r>
              <a:rPr lang="en-GB" sz="1800" dirty="0" smtClean="0"/>
              <a:t>Crocuses</a:t>
            </a:r>
          </a:p>
          <a:p>
            <a:r>
              <a:rPr lang="en-GB" sz="1800" dirty="0" smtClean="0"/>
              <a:t>Iris</a:t>
            </a:r>
          </a:p>
          <a:p>
            <a:r>
              <a:rPr lang="en-GB" sz="1800" dirty="0" smtClean="0"/>
              <a:t>Hyacinth</a:t>
            </a:r>
          </a:p>
          <a:p>
            <a:r>
              <a:rPr lang="en-GB" sz="1800" dirty="0" smtClean="0"/>
              <a:t>Narcissus: thought to be an aphrodisiac (is also actually poisonous). At least by a later date is has an association with the underworld. </a:t>
            </a:r>
          </a:p>
          <a:p>
            <a:r>
              <a:rPr lang="en-GB" sz="1800" dirty="0" smtClean="0"/>
              <a:t>Also is sacred to the Eumenides</a:t>
            </a:r>
            <a:endParaRPr lang="en-GB" sz="1800" dirty="0"/>
          </a:p>
          <a:p>
            <a:r>
              <a:rPr lang="en-GB" sz="1800" dirty="0" smtClean="0"/>
              <a:t>Young heroes who die early: </a:t>
            </a:r>
            <a:r>
              <a:rPr lang="en-GB" sz="1800" dirty="0" err="1" smtClean="0"/>
              <a:t>Krokos</a:t>
            </a:r>
            <a:r>
              <a:rPr lang="en-GB" sz="1800" dirty="0" smtClean="0"/>
              <a:t>, </a:t>
            </a:r>
            <a:r>
              <a:rPr lang="en-GB" sz="1800" dirty="0" err="1" smtClean="0"/>
              <a:t>Hyakinthos</a:t>
            </a:r>
            <a:r>
              <a:rPr lang="en-GB" sz="1800" dirty="0" smtClean="0"/>
              <a:t>, </a:t>
            </a:r>
            <a:r>
              <a:rPr lang="en-GB" sz="1800" dirty="0" err="1" smtClean="0"/>
              <a:t>Narkissos</a:t>
            </a:r>
            <a:r>
              <a:rPr lang="en-GB" sz="1800" dirty="0" smtClean="0"/>
              <a:t> </a:t>
            </a:r>
          </a:p>
          <a:p>
            <a:pPr marL="0" indent="0">
              <a:buNone/>
            </a:pPr>
            <a:endParaRPr lang="en-GB" sz="1800" dirty="0" smtClean="0"/>
          </a:p>
          <a:p>
            <a:endParaRPr lang="en-GB" sz="1800" dirty="0"/>
          </a:p>
        </p:txBody>
      </p:sp>
    </p:spTree>
    <p:extLst>
      <p:ext uri="{BB962C8B-B14F-4D97-AF65-F5344CB8AC3E}">
        <p14:creationId xmlns:p14="http://schemas.microsoft.com/office/powerpoint/2010/main" val="743000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
        <p:nvSpPr>
          <p:cNvPr id="3" name="TextBox 2"/>
          <p:cNvSpPr txBox="1"/>
          <p:nvPr/>
        </p:nvSpPr>
        <p:spPr>
          <a:xfrm>
            <a:off x="4857987" y="6026575"/>
            <a:ext cx="4286014" cy="369332"/>
          </a:xfrm>
          <a:prstGeom prst="rect">
            <a:avLst/>
          </a:prstGeom>
          <a:noFill/>
        </p:spPr>
        <p:txBody>
          <a:bodyPr wrap="square" rtlCol="0">
            <a:spAutoFit/>
          </a:bodyPr>
          <a:lstStyle/>
          <a:p>
            <a:r>
              <a:rPr lang="en-GB" i="1" dirty="0">
                <a:solidFill>
                  <a:schemeClr val="bg1"/>
                </a:solidFill>
              </a:rPr>
              <a:t>Narcissus </a:t>
            </a:r>
            <a:r>
              <a:rPr lang="en-GB" i="1" dirty="0" err="1" smtClean="0">
                <a:solidFill>
                  <a:schemeClr val="bg1"/>
                </a:solidFill>
              </a:rPr>
              <a:t>papyraceus</a:t>
            </a:r>
            <a:r>
              <a:rPr lang="en-GB" i="1" dirty="0" smtClean="0">
                <a:solidFill>
                  <a:schemeClr val="bg1"/>
                </a:solidFill>
              </a:rPr>
              <a:t> </a:t>
            </a:r>
            <a:r>
              <a:rPr lang="en-GB" dirty="0" smtClean="0">
                <a:solidFill>
                  <a:schemeClr val="bg1"/>
                </a:solidFill>
              </a:rPr>
              <a:t>(</a:t>
            </a:r>
            <a:r>
              <a:rPr lang="en-GB" dirty="0" err="1" smtClean="0">
                <a:solidFill>
                  <a:schemeClr val="bg1"/>
                </a:solidFill>
              </a:rPr>
              <a:t>Paperwhite</a:t>
            </a:r>
            <a:r>
              <a:rPr lang="en-GB" dirty="0" smtClean="0">
                <a:solidFill>
                  <a:schemeClr val="bg1"/>
                </a:solidFill>
              </a:rPr>
              <a:t>) </a:t>
            </a:r>
            <a:endParaRPr lang="en-GB" dirty="0">
              <a:solidFill>
                <a:schemeClr val="bg1"/>
              </a:solidFill>
            </a:endParaRPr>
          </a:p>
        </p:txBody>
      </p:sp>
      <p:sp>
        <p:nvSpPr>
          <p:cNvPr id="4" name="TextBox 3"/>
          <p:cNvSpPr txBox="1"/>
          <p:nvPr/>
        </p:nvSpPr>
        <p:spPr>
          <a:xfrm>
            <a:off x="5865867" y="1088411"/>
            <a:ext cx="3023643" cy="2585323"/>
          </a:xfrm>
          <a:prstGeom prst="rect">
            <a:avLst/>
          </a:prstGeom>
          <a:noFill/>
        </p:spPr>
        <p:txBody>
          <a:bodyPr wrap="square" rtlCol="0">
            <a:spAutoFit/>
          </a:bodyPr>
          <a:lstStyle/>
          <a:p>
            <a:r>
              <a:rPr lang="en-GB" dirty="0" smtClean="0">
                <a:solidFill>
                  <a:srgbClr val="FFFFFF"/>
                </a:solidFill>
              </a:rPr>
              <a:t>Chorus</a:t>
            </a:r>
            <a:r>
              <a:rPr lang="en-GB" dirty="0">
                <a:solidFill>
                  <a:srgbClr val="FFFFFF"/>
                </a:solidFill>
              </a:rPr>
              <a:t>: And, fed on heavenly dew, the narcissus blooms day by day with its fair clusters; it is the ancient crown of the Great Goddesses. </a:t>
            </a:r>
            <a:endParaRPr lang="en-GB" dirty="0" smtClean="0">
              <a:solidFill>
                <a:srgbClr val="FFFFFF"/>
              </a:solidFill>
            </a:endParaRPr>
          </a:p>
          <a:p>
            <a:r>
              <a:rPr lang="en-GB" dirty="0">
                <a:solidFill>
                  <a:srgbClr val="FFFFFF"/>
                </a:solidFill>
              </a:rPr>
              <a:t>	</a:t>
            </a:r>
            <a:r>
              <a:rPr lang="en-GB" dirty="0" smtClean="0">
                <a:solidFill>
                  <a:srgbClr val="FFFFFF"/>
                </a:solidFill>
              </a:rPr>
              <a:t>Sophocles, </a:t>
            </a:r>
            <a:r>
              <a:rPr lang="en-GB" i="1" dirty="0" smtClean="0">
                <a:solidFill>
                  <a:srgbClr val="FFFFFF"/>
                </a:solidFill>
              </a:rPr>
              <a:t>Oedipus at </a:t>
            </a:r>
            <a:r>
              <a:rPr lang="en-GB" i="1" dirty="0" err="1" smtClean="0">
                <a:solidFill>
                  <a:srgbClr val="FFFFFF"/>
                </a:solidFill>
              </a:rPr>
              <a:t>Colonus</a:t>
            </a:r>
            <a:r>
              <a:rPr lang="en-GB" dirty="0" smtClean="0">
                <a:solidFill>
                  <a:srgbClr val="FFFFFF"/>
                </a:solidFill>
              </a:rPr>
              <a:t>, 685</a:t>
            </a:r>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2746744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half" idx="1"/>
          </p:nvPr>
        </p:nvSpPr>
        <p:spPr/>
        <p:txBody>
          <a:bodyPr>
            <a:normAutofit lnSpcReduction="10000"/>
          </a:bodyPr>
          <a:lstStyle/>
          <a:p>
            <a:pPr marL="0" indent="0">
              <a:buNone/>
            </a:pPr>
            <a:r>
              <a:rPr lang="en-GB" dirty="0"/>
              <a:t>And the girl was amazed and reached out with both hands to take the lovely toy; but the wide-</a:t>
            </a:r>
            <a:r>
              <a:rPr lang="en-GB" dirty="0" err="1"/>
              <a:t>pathed</a:t>
            </a:r>
            <a:r>
              <a:rPr lang="en-GB" dirty="0"/>
              <a:t> earth yawned there in the plain of </a:t>
            </a:r>
            <a:r>
              <a:rPr lang="en-GB" dirty="0" err="1"/>
              <a:t>Nysa</a:t>
            </a:r>
            <a:r>
              <a:rPr lang="en-GB" dirty="0"/>
              <a:t>, and the lord, Host of Many, with his immortal horses sprang out upon her —the Son of </a:t>
            </a:r>
            <a:r>
              <a:rPr lang="en-GB" dirty="0" err="1"/>
              <a:t>Cronos</a:t>
            </a:r>
            <a:r>
              <a:rPr lang="en-GB" dirty="0"/>
              <a:t>, He who has many </a:t>
            </a:r>
            <a:r>
              <a:rPr lang="en-GB" dirty="0" smtClean="0"/>
              <a:t>names. </a:t>
            </a:r>
          </a:p>
          <a:p>
            <a:pPr marL="0" indent="0">
              <a:buNone/>
            </a:pPr>
            <a:r>
              <a:rPr lang="en-GB" dirty="0" smtClean="0"/>
              <a:t>(15-18)</a:t>
            </a:r>
            <a:endParaRPr lang="en-GB" dirty="0"/>
          </a:p>
        </p:txBody>
      </p:sp>
      <p:sp>
        <p:nvSpPr>
          <p:cNvPr id="4" name="Content Placeholder 3"/>
          <p:cNvSpPr>
            <a:spLocks noGrp="1"/>
          </p:cNvSpPr>
          <p:nvPr>
            <p:ph sz="half" idx="2"/>
          </p:nvPr>
        </p:nvSpPr>
        <p:spPr/>
        <p:txBody>
          <a:bodyPr>
            <a:normAutofit lnSpcReduction="10000"/>
          </a:bodyPr>
          <a:lstStyle/>
          <a:p>
            <a:r>
              <a:rPr lang="en-GB" dirty="0" err="1" smtClean="0"/>
              <a:t>Nysa</a:t>
            </a:r>
            <a:r>
              <a:rPr lang="en-GB" dirty="0" smtClean="0"/>
              <a:t> is a vague location</a:t>
            </a:r>
          </a:p>
          <a:p>
            <a:r>
              <a:rPr lang="en-GB" dirty="0" smtClean="0"/>
              <a:t>Greek </a:t>
            </a:r>
            <a:r>
              <a:rPr lang="en-GB" dirty="0" err="1" smtClean="0"/>
              <a:t>mythographers</a:t>
            </a:r>
            <a:r>
              <a:rPr lang="en-GB" dirty="0" smtClean="0"/>
              <a:t> equate it in many different areas</a:t>
            </a:r>
          </a:p>
          <a:p>
            <a:r>
              <a:rPr lang="en-GB" dirty="0" smtClean="0"/>
              <a:t>But it basically means ‘somewhere far away’</a:t>
            </a:r>
          </a:p>
          <a:p>
            <a:r>
              <a:rPr lang="en-GB" dirty="0" smtClean="0"/>
              <a:t>So the location is ambiguous</a:t>
            </a:r>
          </a:p>
          <a:p>
            <a:r>
              <a:rPr lang="en-GB" dirty="0" smtClean="0"/>
              <a:t>Later, Eleusis claims that the abduction took place there. </a:t>
            </a:r>
            <a:endParaRPr lang="en-GB" dirty="0"/>
          </a:p>
        </p:txBody>
      </p:sp>
    </p:spTree>
    <p:extLst>
      <p:ext uri="{BB962C8B-B14F-4D97-AF65-F5344CB8AC3E}">
        <p14:creationId xmlns:p14="http://schemas.microsoft.com/office/powerpoint/2010/main" val="2875145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Then for nine days queenly </a:t>
            </a:r>
            <a:r>
              <a:rPr lang="en-GB" dirty="0" err="1"/>
              <a:t>Deo</a:t>
            </a:r>
            <a:r>
              <a:rPr lang="en-GB" dirty="0"/>
              <a:t> wandered over the earth with flaming torches in her hands, so grieved that she never tasted ambrosia and the sweet draught of nectar, </a:t>
            </a:r>
            <a:r>
              <a:rPr lang="en-GB" dirty="0" smtClean="0"/>
              <a:t> </a:t>
            </a:r>
            <a:r>
              <a:rPr lang="en-GB" dirty="0"/>
              <a:t>nor sprinkled her body with water. But when the tenth enlightening dawn had come, </a:t>
            </a:r>
            <a:r>
              <a:rPr lang="en-GB" dirty="0" smtClean="0"/>
              <a:t>Hekate</a:t>
            </a:r>
            <a:r>
              <a:rPr lang="en-GB" dirty="0"/>
              <a:t>, with a torch in her hands, met her, and spoke to her and told her </a:t>
            </a:r>
            <a:r>
              <a:rPr lang="en-GB" dirty="0" smtClean="0"/>
              <a:t>news</a:t>
            </a:r>
          </a:p>
          <a:p>
            <a:pPr marL="0" indent="0">
              <a:buNone/>
            </a:pPr>
            <a:r>
              <a:rPr lang="en-GB" dirty="0" smtClean="0"/>
              <a:t>(47-53)</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The period of wandering </a:t>
            </a:r>
            <a:r>
              <a:rPr lang="en-GB" i="1" dirty="0" smtClean="0"/>
              <a:t>may</a:t>
            </a:r>
            <a:r>
              <a:rPr lang="en-GB" dirty="0" smtClean="0"/>
              <a:t> be paralleled by rites of initiation /transition where the initiate goes through a period of withdrawal from society. </a:t>
            </a:r>
          </a:p>
          <a:p>
            <a:r>
              <a:rPr lang="en-GB" dirty="0" smtClean="0"/>
              <a:t>The carrying of torches by the goddess and initiates is a standard motif in art associated with the Mysteries.</a:t>
            </a:r>
          </a:p>
          <a:p>
            <a:r>
              <a:rPr lang="en-GB" dirty="0" smtClean="0"/>
              <a:t>Definitely played a role in some of the processions/practices. </a:t>
            </a:r>
            <a:endParaRPr lang="en-GB" dirty="0"/>
          </a:p>
        </p:txBody>
      </p:sp>
    </p:spTree>
    <p:extLst>
      <p:ext uri="{BB962C8B-B14F-4D97-AF65-F5344CB8AC3E}">
        <p14:creationId xmlns:p14="http://schemas.microsoft.com/office/powerpoint/2010/main" val="321266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half" idx="1"/>
          </p:nvPr>
        </p:nvSpPr>
        <p:spPr/>
        <p:txBody>
          <a:bodyPr>
            <a:normAutofit fontScale="92500"/>
          </a:bodyPr>
          <a:lstStyle/>
          <a:p>
            <a:pPr marL="0" indent="0">
              <a:buNone/>
            </a:pPr>
            <a:r>
              <a:rPr lang="en-GB" dirty="0"/>
              <a:t>“Queenly Demeter, bringer of seasons and giver of good gifts</a:t>
            </a:r>
            <a:r>
              <a:rPr lang="en-GB" dirty="0" smtClean="0"/>
              <a:t>, </a:t>
            </a:r>
            <a:r>
              <a:rPr lang="en-GB" dirty="0"/>
              <a:t>what god of heaven or what mortal man has rapt away Persephone and pierced with sorrow your dear heart? For I heard her voice, yet saw not with my eyes who it was. But I tell you truly and shortly all I know.</a:t>
            </a:r>
            <a:r>
              <a:rPr lang="en-GB" dirty="0" smtClean="0"/>
              <a:t>”</a:t>
            </a:r>
          </a:p>
          <a:p>
            <a:pPr marL="0" indent="0">
              <a:buNone/>
            </a:pPr>
            <a:r>
              <a:rPr lang="en-GB" dirty="0" smtClean="0"/>
              <a:t>(54-58)</a:t>
            </a:r>
            <a:endParaRPr lang="en-GB" dirty="0"/>
          </a:p>
        </p:txBody>
      </p:sp>
      <p:sp>
        <p:nvSpPr>
          <p:cNvPr id="4" name="Content Placeholder 3"/>
          <p:cNvSpPr>
            <a:spLocks noGrp="1"/>
          </p:cNvSpPr>
          <p:nvPr>
            <p:ph sz="half" idx="2"/>
          </p:nvPr>
        </p:nvSpPr>
        <p:spPr/>
        <p:txBody>
          <a:bodyPr>
            <a:normAutofit fontScale="92500"/>
          </a:bodyPr>
          <a:lstStyle/>
          <a:p>
            <a:r>
              <a:rPr lang="en-GB" dirty="0" smtClean="0"/>
              <a:t>Hekate also associated with the Eleusinian mysteries </a:t>
            </a:r>
          </a:p>
          <a:p>
            <a:r>
              <a:rPr lang="en-GB" dirty="0" smtClean="0"/>
              <a:t>This is the only time before she is married where the is referred to as Persephone. The rest of the time it’s </a:t>
            </a:r>
            <a:r>
              <a:rPr lang="en-GB" dirty="0" err="1" smtClean="0"/>
              <a:t>Kore</a:t>
            </a:r>
            <a:r>
              <a:rPr lang="en-GB" dirty="0" smtClean="0"/>
              <a:t>. </a:t>
            </a:r>
          </a:p>
          <a:p>
            <a:r>
              <a:rPr lang="en-GB" dirty="0" smtClean="0"/>
              <a:t>Bruce Lincoln: this is an initiatory motif; initiates often receive adult names as part of initiation into adulthood. </a:t>
            </a:r>
            <a:endParaRPr lang="en-GB" dirty="0"/>
          </a:p>
        </p:txBody>
      </p:sp>
    </p:spTree>
    <p:extLst>
      <p:ext uri="{BB962C8B-B14F-4D97-AF65-F5344CB8AC3E}">
        <p14:creationId xmlns:p14="http://schemas.microsoft.com/office/powerpoint/2010/main" val="4168721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half" idx="1"/>
          </p:nvPr>
        </p:nvSpPr>
        <p:spPr>
          <a:xfrm>
            <a:off x="141103" y="1390750"/>
            <a:ext cx="4354046" cy="5079253"/>
          </a:xfrm>
        </p:spPr>
        <p:txBody>
          <a:bodyPr>
            <a:noAutofit/>
          </a:bodyPr>
          <a:lstStyle/>
          <a:p>
            <a:pPr marL="0" indent="0">
              <a:buNone/>
            </a:pPr>
            <a:r>
              <a:rPr lang="en-GB" sz="1500" dirty="0"/>
              <a:t>And no one of men </a:t>
            </a:r>
            <a:r>
              <a:rPr lang="en-GB" sz="1500" dirty="0" smtClean="0"/>
              <a:t>or </a:t>
            </a:r>
            <a:r>
              <a:rPr lang="en-GB" sz="1500" dirty="0"/>
              <a:t>deep-bosomed women knew her when they saw her, until she came to the house of wise </a:t>
            </a:r>
            <a:r>
              <a:rPr lang="en-GB" sz="1500" dirty="0" err="1" smtClean="0"/>
              <a:t>Keleus</a:t>
            </a:r>
            <a:r>
              <a:rPr lang="en-GB" sz="1500" dirty="0" smtClean="0"/>
              <a:t> </a:t>
            </a:r>
            <a:r>
              <a:rPr lang="en-GB" sz="1500" dirty="0"/>
              <a:t>who then was lord of fragrant Eleusis. Vexed in her dear heart, she sat near the wayside by the Maiden Well, from which the women of the place were used to draw water</a:t>
            </a:r>
            <a:r>
              <a:rPr lang="en-GB" sz="1500" dirty="0" smtClean="0"/>
              <a:t>, in </a:t>
            </a:r>
            <a:r>
              <a:rPr lang="en-GB" sz="1500" dirty="0"/>
              <a:t>a shady place over which grew an olive shrub. And she was like an ancient woman who is cut off from childbearing and the gifts of garland-loving Aphrodite, like the nurses of kings' children who deal justice, or like the house-keepers in their echoing halls</a:t>
            </a:r>
            <a:r>
              <a:rPr lang="en-GB" sz="1500" dirty="0" smtClean="0"/>
              <a:t>. </a:t>
            </a:r>
            <a:r>
              <a:rPr lang="en-GB" sz="1500" dirty="0"/>
              <a:t>There the daughters of </a:t>
            </a:r>
            <a:r>
              <a:rPr lang="en-GB" sz="1500" dirty="0" err="1" smtClean="0"/>
              <a:t>Keleus</a:t>
            </a:r>
            <a:r>
              <a:rPr lang="en-GB" sz="1500" dirty="0"/>
              <a:t>, son of Eleusis, saw her, as they were coming for easy-drawn water, to carry it in pitchers of bronze to their dear father's house: four were they and like goddesses in the flower of their girlhood, </a:t>
            </a:r>
            <a:r>
              <a:rPr lang="en-GB" sz="1500" dirty="0" err="1" smtClean="0"/>
              <a:t>Kallidike</a:t>
            </a:r>
            <a:r>
              <a:rPr lang="en-GB" sz="1500" dirty="0" smtClean="0"/>
              <a:t> </a:t>
            </a:r>
            <a:r>
              <a:rPr lang="en-GB" sz="1500" dirty="0"/>
              <a:t>and </a:t>
            </a:r>
            <a:r>
              <a:rPr lang="en-GB" sz="1500" dirty="0" err="1" smtClean="0"/>
              <a:t>Kleisidike</a:t>
            </a:r>
            <a:r>
              <a:rPr lang="en-GB" sz="1500" dirty="0" smtClean="0"/>
              <a:t> </a:t>
            </a:r>
            <a:r>
              <a:rPr lang="en-GB" sz="1500" dirty="0"/>
              <a:t>and lovely Demo </a:t>
            </a:r>
            <a:r>
              <a:rPr lang="en-GB" sz="1500" dirty="0" smtClean="0"/>
              <a:t>and </a:t>
            </a:r>
            <a:r>
              <a:rPr lang="en-GB" sz="1500" dirty="0" err="1"/>
              <a:t>K</a:t>
            </a:r>
            <a:r>
              <a:rPr lang="en-GB" sz="1500" dirty="0" err="1" smtClean="0"/>
              <a:t>allithoe</a:t>
            </a:r>
            <a:r>
              <a:rPr lang="en-GB" sz="1500" dirty="0" smtClean="0"/>
              <a:t> </a:t>
            </a:r>
            <a:r>
              <a:rPr lang="en-GB" sz="1500" dirty="0"/>
              <a:t>who was the eldest of them all. They knew her not, —for the gods are not easily discerned by mortals —, but </a:t>
            </a:r>
            <a:r>
              <a:rPr lang="en-GB" sz="1500" dirty="0" smtClean="0"/>
              <a:t>standing near by her spoke winged words (94-112)</a:t>
            </a:r>
            <a:endParaRPr lang="en-GB" sz="1500" dirty="0"/>
          </a:p>
        </p:txBody>
      </p:sp>
      <p:sp>
        <p:nvSpPr>
          <p:cNvPr id="4" name="Content Placeholder 3"/>
          <p:cNvSpPr>
            <a:spLocks noGrp="1"/>
          </p:cNvSpPr>
          <p:nvPr>
            <p:ph sz="half" idx="2"/>
          </p:nvPr>
        </p:nvSpPr>
        <p:spPr>
          <a:xfrm>
            <a:off x="4656410" y="1371599"/>
            <a:ext cx="4182790" cy="5098403"/>
          </a:xfrm>
        </p:spPr>
        <p:txBody>
          <a:bodyPr>
            <a:normAutofit fontScale="85000" lnSpcReduction="20000"/>
          </a:bodyPr>
          <a:lstStyle/>
          <a:p>
            <a:r>
              <a:rPr lang="en-GB" dirty="0" smtClean="0"/>
              <a:t>Daughters potentially prototypes for priestesses at the Mysteries. </a:t>
            </a:r>
          </a:p>
          <a:p>
            <a:r>
              <a:rPr lang="en-GB" dirty="0" smtClean="0"/>
              <a:t>Springs and rivers are associated with virginity, initiation, marriage, and the cult of the goddesses</a:t>
            </a:r>
          </a:p>
          <a:p>
            <a:r>
              <a:rPr lang="en-GB" dirty="0" smtClean="0"/>
              <a:t>Wells are potentially dangerous – sites where a woman might be seduced, abducted.</a:t>
            </a:r>
          </a:p>
          <a:p>
            <a:r>
              <a:rPr lang="en-GB" dirty="0" smtClean="0"/>
              <a:t>Water for weddings drawn from special wells, which is potentially what this “Maiden Well” is. </a:t>
            </a:r>
          </a:p>
          <a:p>
            <a:r>
              <a:rPr lang="en-GB" dirty="0" smtClean="0"/>
              <a:t>Drawing water from wells and carrying it in urns plays a role in the cults of Demeter and Persephone. </a:t>
            </a:r>
            <a:endParaRPr lang="en-GB" dirty="0"/>
          </a:p>
        </p:txBody>
      </p:sp>
    </p:spTree>
    <p:extLst>
      <p:ext uri="{BB962C8B-B14F-4D97-AF65-F5344CB8AC3E}">
        <p14:creationId xmlns:p14="http://schemas.microsoft.com/office/powerpoint/2010/main" val="2133770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half" idx="1"/>
          </p:nvPr>
        </p:nvSpPr>
        <p:spPr>
          <a:xfrm>
            <a:off x="141103" y="1371600"/>
            <a:ext cx="4354046" cy="5138713"/>
          </a:xfrm>
        </p:spPr>
        <p:txBody>
          <a:bodyPr>
            <a:normAutofit fontScale="92500" lnSpcReduction="20000"/>
          </a:bodyPr>
          <a:lstStyle/>
          <a:p>
            <a:pPr marL="0" indent="0">
              <a:buNone/>
            </a:pPr>
            <a:r>
              <a:rPr lang="en-GB" dirty="0" smtClean="0"/>
              <a:t>“But </a:t>
            </a:r>
            <a:r>
              <a:rPr lang="en-GB" dirty="0"/>
              <a:t>may all those who dwell on Olympus give you husbands and birth of children as parents desire, so you take pity on me, maidens, </a:t>
            </a:r>
            <a:r>
              <a:rPr lang="en-GB" dirty="0" smtClean="0"/>
              <a:t>and </a:t>
            </a:r>
            <a:r>
              <a:rPr lang="en-GB" dirty="0"/>
              <a:t>show me this clearly that I may learn, dear children, to the house of what man and woman I may go</a:t>
            </a:r>
            <a:r>
              <a:rPr lang="en-GB" dirty="0" smtClean="0"/>
              <a:t>, </a:t>
            </a:r>
            <a:r>
              <a:rPr lang="en-GB" dirty="0"/>
              <a:t>to work for them cheerfully at such tasks as belong to a woman of my age. Well could I nurse a new born child, holding him in my arms, or keep house, or spread my masters' bed in a recess of the well-built chamber, or teach the women their work.</a:t>
            </a:r>
            <a:r>
              <a:rPr lang="en-GB" dirty="0" smtClean="0"/>
              <a:t>”  (140-44)</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Suggesting the role of nurse may mirror role in the Mysteries, where the goddesses adopted initiates and served as nurses to them. </a:t>
            </a:r>
            <a:endParaRPr lang="en-GB" dirty="0"/>
          </a:p>
        </p:txBody>
      </p:sp>
    </p:spTree>
    <p:extLst>
      <p:ext uri="{BB962C8B-B14F-4D97-AF65-F5344CB8AC3E}">
        <p14:creationId xmlns:p14="http://schemas.microsoft.com/office/powerpoint/2010/main" val="1660070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But now I will teach you clearly</a:t>
            </a:r>
            <a:r>
              <a:rPr lang="en-GB" dirty="0" smtClean="0"/>
              <a:t>, </a:t>
            </a:r>
            <a:r>
              <a:rPr lang="en-GB" dirty="0"/>
              <a:t>telling you the names of men who have great power and </a:t>
            </a:r>
            <a:r>
              <a:rPr lang="en-GB" dirty="0" smtClean="0"/>
              <a:t>honour </a:t>
            </a:r>
            <a:r>
              <a:rPr lang="en-GB" dirty="0"/>
              <a:t>here and are chief among the people, guarding our city's coif of towers by their wisdom and true judgements: there is wise </a:t>
            </a:r>
            <a:r>
              <a:rPr lang="en-GB" dirty="0" err="1"/>
              <a:t>Triptolemus</a:t>
            </a:r>
            <a:r>
              <a:rPr lang="en-GB" dirty="0"/>
              <a:t> and </a:t>
            </a:r>
            <a:r>
              <a:rPr lang="en-GB" dirty="0" err="1" smtClean="0"/>
              <a:t>Dioklus</a:t>
            </a:r>
            <a:r>
              <a:rPr lang="en-GB" dirty="0" smtClean="0"/>
              <a:t> </a:t>
            </a:r>
            <a:r>
              <a:rPr lang="en-GB" dirty="0"/>
              <a:t>and </a:t>
            </a:r>
            <a:r>
              <a:rPr lang="en-GB" dirty="0" err="1"/>
              <a:t>Polyxeinus</a:t>
            </a:r>
            <a:r>
              <a:rPr lang="en-GB" dirty="0"/>
              <a:t> and blameless </a:t>
            </a:r>
            <a:r>
              <a:rPr lang="en-GB" dirty="0" err="1"/>
              <a:t>Eumolpus</a:t>
            </a:r>
            <a:r>
              <a:rPr lang="en-GB" dirty="0"/>
              <a:t> </a:t>
            </a:r>
            <a:r>
              <a:rPr lang="en-GB" dirty="0" smtClean="0"/>
              <a:t>and </a:t>
            </a:r>
            <a:r>
              <a:rPr lang="en-GB" dirty="0" err="1"/>
              <a:t>Dolichus</a:t>
            </a:r>
            <a:r>
              <a:rPr lang="en-GB" dirty="0"/>
              <a:t> and our own brave </a:t>
            </a:r>
            <a:r>
              <a:rPr lang="en-GB" dirty="0" smtClean="0"/>
              <a:t>father</a:t>
            </a:r>
          </a:p>
          <a:p>
            <a:pPr marL="0" indent="0">
              <a:buNone/>
            </a:pPr>
            <a:r>
              <a:rPr lang="en-GB" dirty="0" smtClean="0"/>
              <a:t>(149-155)</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These men play more important roles in later versions of the myth:</a:t>
            </a:r>
          </a:p>
          <a:p>
            <a:r>
              <a:rPr lang="en-GB" dirty="0" err="1" smtClean="0"/>
              <a:t>Eumolpus</a:t>
            </a:r>
            <a:r>
              <a:rPr lang="en-GB" dirty="0" smtClean="0"/>
              <a:t> becomes the first Hierophant/priest of Demeter in the cult</a:t>
            </a:r>
          </a:p>
          <a:p>
            <a:r>
              <a:rPr lang="en-GB" dirty="0" err="1" smtClean="0"/>
              <a:t>Triptolemus</a:t>
            </a:r>
            <a:r>
              <a:rPr lang="en-GB" dirty="0" smtClean="0"/>
              <a:t> receives the gift of agriculture to disseminate among humans. </a:t>
            </a:r>
            <a:endParaRPr lang="en-GB" dirty="0"/>
          </a:p>
        </p:txBody>
      </p:sp>
    </p:spTree>
    <p:extLst>
      <p:ext uri="{BB962C8B-B14F-4D97-AF65-F5344CB8AC3E}">
        <p14:creationId xmlns:p14="http://schemas.microsoft.com/office/powerpoint/2010/main" val="1448870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quarter" idx="1"/>
          </p:nvPr>
        </p:nvSpPr>
        <p:spPr>
          <a:xfrm>
            <a:off x="141102" y="1527047"/>
            <a:ext cx="8849196" cy="5164667"/>
          </a:xfrm>
        </p:spPr>
        <p:txBody>
          <a:bodyPr>
            <a:normAutofit fontScale="77500" lnSpcReduction="20000"/>
          </a:bodyPr>
          <a:lstStyle/>
          <a:p>
            <a:pPr marL="0" indent="0">
              <a:buNone/>
            </a:pPr>
            <a:r>
              <a:rPr lang="en-GB" dirty="0" smtClean="0"/>
              <a:t>‘But </a:t>
            </a:r>
            <a:r>
              <a:rPr lang="en-GB" dirty="0"/>
              <a:t>Demeter, bringer of seasons and giver of perfect gifts, would not sit upon the bright couch, but </a:t>
            </a:r>
            <a:r>
              <a:rPr lang="en-GB" b="1" dirty="0"/>
              <a:t>stayed silent </a:t>
            </a:r>
            <a:r>
              <a:rPr lang="en-GB" dirty="0"/>
              <a:t>with lovely eyes cast down </a:t>
            </a:r>
            <a:r>
              <a:rPr lang="en-GB" dirty="0" smtClean="0"/>
              <a:t> </a:t>
            </a:r>
            <a:r>
              <a:rPr lang="en-GB" dirty="0"/>
              <a:t>until careful </a:t>
            </a:r>
            <a:r>
              <a:rPr lang="en-GB" dirty="0" err="1"/>
              <a:t>Iambe</a:t>
            </a:r>
            <a:r>
              <a:rPr lang="en-GB" dirty="0"/>
              <a:t> placed a jointed seat for her and threw </a:t>
            </a:r>
            <a:r>
              <a:rPr lang="en-GB" b="1" dirty="0"/>
              <a:t>over it a silvery fleece</a:t>
            </a:r>
            <a:r>
              <a:rPr lang="en-GB" dirty="0"/>
              <a:t>. Then she sat down and held her </a:t>
            </a:r>
            <a:r>
              <a:rPr lang="en-GB" b="1" dirty="0"/>
              <a:t>veil in her hands before her face. A long time she sat upon the </a:t>
            </a:r>
            <a:r>
              <a:rPr lang="en-GB" b="1" dirty="0" smtClean="0"/>
              <a:t>stool </a:t>
            </a:r>
            <a:r>
              <a:rPr lang="en-GB" b="1" dirty="0"/>
              <a:t>without speaking because of her sorrow, and greeted no one by word or by sign, but rested, </a:t>
            </a:r>
            <a:r>
              <a:rPr lang="en-GB" b="1" dirty="0" smtClean="0"/>
              <a:t>never </a:t>
            </a:r>
            <a:r>
              <a:rPr lang="en-GB" b="1" dirty="0"/>
              <a:t>smiling, and tasting neither food nor drink, </a:t>
            </a:r>
            <a:r>
              <a:rPr lang="en-GB" dirty="0"/>
              <a:t>because she pined with longing for her deep-bosomed daughter, until careful </a:t>
            </a:r>
            <a:r>
              <a:rPr lang="en-GB" dirty="0" err="1"/>
              <a:t>Iambe</a:t>
            </a:r>
            <a:r>
              <a:rPr lang="en-GB" dirty="0"/>
              <a:t> —who pleased her moods in aftertime also —moved the holy lady with many a </a:t>
            </a:r>
            <a:r>
              <a:rPr lang="en-GB" b="1" dirty="0"/>
              <a:t>quip and jest </a:t>
            </a:r>
            <a:r>
              <a:rPr lang="en-GB" dirty="0"/>
              <a:t>to smile and laugh and cheer her heart</a:t>
            </a:r>
            <a:r>
              <a:rPr lang="en-GB" dirty="0" smtClean="0"/>
              <a:t>. </a:t>
            </a:r>
            <a:r>
              <a:rPr lang="en-GB" dirty="0"/>
              <a:t>Then </a:t>
            </a:r>
            <a:r>
              <a:rPr lang="en-GB" dirty="0" err="1"/>
              <a:t>Metaneira</a:t>
            </a:r>
            <a:r>
              <a:rPr lang="en-GB" dirty="0"/>
              <a:t> filled a cup with sweet wine and offered it to her; but she refused it, for she said it was not lawful for her to drink red wine, </a:t>
            </a:r>
            <a:r>
              <a:rPr lang="en-GB" b="1" dirty="0"/>
              <a:t>but bade them mix meal and water with soft mint and give her to drink</a:t>
            </a:r>
            <a:r>
              <a:rPr lang="en-GB" b="1" dirty="0" smtClean="0"/>
              <a:t>. </a:t>
            </a:r>
            <a:r>
              <a:rPr lang="en-GB" b="1" dirty="0"/>
              <a:t>And </a:t>
            </a:r>
            <a:r>
              <a:rPr lang="en-GB" b="1" dirty="0" err="1"/>
              <a:t>Metaneira</a:t>
            </a:r>
            <a:r>
              <a:rPr lang="en-GB" b="1" dirty="0"/>
              <a:t> mixed the draught and gave it to the goddess as she bade. So the great queen </a:t>
            </a:r>
            <a:r>
              <a:rPr lang="en-GB" b="1" dirty="0" err="1"/>
              <a:t>Deo</a:t>
            </a:r>
            <a:r>
              <a:rPr lang="en-GB" b="1" dirty="0"/>
              <a:t> received it to observe the </a:t>
            </a:r>
            <a:r>
              <a:rPr lang="en-GB" b="1" dirty="0" smtClean="0"/>
              <a:t>sacrament.’ </a:t>
            </a:r>
            <a:r>
              <a:rPr lang="en-GB" dirty="0" smtClean="0"/>
              <a:t>(192-211)</a:t>
            </a:r>
            <a:endParaRPr lang="en-GB" b="1" dirty="0" smtClean="0"/>
          </a:p>
          <a:p>
            <a:pPr marL="0" indent="0">
              <a:buNone/>
            </a:pPr>
            <a:endParaRPr lang="en-GB" dirty="0"/>
          </a:p>
          <a:p>
            <a:pPr marL="0" indent="0">
              <a:buNone/>
            </a:pPr>
            <a:r>
              <a:rPr lang="en-GB" dirty="0" smtClean="0"/>
              <a:t>All of these are part of the initiation into the Mysteries. </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60349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Hymn to Demeter</a:t>
            </a:r>
          </a:p>
        </p:txBody>
      </p:sp>
      <p:sp>
        <p:nvSpPr>
          <p:cNvPr id="3" name="Content Placeholder 2"/>
          <p:cNvSpPr>
            <a:spLocks noGrp="1"/>
          </p:cNvSpPr>
          <p:nvPr>
            <p:ph sz="quarter" idx="1"/>
          </p:nvPr>
        </p:nvSpPr>
        <p:spPr/>
        <p:txBody>
          <a:bodyPr>
            <a:normAutofit fontScale="77500" lnSpcReduction="20000"/>
          </a:bodyPr>
          <a:lstStyle/>
          <a:p>
            <a:pPr marL="0" indent="0">
              <a:buNone/>
            </a:pPr>
            <a:r>
              <a:rPr lang="en-GB" dirty="0"/>
              <a:t>“Witless are you mortals and dull to foresee your lot, whether of good or evil, that comes upon you. For now in your heedlessness you have wrought folly past healing; for —be witness the oath of the gods, the relentless water of Styx </a:t>
            </a:r>
            <a:r>
              <a:rPr lang="en-GB" dirty="0" smtClean="0"/>
              <a:t>— </a:t>
            </a:r>
            <a:r>
              <a:rPr lang="en-GB" dirty="0"/>
              <a:t>I would have made your dear son deathless and </a:t>
            </a:r>
            <a:r>
              <a:rPr lang="en-GB" dirty="0" err="1"/>
              <a:t>unaging</a:t>
            </a:r>
            <a:r>
              <a:rPr lang="en-GB" dirty="0"/>
              <a:t> all his days and would have bestowed on him everlasting </a:t>
            </a:r>
            <a:r>
              <a:rPr lang="en-GB" dirty="0" smtClean="0"/>
              <a:t>honour</a:t>
            </a:r>
            <a:r>
              <a:rPr lang="en-GB" dirty="0"/>
              <a:t>, but now he can in no way escape death and the fates. Yet shall unfailing </a:t>
            </a:r>
            <a:r>
              <a:rPr lang="en-GB" dirty="0" err="1"/>
              <a:t>honor</a:t>
            </a:r>
            <a:r>
              <a:rPr lang="en-GB" dirty="0"/>
              <a:t> always rest upon him, because he lay upon my knees and slept in my arms. </a:t>
            </a:r>
            <a:r>
              <a:rPr lang="en-GB" dirty="0" smtClean="0"/>
              <a:t>But</a:t>
            </a:r>
            <a:r>
              <a:rPr lang="en-GB" dirty="0"/>
              <a:t>, as the years move round and when he is in his prime, the sons of the </a:t>
            </a:r>
            <a:r>
              <a:rPr lang="en-GB" dirty="0" err="1"/>
              <a:t>Eleusinians</a:t>
            </a:r>
            <a:r>
              <a:rPr lang="en-GB" dirty="0"/>
              <a:t> shall ever wage war and dread strife with one another continually. Lo! I am that Demeter who has share of </a:t>
            </a:r>
            <a:r>
              <a:rPr lang="en-GB" dirty="0" smtClean="0"/>
              <a:t>honour </a:t>
            </a:r>
            <a:r>
              <a:rPr lang="en-GB" dirty="0"/>
              <a:t>and is the greatest help and cause of joy to the undying gods and mortal men</a:t>
            </a:r>
            <a:r>
              <a:rPr lang="en-GB" b="1" dirty="0" smtClean="0"/>
              <a:t>. </a:t>
            </a:r>
            <a:r>
              <a:rPr lang="en-GB" b="1" dirty="0"/>
              <a:t>But now, let all the people build me a great temple and an altar below it and beneath the city and its sheer wall upon a rising hillock above </a:t>
            </a:r>
            <a:r>
              <a:rPr lang="en-GB" b="1" dirty="0" err="1"/>
              <a:t>K</a:t>
            </a:r>
            <a:r>
              <a:rPr lang="en-GB" b="1" dirty="0" err="1" smtClean="0"/>
              <a:t>allichorus</a:t>
            </a:r>
            <a:r>
              <a:rPr lang="en-GB" b="1" dirty="0"/>
              <a:t>. And I myself will teach my rites, that hereafter you may reverently perform them and so win the favour of my heart.</a:t>
            </a:r>
            <a:r>
              <a:rPr lang="en-GB" b="1" dirty="0" smtClean="0"/>
              <a:t>”</a:t>
            </a:r>
          </a:p>
          <a:p>
            <a:pPr marL="0" indent="0">
              <a:buNone/>
            </a:pPr>
            <a:r>
              <a:rPr lang="en-GB" dirty="0" smtClean="0"/>
              <a:t>(256-74)</a:t>
            </a:r>
            <a:endParaRPr lang="en-GB" dirty="0"/>
          </a:p>
        </p:txBody>
      </p:sp>
    </p:spTree>
    <p:extLst>
      <p:ext uri="{BB962C8B-B14F-4D97-AF65-F5344CB8AC3E}">
        <p14:creationId xmlns:p14="http://schemas.microsoft.com/office/powerpoint/2010/main" val="8596012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Hymn to Demeter</a:t>
            </a:r>
            <a:endParaRPr lang="en-GB" dirty="0"/>
          </a:p>
        </p:txBody>
      </p:sp>
      <p:sp>
        <p:nvSpPr>
          <p:cNvPr id="3" name="Content Placeholder 2"/>
          <p:cNvSpPr>
            <a:spLocks noGrp="1"/>
          </p:cNvSpPr>
          <p:nvPr>
            <p:ph sz="half" idx="1"/>
          </p:nvPr>
        </p:nvSpPr>
        <p:spPr/>
        <p:txBody>
          <a:bodyPr/>
          <a:lstStyle/>
          <a:p>
            <a:pPr marL="0" indent="0">
              <a:buNone/>
            </a:pPr>
            <a:r>
              <a:rPr lang="en-GB" dirty="0"/>
              <a:t>Then bright-coiffed Hecate came near to them, and often did she embrace the daughter of holy Demeter: </a:t>
            </a:r>
            <a:r>
              <a:rPr lang="en-GB" dirty="0" smtClean="0"/>
              <a:t> </a:t>
            </a:r>
            <a:r>
              <a:rPr lang="en-GB" dirty="0"/>
              <a:t>and from that time the lady Hecate was minister and companion to Persephone</a:t>
            </a:r>
            <a:r>
              <a:rPr lang="en-GB" dirty="0" smtClean="0"/>
              <a:t>.</a:t>
            </a:r>
          </a:p>
          <a:p>
            <a:pPr marL="0" indent="0">
              <a:buNone/>
            </a:pPr>
            <a:endParaRPr lang="en-GB" dirty="0"/>
          </a:p>
          <a:p>
            <a:pPr marL="0" indent="0">
              <a:buNone/>
            </a:pPr>
            <a:r>
              <a:rPr lang="en-GB" dirty="0" smtClean="0"/>
              <a:t>(438-40)</a:t>
            </a:r>
            <a:endParaRPr lang="en-GB" dirty="0"/>
          </a:p>
        </p:txBody>
      </p:sp>
      <p:sp>
        <p:nvSpPr>
          <p:cNvPr id="4" name="Content Placeholder 3"/>
          <p:cNvSpPr>
            <a:spLocks noGrp="1"/>
          </p:cNvSpPr>
          <p:nvPr>
            <p:ph sz="half" idx="2"/>
          </p:nvPr>
        </p:nvSpPr>
        <p:spPr/>
        <p:txBody>
          <a:bodyPr/>
          <a:lstStyle/>
          <a:p>
            <a:r>
              <a:rPr lang="en-GB" dirty="0" smtClean="0"/>
              <a:t>Again, reference to the role Hekate will play in the Mysteries </a:t>
            </a:r>
            <a:endParaRPr lang="en-GB" dirty="0"/>
          </a:p>
        </p:txBody>
      </p:sp>
    </p:spTree>
    <p:extLst>
      <p:ext uri="{BB962C8B-B14F-4D97-AF65-F5344CB8AC3E}">
        <p14:creationId xmlns:p14="http://schemas.microsoft.com/office/powerpoint/2010/main" val="189593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Hymn to Demeter</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So </a:t>
            </a:r>
            <a:r>
              <a:rPr lang="en-GB" dirty="0" err="1"/>
              <a:t>spake</a:t>
            </a:r>
            <a:r>
              <a:rPr lang="en-GB" dirty="0"/>
              <a:t> Rhea. And rich-crowned Demeter did not refuse but straightway made fruit to spring up from the rich lands, so that the whole wide earth was laden with leaves and flowers. Then she went, and to the kings who deal justice, </a:t>
            </a:r>
            <a:r>
              <a:rPr lang="en-GB" dirty="0" err="1"/>
              <a:t>Triptolemus</a:t>
            </a:r>
            <a:r>
              <a:rPr lang="en-GB" dirty="0"/>
              <a:t> and </a:t>
            </a:r>
            <a:r>
              <a:rPr lang="en-GB" dirty="0" err="1" smtClean="0"/>
              <a:t>Diokles</a:t>
            </a:r>
            <a:r>
              <a:rPr lang="en-GB" dirty="0"/>
              <a:t>, the horse-driver, </a:t>
            </a:r>
            <a:r>
              <a:rPr lang="en-GB" dirty="0" smtClean="0"/>
              <a:t> </a:t>
            </a:r>
            <a:r>
              <a:rPr lang="en-GB" dirty="0"/>
              <a:t>and to doughty </a:t>
            </a:r>
            <a:r>
              <a:rPr lang="en-GB" dirty="0" err="1"/>
              <a:t>Eumolpus</a:t>
            </a:r>
            <a:r>
              <a:rPr lang="en-GB" dirty="0"/>
              <a:t> and </a:t>
            </a:r>
            <a:r>
              <a:rPr lang="en-GB" dirty="0" err="1" smtClean="0"/>
              <a:t>Keleus</a:t>
            </a:r>
            <a:r>
              <a:rPr lang="en-GB" dirty="0"/>
              <a:t>, leader of the people, she showed the conduct of her rites and taught them all her mysteries, to </a:t>
            </a:r>
            <a:r>
              <a:rPr lang="en-GB" dirty="0" err="1"/>
              <a:t>Triptolemus</a:t>
            </a:r>
            <a:r>
              <a:rPr lang="en-GB" dirty="0"/>
              <a:t> and </a:t>
            </a:r>
            <a:r>
              <a:rPr lang="en-GB" dirty="0" err="1"/>
              <a:t>Polyxeinus</a:t>
            </a:r>
            <a:r>
              <a:rPr lang="en-GB" dirty="0"/>
              <a:t> and </a:t>
            </a:r>
            <a:r>
              <a:rPr lang="en-GB" dirty="0" err="1" smtClean="0"/>
              <a:t>Diokles</a:t>
            </a:r>
            <a:r>
              <a:rPr lang="en-GB" dirty="0" smtClean="0"/>
              <a:t> </a:t>
            </a:r>
            <a:r>
              <a:rPr lang="en-GB" dirty="0"/>
              <a:t>also, —awful mysteries which no one may in any way transgress or pry into or utter, for deep awe of the gods checks the voice</a:t>
            </a:r>
            <a:r>
              <a:rPr lang="en-GB" dirty="0" smtClean="0"/>
              <a:t>. </a:t>
            </a:r>
            <a:r>
              <a:rPr lang="en-GB" dirty="0"/>
              <a:t>Happy is he among men upon earth who has seen these mysteries; but he who is </a:t>
            </a:r>
            <a:r>
              <a:rPr lang="en-GB" dirty="0" err="1"/>
              <a:t>uninitiate</a:t>
            </a:r>
            <a:r>
              <a:rPr lang="en-GB" dirty="0"/>
              <a:t> and who has no part in them, never has lot of like good things once he is dead, down in the darkness and gloom</a:t>
            </a:r>
            <a:r>
              <a:rPr lang="en-GB" dirty="0" smtClean="0"/>
              <a:t>.</a:t>
            </a:r>
          </a:p>
          <a:p>
            <a:pPr marL="0" indent="0">
              <a:buNone/>
            </a:pPr>
            <a:r>
              <a:rPr lang="en-GB" dirty="0" smtClean="0"/>
              <a:t>(470-82). </a:t>
            </a:r>
            <a:endParaRPr lang="en-GB" dirty="0"/>
          </a:p>
        </p:txBody>
      </p:sp>
    </p:spTree>
    <p:extLst>
      <p:ext uri="{BB962C8B-B14F-4D97-AF65-F5344CB8AC3E}">
        <p14:creationId xmlns:p14="http://schemas.microsoft.com/office/powerpoint/2010/main" val="3387956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and Religion</a:t>
            </a:r>
            <a:endParaRPr lang="en-GB" dirty="0"/>
          </a:p>
        </p:txBody>
      </p:sp>
      <p:sp>
        <p:nvSpPr>
          <p:cNvPr id="3" name="Content Placeholder 2"/>
          <p:cNvSpPr>
            <a:spLocks noGrp="1"/>
          </p:cNvSpPr>
          <p:nvPr>
            <p:ph sz="quarter" idx="1"/>
          </p:nvPr>
        </p:nvSpPr>
        <p:spPr/>
        <p:txBody>
          <a:bodyPr/>
          <a:lstStyle/>
          <a:p>
            <a:r>
              <a:rPr lang="en-GB" dirty="0" smtClean="0"/>
              <a:t>This is more recognisable than other myths as religious. </a:t>
            </a:r>
          </a:p>
          <a:p>
            <a:r>
              <a:rPr lang="en-GB" dirty="0" smtClean="0"/>
              <a:t>Compare: Christianity - the Eucharist. </a:t>
            </a:r>
          </a:p>
          <a:p>
            <a:r>
              <a:rPr lang="en-GB" dirty="0" smtClean="0"/>
              <a:t>Did the Greeks believe their myths? What would be the point of this type of myth if they didn’t? </a:t>
            </a:r>
          </a:p>
          <a:p>
            <a:pPr marL="0" indent="0">
              <a:buNone/>
            </a:pPr>
            <a:r>
              <a:rPr lang="en-GB" dirty="0"/>
              <a:t>There are things missing from the myth represented in </a:t>
            </a:r>
            <a:r>
              <a:rPr lang="en-GB" i="1" dirty="0"/>
              <a:t>The Hymn to Demeter</a:t>
            </a:r>
            <a:r>
              <a:rPr lang="en-GB" dirty="0"/>
              <a:t> that we know were represented in the cult:</a:t>
            </a:r>
          </a:p>
          <a:p>
            <a:pPr marL="0" indent="0">
              <a:buNone/>
            </a:pPr>
            <a:r>
              <a:rPr lang="en-GB" dirty="0"/>
              <a:t>The figures of </a:t>
            </a:r>
            <a:r>
              <a:rPr lang="en-GB" dirty="0" err="1"/>
              <a:t>Eubouleus</a:t>
            </a:r>
            <a:r>
              <a:rPr lang="en-GB" dirty="0"/>
              <a:t> and </a:t>
            </a:r>
            <a:r>
              <a:rPr lang="en-GB" dirty="0" err="1"/>
              <a:t>Iakchos</a:t>
            </a:r>
            <a:r>
              <a:rPr lang="en-GB" dirty="0"/>
              <a:t> </a:t>
            </a:r>
          </a:p>
          <a:p>
            <a:endParaRPr lang="en-GB" dirty="0"/>
          </a:p>
        </p:txBody>
      </p:sp>
    </p:spTree>
    <p:extLst>
      <p:ext uri="{BB962C8B-B14F-4D97-AF65-F5344CB8AC3E}">
        <p14:creationId xmlns:p14="http://schemas.microsoft.com/office/powerpoint/2010/main" val="1807468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Marriage</a:t>
            </a:r>
            <a:endParaRPr lang="en-GB" dirty="0"/>
          </a:p>
        </p:txBody>
      </p:sp>
      <p:sp>
        <p:nvSpPr>
          <p:cNvPr id="3" name="Content Placeholder 2"/>
          <p:cNvSpPr>
            <a:spLocks noGrp="1"/>
          </p:cNvSpPr>
          <p:nvPr>
            <p:ph sz="quarter" idx="1"/>
          </p:nvPr>
        </p:nvSpPr>
        <p:spPr/>
        <p:txBody>
          <a:bodyPr/>
          <a:lstStyle/>
          <a:p>
            <a:r>
              <a:rPr lang="en-GB" dirty="0" smtClean="0"/>
              <a:t>Hymn becomes a paradigm in Greek art and literature for human marriage as a rite of initiation</a:t>
            </a:r>
          </a:p>
          <a:p>
            <a:r>
              <a:rPr lang="en-GB" dirty="0" smtClean="0"/>
              <a:t>The bride undergoes a symbolic death and rebirth into the new household</a:t>
            </a:r>
          </a:p>
          <a:p>
            <a:r>
              <a:rPr lang="en-GB" dirty="0" smtClean="0"/>
              <a:t>The abduction by chariot mirrors marriage in the transfer of the bride to her new residence by chariot</a:t>
            </a:r>
          </a:p>
          <a:p>
            <a:r>
              <a:rPr lang="en-GB" dirty="0" smtClean="0"/>
              <a:t>Expresses the female perspective on this? </a:t>
            </a:r>
          </a:p>
          <a:p>
            <a:r>
              <a:rPr lang="en-GB" dirty="0" smtClean="0"/>
              <a:t>Partial defeat of the father/husband? Compromise?</a:t>
            </a:r>
            <a:endParaRPr lang="en-GB" dirty="0"/>
          </a:p>
        </p:txBody>
      </p:sp>
    </p:spTree>
    <p:extLst>
      <p:ext uri="{BB962C8B-B14F-4D97-AF65-F5344CB8AC3E}">
        <p14:creationId xmlns:p14="http://schemas.microsoft.com/office/powerpoint/2010/main" val="1183914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sz="quarter" idx="1"/>
          </p:nvPr>
        </p:nvSpPr>
        <p:spPr/>
        <p:txBody>
          <a:bodyPr/>
          <a:lstStyle/>
          <a:p>
            <a:r>
              <a:rPr lang="en-GB" dirty="0" smtClean="0"/>
              <a:t>Ancient cults are always based around myth and religion.</a:t>
            </a:r>
          </a:p>
          <a:p>
            <a:r>
              <a:rPr lang="en-GB" dirty="0" smtClean="0"/>
              <a:t>Such cults help solidify a communal identity, give social hierarchy, and grant blessings from the gods. </a:t>
            </a:r>
          </a:p>
          <a:p>
            <a:r>
              <a:rPr lang="en-GB" dirty="0"/>
              <a:t>Many of the elements of the </a:t>
            </a:r>
            <a:r>
              <a:rPr lang="en-GB" i="1" dirty="0"/>
              <a:t>Hymn to Demeter</a:t>
            </a:r>
            <a:r>
              <a:rPr lang="en-GB" dirty="0"/>
              <a:t> support/explain/represent aspects of ritual in the Eleusinian Mysteries. </a:t>
            </a:r>
          </a:p>
          <a:p>
            <a:r>
              <a:rPr lang="en-GB" dirty="0"/>
              <a:t>T</a:t>
            </a:r>
            <a:r>
              <a:rPr lang="en-GB" dirty="0" smtClean="0"/>
              <a:t>he hymn also has elements that parallel the rituals surrounding </a:t>
            </a:r>
            <a:r>
              <a:rPr lang="en-GB" smtClean="0"/>
              <a:t>marriage – aetiological? </a:t>
            </a:r>
            <a:endParaRPr lang="en-GB" dirty="0" smtClean="0"/>
          </a:p>
        </p:txBody>
      </p:sp>
    </p:spTree>
    <p:extLst>
      <p:ext uri="{BB962C8B-B14F-4D97-AF65-F5344CB8AC3E}">
        <p14:creationId xmlns:p14="http://schemas.microsoft.com/office/powerpoint/2010/main" val="28411452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2885</TotalTime>
  <Words>2768</Words>
  <Application>Microsoft Macintosh PowerPoint</Application>
  <PresentationFormat>On-screen Show (4:3)</PresentationFormat>
  <Paragraphs>168</Paragraphs>
  <Slides>29</Slides>
  <Notes>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Civic</vt:lpstr>
      <vt:lpstr>Myth, Religion, Cult </vt:lpstr>
      <vt:lpstr>Outline</vt:lpstr>
      <vt:lpstr>What is a cult?</vt:lpstr>
      <vt:lpstr>Ancient Cults</vt:lpstr>
      <vt:lpstr>Elusinian Mystery Cult </vt:lpstr>
      <vt:lpstr>Elusinian Mystery Cult </vt:lpstr>
      <vt:lpstr>Eleusis</vt:lpstr>
      <vt:lpstr>Eleusis</vt:lpstr>
      <vt:lpstr>The Mysteries</vt:lpstr>
      <vt:lpstr>The Mysteries</vt:lpstr>
      <vt:lpstr>The Mysteries</vt:lpstr>
      <vt:lpstr>The Hymn to Demeter </vt:lpstr>
      <vt:lpstr>What are Hymns?</vt:lpstr>
      <vt:lpstr>The Hymn to Demeter</vt:lpstr>
      <vt:lpstr>The Hymn to Demeter</vt:lpstr>
      <vt:lpstr>PowerPoint Presentation</vt:lpstr>
      <vt:lpstr>The Hymn to Demeter</vt:lpstr>
      <vt:lpstr>The Hymn to Demeter</vt:lpstr>
      <vt:lpstr>The Hymn to Demeter</vt:lpstr>
      <vt:lpstr>The Hymn to Demeter</vt:lpstr>
      <vt:lpstr>The Hymn to Demeter</vt:lpstr>
      <vt:lpstr>The Hymn to Demeter</vt:lpstr>
      <vt:lpstr>The Hymn to Demeter</vt:lpstr>
      <vt:lpstr>The Hymn to Demeter</vt:lpstr>
      <vt:lpstr>The Hymn to Demeter</vt:lpstr>
      <vt:lpstr>The Hymn to Demeter</vt:lpstr>
      <vt:lpstr>Myth and Religion</vt:lpstr>
      <vt:lpstr>Marriage</vt:lpstr>
      <vt:lpstr>Conclusion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Religion, Cult </dc:title>
  <dc:creator>Silvie</dc:creator>
  <cp:lastModifiedBy>Silvie</cp:lastModifiedBy>
  <cp:revision>30</cp:revision>
  <dcterms:created xsi:type="dcterms:W3CDTF">2017-11-14T17:01:52Z</dcterms:created>
  <dcterms:modified xsi:type="dcterms:W3CDTF">2017-11-16T17:07:23Z</dcterms:modified>
</cp:coreProperties>
</file>