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9" r:id="rId3"/>
    <p:sldId id="284" r:id="rId4"/>
    <p:sldId id="334" r:id="rId5"/>
    <p:sldId id="333" r:id="rId6"/>
    <p:sldId id="335" r:id="rId7"/>
    <p:sldId id="336" r:id="rId8"/>
    <p:sldId id="337" r:id="rId9"/>
    <p:sldId id="344" r:id="rId10"/>
    <p:sldId id="341" r:id="rId11"/>
    <p:sldId id="342" r:id="rId12"/>
    <p:sldId id="345" r:id="rId13"/>
    <p:sldId id="346" r:id="rId14"/>
    <p:sldId id="347" r:id="rId15"/>
    <p:sldId id="349" r:id="rId16"/>
    <p:sldId id="348" r:id="rId17"/>
    <p:sldId id="350" r:id="rId18"/>
    <p:sldId id="298" r:id="rId19"/>
    <p:sldId id="292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uno" initials="M" lastIdx="1" clrIdx="0">
    <p:extLst>
      <p:ext uri="{19B8F6BF-5375-455C-9EA6-DF929625EA0E}">
        <p15:presenceInfo xmlns:p15="http://schemas.microsoft.com/office/powerpoint/2012/main" userId="d204c6bcbc896501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B45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43" d="100"/>
          <a:sy n="43" d="100"/>
        </p:scale>
        <p:origin x="75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commentAuthors" Target="commentAuthor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D092D-FE72-4522-9BB7-D52A972D0B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BD3111-DACE-47C8-B579-84FF10E261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49F424-21AB-4181-97A5-A7B48C5084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350757-B595-4262-88E4-0AB683702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83589-533A-48AB-AAE8-18EC0E0CE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5587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D73AB-D42F-4E02-B8B5-2569CCE7B7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4383C8-39D6-4D44-A063-C09EDD5E30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F0D164-CB8C-4E45-ACB5-2B8ACDA76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B601A0-86B1-4E23-BD0B-4D8F755E73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FA1603-9BDE-4E0C-9980-442E1C65CD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7320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0941E-C56A-410A-B43C-1A0315EE0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8B667A-80DB-4D3C-9879-C426A136D2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D3B723-D641-43E8-BE72-CFF5B4F597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2B6780-8E0E-449D-B34A-54D7F9BED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085354-7F28-481C-A84D-29980BA83C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633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0D12B-9951-407F-B4FE-8A4619FFE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26A13-854E-459B-B963-4178AB018B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DC89A2-F9CE-450A-90B5-E44F1733EC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FE443E-EDBE-479E-81C1-D6DF1E26A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A885AC-C44B-4725-BA69-F12C06A544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AAEF5F-060A-4969-B860-10365F3B31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715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B53C9-05A9-4BEA-B80A-E8A58A324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195F33-050D-4595-B434-CC3A1B4393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D22232-7AAE-4B04-A78C-078CEB0B85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D5ECA6-8E00-42A2-BF59-58E2FE9C26E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487B33-CAAC-4958-8690-E704161CB9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2FC13B1-A6D2-4221-98B0-2D7C86F81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9723C9-3BA7-46CB-AC70-FBCEF9B8F4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DFD232-6F27-4753-A6AB-26B5E4D6E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35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4016A-48FC-4D2E-89B0-E738E8B31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2D6823-C92F-4A24-B0DE-141C6DD118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58DA77-6734-4EBD-A818-DF4812FEF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A4D706-3112-410B-91EC-C844A4CD7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2150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BDFAEB-C952-4569-89EB-4B3AECCF49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FFEE5D-037A-4CDB-BE8D-6F2E83B969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F79F8B-9EB4-4593-B783-9C53EA16E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8637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71062-E3CC-42ED-B496-3E07BB35A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EFB990-5E94-47DF-9014-80A8F04F8B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B19BE6-6724-48B1-92F3-7337632550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C859D1-5C7C-41F9-9F02-332177446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6F95A5-9808-418F-A9BC-52B7B6F798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488DDC-5EC5-4C47-9438-307260714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507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883A3-67A0-4FC9-A364-67F0517E5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8DF0F7D-6597-4364-AD87-8520DFC70B2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4C43CB-32C9-4746-8AE5-3229234A9B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EF82EB-9E13-4D20-8F16-E54C7D9E0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9B96DB-9961-4BA6-A98E-FA7961AD0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E9AACF-4BB2-4C3E-8284-2060B9F82F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7282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54FF9-0F7A-4127-96C4-A0C26310E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3E32D6-D8BF-4BE8-875D-C725694A74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38ADDF-C385-4685-8334-3C74F8865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7C99BA-7D98-4990-BFA6-19F677F01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BA480A-DF86-4A5A-A908-2D0D478CF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9195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34C3A8-363F-4FF1-BB70-C7C49FB824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0A7BFF-58AC-419C-8F04-D7BB25843D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C2EAE4-BF0E-47B6-939A-7D8BA085BA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30BB70-8C0B-4510-8619-52F06D187A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19FB91-5E03-49BE-950E-4EB0C8B52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6888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28/01/2023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677904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28/01/2023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6867528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28/01/2023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19276643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28/01/2023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3783524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28/01/2023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9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4204558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28/01/2023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18156841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28/01/2023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4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41172942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28/01/2023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6464479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28/01/2023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1255844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600200"/>
            <a:ext cx="10972800" cy="39163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28/01/2023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11497495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28/01/2023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98999356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C107EFD-A413-40D9-8B6D-6CF5024404BB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174329809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8AF844A-97AA-4F97-815A-EBFC2DB0CED3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8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11717586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FC2E0CE-4010-4D19-A805-059E3FE39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A3EE43-27F0-41CE-86A9-8C765F615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6DD289-C8EB-4A35-97F1-65D86595F3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1EB576-7AA4-47EC-AF8B-4F62EF473663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F696F1-2AD4-4DD5-8D78-CBE9A93A63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94CDD2-509B-4211-AAA7-D4F00A052B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339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922389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BA Business Management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95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Accounting LCBB5002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Week 2 Lesson 1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Cost Behaviour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04677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6911DD9F-0F18-4EAD-92B6-6C5BCC9C32AD}"/>
              </a:ext>
            </a:extLst>
          </p:cNvPr>
          <p:cNvSpPr txBox="1">
            <a:spLocks/>
          </p:cNvSpPr>
          <p:nvPr/>
        </p:nvSpPr>
        <p:spPr>
          <a:xfrm>
            <a:off x="0" y="1881385"/>
            <a:ext cx="11077575" cy="231913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2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br>
              <a:rPr lang="en-GB" sz="3600" b="1" dirty="0"/>
            </a:br>
            <a:br>
              <a:rPr lang="en-GB" sz="12800" b="1" dirty="0"/>
            </a:br>
            <a:r>
              <a:rPr lang="en-US" sz="19200" b="1" dirty="0">
                <a:solidFill>
                  <a:srgbClr val="002060"/>
                </a:solidFill>
                <a:latin typeface="+mn-lt"/>
              </a:rPr>
              <a:t>By the end of this session you should be able to understand:</a:t>
            </a:r>
          </a:p>
          <a:p>
            <a:pPr algn="l"/>
            <a:endParaRPr lang="en-US" sz="9600" b="1" dirty="0">
              <a:solidFill>
                <a:srgbClr val="002060"/>
              </a:solidFill>
              <a:latin typeface="+mn-lt"/>
            </a:endParaRP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9600" dirty="0">
                <a:solidFill>
                  <a:srgbClr val="002060"/>
                </a:solidFill>
                <a:latin typeface="+mn-lt"/>
              </a:rPr>
              <a:t>How costs behave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9600" dirty="0">
                <a:solidFill>
                  <a:srgbClr val="002060"/>
                </a:solidFill>
                <a:latin typeface="+mn-lt"/>
              </a:rPr>
              <a:t>Graphs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9600" dirty="0">
                <a:solidFill>
                  <a:srgbClr val="002060"/>
                </a:solidFill>
                <a:latin typeface="+mn-lt"/>
              </a:rPr>
              <a:t>High-low method</a:t>
            </a:r>
          </a:p>
        </p:txBody>
      </p:sp>
    </p:spTree>
    <p:extLst>
      <p:ext uri="{BB962C8B-B14F-4D97-AF65-F5344CB8AC3E}">
        <p14:creationId xmlns:p14="http://schemas.microsoft.com/office/powerpoint/2010/main" val="21833419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2852936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775520" y="2996953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ty</a:t>
            </a:r>
            <a:endParaRPr lang="en-GB" dirty="0"/>
          </a:p>
          <a:p>
            <a:pPr algn="ctr"/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-99392"/>
            <a:ext cx="9144000" cy="6957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32655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2852936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775520" y="2996952"/>
            <a:ext cx="82089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Cost behaviour</a:t>
            </a:r>
          </a:p>
          <a:p>
            <a:pPr algn="ctr"/>
            <a:endParaRPr lang="en-GB" b="1" dirty="0"/>
          </a:p>
          <a:p>
            <a:pPr algn="ctr"/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505" y="219076"/>
            <a:ext cx="9036495" cy="6417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9650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847528" y="3140969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Let’s model cost behaviours together </a:t>
            </a:r>
            <a:endParaRPr lang="en-GB" dirty="0"/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028498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257175" y="1"/>
            <a:ext cx="11791950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rgbClr val="002060"/>
                </a:solidFill>
              </a:rPr>
              <a:t>Bux</a:t>
            </a:r>
            <a:r>
              <a:rPr lang="en-GB" b="1" dirty="0">
                <a:solidFill>
                  <a:srgbClr val="002060"/>
                </a:solidFill>
              </a:rPr>
              <a:t> Spaces Limited furniture. Selected costs associated with the manufacture of the furniture and the general operation of the company are given below. </a:t>
            </a:r>
          </a:p>
          <a:p>
            <a:pPr lvl="0"/>
            <a:r>
              <a:rPr lang="en-GB" b="1" dirty="0">
                <a:solidFill>
                  <a:srgbClr val="002060"/>
                </a:solidFill>
              </a:rPr>
              <a:t>Wood used in a table (£100 per table)</a:t>
            </a:r>
            <a:br>
              <a:rPr lang="en-GB" dirty="0">
                <a:solidFill>
                  <a:srgbClr val="002060"/>
                </a:solidFill>
              </a:rPr>
            </a:br>
            <a:endParaRPr lang="en-GB" dirty="0">
              <a:solidFill>
                <a:srgbClr val="002060"/>
              </a:solidFill>
            </a:endParaRPr>
          </a:p>
          <a:p>
            <a:pPr lvl="0"/>
            <a:r>
              <a:rPr lang="en-GB" dirty="0">
                <a:solidFill>
                  <a:srgbClr val="002060"/>
                </a:solidFill>
              </a:rPr>
              <a:t>Assembly of tables (£40 wage cost per table)</a:t>
            </a:r>
            <a:br>
              <a:rPr lang="en-GB" dirty="0">
                <a:solidFill>
                  <a:srgbClr val="002060"/>
                </a:solidFill>
              </a:rPr>
            </a:br>
            <a:endParaRPr lang="en-GB" dirty="0">
              <a:solidFill>
                <a:srgbClr val="002060"/>
              </a:solidFill>
            </a:endParaRPr>
          </a:p>
          <a:p>
            <a:pPr lvl="0"/>
            <a:r>
              <a:rPr lang="en-GB" dirty="0">
                <a:solidFill>
                  <a:srgbClr val="002060"/>
                </a:solidFill>
              </a:rPr>
              <a:t>Factory supervisor who supervises the assembly staff (£25,000 per year)</a:t>
            </a:r>
            <a:br>
              <a:rPr lang="en-GB" dirty="0">
                <a:solidFill>
                  <a:srgbClr val="002060"/>
                </a:solidFill>
              </a:rPr>
            </a:br>
            <a:endParaRPr lang="en-GB" dirty="0">
              <a:solidFill>
                <a:srgbClr val="002060"/>
              </a:solidFill>
            </a:endParaRPr>
          </a:p>
          <a:p>
            <a:pPr lvl="0"/>
            <a:r>
              <a:rPr lang="en-GB" dirty="0">
                <a:solidFill>
                  <a:srgbClr val="002060"/>
                </a:solidFill>
              </a:rPr>
              <a:t>Electricity costs (£2 per machine hour). Four machine hours are required per table</a:t>
            </a:r>
            <a:br>
              <a:rPr lang="en-GB" dirty="0">
                <a:solidFill>
                  <a:srgbClr val="002060"/>
                </a:solidFill>
              </a:rPr>
            </a:br>
            <a:endParaRPr lang="en-GB" dirty="0">
              <a:solidFill>
                <a:srgbClr val="002060"/>
              </a:solidFill>
            </a:endParaRPr>
          </a:p>
          <a:p>
            <a:pPr lvl="0"/>
            <a:r>
              <a:rPr lang="en-GB" dirty="0">
                <a:solidFill>
                  <a:srgbClr val="002060"/>
                </a:solidFill>
              </a:rPr>
              <a:t>Depreciation of machines used to make the tables (£10,000 per year)</a:t>
            </a:r>
            <a:br>
              <a:rPr lang="en-GB" dirty="0">
                <a:solidFill>
                  <a:srgbClr val="002060"/>
                </a:solidFill>
              </a:rPr>
            </a:br>
            <a:endParaRPr lang="en-GB" dirty="0">
              <a:solidFill>
                <a:srgbClr val="002060"/>
              </a:solidFill>
            </a:endParaRPr>
          </a:p>
          <a:p>
            <a:pPr lvl="0"/>
            <a:r>
              <a:rPr lang="en-GB" dirty="0">
                <a:solidFill>
                  <a:srgbClr val="002060"/>
                </a:solidFill>
              </a:rPr>
              <a:t>Salary of the managing director (£100,000 per year)</a:t>
            </a:r>
            <a:br>
              <a:rPr lang="en-GB" dirty="0">
                <a:solidFill>
                  <a:srgbClr val="002060"/>
                </a:solidFill>
              </a:rPr>
            </a:br>
            <a:endParaRPr lang="en-GB" dirty="0">
              <a:solidFill>
                <a:srgbClr val="002060"/>
              </a:solidFill>
            </a:endParaRPr>
          </a:p>
          <a:p>
            <a:pPr lvl="0"/>
            <a:r>
              <a:rPr lang="en-GB" dirty="0">
                <a:solidFill>
                  <a:srgbClr val="002060"/>
                </a:solidFill>
              </a:rPr>
              <a:t>Advertising costs (£250,000 per year) </a:t>
            </a:r>
            <a:br>
              <a:rPr lang="en-GB" dirty="0">
                <a:solidFill>
                  <a:srgbClr val="002060"/>
                </a:solidFill>
              </a:rPr>
            </a:br>
            <a:endParaRPr lang="en-GB" dirty="0">
              <a:solidFill>
                <a:srgbClr val="002060"/>
              </a:solidFill>
            </a:endParaRPr>
          </a:p>
          <a:p>
            <a:pPr lvl="0"/>
            <a:r>
              <a:rPr lang="en-GB" dirty="0">
                <a:solidFill>
                  <a:srgbClr val="002060"/>
                </a:solidFill>
              </a:rPr>
              <a:t>Commission for sales staff (£30 per table sold) </a:t>
            </a:r>
            <a:br>
              <a:rPr lang="en-GB" dirty="0">
                <a:solidFill>
                  <a:srgbClr val="002060"/>
                </a:solidFill>
              </a:rPr>
            </a:br>
            <a:endParaRPr lang="en-GB" dirty="0">
              <a:solidFill>
                <a:srgbClr val="002060"/>
              </a:solidFill>
            </a:endParaRPr>
          </a:p>
          <a:p>
            <a:pPr lvl="0"/>
            <a:r>
              <a:rPr lang="en-GB" dirty="0">
                <a:solidFill>
                  <a:srgbClr val="002060"/>
                </a:solidFill>
              </a:rPr>
              <a:t>Instead of producing the tables, the company could rent its factory space out at a rental income of £50,000 per year</a:t>
            </a:r>
          </a:p>
          <a:p>
            <a:br>
              <a:rPr lang="en-GB" b="1" dirty="0">
                <a:solidFill>
                  <a:srgbClr val="002060"/>
                </a:solidFill>
              </a:rPr>
            </a:br>
            <a:r>
              <a:rPr lang="en-GB" b="1" dirty="0">
                <a:solidFill>
                  <a:srgbClr val="002060"/>
                </a:solidFill>
              </a:rPr>
              <a:t>Required:</a:t>
            </a:r>
            <a:endParaRPr lang="en-GB" dirty="0">
              <a:solidFill>
                <a:srgbClr val="002060"/>
              </a:solidFill>
            </a:endParaRPr>
          </a:p>
          <a:p>
            <a:r>
              <a:rPr lang="en-GB" dirty="0">
                <a:solidFill>
                  <a:srgbClr val="002060"/>
                </a:solidFill>
              </a:rPr>
              <a:t>For each of the above, state whether they are a variable cost, a fixed cost or none of these. </a:t>
            </a:r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8189445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6911DD9F-0F18-4EAD-92B6-6C5BCC9C32AD}"/>
              </a:ext>
            </a:extLst>
          </p:cNvPr>
          <p:cNvSpPr txBox="1">
            <a:spLocks/>
          </p:cNvSpPr>
          <p:nvPr/>
        </p:nvSpPr>
        <p:spPr>
          <a:xfrm>
            <a:off x="-95250" y="-1338065"/>
            <a:ext cx="11077575" cy="231913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br>
              <a:rPr lang="en-GB" sz="3600" b="1"/>
            </a:br>
            <a:br>
              <a:rPr lang="en-GB" sz="12800" b="1"/>
            </a:br>
            <a:r>
              <a:rPr lang="en-US" sz="9400" b="1">
                <a:solidFill>
                  <a:srgbClr val="002060"/>
                </a:solidFill>
                <a:latin typeface="+mn-lt"/>
              </a:rPr>
              <a:t>Cost behaviour graphs</a:t>
            </a:r>
            <a:endParaRPr lang="en-US" sz="9600" dirty="0">
              <a:solidFill>
                <a:srgbClr val="002060"/>
              </a:solidFill>
              <a:latin typeface="+mn-lt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2AF0A95-9A7E-4967-96A2-F6CBFF8BD9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195971"/>
            <a:ext cx="11258296" cy="4787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91819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631504" y="908720"/>
            <a:ext cx="820891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Analysing Semi-variable Costs </a:t>
            </a:r>
          </a:p>
          <a:p>
            <a:pPr algn="ctr"/>
            <a:endParaRPr lang="en-GB" b="1" dirty="0"/>
          </a:p>
          <a:p>
            <a:pPr algn="ctr"/>
            <a:r>
              <a:rPr lang="en-GB" dirty="0"/>
              <a:t>What are semi-variable costs/ semi-fixed costs or mixed costs?  Practical examples 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Costs 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Constant for a certain level of production then increase by the value of variable cost as volume increases </a:t>
            </a:r>
            <a:r>
              <a:rPr lang="en-GB" b="1" dirty="0"/>
              <a:t>(marginal cost)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The fixed portion of semi-variable costs is incurred regardless of activity level (fixed cost)</a:t>
            </a:r>
          </a:p>
        </p:txBody>
      </p:sp>
    </p:spTree>
    <p:extLst>
      <p:ext uri="{BB962C8B-B14F-4D97-AF65-F5344CB8AC3E}">
        <p14:creationId xmlns:p14="http://schemas.microsoft.com/office/powerpoint/2010/main" val="30446752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847528" y="3140968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2825" y="116632"/>
            <a:ext cx="8985175" cy="6624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38501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299695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br>
              <a:rPr lang="en-US" sz="3600" dirty="0"/>
            </a:br>
            <a:endParaRPr lang="en-US" sz="33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847528" y="3140968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7017" y="188640"/>
            <a:ext cx="4629201" cy="640871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16472" y="125140"/>
            <a:ext cx="4651537" cy="5536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65409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6911DD9F-0F18-4EAD-92B6-6C5BCC9C32AD}"/>
              </a:ext>
            </a:extLst>
          </p:cNvPr>
          <p:cNvSpPr txBox="1">
            <a:spLocks/>
          </p:cNvSpPr>
          <p:nvPr/>
        </p:nvSpPr>
        <p:spPr>
          <a:xfrm>
            <a:off x="1390650" y="166885"/>
            <a:ext cx="11077575" cy="231913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2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br>
              <a:rPr lang="en-GB" sz="3600" b="1" dirty="0"/>
            </a:br>
            <a:br>
              <a:rPr lang="en-GB" sz="12800" b="1" dirty="0"/>
            </a:br>
            <a:r>
              <a:rPr lang="en-US" sz="9400" b="1" dirty="0">
                <a:solidFill>
                  <a:srgbClr val="002060"/>
                </a:solidFill>
                <a:latin typeface="+mn-lt"/>
              </a:rPr>
              <a:t>Cost analysis </a:t>
            </a:r>
          </a:p>
          <a:p>
            <a:pPr algn="l"/>
            <a:endParaRPr lang="en-US" sz="9400" b="1" dirty="0">
              <a:solidFill>
                <a:srgbClr val="002060"/>
              </a:solidFill>
              <a:latin typeface="+mn-lt"/>
            </a:endParaRPr>
          </a:p>
          <a:p>
            <a:pPr marL="1143000" indent="-1143000" algn="l">
              <a:buFontTx/>
              <a:buChar char="-"/>
            </a:pPr>
            <a:r>
              <a:rPr lang="en-US" sz="9400" b="1" dirty="0">
                <a:solidFill>
                  <a:srgbClr val="002060"/>
                </a:solidFill>
                <a:latin typeface="+mn-lt"/>
              </a:rPr>
              <a:t>Graphical method</a:t>
            </a:r>
          </a:p>
          <a:p>
            <a:pPr marL="1143000" indent="-1143000" algn="l">
              <a:buFontTx/>
              <a:buChar char="-"/>
            </a:pPr>
            <a:r>
              <a:rPr lang="en-US" sz="9400" b="1" dirty="0">
                <a:solidFill>
                  <a:srgbClr val="002060"/>
                </a:solidFill>
                <a:latin typeface="+mn-lt"/>
              </a:rPr>
              <a:t>Statistical and regression analysis</a:t>
            </a:r>
          </a:p>
          <a:p>
            <a:pPr marL="1143000" indent="-1143000" algn="l">
              <a:buFontTx/>
              <a:buChar char="-"/>
            </a:pPr>
            <a:r>
              <a:rPr lang="en-US" sz="9400" b="1" dirty="0">
                <a:solidFill>
                  <a:srgbClr val="002060"/>
                </a:solidFill>
                <a:latin typeface="+mn-lt"/>
              </a:rPr>
              <a:t>High-Low method</a:t>
            </a:r>
            <a:endParaRPr lang="en-US" sz="9600" dirty="0">
              <a:solidFill>
                <a:srgbClr val="00206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4704031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6911DD9F-0F18-4EAD-92B6-6C5BCC9C32AD}"/>
              </a:ext>
            </a:extLst>
          </p:cNvPr>
          <p:cNvSpPr txBox="1">
            <a:spLocks/>
          </p:cNvSpPr>
          <p:nvPr/>
        </p:nvSpPr>
        <p:spPr>
          <a:xfrm>
            <a:off x="-95250" y="-1338065"/>
            <a:ext cx="11077575" cy="231913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br>
              <a:rPr lang="en-GB" sz="3600" b="1" dirty="0"/>
            </a:br>
            <a:br>
              <a:rPr lang="en-GB" sz="12800" b="1" dirty="0"/>
            </a:br>
            <a:r>
              <a:rPr lang="en-US" sz="9400" b="1" dirty="0">
                <a:solidFill>
                  <a:srgbClr val="002060"/>
                </a:solidFill>
                <a:latin typeface="+mn-lt"/>
              </a:rPr>
              <a:t>Graphical Method</a:t>
            </a:r>
            <a:endParaRPr lang="en-US" sz="9600" dirty="0">
              <a:solidFill>
                <a:srgbClr val="002060"/>
              </a:solidFill>
              <a:latin typeface="+mn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1A644C2-9E06-4006-AF71-62222F077A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876" y="1280160"/>
            <a:ext cx="10337165" cy="4531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10205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6911DD9F-0F18-4EAD-92B6-6C5BCC9C32AD}"/>
              </a:ext>
            </a:extLst>
          </p:cNvPr>
          <p:cNvSpPr txBox="1">
            <a:spLocks/>
          </p:cNvSpPr>
          <p:nvPr/>
        </p:nvSpPr>
        <p:spPr>
          <a:xfrm>
            <a:off x="168910" y="236735"/>
            <a:ext cx="11077575" cy="4068565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40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br>
              <a:rPr lang="en-GB" sz="3600" b="1" dirty="0"/>
            </a:br>
            <a:br>
              <a:rPr lang="en-GB" sz="12800" b="1" dirty="0"/>
            </a:br>
            <a:r>
              <a:rPr lang="en-US" sz="9400" b="1" dirty="0">
                <a:solidFill>
                  <a:srgbClr val="002060"/>
                </a:solidFill>
                <a:latin typeface="+mn-lt"/>
              </a:rPr>
              <a:t>High-Low Method</a:t>
            </a:r>
          </a:p>
          <a:p>
            <a:pPr algn="l"/>
            <a:endParaRPr lang="en-US" sz="9400" b="1" dirty="0">
              <a:solidFill>
                <a:srgbClr val="002060"/>
              </a:solidFill>
              <a:latin typeface="+mn-lt"/>
            </a:endParaRPr>
          </a:p>
          <a:p>
            <a:pPr algn="l"/>
            <a:r>
              <a:rPr lang="en-US" sz="9400" b="1" dirty="0">
                <a:solidFill>
                  <a:srgbClr val="002060"/>
                </a:solidFill>
                <a:latin typeface="+mn-lt"/>
              </a:rPr>
              <a:t>Steps: </a:t>
            </a:r>
          </a:p>
          <a:p>
            <a:pPr algn="l"/>
            <a:endParaRPr lang="en-US" sz="9400" b="1" dirty="0">
              <a:solidFill>
                <a:srgbClr val="002060"/>
              </a:solidFill>
              <a:latin typeface="+mn-lt"/>
            </a:endParaRPr>
          </a:p>
          <a:p>
            <a:pPr marL="1371600" indent="-1371600" algn="l">
              <a:buAutoNum type="arabicPeriod"/>
            </a:pPr>
            <a:r>
              <a:rPr lang="en-US" sz="9400" b="1" dirty="0">
                <a:solidFill>
                  <a:srgbClr val="002060"/>
                </a:solidFill>
                <a:latin typeface="+mn-lt"/>
              </a:rPr>
              <a:t>Identify the Highest and Lowest Pairs</a:t>
            </a:r>
          </a:p>
          <a:p>
            <a:pPr marL="1371600" indent="-1371600" algn="l">
              <a:buAutoNum type="arabicPeriod"/>
            </a:pPr>
            <a:r>
              <a:rPr lang="en-US" sz="9400" b="1" dirty="0">
                <a:solidFill>
                  <a:srgbClr val="002060"/>
                </a:solidFill>
                <a:latin typeface="+mn-lt"/>
              </a:rPr>
              <a:t>Calculate Variable Cost per unit</a:t>
            </a:r>
          </a:p>
          <a:p>
            <a:pPr marL="1371600" indent="-1371600" algn="l">
              <a:buAutoNum type="arabicPeriod"/>
            </a:pPr>
            <a:r>
              <a:rPr lang="en-US" sz="9400" b="1" dirty="0">
                <a:solidFill>
                  <a:srgbClr val="002060"/>
                </a:solidFill>
                <a:latin typeface="+mn-lt"/>
              </a:rPr>
              <a:t>Calculate Fixed Cost</a:t>
            </a:r>
          </a:p>
          <a:p>
            <a:pPr marL="1371600" indent="-1371600" algn="l">
              <a:buAutoNum type="arabicPeriod"/>
            </a:pPr>
            <a:r>
              <a:rPr lang="en-US" sz="9400" b="1" dirty="0">
                <a:solidFill>
                  <a:srgbClr val="002060"/>
                </a:solidFill>
                <a:latin typeface="+mn-lt"/>
              </a:rPr>
              <a:t>Estimate costs</a:t>
            </a:r>
            <a:endParaRPr lang="en-US" sz="9600" dirty="0">
              <a:solidFill>
                <a:srgbClr val="00206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254478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6911DD9F-0F18-4EAD-92B6-6C5BCC9C32AD}"/>
              </a:ext>
            </a:extLst>
          </p:cNvPr>
          <p:cNvSpPr txBox="1">
            <a:spLocks/>
          </p:cNvSpPr>
          <p:nvPr/>
        </p:nvSpPr>
        <p:spPr>
          <a:xfrm>
            <a:off x="-95250" y="-1338065"/>
            <a:ext cx="11077575" cy="231913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br>
              <a:rPr lang="en-GB" sz="3600" b="1" dirty="0"/>
            </a:br>
            <a:br>
              <a:rPr lang="en-GB" sz="12800" b="1" dirty="0"/>
            </a:br>
            <a:r>
              <a:rPr lang="en-US" sz="9400" b="1" dirty="0">
                <a:solidFill>
                  <a:srgbClr val="002060"/>
                </a:solidFill>
                <a:latin typeface="+mn-lt"/>
              </a:rPr>
              <a:t>High-Low Method</a:t>
            </a:r>
            <a:endParaRPr lang="en-US" sz="9600" dirty="0">
              <a:solidFill>
                <a:srgbClr val="002060"/>
              </a:solidFill>
              <a:latin typeface="+mn-l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9372BDC-EC1A-4CDD-BB3B-658670BFB3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" y="1080178"/>
            <a:ext cx="10351343" cy="4385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96832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6911DD9F-0F18-4EAD-92B6-6C5BCC9C32AD}"/>
              </a:ext>
            </a:extLst>
          </p:cNvPr>
          <p:cNvSpPr txBox="1">
            <a:spLocks/>
          </p:cNvSpPr>
          <p:nvPr/>
        </p:nvSpPr>
        <p:spPr>
          <a:xfrm>
            <a:off x="-95250" y="-1338065"/>
            <a:ext cx="11077575" cy="231913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br>
              <a:rPr lang="en-GB" sz="3600" b="1" dirty="0"/>
            </a:br>
            <a:br>
              <a:rPr lang="en-GB" sz="12800" b="1" dirty="0"/>
            </a:br>
            <a:r>
              <a:rPr lang="en-US" sz="9400" b="1" dirty="0">
                <a:solidFill>
                  <a:srgbClr val="002060"/>
                </a:solidFill>
                <a:latin typeface="+mn-lt"/>
              </a:rPr>
              <a:t>High-Low Method</a:t>
            </a:r>
            <a:endParaRPr lang="en-US" sz="9600" dirty="0">
              <a:solidFill>
                <a:srgbClr val="002060"/>
              </a:solidFill>
              <a:latin typeface="+mn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B804105-9E86-4EFD-9E73-0A367EB04F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680" y="789791"/>
            <a:ext cx="9181465" cy="4320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8116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6911DD9F-0F18-4EAD-92B6-6C5BCC9C32AD}"/>
              </a:ext>
            </a:extLst>
          </p:cNvPr>
          <p:cNvSpPr txBox="1">
            <a:spLocks/>
          </p:cNvSpPr>
          <p:nvPr/>
        </p:nvSpPr>
        <p:spPr>
          <a:xfrm>
            <a:off x="0" y="2844105"/>
            <a:ext cx="11077575" cy="231913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2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br>
              <a:rPr lang="en-GB" sz="3600" b="1" dirty="0"/>
            </a:br>
            <a:br>
              <a:rPr lang="en-GB" sz="12800" b="1" dirty="0"/>
            </a:br>
            <a:r>
              <a:rPr lang="en-US" sz="9400" b="1" dirty="0">
                <a:solidFill>
                  <a:srgbClr val="002060"/>
                </a:solidFill>
                <a:latin typeface="+mn-lt"/>
              </a:rPr>
              <a:t>High-Low Method </a:t>
            </a:r>
          </a:p>
          <a:p>
            <a:pPr algn="l"/>
            <a:r>
              <a:rPr lang="en-US" sz="9400" b="1" dirty="0">
                <a:solidFill>
                  <a:srgbClr val="002060"/>
                </a:solidFill>
                <a:latin typeface="+mn-lt"/>
              </a:rPr>
              <a:t>Individual task – Ross Group has the following data recorded for the past 5 years:</a:t>
            </a:r>
          </a:p>
          <a:p>
            <a:pPr algn="l"/>
            <a:endParaRPr lang="en-US" sz="9400" b="1" dirty="0">
              <a:solidFill>
                <a:srgbClr val="002060"/>
              </a:solidFill>
              <a:latin typeface="+mn-lt"/>
            </a:endParaRPr>
          </a:p>
          <a:p>
            <a:pPr algn="l"/>
            <a:endParaRPr lang="en-US" sz="9400" b="1" dirty="0">
              <a:solidFill>
                <a:srgbClr val="002060"/>
              </a:solidFill>
              <a:latin typeface="+mn-lt"/>
            </a:endParaRPr>
          </a:p>
          <a:p>
            <a:pPr algn="l"/>
            <a:endParaRPr lang="en-US" sz="9400" b="1" dirty="0">
              <a:solidFill>
                <a:srgbClr val="002060"/>
              </a:solidFill>
              <a:latin typeface="+mn-lt"/>
            </a:endParaRPr>
          </a:p>
          <a:p>
            <a:pPr algn="l"/>
            <a:endParaRPr lang="en-US" sz="9400" b="1" dirty="0">
              <a:solidFill>
                <a:srgbClr val="002060"/>
              </a:solidFill>
              <a:latin typeface="+mn-lt"/>
            </a:endParaRPr>
          </a:p>
          <a:p>
            <a:pPr algn="l"/>
            <a:endParaRPr lang="en-US" sz="9400" b="1" dirty="0">
              <a:solidFill>
                <a:srgbClr val="002060"/>
              </a:solidFill>
              <a:latin typeface="+mn-lt"/>
            </a:endParaRPr>
          </a:p>
          <a:p>
            <a:pPr algn="l"/>
            <a:endParaRPr lang="en-US" sz="9400" b="1" dirty="0">
              <a:solidFill>
                <a:srgbClr val="002060"/>
              </a:solidFill>
              <a:latin typeface="+mn-lt"/>
            </a:endParaRPr>
          </a:p>
          <a:p>
            <a:pPr algn="l"/>
            <a:endParaRPr lang="en-US" sz="9400" b="1" dirty="0">
              <a:solidFill>
                <a:srgbClr val="002060"/>
              </a:solidFill>
              <a:latin typeface="+mn-lt"/>
            </a:endParaRPr>
          </a:p>
          <a:p>
            <a:pPr algn="l"/>
            <a:endParaRPr lang="en-US" sz="9400" b="1" dirty="0">
              <a:solidFill>
                <a:srgbClr val="002060"/>
              </a:solidFill>
              <a:latin typeface="+mn-lt"/>
            </a:endParaRPr>
          </a:p>
          <a:p>
            <a:pPr algn="l"/>
            <a:endParaRPr lang="en-US" sz="9400" b="1" dirty="0">
              <a:solidFill>
                <a:srgbClr val="002060"/>
              </a:solidFill>
              <a:latin typeface="+mn-lt"/>
            </a:endParaRPr>
          </a:p>
          <a:p>
            <a:pPr algn="l"/>
            <a:endParaRPr lang="en-US" sz="9400" b="1" dirty="0">
              <a:solidFill>
                <a:srgbClr val="002060"/>
              </a:solidFill>
              <a:latin typeface="+mn-lt"/>
            </a:endParaRPr>
          </a:p>
          <a:p>
            <a:pPr algn="l"/>
            <a:endParaRPr lang="en-US" sz="9400" b="1" dirty="0">
              <a:solidFill>
                <a:srgbClr val="002060"/>
              </a:solidFill>
              <a:latin typeface="+mn-lt"/>
            </a:endParaRPr>
          </a:p>
          <a:p>
            <a:pPr algn="l"/>
            <a:endParaRPr lang="en-US" sz="9600" dirty="0">
              <a:solidFill>
                <a:srgbClr val="002060"/>
              </a:solidFill>
              <a:latin typeface="+mn-lt"/>
            </a:endParaRPr>
          </a:p>
          <a:p>
            <a:pPr algn="l"/>
            <a:endParaRPr lang="en-US" sz="9600" dirty="0">
              <a:solidFill>
                <a:srgbClr val="002060"/>
              </a:solidFill>
              <a:latin typeface="+mn-lt"/>
            </a:endParaRPr>
          </a:p>
          <a:p>
            <a:pPr algn="l"/>
            <a:r>
              <a:rPr lang="en-US" sz="9600" b="1" dirty="0">
                <a:solidFill>
                  <a:srgbClr val="002060"/>
                </a:solidFill>
                <a:latin typeface="+mn-lt"/>
              </a:rPr>
              <a:t>Required: </a:t>
            </a:r>
          </a:p>
          <a:p>
            <a:pPr marL="1371600" indent="-1371600" algn="l">
              <a:buAutoNum type="arabicPeriod"/>
            </a:pPr>
            <a:r>
              <a:rPr lang="en-US" sz="9600" dirty="0">
                <a:solidFill>
                  <a:srgbClr val="002060"/>
                </a:solidFill>
                <a:latin typeface="+mn-lt"/>
              </a:rPr>
              <a:t>Calculate the Variable Cost per unit</a:t>
            </a:r>
          </a:p>
          <a:p>
            <a:pPr marL="1371600" indent="-1371600" algn="l">
              <a:buAutoNum type="arabicPeriod"/>
            </a:pPr>
            <a:r>
              <a:rPr lang="en-US" sz="9600" dirty="0">
                <a:solidFill>
                  <a:srgbClr val="002060"/>
                </a:solidFill>
                <a:latin typeface="+mn-lt"/>
              </a:rPr>
              <a:t>Calculate the total fixed cost</a:t>
            </a:r>
          </a:p>
          <a:p>
            <a:pPr marL="1371600" indent="-1371600" algn="l">
              <a:buAutoNum type="arabicPeriod"/>
            </a:pPr>
            <a:r>
              <a:rPr lang="en-US" sz="9600" dirty="0">
                <a:solidFill>
                  <a:srgbClr val="002060"/>
                </a:solidFill>
                <a:latin typeface="+mn-lt"/>
              </a:rPr>
              <a:t>Estimate the full cost if 52,000 units will be produced in 2013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31F827-F2A3-46F4-B533-D43BA75960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46" y="1463039"/>
            <a:ext cx="11647559" cy="2540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5832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20" name="Title 1">
            <a:extLst>
              <a:ext uri="{FF2B5EF4-FFF2-40B4-BE49-F238E27FC236}">
                <a16:creationId xmlns:a16="http://schemas.microsoft.com/office/drawing/2014/main" id="{8142D1FB-B49C-4A27-8E15-9B3CF3BA49D7}"/>
              </a:ext>
            </a:extLst>
          </p:cNvPr>
          <p:cNvSpPr txBox="1">
            <a:spLocks/>
          </p:cNvSpPr>
          <p:nvPr/>
        </p:nvSpPr>
        <p:spPr>
          <a:xfrm>
            <a:off x="1605280" y="738683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2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indent="0"/>
            <a:br>
              <a:rPr lang="en-GB" sz="11200" b="1" dirty="0">
                <a:solidFill>
                  <a:srgbClr val="002060"/>
                </a:solidFill>
              </a:rPr>
            </a:br>
            <a:br>
              <a:rPr lang="en-GB" sz="11200" b="1" dirty="0">
                <a:solidFill>
                  <a:srgbClr val="002060"/>
                </a:solidFill>
              </a:rPr>
            </a:br>
            <a:r>
              <a:rPr lang="en-GB" sz="21600" b="1" dirty="0">
                <a:solidFill>
                  <a:srgbClr val="002060"/>
                </a:solidFill>
              </a:rPr>
              <a:t>Reading list</a:t>
            </a:r>
          </a:p>
          <a:p>
            <a:pPr indent="0"/>
            <a:endParaRPr lang="en-GB" sz="11200" b="1" dirty="0">
              <a:solidFill>
                <a:srgbClr val="002060"/>
              </a:solidFill>
            </a:endParaRPr>
          </a:p>
          <a:p>
            <a:pPr indent="0"/>
            <a:r>
              <a:rPr lang="en-GB" sz="16000" b="1" dirty="0">
                <a:solidFill>
                  <a:srgbClr val="002060"/>
                </a:solidFill>
                <a:highlight>
                  <a:srgbClr val="FFFF00"/>
                </a:highlight>
              </a:rPr>
              <a:t>Essential reading</a:t>
            </a:r>
          </a:p>
          <a:p>
            <a:r>
              <a:rPr lang="en-GB" sz="11200" b="1" dirty="0">
                <a:solidFill>
                  <a:srgbClr val="002060"/>
                </a:solidFill>
              </a:rPr>
              <a:t>Drury, C., (2012) Management and Cost Accounting (8th edition) London: Thomson Business Press</a:t>
            </a:r>
          </a:p>
          <a:p>
            <a:r>
              <a:rPr lang="en-GB" sz="11200" b="1" dirty="0" err="1">
                <a:solidFill>
                  <a:srgbClr val="002060"/>
                </a:solidFill>
              </a:rPr>
              <a:t>Atrill</a:t>
            </a:r>
            <a:r>
              <a:rPr lang="en-GB" sz="11200" b="1" dirty="0">
                <a:solidFill>
                  <a:srgbClr val="002060"/>
                </a:solidFill>
              </a:rPr>
              <a:t>, P., McLaney E., (2012) Management Accounting for Decision Makers, FT Prentice Hall</a:t>
            </a:r>
          </a:p>
          <a:p>
            <a:r>
              <a:rPr lang="en-GB" sz="11200" b="1" dirty="0">
                <a:solidFill>
                  <a:srgbClr val="002060"/>
                </a:solidFill>
              </a:rPr>
              <a:t>Seal W, Garrison R, Noreen, E., Rohde, C., (2014) Management Accounting. McGraw Hill Education </a:t>
            </a:r>
          </a:p>
          <a:p>
            <a:endParaRPr lang="en-GB" sz="11200" b="1" dirty="0">
              <a:solidFill>
                <a:srgbClr val="002060"/>
              </a:solidFill>
            </a:endParaRPr>
          </a:p>
          <a:p>
            <a:pPr indent="0"/>
            <a:r>
              <a:rPr lang="en-GB" sz="16000" b="1" dirty="0">
                <a:solidFill>
                  <a:srgbClr val="002060"/>
                </a:solidFill>
                <a:highlight>
                  <a:srgbClr val="FFFF00"/>
                </a:highlight>
              </a:rPr>
              <a:t>Further reading</a:t>
            </a:r>
          </a:p>
          <a:p>
            <a:r>
              <a:rPr lang="en-GB" sz="11200" b="1" dirty="0">
                <a:solidFill>
                  <a:srgbClr val="002060"/>
                </a:solidFill>
              </a:rPr>
              <a:t>Horngren, T., Forster, G., (2003) (11th edition) Cost Accounting, A Managerial Emphasis, London: Prentice Hall International</a:t>
            </a:r>
          </a:p>
          <a:p>
            <a:r>
              <a:rPr lang="en-GB" sz="11200" b="1" dirty="0">
                <a:solidFill>
                  <a:srgbClr val="002060"/>
                </a:solidFill>
              </a:rPr>
              <a:t>Noreen, E., (2011) Management Accounting, McGraw Hill</a:t>
            </a:r>
          </a:p>
          <a:p>
            <a:endParaRPr lang="en-GB" sz="24000" b="1" dirty="0">
              <a:solidFill>
                <a:srgbClr val="002060"/>
              </a:solidFill>
            </a:endParaRPr>
          </a:p>
          <a:p>
            <a:endParaRPr lang="en-US" sz="21600" b="1" dirty="0">
              <a:solidFill>
                <a:srgbClr val="002060"/>
              </a:solidFill>
            </a:endParaRPr>
          </a:p>
          <a:p>
            <a:br>
              <a:rPr lang="en-GB" sz="21600" b="1" dirty="0">
                <a:solidFill>
                  <a:srgbClr val="002060"/>
                </a:solidFill>
              </a:rPr>
            </a:br>
            <a:br>
              <a:rPr lang="en-US" sz="21600" b="1" dirty="0">
                <a:solidFill>
                  <a:srgbClr val="002060"/>
                </a:solidFill>
              </a:rPr>
            </a:br>
            <a:endParaRPr lang="en-US" sz="216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04063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78B4B58E-2533-4C47-8C14-92850D2CAD5E}"/>
              </a:ext>
            </a:extLst>
          </p:cNvPr>
          <p:cNvSpPr txBox="1">
            <a:spLocks/>
          </p:cNvSpPr>
          <p:nvPr/>
        </p:nvSpPr>
        <p:spPr>
          <a:xfrm>
            <a:off x="1638299" y="1581150"/>
            <a:ext cx="9124951" cy="22692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D0CFBE0-1A0B-4D8C-B11B-2411F148F951}"/>
              </a:ext>
            </a:extLst>
          </p:cNvPr>
          <p:cNvSpPr txBox="1">
            <a:spLocks/>
          </p:cNvSpPr>
          <p:nvPr/>
        </p:nvSpPr>
        <p:spPr>
          <a:xfrm>
            <a:off x="-66676" y="320002"/>
            <a:ext cx="9782175" cy="68012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600" b="1" dirty="0">
                <a:solidFill>
                  <a:srgbClr val="002060"/>
                </a:solidFill>
              </a:rPr>
              <a:t>	</a:t>
            </a:r>
            <a:br>
              <a:rPr lang="en-US" sz="3600" b="1" dirty="0">
                <a:solidFill>
                  <a:srgbClr val="002060"/>
                </a:solidFill>
              </a:rPr>
            </a:br>
            <a:endParaRPr lang="en-GB" sz="3600" b="1" dirty="0">
              <a:solidFill>
                <a:srgbClr val="002060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493E332-FC98-4D44-BA2B-D4FBADEFD80B}"/>
              </a:ext>
            </a:extLst>
          </p:cNvPr>
          <p:cNvSpPr txBox="1">
            <a:spLocks/>
          </p:cNvSpPr>
          <p:nvPr/>
        </p:nvSpPr>
        <p:spPr>
          <a:xfrm>
            <a:off x="0" y="320002"/>
            <a:ext cx="9782175" cy="68012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600" b="1" dirty="0">
                <a:solidFill>
                  <a:srgbClr val="002060"/>
                </a:solidFill>
              </a:rPr>
              <a:t>Next session:</a:t>
            </a:r>
            <a:endParaRPr lang="en-GB" sz="3600" b="1" i="1" dirty="0">
              <a:solidFill>
                <a:srgbClr val="002060"/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12E47D6B-5519-4BF5-A965-6AD189410E14}"/>
              </a:ext>
            </a:extLst>
          </p:cNvPr>
          <p:cNvSpPr txBox="1">
            <a:spLocks/>
          </p:cNvSpPr>
          <p:nvPr/>
        </p:nvSpPr>
        <p:spPr>
          <a:xfrm>
            <a:off x="123826" y="3170263"/>
            <a:ext cx="12068174" cy="68012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200" b="1" dirty="0">
                <a:solidFill>
                  <a:srgbClr val="002060"/>
                </a:solidFill>
              </a:rPr>
              <a:t>Absorption costing</a:t>
            </a:r>
            <a:endParaRPr lang="en-US" sz="8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05168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373</TotalTime>
  <Words>493</Words>
  <Application>Microsoft Office PowerPoint</Application>
  <PresentationFormat>Widescreen</PresentationFormat>
  <Paragraphs>97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Myriad Pro</vt:lpstr>
      <vt:lpstr>Arial</vt:lpstr>
      <vt:lpstr>Calibri</vt:lpstr>
      <vt:lpstr>Calibri Light</vt:lpstr>
      <vt:lpstr>Office Theme</vt:lpstr>
      <vt:lpstr>20140311PresentationUWTSDTemplate</vt:lpstr>
      <vt:lpstr>BA Business Management</vt:lpstr>
      <vt:lpstr>PowerPoint Presentation</vt:lpstr>
      <vt:lpstr>  </vt:lpstr>
      <vt:lpstr>  </vt:lpstr>
      <vt:lpstr>  </vt:lpstr>
      <vt:lpstr>  </vt:lpstr>
      <vt:lpstr>PowerPoint Presentation</vt:lpstr>
      <vt:lpstr>  </vt:lpstr>
      <vt:lpstr>  </vt:lpstr>
      <vt:lpstr>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MBA</dc:title>
  <dc:creator>Muno</dc:creator>
  <cp:lastModifiedBy>Munodzinesa Zuwirai</cp:lastModifiedBy>
  <cp:revision>66</cp:revision>
  <dcterms:created xsi:type="dcterms:W3CDTF">2022-01-21T02:44:46Z</dcterms:created>
  <dcterms:modified xsi:type="dcterms:W3CDTF">2023-01-28T09:17:33Z</dcterms:modified>
</cp:coreProperties>
</file>