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8" r:id="rId3"/>
    <p:sldId id="260" r:id="rId4"/>
    <p:sldId id="259" r:id="rId5"/>
    <p:sldId id="264" r:id="rId6"/>
    <p:sldId id="261" r:id="rId7"/>
    <p:sldId id="265" r:id="rId8"/>
    <p:sldId id="262" r:id="rId9"/>
    <p:sldId id="266" r:id="rId10"/>
    <p:sldId id="263" r:id="rId11"/>
    <p:sldId id="257" r:id="rId12"/>
    <p:sldId id="267" r:id="rId13"/>
  </p:sldIdLst>
  <p:sldSz cx="18288000" cy="10287000"/>
  <p:notesSz cx="6858000" cy="9144000"/>
  <p:embeddedFontLst>
    <p:embeddedFont>
      <p:font typeface="Roboto Bold" panose="020B0604020202020204" charset="0"/>
      <p:regular r:id="rId15"/>
      <p:bold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84D9D4-AA83-4932-BD59-861C62CE02F9}" v="3" dt="2026-10-07T09:03:44.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4270" autoAdjust="0"/>
  </p:normalViewPr>
  <p:slideViewPr>
    <p:cSldViewPr>
      <p:cViewPr varScale="1">
        <p:scale>
          <a:sx n="59" d="100"/>
          <a:sy n="59" d="100"/>
        </p:scale>
        <p:origin x="198"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ed Osas" userId="ae9be25c4629b11c" providerId="LiveId" clId="{902D5433-3299-40E5-A377-55A3F3B51569}"/>
    <pc:docChg chg="modSld">
      <pc:chgData name="Fred Osas" userId="ae9be25c4629b11c" providerId="LiveId" clId="{902D5433-3299-40E5-A377-55A3F3B51569}" dt="2026-10-07T09:03:44.823" v="49" actId="20577"/>
      <pc:docMkLst>
        <pc:docMk/>
      </pc:docMkLst>
      <pc:sldChg chg="modSp mod">
        <pc:chgData name="Fred Osas" userId="ae9be25c4629b11c" providerId="LiveId" clId="{902D5433-3299-40E5-A377-55A3F3B51569}" dt="2026-10-07T09:03:44.823" v="49" actId="20577"/>
        <pc:sldMkLst>
          <pc:docMk/>
          <pc:sldMk cId="0" sldId="256"/>
        </pc:sldMkLst>
        <pc:spChg chg="mod">
          <ac:chgData name="Fred Osas" userId="ae9be25c4629b11c" providerId="LiveId" clId="{902D5433-3299-40E5-A377-55A3F3B51569}" dt="2026-10-07T09:03:44.823" v="49" actId="20577"/>
          <ac:spMkLst>
            <pc:docMk/>
            <pc:sldMk cId="0" sldId="256"/>
            <ac:spMk id="5" creationId="{00000000-0000-0000-0000-000000000000}"/>
          </ac:spMkLst>
        </pc:spChg>
      </pc:sldChg>
    </pc:docChg>
  </pc:docChgLst>
  <pc:docChgLst>
    <pc:chgData name="Fred Osas" userId="ae9be25c4629b11c" providerId="Windows Live" clId="Web-{6B015D98-418E-C358-6A18-B5D82399A628}"/>
    <pc:docChg chg="modSld">
      <pc:chgData name="Fred Osas" userId="ae9be25c4629b11c" providerId="Windows Live" clId="Web-{6B015D98-418E-C358-6A18-B5D82399A628}" dt="2026-09-30T09:46:28.246" v="78" actId="20577"/>
      <pc:docMkLst>
        <pc:docMk/>
      </pc:docMkLst>
      <pc:sldChg chg="delSp modSp">
        <pc:chgData name="Fred Osas" userId="ae9be25c4629b11c" providerId="Windows Live" clId="Web-{6B015D98-418E-C358-6A18-B5D82399A628}" dt="2026-09-30T09:46:28.246" v="78" actId="20577"/>
        <pc:sldMkLst>
          <pc:docMk/>
          <pc:sldMk cId="0" sldId="256"/>
        </pc:sldMkLst>
        <pc:spChg chg="del">
          <ac:chgData name="Fred Osas" userId="ae9be25c4629b11c" providerId="Windows Live" clId="Web-{6B015D98-418E-C358-6A18-B5D82399A628}" dt="2026-09-30T09:37:21.854" v="68"/>
          <ac:spMkLst>
            <pc:docMk/>
            <pc:sldMk cId="0" sldId="256"/>
            <ac:spMk id="2" creationId="{00000000-0000-0000-0000-000000000000}"/>
          </ac:spMkLst>
        </pc:spChg>
        <pc:spChg chg="del mod">
          <ac:chgData name="Fred Osas" userId="ae9be25c4629b11c" providerId="Windows Live" clId="Web-{6B015D98-418E-C358-6A18-B5D82399A628}" dt="2026-09-30T09:26:21.900" v="6"/>
          <ac:spMkLst>
            <pc:docMk/>
            <pc:sldMk cId="0" sldId="256"/>
            <ac:spMk id="4" creationId="{00000000-0000-0000-0000-000000000000}"/>
          </ac:spMkLst>
        </pc:spChg>
        <pc:spChg chg="mod">
          <ac:chgData name="Fred Osas" userId="ae9be25c4629b11c" providerId="Windows Live" clId="Web-{6B015D98-418E-C358-6A18-B5D82399A628}" dt="2026-09-30T09:46:28.246" v="78" actId="20577"/>
          <ac:spMkLst>
            <pc:docMk/>
            <pc:sldMk cId="0" sldId="256"/>
            <ac:spMk id="5"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file:///C:\Users\SRComputers\Downloads\Book1wer.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SRComputers\Downloads\Book1wer.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cap="none" spc="50" normalizeH="0" baseline="0">
                <a:solidFill>
                  <a:schemeClr val="tx1">
                    <a:lumMod val="65000"/>
                    <a:lumOff val="35000"/>
                  </a:schemeClr>
                </a:solidFill>
                <a:latin typeface="+mj-lt"/>
                <a:ea typeface="+mj-ea"/>
                <a:cs typeface="+mj-cs"/>
              </a:defRPr>
            </a:pPr>
            <a:r>
              <a:rPr lang="en-US" b="1">
                <a:solidFill>
                  <a:schemeClr val="tx1"/>
                </a:solidFill>
              </a:rPr>
              <a:t>Sector benchmark: BurnoutConnect UK at a Crossroad</a:t>
            </a:r>
          </a:p>
        </c:rich>
      </c:tx>
      <c:overlay val="0"/>
      <c:spPr>
        <a:noFill/>
        <a:ln>
          <a:noFill/>
        </a:ln>
        <a:effectLst/>
      </c:spPr>
      <c:txPr>
        <a:bodyPr rot="0" spcFirstLastPara="1" vertOverflow="ellipsis" vert="horz" wrap="square" anchor="ctr" anchorCtr="1"/>
        <a:lstStyle/>
        <a:p>
          <a:pPr>
            <a:defRPr sz="1600" b="0" i="0" u="none" strike="noStrike" kern="1200" cap="none" spc="50" normalizeH="0" baseline="0">
              <a:solidFill>
                <a:schemeClr val="tx1">
                  <a:lumMod val="65000"/>
                  <a:lumOff val="35000"/>
                </a:schemeClr>
              </a:solidFill>
              <a:latin typeface="+mj-lt"/>
              <a:ea typeface="+mj-ea"/>
              <a:cs typeface="+mj-cs"/>
            </a:defRPr>
          </a:pPr>
          <a:endParaRPr lang="en-US"/>
        </a:p>
      </c:txPr>
    </c:title>
    <c:autoTitleDeleted val="0"/>
    <c:plotArea>
      <c:layout/>
      <c:barChart>
        <c:barDir val="col"/>
        <c:grouping val="clustered"/>
        <c:varyColors val="0"/>
        <c:ser>
          <c:idx val="0"/>
          <c:order val="0"/>
          <c:tx>
            <c:strRef>
              <c:f>Sheet1!$B$3</c:f>
              <c:strCache>
                <c:ptCount val="1"/>
                <c:pt idx="0">
                  <c:v>Staff who feel burnt out (%)</c:v>
                </c:pt>
              </c:strCache>
            </c:strRef>
          </c:tx>
          <c:spPr>
            <a:solidFill>
              <a:srgbClr val="C0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Sheet1!$A$4:$A$6</c:f>
              <c:numCache>
                <c:formatCode>General</c:formatCode>
                <c:ptCount val="3"/>
                <c:pt idx="0">
                  <c:v>2021</c:v>
                </c:pt>
                <c:pt idx="1">
                  <c:v>2024</c:v>
                </c:pt>
                <c:pt idx="2">
                  <c:v>2025</c:v>
                </c:pt>
              </c:numCache>
            </c:numRef>
          </c:cat>
          <c:val>
            <c:numRef>
              <c:f>Sheet1!$B$4:$B$6</c:f>
              <c:numCache>
                <c:formatCode>General</c:formatCode>
                <c:ptCount val="3"/>
                <c:pt idx="0">
                  <c:v>35</c:v>
                </c:pt>
                <c:pt idx="1">
                  <c:v>30</c:v>
                </c:pt>
                <c:pt idx="2">
                  <c:v>31</c:v>
                </c:pt>
              </c:numCache>
            </c:numRef>
          </c:val>
          <c:extLst>
            <c:ext xmlns:c16="http://schemas.microsoft.com/office/drawing/2014/chart" uri="{C3380CC4-5D6E-409C-BE32-E72D297353CC}">
              <c16:uniqueId val="{00000000-5A54-495F-BDB8-59E9EBF766C2}"/>
            </c:ext>
          </c:extLst>
        </c:ser>
        <c:ser>
          <c:idx val="1"/>
          <c:order val="1"/>
          <c:tx>
            <c:strRef>
              <c:f>Sheet1!$C$3</c:f>
              <c:strCache>
                <c:ptCount val="1"/>
                <c:pt idx="0">
                  <c:v>Staff saying there are enough staff (%)</c:v>
                </c:pt>
              </c:strCache>
            </c:strRef>
          </c:tx>
          <c:spPr>
            <a:solidFill>
              <a:schemeClr val="tx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Sheet1!$A$4:$A$6</c:f>
              <c:numCache>
                <c:formatCode>General</c:formatCode>
                <c:ptCount val="3"/>
                <c:pt idx="0">
                  <c:v>2021</c:v>
                </c:pt>
                <c:pt idx="1">
                  <c:v>2024</c:v>
                </c:pt>
                <c:pt idx="2">
                  <c:v>2025</c:v>
                </c:pt>
              </c:numCache>
            </c:numRef>
          </c:cat>
          <c:val>
            <c:numRef>
              <c:f>Sheet1!$C$4:$C$6</c:f>
              <c:numCache>
                <c:formatCode>General</c:formatCode>
                <c:ptCount val="3"/>
                <c:pt idx="0">
                  <c:v>27</c:v>
                </c:pt>
                <c:pt idx="1">
                  <c:v>34</c:v>
                </c:pt>
                <c:pt idx="2">
                  <c:v>33</c:v>
                </c:pt>
              </c:numCache>
            </c:numRef>
          </c:val>
          <c:extLst>
            <c:ext xmlns:c16="http://schemas.microsoft.com/office/drawing/2014/chart" uri="{C3380CC4-5D6E-409C-BE32-E72D297353CC}">
              <c16:uniqueId val="{00000001-5A54-495F-BDB8-59E9EBF766C2}"/>
            </c:ext>
          </c:extLst>
        </c:ser>
        <c:dLbls>
          <c:dLblPos val="inEnd"/>
          <c:showLegendKey val="0"/>
          <c:showVal val="1"/>
          <c:showCatName val="0"/>
          <c:showSerName val="0"/>
          <c:showPercent val="0"/>
          <c:showBubbleSize val="0"/>
        </c:dLbls>
        <c:gapWidth val="80"/>
        <c:overlap val="25"/>
        <c:axId val="524081272"/>
        <c:axId val="524083792"/>
      </c:barChart>
      <c:catAx>
        <c:axId val="524081272"/>
        <c:scaling>
          <c:orientation val="minMax"/>
        </c:scaling>
        <c:delete val="0"/>
        <c:axPos val="b"/>
        <c:numFmt formatCode="General" sourceLinked="1"/>
        <c:majorTickMark val="none"/>
        <c:minorTickMark val="none"/>
        <c:tickLblPos val="nextTo"/>
        <c:spPr>
          <a:noFill/>
          <a:ln w="1587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cap="none" spc="20" normalizeH="0" baseline="0">
                <a:solidFill>
                  <a:schemeClr val="tx1"/>
                </a:solidFill>
                <a:latin typeface="+mn-lt"/>
                <a:ea typeface="+mn-ea"/>
                <a:cs typeface="+mn-cs"/>
              </a:defRPr>
            </a:pPr>
            <a:endParaRPr lang="en-US"/>
          </a:p>
        </c:txPr>
        <c:crossAx val="524083792"/>
        <c:crosses val="autoZero"/>
        <c:auto val="1"/>
        <c:lblAlgn val="ctr"/>
        <c:lblOffset val="100"/>
        <c:noMultiLvlLbl val="0"/>
      </c:catAx>
      <c:valAx>
        <c:axId val="524083792"/>
        <c:scaling>
          <c:orientation val="minMax"/>
        </c:scaling>
        <c:delete val="0"/>
        <c:axPos val="l"/>
        <c:majorGridlines>
          <c:spPr>
            <a:ln w="9525" cap="flat" cmpd="sng" algn="ctr">
              <a:solidFill>
                <a:schemeClr val="tx1">
                  <a:lumMod val="5000"/>
                  <a:lumOff val="9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spc="20" baseline="0">
                <a:solidFill>
                  <a:schemeClr val="tx1"/>
                </a:solidFill>
                <a:latin typeface="+mn-lt"/>
                <a:ea typeface="+mn-ea"/>
                <a:cs typeface="+mn-cs"/>
              </a:defRPr>
            </a:pPr>
            <a:endParaRPr lang="en-US"/>
          </a:p>
        </c:txPr>
        <c:crossAx val="524081272"/>
        <c:crosses val="autoZero"/>
        <c:crossBetween val="between"/>
      </c:valAx>
      <c:spPr>
        <a:solidFill>
          <a:schemeClr val="accent5">
            <a:lumMod val="60000"/>
            <a:lumOff val="40000"/>
          </a:schemeClr>
        </a:solid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showDLblsOverMax val="0"/>
  </c:chart>
  <c:spPr>
    <a:solidFill>
      <a:schemeClr val="accent5">
        <a:lumMod val="75000"/>
      </a:schemeClr>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r>
              <a:rPr lang="en-US">
                <a:solidFill>
                  <a:schemeClr val="bg1"/>
                </a:solidFill>
              </a:rPr>
              <a:t>UK AI Skills Gaps (% of UK organisations surveyed)</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endParaRPr lang="en-US"/>
        </a:p>
      </c:txPr>
    </c:title>
    <c:autoTitleDeleted val="0"/>
    <c:plotArea>
      <c:layout/>
      <c:barChart>
        <c:barDir val="bar"/>
        <c:grouping val="clustered"/>
        <c:varyColors val="0"/>
        <c:ser>
          <c:idx val="0"/>
          <c:order val="0"/>
          <c:tx>
            <c:strRef>
              <c:f>Sheet2!$B$1</c:f>
              <c:strCache>
                <c:ptCount val="1"/>
                <c:pt idx="0">
                  <c:v>% of UK organisations surveyed</c:v>
                </c:pt>
              </c:strCache>
            </c:strRef>
          </c:tx>
          <c:spPr>
            <a:solidFill>
              <a:srgbClr val="C00000"/>
            </a:solidFill>
            <a:ln>
              <a:noFill/>
            </a:ln>
            <a:effectLst/>
          </c:spPr>
          <c:invertIfNegative val="0"/>
          <c:cat>
            <c:strRef>
              <c:f>Sheet2!$A$2:$A$5</c:f>
              <c:strCache>
                <c:ptCount val="4"/>
                <c:pt idx="0">
                  <c:v>At least one AI skills gap</c:v>
                </c:pt>
                <c:pt idx="1">
                  <c:v>Technical AI skills gap</c:v>
                </c:pt>
                <c:pt idx="2">
                  <c:v>Non-technical AI skills gap</c:v>
                </c:pt>
                <c:pt idx="3">
                  <c:v>Gaps already harming business goals</c:v>
                </c:pt>
              </c:strCache>
            </c:strRef>
          </c:cat>
          <c:val>
            <c:numRef>
              <c:f>Sheet2!$B$2:$B$5</c:f>
              <c:numCache>
                <c:formatCode>General</c:formatCode>
                <c:ptCount val="4"/>
                <c:pt idx="0">
                  <c:v>97</c:v>
                </c:pt>
                <c:pt idx="1">
                  <c:v>57</c:v>
                </c:pt>
                <c:pt idx="2">
                  <c:v>30</c:v>
                </c:pt>
                <c:pt idx="3">
                  <c:v>28</c:v>
                </c:pt>
              </c:numCache>
            </c:numRef>
          </c:val>
          <c:extLst>
            <c:ext xmlns:c16="http://schemas.microsoft.com/office/drawing/2014/chart" uri="{C3380CC4-5D6E-409C-BE32-E72D297353CC}">
              <c16:uniqueId val="{00000000-B154-429C-A4A7-8E643BB1B639}"/>
            </c:ext>
          </c:extLst>
        </c:ser>
        <c:dLbls>
          <c:showLegendKey val="0"/>
          <c:showVal val="0"/>
          <c:showCatName val="0"/>
          <c:showSerName val="0"/>
          <c:showPercent val="0"/>
          <c:showBubbleSize val="0"/>
        </c:dLbls>
        <c:gapWidth val="182"/>
        <c:axId val="405467472"/>
        <c:axId val="405468192"/>
      </c:barChart>
      <c:catAx>
        <c:axId val="40546747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405468192"/>
        <c:crosses val="autoZero"/>
        <c:auto val="1"/>
        <c:lblAlgn val="ctr"/>
        <c:lblOffset val="100"/>
        <c:noMultiLvlLbl val="0"/>
      </c:catAx>
      <c:valAx>
        <c:axId val="40546819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405467472"/>
        <c:crosses val="autoZero"/>
        <c:crossBetween val="between"/>
      </c:valAx>
      <c:spPr>
        <a:noFill/>
        <a:ln>
          <a:noFill/>
        </a:ln>
        <a:effectLst/>
      </c:spPr>
    </c:plotArea>
    <c:plotVisOnly val="1"/>
    <c:dispBlanksAs val="gap"/>
    <c:showDLblsOverMax val="0"/>
  </c:chart>
  <c:spPr>
    <a:solidFill>
      <a:schemeClr val="tx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5">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900"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bg1"/>
    </cs:fontRef>
    <cs:spPr>
      <a:solidFill>
        <a:schemeClr val="tx1">
          <a:lumMod val="50000"/>
          <a:lumOff val="50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1600"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900" kern="1200" spc="20" baseline="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F1739E-9511-4583-8428-51879B09F7A1}"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US"/>
        </a:p>
      </dgm:t>
    </dgm:pt>
    <dgm:pt modelId="{41A58DC0-52C8-4BE4-B5B4-3779138DCDD9}">
      <dgm:prSet phldrT="[Text]" phldr="0" custT="1"/>
      <dgm:spPr/>
      <dgm:t>
        <a:bodyPr/>
        <a:lstStyle/>
        <a:p>
          <a:r>
            <a:rPr lang="en-US" sz="1800" dirty="0"/>
            <a:t>Leadership &amp; MDT Gaps</a:t>
          </a:r>
        </a:p>
      </dgm:t>
    </dgm:pt>
    <dgm:pt modelId="{3D8B0D4F-DAF2-4BBA-A3E5-C07C7F0BC4FB}" type="parTrans" cxnId="{0A050766-0280-4585-B572-06FADA9C8A0F}">
      <dgm:prSet/>
      <dgm:spPr/>
      <dgm:t>
        <a:bodyPr/>
        <a:lstStyle/>
        <a:p>
          <a:endParaRPr lang="en-US"/>
        </a:p>
      </dgm:t>
    </dgm:pt>
    <dgm:pt modelId="{7EBF9C9A-8E91-4077-96E0-727235F5AA1F}" type="sibTrans" cxnId="{0A050766-0280-4585-B572-06FADA9C8A0F}">
      <dgm:prSet/>
      <dgm:spPr/>
      <dgm:t>
        <a:bodyPr/>
        <a:lstStyle/>
        <a:p>
          <a:endParaRPr lang="en-US"/>
        </a:p>
      </dgm:t>
    </dgm:pt>
    <dgm:pt modelId="{283AAC5C-F22E-4E37-9154-70CB10900F51}">
      <dgm:prSet phldrT="[Text]" phldr="0" custT="1"/>
      <dgm:spPr/>
      <dgm:t>
        <a:bodyPr/>
        <a:lstStyle/>
        <a:p>
          <a:r>
            <a:rPr lang="en-US" sz="1800" dirty="0"/>
            <a:t>Burnout</a:t>
          </a:r>
        </a:p>
      </dgm:t>
    </dgm:pt>
    <dgm:pt modelId="{956904A4-50AE-471D-A574-7D060F4C67E1}" type="parTrans" cxnId="{5C9EF1E8-B72D-4388-A851-DF366C97CF13}">
      <dgm:prSet/>
      <dgm:spPr/>
      <dgm:t>
        <a:bodyPr/>
        <a:lstStyle/>
        <a:p>
          <a:endParaRPr lang="en-US"/>
        </a:p>
      </dgm:t>
    </dgm:pt>
    <dgm:pt modelId="{D721B93F-7E52-4842-9177-DB8116185439}" type="sibTrans" cxnId="{5C9EF1E8-B72D-4388-A851-DF366C97CF13}">
      <dgm:prSet/>
      <dgm:spPr/>
      <dgm:t>
        <a:bodyPr/>
        <a:lstStyle/>
        <a:p>
          <a:endParaRPr lang="en-US"/>
        </a:p>
      </dgm:t>
    </dgm:pt>
    <dgm:pt modelId="{9FFA8A16-22AA-43C3-87C6-0117F83B7010}">
      <dgm:prSet phldrT="[Text]" phldr="0" custT="1"/>
      <dgm:spPr/>
      <dgm:t>
        <a:bodyPr/>
        <a:lstStyle/>
        <a:p>
          <a:r>
            <a:rPr lang="en-US" sz="1800" dirty="0"/>
            <a:t>Disengagement</a:t>
          </a:r>
        </a:p>
      </dgm:t>
    </dgm:pt>
    <dgm:pt modelId="{E88F02E8-5FD9-4E9C-AD31-B326AE0B5701}" type="parTrans" cxnId="{926FA9C4-EDC4-4D64-B603-723FDD631372}">
      <dgm:prSet/>
      <dgm:spPr/>
      <dgm:t>
        <a:bodyPr/>
        <a:lstStyle/>
        <a:p>
          <a:endParaRPr lang="en-US"/>
        </a:p>
      </dgm:t>
    </dgm:pt>
    <dgm:pt modelId="{D3F962E5-DDA8-4A3D-AF17-7B7527AD0C64}" type="sibTrans" cxnId="{926FA9C4-EDC4-4D64-B603-723FDD631372}">
      <dgm:prSet/>
      <dgm:spPr/>
      <dgm:t>
        <a:bodyPr/>
        <a:lstStyle/>
        <a:p>
          <a:endParaRPr lang="en-US"/>
        </a:p>
      </dgm:t>
    </dgm:pt>
    <dgm:pt modelId="{3D89A5B8-B8B7-4A68-9B91-72DA6E460C06}">
      <dgm:prSet phldrT="[Text]" phldr="1"/>
      <dgm:spPr/>
      <dgm:t>
        <a:bodyPr/>
        <a:lstStyle/>
        <a:p>
          <a:endParaRPr lang="en-US" sz="1800" dirty="0"/>
        </a:p>
      </dgm:t>
    </dgm:pt>
    <dgm:pt modelId="{0703CE67-025B-470A-ACE5-18157AEC5322}" type="parTrans" cxnId="{A2296868-009A-4097-91FB-9414BC94E1F8}">
      <dgm:prSet/>
      <dgm:spPr/>
      <dgm:t>
        <a:bodyPr/>
        <a:lstStyle/>
        <a:p>
          <a:endParaRPr lang="en-US"/>
        </a:p>
      </dgm:t>
    </dgm:pt>
    <dgm:pt modelId="{037A442D-92F4-4B74-A3E2-320098C8DAEF}" type="sibTrans" cxnId="{A2296868-009A-4097-91FB-9414BC94E1F8}">
      <dgm:prSet/>
      <dgm:spPr/>
      <dgm:t>
        <a:bodyPr/>
        <a:lstStyle/>
        <a:p>
          <a:endParaRPr lang="en-US"/>
        </a:p>
      </dgm:t>
    </dgm:pt>
    <dgm:pt modelId="{ACCD177E-3D47-4B58-9FDA-6DDAB3E0912D}">
      <dgm:prSet phldrT="[Text]" phldr="0" custT="1"/>
      <dgm:spPr/>
      <dgm:t>
        <a:bodyPr/>
        <a:lstStyle/>
        <a:p>
          <a:r>
            <a:rPr lang="en-US" sz="1800"/>
            <a:t>Skill Shortage</a:t>
          </a:r>
          <a:endParaRPr lang="en-US" sz="1800" dirty="0"/>
        </a:p>
      </dgm:t>
    </dgm:pt>
    <dgm:pt modelId="{338F2442-0742-44A0-A416-D1552E8FEBC4}" type="parTrans" cxnId="{80609D55-1E53-43A6-BC7E-32BD9406BE4D}">
      <dgm:prSet/>
      <dgm:spPr/>
      <dgm:t>
        <a:bodyPr/>
        <a:lstStyle/>
        <a:p>
          <a:endParaRPr lang="en-US"/>
        </a:p>
      </dgm:t>
    </dgm:pt>
    <dgm:pt modelId="{E5EB97E7-CFBE-45C1-A0E5-EA07454D8F74}" type="sibTrans" cxnId="{80609D55-1E53-43A6-BC7E-32BD9406BE4D}">
      <dgm:prSet/>
      <dgm:spPr/>
      <dgm:t>
        <a:bodyPr/>
        <a:lstStyle/>
        <a:p>
          <a:endParaRPr lang="en-US"/>
        </a:p>
      </dgm:t>
    </dgm:pt>
    <dgm:pt modelId="{C4F14521-3BF8-4372-A889-D353FD4060AC}">
      <dgm:prSet phldrT="[Text]" phldr="0" custT="1"/>
      <dgm:spPr/>
      <dgm:t>
        <a:bodyPr/>
        <a:lstStyle/>
        <a:p>
          <a:r>
            <a:rPr lang="en-US" sz="1800" dirty="0"/>
            <a:t>Turnover</a:t>
          </a:r>
        </a:p>
      </dgm:t>
    </dgm:pt>
    <dgm:pt modelId="{FD228588-BE8E-420E-A64D-39641976B233}" type="parTrans" cxnId="{0D46EA52-7E84-4F62-B516-9D88EC2AC309}">
      <dgm:prSet/>
      <dgm:spPr/>
      <dgm:t>
        <a:bodyPr/>
        <a:lstStyle/>
        <a:p>
          <a:endParaRPr lang="en-US"/>
        </a:p>
      </dgm:t>
    </dgm:pt>
    <dgm:pt modelId="{49407201-E7D8-40C8-AD9C-BBE4A5B5FE36}" type="sibTrans" cxnId="{0D46EA52-7E84-4F62-B516-9D88EC2AC309}">
      <dgm:prSet/>
      <dgm:spPr/>
      <dgm:t>
        <a:bodyPr/>
        <a:lstStyle/>
        <a:p>
          <a:endParaRPr lang="en-US"/>
        </a:p>
      </dgm:t>
    </dgm:pt>
    <dgm:pt modelId="{595759DC-7B6C-47F0-B227-AA727265A0AF}">
      <dgm:prSet phldrT="[Text]" phldr="0" custT="1"/>
      <dgm:spPr/>
      <dgm:t>
        <a:bodyPr/>
        <a:lstStyle/>
        <a:p>
          <a:r>
            <a:rPr lang="en-US" sz="1800"/>
            <a:t>Heavier Workload</a:t>
          </a:r>
          <a:endParaRPr lang="en-US" sz="1800" dirty="0"/>
        </a:p>
      </dgm:t>
    </dgm:pt>
    <dgm:pt modelId="{38B57141-233E-4E0D-9CBC-FBB6A233DF7B}" type="parTrans" cxnId="{D8910B93-08CA-4148-907A-907D326771F0}">
      <dgm:prSet/>
      <dgm:spPr/>
      <dgm:t>
        <a:bodyPr/>
        <a:lstStyle/>
        <a:p>
          <a:endParaRPr lang="en-US"/>
        </a:p>
      </dgm:t>
    </dgm:pt>
    <dgm:pt modelId="{E7DF1268-CE49-492F-A3C6-A1D465B9A9A1}" type="sibTrans" cxnId="{D8910B93-08CA-4148-907A-907D326771F0}">
      <dgm:prSet/>
      <dgm:spPr/>
      <dgm:t>
        <a:bodyPr/>
        <a:lstStyle/>
        <a:p>
          <a:endParaRPr lang="en-US"/>
        </a:p>
      </dgm:t>
    </dgm:pt>
    <dgm:pt modelId="{6475DAC0-40F0-4DE7-8700-6214C9B3AFA4}" type="pres">
      <dgm:prSet presAssocID="{73F1739E-9511-4583-8428-51879B09F7A1}" presName="Name0" presStyleCnt="0">
        <dgm:presLayoutVars>
          <dgm:chMax val="1"/>
          <dgm:dir/>
          <dgm:animLvl val="ctr"/>
          <dgm:resizeHandles val="exact"/>
        </dgm:presLayoutVars>
      </dgm:prSet>
      <dgm:spPr/>
    </dgm:pt>
    <dgm:pt modelId="{CBCA8673-EEFF-4238-89F6-D35BCECA03A7}" type="pres">
      <dgm:prSet presAssocID="{41A58DC0-52C8-4BE4-B5B4-3779138DCDD9}" presName="centerShape" presStyleLbl="node0" presStyleIdx="0" presStyleCnt="1"/>
      <dgm:spPr/>
    </dgm:pt>
    <dgm:pt modelId="{F4AED9AD-71EA-44DE-A04C-9A97503D90B9}" type="pres">
      <dgm:prSet presAssocID="{283AAC5C-F22E-4E37-9154-70CB10900F51}" presName="node" presStyleLbl="node1" presStyleIdx="0" presStyleCnt="5">
        <dgm:presLayoutVars>
          <dgm:bulletEnabled val="1"/>
        </dgm:presLayoutVars>
      </dgm:prSet>
      <dgm:spPr/>
    </dgm:pt>
    <dgm:pt modelId="{B87C5AC4-056F-45E9-A95D-1A5E0031D10B}" type="pres">
      <dgm:prSet presAssocID="{283AAC5C-F22E-4E37-9154-70CB10900F51}" presName="dummy" presStyleCnt="0"/>
      <dgm:spPr/>
    </dgm:pt>
    <dgm:pt modelId="{4A30ED6E-4F9C-41BA-ABED-6C4B9BB5034D}" type="pres">
      <dgm:prSet presAssocID="{D721B93F-7E52-4842-9177-DB8116185439}" presName="sibTrans" presStyleLbl="sibTrans2D1" presStyleIdx="0" presStyleCnt="5"/>
      <dgm:spPr/>
    </dgm:pt>
    <dgm:pt modelId="{9996F57D-9D6B-436B-BF60-6B16F25365CD}" type="pres">
      <dgm:prSet presAssocID="{9FFA8A16-22AA-43C3-87C6-0117F83B7010}" presName="node" presStyleLbl="node1" presStyleIdx="1" presStyleCnt="5">
        <dgm:presLayoutVars>
          <dgm:bulletEnabled val="1"/>
        </dgm:presLayoutVars>
      </dgm:prSet>
      <dgm:spPr/>
    </dgm:pt>
    <dgm:pt modelId="{F165B804-8DC3-49E7-94ED-14374D44EB88}" type="pres">
      <dgm:prSet presAssocID="{9FFA8A16-22AA-43C3-87C6-0117F83B7010}" presName="dummy" presStyleCnt="0"/>
      <dgm:spPr/>
    </dgm:pt>
    <dgm:pt modelId="{8CECDA6E-A2A3-4C7D-821C-4DE26DE96B4C}" type="pres">
      <dgm:prSet presAssocID="{D3F962E5-DDA8-4A3D-AF17-7B7527AD0C64}" presName="sibTrans" presStyleLbl="sibTrans2D1" presStyleIdx="1" presStyleCnt="5"/>
      <dgm:spPr/>
    </dgm:pt>
    <dgm:pt modelId="{06AD97E4-F5C8-4D64-9C7F-27DE56099219}" type="pres">
      <dgm:prSet presAssocID="{ACCD177E-3D47-4B58-9FDA-6DDAB3E0912D}" presName="node" presStyleLbl="node1" presStyleIdx="2" presStyleCnt="5">
        <dgm:presLayoutVars>
          <dgm:bulletEnabled val="1"/>
        </dgm:presLayoutVars>
      </dgm:prSet>
      <dgm:spPr/>
    </dgm:pt>
    <dgm:pt modelId="{FD911EC5-D30F-4581-BC68-B8259D95557A}" type="pres">
      <dgm:prSet presAssocID="{ACCD177E-3D47-4B58-9FDA-6DDAB3E0912D}" presName="dummy" presStyleCnt="0"/>
      <dgm:spPr/>
    </dgm:pt>
    <dgm:pt modelId="{82E82C49-38CC-432D-9407-BB7307111407}" type="pres">
      <dgm:prSet presAssocID="{E5EB97E7-CFBE-45C1-A0E5-EA07454D8F74}" presName="sibTrans" presStyleLbl="sibTrans2D1" presStyleIdx="2" presStyleCnt="5"/>
      <dgm:spPr/>
    </dgm:pt>
    <dgm:pt modelId="{B920E15E-E70A-49AF-AA4B-6DA2258334E1}" type="pres">
      <dgm:prSet presAssocID="{C4F14521-3BF8-4372-A889-D353FD4060AC}" presName="node" presStyleLbl="node1" presStyleIdx="3" presStyleCnt="5">
        <dgm:presLayoutVars>
          <dgm:bulletEnabled val="1"/>
        </dgm:presLayoutVars>
      </dgm:prSet>
      <dgm:spPr/>
    </dgm:pt>
    <dgm:pt modelId="{963750D8-1E9E-47B0-BC56-35D899ABA7C3}" type="pres">
      <dgm:prSet presAssocID="{C4F14521-3BF8-4372-A889-D353FD4060AC}" presName="dummy" presStyleCnt="0"/>
      <dgm:spPr/>
    </dgm:pt>
    <dgm:pt modelId="{1F36D220-24E2-4084-861C-27CCA38FA916}" type="pres">
      <dgm:prSet presAssocID="{49407201-E7D8-40C8-AD9C-BBE4A5B5FE36}" presName="sibTrans" presStyleLbl="sibTrans2D1" presStyleIdx="3" presStyleCnt="5"/>
      <dgm:spPr/>
    </dgm:pt>
    <dgm:pt modelId="{DA7B3F94-9BAB-4518-8FE9-DDB6CE2F30E0}" type="pres">
      <dgm:prSet presAssocID="{595759DC-7B6C-47F0-B227-AA727265A0AF}" presName="node" presStyleLbl="node1" presStyleIdx="4" presStyleCnt="5">
        <dgm:presLayoutVars>
          <dgm:bulletEnabled val="1"/>
        </dgm:presLayoutVars>
      </dgm:prSet>
      <dgm:spPr/>
    </dgm:pt>
    <dgm:pt modelId="{5993C2FF-6A7E-44D4-AB2B-920FB8BF45FA}" type="pres">
      <dgm:prSet presAssocID="{595759DC-7B6C-47F0-B227-AA727265A0AF}" presName="dummy" presStyleCnt="0"/>
      <dgm:spPr/>
    </dgm:pt>
    <dgm:pt modelId="{AC4C7737-9DAE-4F6C-8341-D09B52459674}" type="pres">
      <dgm:prSet presAssocID="{E7DF1268-CE49-492F-A3C6-A1D465B9A9A1}" presName="sibTrans" presStyleLbl="sibTrans2D1" presStyleIdx="4" presStyleCnt="5"/>
      <dgm:spPr/>
    </dgm:pt>
  </dgm:ptLst>
  <dgm:cxnLst>
    <dgm:cxn modelId="{5818C119-45E4-4BCC-85F2-6FFA5441D6BB}" type="presOf" srcId="{E5EB97E7-CFBE-45C1-A0E5-EA07454D8F74}" destId="{82E82C49-38CC-432D-9407-BB7307111407}" srcOrd="0" destOrd="0" presId="urn:microsoft.com/office/officeart/2005/8/layout/radial6"/>
    <dgm:cxn modelId="{2F2C9B29-9F3F-427E-9EDF-77262BF262DB}" type="presOf" srcId="{9FFA8A16-22AA-43C3-87C6-0117F83B7010}" destId="{9996F57D-9D6B-436B-BF60-6B16F25365CD}" srcOrd="0" destOrd="0" presId="urn:microsoft.com/office/officeart/2005/8/layout/radial6"/>
    <dgm:cxn modelId="{1383AC2F-5289-4BFE-9476-C3139ABACA6B}" type="presOf" srcId="{283AAC5C-F22E-4E37-9154-70CB10900F51}" destId="{F4AED9AD-71EA-44DE-A04C-9A97503D90B9}" srcOrd="0" destOrd="0" presId="urn:microsoft.com/office/officeart/2005/8/layout/radial6"/>
    <dgm:cxn modelId="{0A050766-0280-4585-B572-06FADA9C8A0F}" srcId="{73F1739E-9511-4583-8428-51879B09F7A1}" destId="{41A58DC0-52C8-4BE4-B5B4-3779138DCDD9}" srcOrd="0" destOrd="0" parTransId="{3D8B0D4F-DAF2-4BBA-A3E5-C07C7F0BC4FB}" sibTransId="{7EBF9C9A-8E91-4077-96E0-727235F5AA1F}"/>
    <dgm:cxn modelId="{98AEAF47-DACC-4DA7-B6B7-D6DF984D7B99}" type="presOf" srcId="{C4F14521-3BF8-4372-A889-D353FD4060AC}" destId="{B920E15E-E70A-49AF-AA4B-6DA2258334E1}" srcOrd="0" destOrd="0" presId="urn:microsoft.com/office/officeart/2005/8/layout/radial6"/>
    <dgm:cxn modelId="{A2296868-009A-4097-91FB-9414BC94E1F8}" srcId="{73F1739E-9511-4583-8428-51879B09F7A1}" destId="{3D89A5B8-B8B7-4A68-9B91-72DA6E460C06}" srcOrd="1" destOrd="0" parTransId="{0703CE67-025B-470A-ACE5-18157AEC5322}" sibTransId="{037A442D-92F4-4B74-A3E2-320098C8DAEF}"/>
    <dgm:cxn modelId="{F45FCD4E-CCBD-467F-8C60-B34A9DA349E3}" type="presOf" srcId="{D721B93F-7E52-4842-9177-DB8116185439}" destId="{4A30ED6E-4F9C-41BA-ABED-6C4B9BB5034D}" srcOrd="0" destOrd="0" presId="urn:microsoft.com/office/officeart/2005/8/layout/radial6"/>
    <dgm:cxn modelId="{0D46EA52-7E84-4F62-B516-9D88EC2AC309}" srcId="{41A58DC0-52C8-4BE4-B5B4-3779138DCDD9}" destId="{C4F14521-3BF8-4372-A889-D353FD4060AC}" srcOrd="3" destOrd="0" parTransId="{FD228588-BE8E-420E-A64D-39641976B233}" sibTransId="{49407201-E7D8-40C8-AD9C-BBE4A5B5FE36}"/>
    <dgm:cxn modelId="{80609D55-1E53-43A6-BC7E-32BD9406BE4D}" srcId="{41A58DC0-52C8-4BE4-B5B4-3779138DCDD9}" destId="{ACCD177E-3D47-4B58-9FDA-6DDAB3E0912D}" srcOrd="2" destOrd="0" parTransId="{338F2442-0742-44A0-A416-D1552E8FEBC4}" sibTransId="{E5EB97E7-CFBE-45C1-A0E5-EA07454D8F74}"/>
    <dgm:cxn modelId="{483FD077-CAA7-47E0-A4FB-5CCB77B30052}" type="presOf" srcId="{73F1739E-9511-4583-8428-51879B09F7A1}" destId="{6475DAC0-40F0-4DE7-8700-6214C9B3AFA4}" srcOrd="0" destOrd="0" presId="urn:microsoft.com/office/officeart/2005/8/layout/radial6"/>
    <dgm:cxn modelId="{D8910B93-08CA-4148-907A-907D326771F0}" srcId="{41A58DC0-52C8-4BE4-B5B4-3779138DCDD9}" destId="{595759DC-7B6C-47F0-B227-AA727265A0AF}" srcOrd="4" destOrd="0" parTransId="{38B57141-233E-4E0D-9CBC-FBB6A233DF7B}" sibTransId="{E7DF1268-CE49-492F-A3C6-A1D465B9A9A1}"/>
    <dgm:cxn modelId="{BDE0539C-1B7B-4BBE-B659-C5F0FE5D9F7C}" type="presOf" srcId="{595759DC-7B6C-47F0-B227-AA727265A0AF}" destId="{DA7B3F94-9BAB-4518-8FE9-DDB6CE2F30E0}" srcOrd="0" destOrd="0" presId="urn:microsoft.com/office/officeart/2005/8/layout/radial6"/>
    <dgm:cxn modelId="{52979FA8-AC22-4520-9E1E-C0F89B10B79A}" type="presOf" srcId="{D3F962E5-DDA8-4A3D-AF17-7B7527AD0C64}" destId="{8CECDA6E-A2A3-4C7D-821C-4DE26DE96B4C}" srcOrd="0" destOrd="0" presId="urn:microsoft.com/office/officeart/2005/8/layout/radial6"/>
    <dgm:cxn modelId="{739531B8-9676-4753-B76B-DD8C5AA2368E}" type="presOf" srcId="{41A58DC0-52C8-4BE4-B5B4-3779138DCDD9}" destId="{CBCA8673-EEFF-4238-89F6-D35BCECA03A7}" srcOrd="0" destOrd="0" presId="urn:microsoft.com/office/officeart/2005/8/layout/radial6"/>
    <dgm:cxn modelId="{926FA9C4-EDC4-4D64-B603-723FDD631372}" srcId="{41A58DC0-52C8-4BE4-B5B4-3779138DCDD9}" destId="{9FFA8A16-22AA-43C3-87C6-0117F83B7010}" srcOrd="1" destOrd="0" parTransId="{E88F02E8-5FD9-4E9C-AD31-B326AE0B5701}" sibTransId="{D3F962E5-DDA8-4A3D-AF17-7B7527AD0C64}"/>
    <dgm:cxn modelId="{5E0FBCC5-BE77-4D90-8693-3E7DDE5D78F6}" type="presOf" srcId="{ACCD177E-3D47-4B58-9FDA-6DDAB3E0912D}" destId="{06AD97E4-F5C8-4D64-9C7F-27DE56099219}" srcOrd="0" destOrd="0" presId="urn:microsoft.com/office/officeart/2005/8/layout/radial6"/>
    <dgm:cxn modelId="{16856BDD-CBE8-4629-85F4-68EF6E45E511}" type="presOf" srcId="{49407201-E7D8-40C8-AD9C-BBE4A5B5FE36}" destId="{1F36D220-24E2-4084-861C-27CCA38FA916}" srcOrd="0" destOrd="0" presId="urn:microsoft.com/office/officeart/2005/8/layout/radial6"/>
    <dgm:cxn modelId="{5C9EF1E8-B72D-4388-A851-DF366C97CF13}" srcId="{41A58DC0-52C8-4BE4-B5B4-3779138DCDD9}" destId="{283AAC5C-F22E-4E37-9154-70CB10900F51}" srcOrd="0" destOrd="0" parTransId="{956904A4-50AE-471D-A574-7D060F4C67E1}" sibTransId="{D721B93F-7E52-4842-9177-DB8116185439}"/>
    <dgm:cxn modelId="{3FDB5EFA-48FC-4AA9-826F-349E4C3C48B2}" type="presOf" srcId="{E7DF1268-CE49-492F-A3C6-A1D465B9A9A1}" destId="{AC4C7737-9DAE-4F6C-8341-D09B52459674}" srcOrd="0" destOrd="0" presId="urn:microsoft.com/office/officeart/2005/8/layout/radial6"/>
    <dgm:cxn modelId="{42EFF386-0BA9-4361-9D04-6285B241EC3D}" type="presParOf" srcId="{6475DAC0-40F0-4DE7-8700-6214C9B3AFA4}" destId="{CBCA8673-EEFF-4238-89F6-D35BCECA03A7}" srcOrd="0" destOrd="0" presId="urn:microsoft.com/office/officeart/2005/8/layout/radial6"/>
    <dgm:cxn modelId="{8CCF97EE-B53F-4492-9B44-470F1F023478}" type="presParOf" srcId="{6475DAC0-40F0-4DE7-8700-6214C9B3AFA4}" destId="{F4AED9AD-71EA-44DE-A04C-9A97503D90B9}" srcOrd="1" destOrd="0" presId="urn:microsoft.com/office/officeart/2005/8/layout/radial6"/>
    <dgm:cxn modelId="{24B65C98-19DB-4C4B-A53B-C53B8BD2EDC8}" type="presParOf" srcId="{6475DAC0-40F0-4DE7-8700-6214C9B3AFA4}" destId="{B87C5AC4-056F-45E9-A95D-1A5E0031D10B}" srcOrd="2" destOrd="0" presId="urn:microsoft.com/office/officeart/2005/8/layout/radial6"/>
    <dgm:cxn modelId="{668C7EAC-1EC5-4946-9000-D7B38FE9687E}" type="presParOf" srcId="{6475DAC0-40F0-4DE7-8700-6214C9B3AFA4}" destId="{4A30ED6E-4F9C-41BA-ABED-6C4B9BB5034D}" srcOrd="3" destOrd="0" presId="urn:microsoft.com/office/officeart/2005/8/layout/radial6"/>
    <dgm:cxn modelId="{3278C451-5C1E-4615-ABC8-C186571F6976}" type="presParOf" srcId="{6475DAC0-40F0-4DE7-8700-6214C9B3AFA4}" destId="{9996F57D-9D6B-436B-BF60-6B16F25365CD}" srcOrd="4" destOrd="0" presId="urn:microsoft.com/office/officeart/2005/8/layout/radial6"/>
    <dgm:cxn modelId="{3B6E255E-619F-4195-AE60-280FA379CB99}" type="presParOf" srcId="{6475DAC0-40F0-4DE7-8700-6214C9B3AFA4}" destId="{F165B804-8DC3-49E7-94ED-14374D44EB88}" srcOrd="5" destOrd="0" presId="urn:microsoft.com/office/officeart/2005/8/layout/radial6"/>
    <dgm:cxn modelId="{851B3FCE-1A4D-42D1-98B8-E9FCAD06783A}" type="presParOf" srcId="{6475DAC0-40F0-4DE7-8700-6214C9B3AFA4}" destId="{8CECDA6E-A2A3-4C7D-821C-4DE26DE96B4C}" srcOrd="6" destOrd="0" presId="urn:microsoft.com/office/officeart/2005/8/layout/radial6"/>
    <dgm:cxn modelId="{44752F75-9272-4A94-B453-73412C32E5E6}" type="presParOf" srcId="{6475DAC0-40F0-4DE7-8700-6214C9B3AFA4}" destId="{06AD97E4-F5C8-4D64-9C7F-27DE56099219}" srcOrd="7" destOrd="0" presId="urn:microsoft.com/office/officeart/2005/8/layout/radial6"/>
    <dgm:cxn modelId="{78C1B430-B889-4F5A-AE51-BC1DC15910BB}" type="presParOf" srcId="{6475DAC0-40F0-4DE7-8700-6214C9B3AFA4}" destId="{FD911EC5-D30F-4581-BC68-B8259D95557A}" srcOrd="8" destOrd="0" presId="urn:microsoft.com/office/officeart/2005/8/layout/radial6"/>
    <dgm:cxn modelId="{0344B96D-1C26-4A7C-9EB5-BFC8D0FDACAE}" type="presParOf" srcId="{6475DAC0-40F0-4DE7-8700-6214C9B3AFA4}" destId="{82E82C49-38CC-432D-9407-BB7307111407}" srcOrd="9" destOrd="0" presId="urn:microsoft.com/office/officeart/2005/8/layout/radial6"/>
    <dgm:cxn modelId="{09D0E98D-A46D-4ED8-A393-CCA6D36A26C1}" type="presParOf" srcId="{6475DAC0-40F0-4DE7-8700-6214C9B3AFA4}" destId="{B920E15E-E70A-49AF-AA4B-6DA2258334E1}" srcOrd="10" destOrd="0" presId="urn:microsoft.com/office/officeart/2005/8/layout/radial6"/>
    <dgm:cxn modelId="{0530D732-B554-4CF0-9B67-036D7544811F}" type="presParOf" srcId="{6475DAC0-40F0-4DE7-8700-6214C9B3AFA4}" destId="{963750D8-1E9E-47B0-BC56-35D899ABA7C3}" srcOrd="11" destOrd="0" presId="urn:microsoft.com/office/officeart/2005/8/layout/radial6"/>
    <dgm:cxn modelId="{FA4752C2-2928-48AE-BEEC-38570D63D734}" type="presParOf" srcId="{6475DAC0-40F0-4DE7-8700-6214C9B3AFA4}" destId="{1F36D220-24E2-4084-861C-27CCA38FA916}" srcOrd="12" destOrd="0" presId="urn:microsoft.com/office/officeart/2005/8/layout/radial6"/>
    <dgm:cxn modelId="{1046D02A-9110-425C-B182-AEF37981B378}" type="presParOf" srcId="{6475DAC0-40F0-4DE7-8700-6214C9B3AFA4}" destId="{DA7B3F94-9BAB-4518-8FE9-DDB6CE2F30E0}" srcOrd="13" destOrd="0" presId="urn:microsoft.com/office/officeart/2005/8/layout/radial6"/>
    <dgm:cxn modelId="{7CA556AB-E3F3-4A9A-80D9-8935F77EDBF1}" type="presParOf" srcId="{6475DAC0-40F0-4DE7-8700-6214C9B3AFA4}" destId="{5993C2FF-6A7E-44D4-AB2B-920FB8BF45FA}" srcOrd="14" destOrd="0" presId="urn:microsoft.com/office/officeart/2005/8/layout/radial6"/>
    <dgm:cxn modelId="{C30E7856-B268-4F3F-8C0B-8BCE00FE6AD1}" type="presParOf" srcId="{6475DAC0-40F0-4DE7-8700-6214C9B3AFA4}" destId="{AC4C7737-9DAE-4F6C-8341-D09B52459674}" srcOrd="15" destOrd="0" presId="urn:microsoft.com/office/officeart/2005/8/layout/radial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AAF17C-A478-43BD-B187-4D272461B4C1}" type="doc">
      <dgm:prSet loTypeId="urn:microsoft.com/office/officeart/2005/8/layout/chevronAccent+Icon" loCatId="process" qsTypeId="urn:microsoft.com/office/officeart/2005/8/quickstyle/simple1" qsCatId="simple" csTypeId="urn:microsoft.com/office/officeart/2005/8/colors/accent2_3" csCatId="accent2" phldr="1"/>
      <dgm:spPr/>
    </dgm:pt>
    <dgm:pt modelId="{C6AD4FF2-ADDF-4DC8-9E53-D2FBDB7CC10B}">
      <dgm:prSet phldrT="[Text]"/>
      <dgm:spPr/>
      <dgm:t>
        <a:bodyPr/>
        <a:lstStyle/>
        <a:p>
          <a:pPr>
            <a:buNone/>
          </a:pPr>
          <a:r>
            <a:rPr lang="en-US" dirty="0"/>
            <a:t>Buy (recruit externally)</a:t>
          </a:r>
        </a:p>
      </dgm:t>
    </dgm:pt>
    <dgm:pt modelId="{E0F16020-0795-429B-BD49-B1344F710C73}" type="parTrans" cxnId="{C18D09B2-20DA-49C3-8373-89D7BFC83C25}">
      <dgm:prSet/>
      <dgm:spPr/>
      <dgm:t>
        <a:bodyPr/>
        <a:lstStyle/>
        <a:p>
          <a:endParaRPr lang="en-US"/>
        </a:p>
      </dgm:t>
    </dgm:pt>
    <dgm:pt modelId="{42C2A9CD-800B-40C8-ADBD-6C08A7C47463}" type="sibTrans" cxnId="{C18D09B2-20DA-49C3-8373-89D7BFC83C25}">
      <dgm:prSet/>
      <dgm:spPr/>
      <dgm:t>
        <a:bodyPr/>
        <a:lstStyle/>
        <a:p>
          <a:endParaRPr lang="en-US"/>
        </a:p>
      </dgm:t>
    </dgm:pt>
    <dgm:pt modelId="{95C58D16-D568-4C2E-AF28-7D1FE958553F}">
      <dgm:prSet phldrT="[Text]"/>
      <dgm:spPr/>
      <dgm:t>
        <a:bodyPr/>
        <a:lstStyle/>
        <a:p>
          <a:pPr>
            <a:buNone/>
          </a:pPr>
          <a:r>
            <a:rPr lang="en-US" dirty="0"/>
            <a:t>Build (develop internal talent)</a:t>
          </a:r>
        </a:p>
      </dgm:t>
    </dgm:pt>
    <dgm:pt modelId="{C7121B8F-5DD7-4197-BFE0-6FE563BD4FE0}" type="parTrans" cxnId="{0020E4D4-A7D0-42C4-A9E9-D27C3B13829E}">
      <dgm:prSet/>
      <dgm:spPr/>
      <dgm:t>
        <a:bodyPr/>
        <a:lstStyle/>
        <a:p>
          <a:endParaRPr lang="en-US"/>
        </a:p>
      </dgm:t>
    </dgm:pt>
    <dgm:pt modelId="{7D2A28A7-3405-40AB-A02A-E101F9646E3C}" type="sibTrans" cxnId="{0020E4D4-A7D0-42C4-A9E9-D27C3B13829E}">
      <dgm:prSet/>
      <dgm:spPr/>
      <dgm:t>
        <a:bodyPr/>
        <a:lstStyle/>
        <a:p>
          <a:endParaRPr lang="en-US"/>
        </a:p>
      </dgm:t>
    </dgm:pt>
    <dgm:pt modelId="{71ACA2F3-A56C-436F-BE81-2C5BFED7B067}">
      <dgm:prSet phldrT="[Text]"/>
      <dgm:spPr/>
      <dgm:t>
        <a:bodyPr/>
        <a:lstStyle/>
        <a:p>
          <a:pPr>
            <a:buNone/>
          </a:pPr>
          <a:r>
            <a:rPr lang="en-US" dirty="0"/>
            <a:t>Borrow (contractors or partner agencies)</a:t>
          </a:r>
        </a:p>
      </dgm:t>
    </dgm:pt>
    <dgm:pt modelId="{217513DB-94C5-48E4-B589-3388B4478D28}" type="parTrans" cxnId="{B9DFC95E-07D1-401C-87BC-CE7DC8C7ED97}">
      <dgm:prSet/>
      <dgm:spPr/>
      <dgm:t>
        <a:bodyPr/>
        <a:lstStyle/>
        <a:p>
          <a:endParaRPr lang="en-US"/>
        </a:p>
      </dgm:t>
    </dgm:pt>
    <dgm:pt modelId="{2B9B001E-ED3C-47F3-9206-70CA293F7FB9}" type="sibTrans" cxnId="{B9DFC95E-07D1-401C-87BC-CE7DC8C7ED97}">
      <dgm:prSet/>
      <dgm:spPr/>
      <dgm:t>
        <a:bodyPr/>
        <a:lstStyle/>
        <a:p>
          <a:endParaRPr lang="en-US"/>
        </a:p>
      </dgm:t>
    </dgm:pt>
    <dgm:pt modelId="{5A08E7C3-DAF7-4D82-9CEF-AD60928D7083}">
      <dgm:prSet phldrT="[Text]"/>
      <dgm:spPr/>
      <dgm:t>
        <a:bodyPr/>
        <a:lstStyle/>
        <a:p>
          <a:pPr>
            <a:buNone/>
          </a:pPr>
          <a:r>
            <a:rPr lang="en-US"/>
            <a:t>Bind (retain current employees)</a:t>
          </a:r>
          <a:endParaRPr lang="en-US" dirty="0"/>
        </a:p>
      </dgm:t>
    </dgm:pt>
    <dgm:pt modelId="{EF4DE34C-7821-4DF1-85A5-5918FA251B99}" type="parTrans" cxnId="{46BAC07A-947F-4851-B704-C7C5E4D2878E}">
      <dgm:prSet/>
      <dgm:spPr/>
      <dgm:t>
        <a:bodyPr/>
        <a:lstStyle/>
        <a:p>
          <a:endParaRPr lang="en-US"/>
        </a:p>
      </dgm:t>
    </dgm:pt>
    <dgm:pt modelId="{FDEA87BC-93F0-452F-ADA9-C976423F7630}" type="sibTrans" cxnId="{46BAC07A-947F-4851-B704-C7C5E4D2878E}">
      <dgm:prSet/>
      <dgm:spPr/>
      <dgm:t>
        <a:bodyPr/>
        <a:lstStyle/>
        <a:p>
          <a:endParaRPr lang="en-US"/>
        </a:p>
      </dgm:t>
    </dgm:pt>
    <dgm:pt modelId="{98B28701-0AFA-4BEA-9AB4-E9DBC2852A12}" type="pres">
      <dgm:prSet presAssocID="{90AAF17C-A478-43BD-B187-4D272461B4C1}" presName="Name0" presStyleCnt="0">
        <dgm:presLayoutVars>
          <dgm:dir/>
          <dgm:resizeHandles val="exact"/>
        </dgm:presLayoutVars>
      </dgm:prSet>
      <dgm:spPr/>
    </dgm:pt>
    <dgm:pt modelId="{58DEF755-3E19-4A96-95CC-067334400A0F}" type="pres">
      <dgm:prSet presAssocID="{C6AD4FF2-ADDF-4DC8-9E53-D2FBDB7CC10B}" presName="composite" presStyleCnt="0"/>
      <dgm:spPr/>
    </dgm:pt>
    <dgm:pt modelId="{D618D9F9-993B-490E-8C17-B4DD99A36904}" type="pres">
      <dgm:prSet presAssocID="{C6AD4FF2-ADDF-4DC8-9E53-D2FBDB7CC10B}" presName="bgChev" presStyleLbl="node1" presStyleIdx="0" presStyleCnt="4"/>
      <dgm:spPr/>
    </dgm:pt>
    <dgm:pt modelId="{165F4A8B-0032-4388-B065-06F89ADA3632}" type="pres">
      <dgm:prSet presAssocID="{C6AD4FF2-ADDF-4DC8-9E53-D2FBDB7CC10B}" presName="txNode" presStyleLbl="fgAcc1" presStyleIdx="0" presStyleCnt="4">
        <dgm:presLayoutVars>
          <dgm:bulletEnabled val="1"/>
        </dgm:presLayoutVars>
      </dgm:prSet>
      <dgm:spPr/>
    </dgm:pt>
    <dgm:pt modelId="{0C48139F-46DA-4A3D-ADAC-983820153B3E}" type="pres">
      <dgm:prSet presAssocID="{42C2A9CD-800B-40C8-ADBD-6C08A7C47463}" presName="compositeSpace" presStyleCnt="0"/>
      <dgm:spPr/>
    </dgm:pt>
    <dgm:pt modelId="{C11962A9-40C4-489D-9CBA-EC890638A1FC}" type="pres">
      <dgm:prSet presAssocID="{95C58D16-D568-4C2E-AF28-7D1FE958553F}" presName="composite" presStyleCnt="0"/>
      <dgm:spPr/>
    </dgm:pt>
    <dgm:pt modelId="{93D02D02-99DB-4D4C-8BD9-313754B10187}" type="pres">
      <dgm:prSet presAssocID="{95C58D16-D568-4C2E-AF28-7D1FE958553F}" presName="bgChev" presStyleLbl="node1" presStyleIdx="1" presStyleCnt="4"/>
      <dgm:spPr/>
    </dgm:pt>
    <dgm:pt modelId="{1CAF5F8E-E658-4520-99C5-2F742E4E5369}" type="pres">
      <dgm:prSet presAssocID="{95C58D16-D568-4C2E-AF28-7D1FE958553F}" presName="txNode" presStyleLbl="fgAcc1" presStyleIdx="1" presStyleCnt="4">
        <dgm:presLayoutVars>
          <dgm:bulletEnabled val="1"/>
        </dgm:presLayoutVars>
      </dgm:prSet>
      <dgm:spPr/>
    </dgm:pt>
    <dgm:pt modelId="{CF8DB9FB-0F7A-4EDE-A499-FA47BA0F4AC7}" type="pres">
      <dgm:prSet presAssocID="{7D2A28A7-3405-40AB-A02A-E101F9646E3C}" presName="compositeSpace" presStyleCnt="0"/>
      <dgm:spPr/>
    </dgm:pt>
    <dgm:pt modelId="{08FE156B-37B1-4D80-83A3-1F7F150A7D3C}" type="pres">
      <dgm:prSet presAssocID="{71ACA2F3-A56C-436F-BE81-2C5BFED7B067}" presName="composite" presStyleCnt="0"/>
      <dgm:spPr/>
    </dgm:pt>
    <dgm:pt modelId="{B79B97C7-0C55-4EC4-A5F1-3E7B9C13886D}" type="pres">
      <dgm:prSet presAssocID="{71ACA2F3-A56C-436F-BE81-2C5BFED7B067}" presName="bgChev" presStyleLbl="node1" presStyleIdx="2" presStyleCnt="4"/>
      <dgm:spPr/>
    </dgm:pt>
    <dgm:pt modelId="{3E13C3E2-10EC-489D-817A-B3E491128E99}" type="pres">
      <dgm:prSet presAssocID="{71ACA2F3-A56C-436F-BE81-2C5BFED7B067}" presName="txNode" presStyleLbl="fgAcc1" presStyleIdx="2" presStyleCnt="4">
        <dgm:presLayoutVars>
          <dgm:bulletEnabled val="1"/>
        </dgm:presLayoutVars>
      </dgm:prSet>
      <dgm:spPr/>
    </dgm:pt>
    <dgm:pt modelId="{D7377AB5-71D4-485D-A9CD-FB36F6CA800B}" type="pres">
      <dgm:prSet presAssocID="{2B9B001E-ED3C-47F3-9206-70CA293F7FB9}" presName="compositeSpace" presStyleCnt="0"/>
      <dgm:spPr/>
    </dgm:pt>
    <dgm:pt modelId="{B3530693-C5DA-442D-8891-803E8A67AC5C}" type="pres">
      <dgm:prSet presAssocID="{5A08E7C3-DAF7-4D82-9CEF-AD60928D7083}" presName="composite" presStyleCnt="0"/>
      <dgm:spPr/>
    </dgm:pt>
    <dgm:pt modelId="{785F194D-E1EC-4E4E-A50A-62E7FE8C9160}" type="pres">
      <dgm:prSet presAssocID="{5A08E7C3-DAF7-4D82-9CEF-AD60928D7083}" presName="bgChev" presStyleLbl="node1" presStyleIdx="3" presStyleCnt="4"/>
      <dgm:spPr/>
    </dgm:pt>
    <dgm:pt modelId="{A324BEAC-1B0A-4543-A651-F088668F3360}" type="pres">
      <dgm:prSet presAssocID="{5A08E7C3-DAF7-4D82-9CEF-AD60928D7083}" presName="txNode" presStyleLbl="fgAcc1" presStyleIdx="3" presStyleCnt="4">
        <dgm:presLayoutVars>
          <dgm:bulletEnabled val="1"/>
        </dgm:presLayoutVars>
      </dgm:prSet>
      <dgm:spPr/>
    </dgm:pt>
  </dgm:ptLst>
  <dgm:cxnLst>
    <dgm:cxn modelId="{C5046620-50FD-4C71-B37E-B5081C5F0A37}" type="presOf" srcId="{95C58D16-D568-4C2E-AF28-7D1FE958553F}" destId="{1CAF5F8E-E658-4520-99C5-2F742E4E5369}" srcOrd="0" destOrd="0" presId="urn:microsoft.com/office/officeart/2005/8/layout/chevronAccent+Icon"/>
    <dgm:cxn modelId="{A4A39129-7FDB-4DCC-8461-5F96437B31D4}" type="presOf" srcId="{90AAF17C-A478-43BD-B187-4D272461B4C1}" destId="{98B28701-0AFA-4BEA-9AB4-E9DBC2852A12}" srcOrd="0" destOrd="0" presId="urn:microsoft.com/office/officeart/2005/8/layout/chevronAccent+Icon"/>
    <dgm:cxn modelId="{B9DFC95E-07D1-401C-87BC-CE7DC8C7ED97}" srcId="{90AAF17C-A478-43BD-B187-4D272461B4C1}" destId="{71ACA2F3-A56C-436F-BE81-2C5BFED7B067}" srcOrd="2" destOrd="0" parTransId="{217513DB-94C5-48E4-B589-3388B4478D28}" sibTransId="{2B9B001E-ED3C-47F3-9206-70CA293F7FB9}"/>
    <dgm:cxn modelId="{46BAC07A-947F-4851-B704-C7C5E4D2878E}" srcId="{90AAF17C-A478-43BD-B187-4D272461B4C1}" destId="{5A08E7C3-DAF7-4D82-9CEF-AD60928D7083}" srcOrd="3" destOrd="0" parTransId="{EF4DE34C-7821-4DF1-85A5-5918FA251B99}" sibTransId="{FDEA87BC-93F0-452F-ADA9-C976423F7630}"/>
    <dgm:cxn modelId="{FFF6697D-C0F7-476E-BE35-970CC84F904B}" type="presOf" srcId="{C6AD4FF2-ADDF-4DC8-9E53-D2FBDB7CC10B}" destId="{165F4A8B-0032-4388-B065-06F89ADA3632}" srcOrd="0" destOrd="0" presId="urn:microsoft.com/office/officeart/2005/8/layout/chevronAccent+Icon"/>
    <dgm:cxn modelId="{80FA6E8B-15DD-4ACF-919E-12AB04B49C88}" type="presOf" srcId="{5A08E7C3-DAF7-4D82-9CEF-AD60928D7083}" destId="{A324BEAC-1B0A-4543-A651-F088668F3360}" srcOrd="0" destOrd="0" presId="urn:microsoft.com/office/officeart/2005/8/layout/chevronAccent+Icon"/>
    <dgm:cxn modelId="{C18D09B2-20DA-49C3-8373-89D7BFC83C25}" srcId="{90AAF17C-A478-43BD-B187-4D272461B4C1}" destId="{C6AD4FF2-ADDF-4DC8-9E53-D2FBDB7CC10B}" srcOrd="0" destOrd="0" parTransId="{E0F16020-0795-429B-BD49-B1344F710C73}" sibTransId="{42C2A9CD-800B-40C8-ADBD-6C08A7C47463}"/>
    <dgm:cxn modelId="{0020E4D4-A7D0-42C4-A9E9-D27C3B13829E}" srcId="{90AAF17C-A478-43BD-B187-4D272461B4C1}" destId="{95C58D16-D568-4C2E-AF28-7D1FE958553F}" srcOrd="1" destOrd="0" parTransId="{C7121B8F-5DD7-4197-BFE0-6FE563BD4FE0}" sibTransId="{7D2A28A7-3405-40AB-A02A-E101F9646E3C}"/>
    <dgm:cxn modelId="{A69213E9-9C8A-400C-8764-F0B11BC043E2}" type="presOf" srcId="{71ACA2F3-A56C-436F-BE81-2C5BFED7B067}" destId="{3E13C3E2-10EC-489D-817A-B3E491128E99}" srcOrd="0" destOrd="0" presId="urn:microsoft.com/office/officeart/2005/8/layout/chevronAccent+Icon"/>
    <dgm:cxn modelId="{068CA213-9FAD-424A-9BC2-EADC52473914}" type="presParOf" srcId="{98B28701-0AFA-4BEA-9AB4-E9DBC2852A12}" destId="{58DEF755-3E19-4A96-95CC-067334400A0F}" srcOrd="0" destOrd="0" presId="urn:microsoft.com/office/officeart/2005/8/layout/chevronAccent+Icon"/>
    <dgm:cxn modelId="{F99BD485-9B8E-470E-B87E-33E65FC494DF}" type="presParOf" srcId="{58DEF755-3E19-4A96-95CC-067334400A0F}" destId="{D618D9F9-993B-490E-8C17-B4DD99A36904}" srcOrd="0" destOrd="0" presId="urn:microsoft.com/office/officeart/2005/8/layout/chevronAccent+Icon"/>
    <dgm:cxn modelId="{CA7C1EFA-DEB8-44EF-9417-5A38B7349E33}" type="presParOf" srcId="{58DEF755-3E19-4A96-95CC-067334400A0F}" destId="{165F4A8B-0032-4388-B065-06F89ADA3632}" srcOrd="1" destOrd="0" presId="urn:microsoft.com/office/officeart/2005/8/layout/chevronAccent+Icon"/>
    <dgm:cxn modelId="{7DAE903B-D971-4B94-A74D-255268FC7108}" type="presParOf" srcId="{98B28701-0AFA-4BEA-9AB4-E9DBC2852A12}" destId="{0C48139F-46DA-4A3D-ADAC-983820153B3E}" srcOrd="1" destOrd="0" presId="urn:microsoft.com/office/officeart/2005/8/layout/chevronAccent+Icon"/>
    <dgm:cxn modelId="{50FBA4B2-5CB1-48AB-98F1-A83397DA089E}" type="presParOf" srcId="{98B28701-0AFA-4BEA-9AB4-E9DBC2852A12}" destId="{C11962A9-40C4-489D-9CBA-EC890638A1FC}" srcOrd="2" destOrd="0" presId="urn:microsoft.com/office/officeart/2005/8/layout/chevronAccent+Icon"/>
    <dgm:cxn modelId="{F1ABAB20-2985-4680-99F7-CF12082760D9}" type="presParOf" srcId="{C11962A9-40C4-489D-9CBA-EC890638A1FC}" destId="{93D02D02-99DB-4D4C-8BD9-313754B10187}" srcOrd="0" destOrd="0" presId="urn:microsoft.com/office/officeart/2005/8/layout/chevronAccent+Icon"/>
    <dgm:cxn modelId="{B603DB68-7829-40EA-BE40-D54C8106F9B4}" type="presParOf" srcId="{C11962A9-40C4-489D-9CBA-EC890638A1FC}" destId="{1CAF5F8E-E658-4520-99C5-2F742E4E5369}" srcOrd="1" destOrd="0" presId="urn:microsoft.com/office/officeart/2005/8/layout/chevronAccent+Icon"/>
    <dgm:cxn modelId="{C3443A30-2B69-497F-9512-4C3BD99D3A99}" type="presParOf" srcId="{98B28701-0AFA-4BEA-9AB4-E9DBC2852A12}" destId="{CF8DB9FB-0F7A-4EDE-A499-FA47BA0F4AC7}" srcOrd="3" destOrd="0" presId="urn:microsoft.com/office/officeart/2005/8/layout/chevronAccent+Icon"/>
    <dgm:cxn modelId="{A46DDAE5-F085-4757-9019-2359AEE02845}" type="presParOf" srcId="{98B28701-0AFA-4BEA-9AB4-E9DBC2852A12}" destId="{08FE156B-37B1-4D80-83A3-1F7F150A7D3C}" srcOrd="4" destOrd="0" presId="urn:microsoft.com/office/officeart/2005/8/layout/chevronAccent+Icon"/>
    <dgm:cxn modelId="{6A615E71-CB47-477E-97A8-6B1B130D2CEB}" type="presParOf" srcId="{08FE156B-37B1-4D80-83A3-1F7F150A7D3C}" destId="{B79B97C7-0C55-4EC4-A5F1-3E7B9C13886D}" srcOrd="0" destOrd="0" presId="urn:microsoft.com/office/officeart/2005/8/layout/chevronAccent+Icon"/>
    <dgm:cxn modelId="{0E8AC57B-4112-4D4F-8063-F6FC43811C65}" type="presParOf" srcId="{08FE156B-37B1-4D80-83A3-1F7F150A7D3C}" destId="{3E13C3E2-10EC-489D-817A-B3E491128E99}" srcOrd="1" destOrd="0" presId="urn:microsoft.com/office/officeart/2005/8/layout/chevronAccent+Icon"/>
    <dgm:cxn modelId="{0F6AE231-90E0-4490-B4CB-A62E9E09DF87}" type="presParOf" srcId="{98B28701-0AFA-4BEA-9AB4-E9DBC2852A12}" destId="{D7377AB5-71D4-485D-A9CD-FB36F6CA800B}" srcOrd="5" destOrd="0" presId="urn:microsoft.com/office/officeart/2005/8/layout/chevronAccent+Icon"/>
    <dgm:cxn modelId="{688FF4D4-A161-4520-81D1-78BA64B3E651}" type="presParOf" srcId="{98B28701-0AFA-4BEA-9AB4-E9DBC2852A12}" destId="{B3530693-C5DA-442D-8891-803E8A67AC5C}" srcOrd="6" destOrd="0" presId="urn:microsoft.com/office/officeart/2005/8/layout/chevronAccent+Icon"/>
    <dgm:cxn modelId="{18B49166-51BF-4AB5-9878-8F28E2EC12A7}" type="presParOf" srcId="{B3530693-C5DA-442D-8891-803E8A67AC5C}" destId="{785F194D-E1EC-4E4E-A50A-62E7FE8C9160}" srcOrd="0" destOrd="0" presId="urn:microsoft.com/office/officeart/2005/8/layout/chevronAccent+Icon"/>
    <dgm:cxn modelId="{23D260CF-CAA2-4681-B7FB-1937D318DA03}" type="presParOf" srcId="{B3530693-C5DA-442D-8891-803E8A67AC5C}" destId="{A324BEAC-1B0A-4543-A651-F088668F3360}" srcOrd="1" destOrd="0" presId="urn:microsoft.com/office/officeart/2005/8/layout/chevronAccent+Icon"/>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C7737-9DAE-4F6C-8341-D09B52459674}">
      <dsp:nvSpPr>
        <dsp:cNvPr id="0" name=""/>
        <dsp:cNvSpPr/>
      </dsp:nvSpPr>
      <dsp:spPr>
        <a:xfrm>
          <a:off x="1622728" y="595939"/>
          <a:ext cx="3981024" cy="3981024"/>
        </a:xfrm>
        <a:prstGeom prst="blockArc">
          <a:avLst>
            <a:gd name="adj1" fmla="val 11880000"/>
            <a:gd name="adj2" fmla="val 16200000"/>
            <a:gd name="adj3" fmla="val 4637"/>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F36D220-24E2-4084-861C-27CCA38FA916}">
      <dsp:nvSpPr>
        <dsp:cNvPr id="0" name=""/>
        <dsp:cNvSpPr/>
      </dsp:nvSpPr>
      <dsp:spPr>
        <a:xfrm>
          <a:off x="1622728" y="595939"/>
          <a:ext cx="3981024" cy="3981024"/>
        </a:xfrm>
        <a:prstGeom prst="blockArc">
          <a:avLst>
            <a:gd name="adj1" fmla="val 7560000"/>
            <a:gd name="adj2" fmla="val 11880000"/>
            <a:gd name="adj3" fmla="val 4637"/>
          </a:avLst>
        </a:prstGeom>
        <a:solidFill>
          <a:schemeClr val="accent3">
            <a:hueOff val="8437698"/>
            <a:satOff val="-12660"/>
            <a:lumOff val="-2059"/>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82E82C49-38CC-432D-9407-BB7307111407}">
      <dsp:nvSpPr>
        <dsp:cNvPr id="0" name=""/>
        <dsp:cNvSpPr/>
      </dsp:nvSpPr>
      <dsp:spPr>
        <a:xfrm>
          <a:off x="1622728" y="595939"/>
          <a:ext cx="3981024" cy="3981024"/>
        </a:xfrm>
        <a:prstGeom prst="blockArc">
          <a:avLst>
            <a:gd name="adj1" fmla="val 3240000"/>
            <a:gd name="adj2" fmla="val 7560000"/>
            <a:gd name="adj3" fmla="val 4637"/>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8CECDA6E-A2A3-4C7D-821C-4DE26DE96B4C}">
      <dsp:nvSpPr>
        <dsp:cNvPr id="0" name=""/>
        <dsp:cNvSpPr/>
      </dsp:nvSpPr>
      <dsp:spPr>
        <a:xfrm>
          <a:off x="1622728" y="595939"/>
          <a:ext cx="3981024" cy="3981024"/>
        </a:xfrm>
        <a:prstGeom prst="blockArc">
          <a:avLst>
            <a:gd name="adj1" fmla="val 20520000"/>
            <a:gd name="adj2" fmla="val 3240000"/>
            <a:gd name="adj3" fmla="val 4637"/>
          </a:avLst>
        </a:prstGeom>
        <a:solidFill>
          <a:schemeClr val="accent3">
            <a:hueOff val="2812566"/>
            <a:satOff val="-4220"/>
            <a:lumOff val="-686"/>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4A30ED6E-4F9C-41BA-ABED-6C4B9BB5034D}">
      <dsp:nvSpPr>
        <dsp:cNvPr id="0" name=""/>
        <dsp:cNvSpPr/>
      </dsp:nvSpPr>
      <dsp:spPr>
        <a:xfrm>
          <a:off x="1622728" y="595939"/>
          <a:ext cx="3981024" cy="3981024"/>
        </a:xfrm>
        <a:prstGeom prst="blockArc">
          <a:avLst>
            <a:gd name="adj1" fmla="val 16200000"/>
            <a:gd name="adj2" fmla="val 20520000"/>
            <a:gd name="adj3" fmla="val 4637"/>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BCA8673-EEFF-4238-89F6-D35BCECA03A7}">
      <dsp:nvSpPr>
        <dsp:cNvPr id="0" name=""/>
        <dsp:cNvSpPr/>
      </dsp:nvSpPr>
      <dsp:spPr>
        <a:xfrm>
          <a:off x="2697580" y="1670791"/>
          <a:ext cx="1831320" cy="1831320"/>
        </a:xfrm>
        <a:prstGeom prst="ellipse">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Leadership &amp; MDT Gaps</a:t>
          </a:r>
        </a:p>
      </dsp:txBody>
      <dsp:txXfrm>
        <a:off x="2965771" y="1938982"/>
        <a:ext cx="1294938" cy="1294938"/>
      </dsp:txXfrm>
    </dsp:sp>
    <dsp:sp modelId="{F4AED9AD-71EA-44DE-A04C-9A97503D90B9}">
      <dsp:nvSpPr>
        <dsp:cNvPr id="0" name=""/>
        <dsp:cNvSpPr/>
      </dsp:nvSpPr>
      <dsp:spPr>
        <a:xfrm>
          <a:off x="2972278" y="1126"/>
          <a:ext cx="1281924" cy="1281924"/>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Burnout</a:t>
          </a:r>
        </a:p>
      </dsp:txBody>
      <dsp:txXfrm>
        <a:off x="3160011" y="188859"/>
        <a:ext cx="906458" cy="906458"/>
      </dsp:txXfrm>
    </dsp:sp>
    <dsp:sp modelId="{9996F57D-9D6B-436B-BF60-6B16F25365CD}">
      <dsp:nvSpPr>
        <dsp:cNvPr id="0" name=""/>
        <dsp:cNvSpPr/>
      </dsp:nvSpPr>
      <dsp:spPr>
        <a:xfrm>
          <a:off x="4821477" y="1344648"/>
          <a:ext cx="1281924" cy="1281924"/>
        </a:xfrm>
        <a:prstGeom prst="ellipse">
          <a:avLst/>
        </a:prstGeom>
        <a:solidFill>
          <a:schemeClr val="accent3">
            <a:hueOff val="2812566"/>
            <a:satOff val="-4220"/>
            <a:lumOff val="-68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Disengagement</a:t>
          </a:r>
        </a:p>
      </dsp:txBody>
      <dsp:txXfrm>
        <a:off x="5009210" y="1532381"/>
        <a:ext cx="906458" cy="906458"/>
      </dsp:txXfrm>
    </dsp:sp>
    <dsp:sp modelId="{06AD97E4-F5C8-4D64-9C7F-27DE56099219}">
      <dsp:nvSpPr>
        <dsp:cNvPr id="0" name=""/>
        <dsp:cNvSpPr/>
      </dsp:nvSpPr>
      <dsp:spPr>
        <a:xfrm>
          <a:off x="4115146" y="3518511"/>
          <a:ext cx="1281924" cy="1281924"/>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Skill Shortage</a:t>
          </a:r>
          <a:endParaRPr lang="en-US" sz="1800" kern="1200" dirty="0"/>
        </a:p>
      </dsp:txBody>
      <dsp:txXfrm>
        <a:off x="4302879" y="3706244"/>
        <a:ext cx="906458" cy="906458"/>
      </dsp:txXfrm>
    </dsp:sp>
    <dsp:sp modelId="{B920E15E-E70A-49AF-AA4B-6DA2258334E1}">
      <dsp:nvSpPr>
        <dsp:cNvPr id="0" name=""/>
        <dsp:cNvSpPr/>
      </dsp:nvSpPr>
      <dsp:spPr>
        <a:xfrm>
          <a:off x="1829411" y="3518511"/>
          <a:ext cx="1281924" cy="1281924"/>
        </a:xfrm>
        <a:prstGeom prst="ellipse">
          <a:avLst/>
        </a:prstGeom>
        <a:solidFill>
          <a:schemeClr val="accent3">
            <a:hueOff val="8437698"/>
            <a:satOff val="-12660"/>
            <a:lumOff val="-205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Turnover</a:t>
          </a:r>
        </a:p>
      </dsp:txBody>
      <dsp:txXfrm>
        <a:off x="2017144" y="3706244"/>
        <a:ext cx="906458" cy="906458"/>
      </dsp:txXfrm>
    </dsp:sp>
    <dsp:sp modelId="{DA7B3F94-9BAB-4518-8FE9-DDB6CE2F30E0}">
      <dsp:nvSpPr>
        <dsp:cNvPr id="0" name=""/>
        <dsp:cNvSpPr/>
      </dsp:nvSpPr>
      <dsp:spPr>
        <a:xfrm>
          <a:off x="1123080" y="1344648"/>
          <a:ext cx="1281924" cy="1281924"/>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Heavier Workload</a:t>
          </a:r>
          <a:endParaRPr lang="en-US" sz="1800" kern="1200" dirty="0"/>
        </a:p>
      </dsp:txBody>
      <dsp:txXfrm>
        <a:off x="1310813" y="1532381"/>
        <a:ext cx="906458" cy="9064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8D9F9-993B-490E-8C17-B4DD99A36904}">
      <dsp:nvSpPr>
        <dsp:cNvPr id="0" name=""/>
        <dsp:cNvSpPr/>
      </dsp:nvSpPr>
      <dsp:spPr>
        <a:xfrm>
          <a:off x="4681" y="1763007"/>
          <a:ext cx="2203289" cy="850469"/>
        </a:xfrm>
        <a:prstGeom prst="chevron">
          <a:avLst>
            <a:gd name="adj" fmla="val 40000"/>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F4A8B-0032-4388-B065-06F89ADA3632}">
      <dsp:nvSpPr>
        <dsp:cNvPr id="0" name=""/>
        <dsp:cNvSpPr/>
      </dsp:nvSpPr>
      <dsp:spPr>
        <a:xfrm>
          <a:off x="592225" y="1975625"/>
          <a:ext cx="1860555" cy="850469"/>
        </a:xfrm>
        <a:prstGeom prst="roundRect">
          <a:avLst>
            <a:gd name="adj" fmla="val 10000"/>
          </a:avLst>
        </a:prstGeom>
        <a:solidFill>
          <a:schemeClr val="lt1">
            <a:alpha val="90000"/>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Buy (recruit externally)</a:t>
          </a:r>
        </a:p>
      </dsp:txBody>
      <dsp:txXfrm>
        <a:off x="617134" y="2000534"/>
        <a:ext cx="1810737" cy="800651"/>
      </dsp:txXfrm>
    </dsp:sp>
    <dsp:sp modelId="{93D02D02-99DB-4D4C-8BD9-313754B10187}">
      <dsp:nvSpPr>
        <dsp:cNvPr id="0" name=""/>
        <dsp:cNvSpPr/>
      </dsp:nvSpPr>
      <dsp:spPr>
        <a:xfrm>
          <a:off x="2521327" y="1763007"/>
          <a:ext cx="2203289" cy="850469"/>
        </a:xfrm>
        <a:prstGeom prst="chevron">
          <a:avLst>
            <a:gd name="adj" fmla="val 40000"/>
          </a:avLst>
        </a:prstGeom>
        <a:solidFill>
          <a:schemeClr val="accent2">
            <a:shade val="80000"/>
            <a:hueOff val="-11957"/>
            <a:satOff val="-1341"/>
            <a:lumOff val="85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AF5F8E-E658-4520-99C5-2F742E4E5369}">
      <dsp:nvSpPr>
        <dsp:cNvPr id="0" name=""/>
        <dsp:cNvSpPr/>
      </dsp:nvSpPr>
      <dsp:spPr>
        <a:xfrm>
          <a:off x="3108871" y="1975625"/>
          <a:ext cx="1860555" cy="850469"/>
        </a:xfrm>
        <a:prstGeom prst="roundRect">
          <a:avLst>
            <a:gd name="adj" fmla="val 10000"/>
          </a:avLst>
        </a:prstGeom>
        <a:solidFill>
          <a:schemeClr val="lt1">
            <a:alpha val="90000"/>
            <a:hueOff val="0"/>
            <a:satOff val="0"/>
            <a:lumOff val="0"/>
            <a:alphaOff val="0"/>
          </a:schemeClr>
        </a:solidFill>
        <a:ln w="25400" cap="flat" cmpd="sng" algn="ctr">
          <a:solidFill>
            <a:schemeClr val="accent2">
              <a:shade val="80000"/>
              <a:hueOff val="-11957"/>
              <a:satOff val="-1341"/>
              <a:lumOff val="856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Build (develop internal talent)</a:t>
          </a:r>
        </a:p>
      </dsp:txBody>
      <dsp:txXfrm>
        <a:off x="3133780" y="2000534"/>
        <a:ext cx="1810737" cy="800651"/>
      </dsp:txXfrm>
    </dsp:sp>
    <dsp:sp modelId="{B79B97C7-0C55-4EC4-A5F1-3E7B9C13886D}">
      <dsp:nvSpPr>
        <dsp:cNvPr id="0" name=""/>
        <dsp:cNvSpPr/>
      </dsp:nvSpPr>
      <dsp:spPr>
        <a:xfrm>
          <a:off x="5037973" y="1763007"/>
          <a:ext cx="2203289" cy="850469"/>
        </a:xfrm>
        <a:prstGeom prst="chevron">
          <a:avLst>
            <a:gd name="adj" fmla="val 40000"/>
          </a:avLst>
        </a:prstGeom>
        <a:solidFill>
          <a:schemeClr val="accent2">
            <a:shade val="80000"/>
            <a:hueOff val="-23915"/>
            <a:satOff val="-2683"/>
            <a:lumOff val="171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13C3E2-10EC-489D-817A-B3E491128E99}">
      <dsp:nvSpPr>
        <dsp:cNvPr id="0" name=""/>
        <dsp:cNvSpPr/>
      </dsp:nvSpPr>
      <dsp:spPr>
        <a:xfrm>
          <a:off x="5625517" y="1975625"/>
          <a:ext cx="1860555" cy="850469"/>
        </a:xfrm>
        <a:prstGeom prst="roundRect">
          <a:avLst>
            <a:gd name="adj" fmla="val 10000"/>
          </a:avLst>
        </a:prstGeom>
        <a:solidFill>
          <a:schemeClr val="lt1">
            <a:alpha val="90000"/>
            <a:hueOff val="0"/>
            <a:satOff val="0"/>
            <a:lumOff val="0"/>
            <a:alphaOff val="0"/>
          </a:schemeClr>
        </a:solidFill>
        <a:ln w="25400" cap="flat" cmpd="sng" algn="ctr">
          <a:solidFill>
            <a:schemeClr val="accent2">
              <a:shade val="80000"/>
              <a:hueOff val="-23915"/>
              <a:satOff val="-2683"/>
              <a:lumOff val="171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Borrow (contractors or partner agencies)</a:t>
          </a:r>
        </a:p>
      </dsp:txBody>
      <dsp:txXfrm>
        <a:off x="5650426" y="2000534"/>
        <a:ext cx="1810737" cy="800651"/>
      </dsp:txXfrm>
    </dsp:sp>
    <dsp:sp modelId="{785F194D-E1EC-4E4E-A50A-62E7FE8C9160}">
      <dsp:nvSpPr>
        <dsp:cNvPr id="0" name=""/>
        <dsp:cNvSpPr/>
      </dsp:nvSpPr>
      <dsp:spPr>
        <a:xfrm>
          <a:off x="7554619" y="1763007"/>
          <a:ext cx="2203289" cy="850469"/>
        </a:xfrm>
        <a:prstGeom prst="chevron">
          <a:avLst>
            <a:gd name="adj" fmla="val 40000"/>
          </a:avLst>
        </a:prstGeom>
        <a:solidFill>
          <a:schemeClr val="accent2">
            <a:shade val="80000"/>
            <a:hueOff val="-35872"/>
            <a:satOff val="-4024"/>
            <a:lumOff val="25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24BEAC-1B0A-4543-A651-F088668F3360}">
      <dsp:nvSpPr>
        <dsp:cNvPr id="0" name=""/>
        <dsp:cNvSpPr/>
      </dsp:nvSpPr>
      <dsp:spPr>
        <a:xfrm>
          <a:off x="8142163" y="1975625"/>
          <a:ext cx="1860555" cy="850469"/>
        </a:xfrm>
        <a:prstGeom prst="roundRect">
          <a:avLst>
            <a:gd name="adj" fmla="val 10000"/>
          </a:avLst>
        </a:prstGeom>
        <a:solidFill>
          <a:schemeClr val="lt1">
            <a:alpha val="90000"/>
            <a:hueOff val="0"/>
            <a:satOff val="0"/>
            <a:lumOff val="0"/>
            <a:alphaOff val="0"/>
          </a:schemeClr>
        </a:solidFill>
        <a:ln w="25400" cap="flat" cmpd="sng" algn="ctr">
          <a:solidFill>
            <a:schemeClr val="accent2">
              <a:shade val="80000"/>
              <a:hueOff val="-35872"/>
              <a:satOff val="-4024"/>
              <a:lumOff val="2568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Bind (retain current employees)</a:t>
          </a:r>
          <a:endParaRPr lang="en-US" sz="1500" kern="1200" dirty="0"/>
        </a:p>
      </dsp:txBody>
      <dsp:txXfrm>
        <a:off x="8167072" y="2000534"/>
        <a:ext cx="1810737" cy="800651"/>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468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Good morning to each member of the Board. I took on this role as your new HR Consultant with a single brief: what HR approaches will let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UK bring in, train up, engage, and keep the staff needed for our growth? What I want to put to you is straightforward. The seven staffing issues we face are not separate; every single one reflects stress across our broader operational setup. In the next fifteen minutes, I plan to break down that system, assess what we can realistically do, and walk you through a phased, data-backed plan detailing anticipated costs, associated risks, and key metrics. Let's start by looking at our current position.</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aligns directly with priorities set by current national health policy. Since ministerial commitments require the NHS to move away from analogue setups and into digital care, our services will definitely see rising demand (DHSC, 2025). Even so, hiring cannot match the speed of our business growth. The way I see it, a vicious loop links these seven problems: shortages push up workloads, heavy workloads lead to burnout, burnout breeds disengagement, and disengaged staff walk out the door. Weak leadership only accelerates this whole sequence. Roughly a third of NHS staff report being burnt out (Picker, 2026). These figures are not drawn from our own workforce but act purely as a proxy, which explains why an internal engagement survey is my opening request.</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Why should HR have a seat at the board table? Look at how </a:t>
            </a:r>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operates: we win not through bargain rates, but by standing out on fast care and high clinical quality (Porter, 1980, cited in Boxall and Purcell, 2022). Differentiating only succeeds when the staff tasked with delivering it have the ability to do so. Under the resource-based view, sustainable advantage comes down to holding capabilities that competitors cannot readily duplicate (Barney, Ketchen and Wright, 2021). Staff who combine digital know-how with clinical skills provide that exact edge, but only if they remain with us. Since we will never win a bidding war against Big Tech, capability and commitment must be our real advantage, exactly as </a:t>
            </a:r>
            <a:r>
              <a:rPr lang="en-US" sz="1200" kern="1200" dirty="0" err="1">
                <a:solidFill>
                  <a:schemeClr val="tx1"/>
                </a:solidFill>
                <a:effectLst/>
                <a:latin typeface="+mn-lt"/>
                <a:ea typeface="+mn-ea"/>
                <a:cs typeface="+mn-cs"/>
              </a:rPr>
              <a:t>Storey</a:t>
            </a:r>
            <a:r>
              <a:rPr lang="en-US" sz="1200" kern="1200" dirty="0">
                <a:solidFill>
                  <a:schemeClr val="tx1"/>
                </a:solidFill>
                <a:effectLst/>
                <a:latin typeface="+mn-lt"/>
                <a:ea typeface="+mn-ea"/>
                <a:cs typeface="+mn-cs"/>
              </a:rPr>
              <a:t> points out.</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err="1">
                <a:solidFill>
                  <a:schemeClr val="tx1"/>
                </a:solidFill>
                <a:effectLst/>
                <a:latin typeface="+mn-lt"/>
                <a:ea typeface="+mn-ea"/>
                <a:cs typeface="+mn-cs"/>
              </a:rPr>
              <a:t>HealthConnect</a:t>
            </a:r>
            <a:r>
              <a:rPr lang="en-US" sz="1200" kern="1200" dirty="0">
                <a:solidFill>
                  <a:schemeClr val="tx1"/>
                </a:solidFill>
                <a:effectLst/>
                <a:latin typeface="+mn-lt"/>
                <a:ea typeface="+mn-ea"/>
                <a:cs typeface="+mn-cs"/>
              </a:rPr>
              <a:t> currently addresses staffing only after people quit: somebody hands in their notice, and we only begin the search then. A model like that will never let us stay level with the pace we are expanding. My recommendation is to switch to scenario planning: forecast what our project pipeline requires, audit our existing staff, and map the exact deficit (Armstrong and Taylor, 2023). There are four direct levers to cover that gap: recruiting external candidates, training current staff, tapping into contractors or partner firms, or holding on to the people we already have. In digital sectors, focusing strictly on total headcount will tell you next to nothing, which is the main issue. According to Torrington et al. (2020), setting target numbers has to be paired with softer considerations like capability,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and staff engagement. Where this falls down in practice is the quality of our underlying data.</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Spotting skills gaps demands intentional diagnosis, not broad-brush assumptions. To my mind, these deficits group into four main areas. Technical areas like AI, cybersecurity, and data analytics come first; across the country, 57% of employers report technical AI deficits (DSIT, 2026). Following that is the cross-over clinical-digital domain, where the Topol Review cautioned that today's healthcare requires clinicians who understand digital tools (Topol, 2019). Third comes cross-disciplinary collaboration, an urgent priority whenever clinicians and engineers do not share a common professional language. Leadership ability comes fourth, given that plenty of managers were promoted for technical expertise rather than any skill in running a team. A training needs analysis will pin down the main priorities, followed by a managerial review to balance out the bias that usually creeps into self-assessments.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The wider hiring environment is offering us zero favors; if anything, it is actively pushing against us. According to recent CIPD data (2026), 53% of employers are finding it hard to recruit, especially when it comes to skilled vacancies, and 58% are seeing more unqualified candidates apply. Our headache is not how many people apply; it is actually landing the exact capabilities we require. Tech companies offer packages we cannot match, while the NHS offers security we cannot match, leaving us caught in the middle. If our employer brand fails to carve out a distinct identity, we end up fighting those rivals on their home turf and losing. Recent reforms in employment law have also raised the stakes when a hiring decision goes wrong (Soliman, 2026). Attracting people through the door only counts if we filter them with equal care.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The first genuine decision we face is simple: do we build this capability ourselves, or do we buy it in from the open market? Promoting from within saves both time and money, and by showing existing employees that we back their careers, it reinforces the psychological contract (Torrington et al., 2020). Keller (2018) found that open, transparent internal boards outperform casual managerial shoulder-tapping, which makes a clear case for competitive internal selection. The catch is that our existing internal talent pool is remarkably thin. Going outside brings in skills we lack, though as Cappelli (2019) noted, external recruits tend to command bigger salaries and initially produce less work. My view is that we should cultivate leadership and hybrid skill sets internally, turning to the market only when we need scarce specialists like AI and cybersecurity talent.</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This review focused on four separate digital routes. Job boards certainly bring in numbers, but CIPD research showed that a large share of those applicants fail to match what we need. LinkedIn allows us to go after specific professionals (Koch, Gerber and De Klerk, 2018), even if reaching that narrower group costs more. Wider social platforms reach people not actively looking and help strengthen our employer brand, which studies show drives up candidate interest (Theurer et al., 2018), yet maintaining them takes continuous work. Referrals from existing employees bring in strong hires, but leaning heavily on them risks narrowing our talent pool's diversity. Bringing in AI speeds up shortlisting, yet it carries a genuine danger of embedding bias into the system (Tambe, Cappelli and Yakubovich, 2019). I recommend uniting all four channels under one coherent hiring strategy guided by human judgement.</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We run this recruitment plan over twelve months. We start by jointly designing an authentic EVP anchored in purposeful work, career progression, and flexible hours. Why don't we just pay higher base salaries? Rivals can match base pay tomorrow, while real opportunities for growth and a shared mission cannot be copied anywhere near as easily (Barney, Ketchen and Wright, 2021). Next, we open up internal job postings and run targeted LinkedIn searches, then highlight practicing clinicians on our social feeds. Switching to structured interviews centered on our values will sharpen our hiring choices. Our primary measures of success will be time-to-hire, quality of hire, and whether new hires stay through their first twelve months. Budget is our biggest limitation, so a phased rollout is essential.</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Recruiting strong candidates only leads to retaining them when learning and development pulls its weight. A training needs analysis connects what our workforce can do today with the skills our strategy will call for down the line (Armstrong and Taylor, 2023). I recommend setting up a digital academy based on apprenticeships, micro-learning, and peer coaching, in step with the 48% of UK businesses currently growing their internal training pipelines (CIPD, 2026). From there, introduce a compassionate leadership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designed specifically for first-line managers (West, 2021). The logic here comes from the job demands-resources model: shielding staff from burnout requires giving them autonomy, useful development, and supportive leadership (Bakker, Demerouti and Sanz-Vergel, 2023). All the same, training will not fix unmanageable workloads on its own; we have to raise staffing levels alongside it and track real results well past basic satisfaction surveys.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sz="1200" kern="1200" dirty="0" err="1">
                <a:solidFill>
                  <a:schemeClr val="tx1"/>
                </a:solidFill>
                <a:effectLst/>
                <a:latin typeface="+mn-lt"/>
                <a:ea typeface="+mn-ea"/>
                <a:cs typeface="+mn-cs"/>
              </a:rPr>
              <a:t>HealthConnect's</a:t>
            </a:r>
            <a:r>
              <a:rPr lang="en-US" sz="1200" kern="1200" dirty="0">
                <a:solidFill>
                  <a:schemeClr val="tx1"/>
                </a:solidFill>
                <a:effectLst/>
                <a:latin typeface="+mn-lt"/>
                <a:ea typeface="+mn-ea"/>
                <a:cs typeface="+mn-cs"/>
              </a:rPr>
              <a:t> seven challenges feed into one another continuously, and our best shot at interrupting that cycle is to tackle burnout and skills deficits head-on. My proposal has three main components: an EVP-led recruitment model that weighs internal growth against outside hires, leadership training paired with a digital academy, and roles restructured around worker wellbeing. Through a balanced scorecard perspective, this should translate into fewer departures, accelerated recruitment, improved safety and standards for patients, and lower re-recruitment expenses (Kaplan and Norton, 1996, cited in Armstrong and Taylor, 2023). Full backing from executive leadership is the only way these gains will actually </a:t>
            </a:r>
            <a:r>
              <a:rPr lang="en-US" sz="1200" kern="1200" dirty="0" err="1">
                <a:solidFill>
                  <a:schemeClr val="tx1"/>
                </a:solidFill>
                <a:effectLst/>
                <a:latin typeface="+mn-lt"/>
                <a:ea typeface="+mn-ea"/>
                <a:cs typeface="+mn-cs"/>
              </a:rPr>
              <a:t>materialise</a:t>
            </a:r>
            <a:r>
              <a:rPr lang="en-US" sz="1200" kern="1200" dirty="0">
                <a:solidFill>
                  <a:schemeClr val="tx1"/>
                </a:solidFill>
                <a:effectLst/>
                <a:latin typeface="+mn-lt"/>
                <a:ea typeface="+mn-ea"/>
                <a:cs typeface="+mn-cs"/>
              </a:rPr>
              <a:t>. That explains why I am asking the Board to sanction a twelve-month trial, supported by reviews every quarter to gauge our headway. Thank you for your time, and I welcome any questions you would like to raise.</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9/30/2026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sv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Data" Target="../diagrams/data1.xml"/><Relationship Id="rId11" Type="http://schemas.openxmlformats.org/officeDocument/2006/relationships/chart" Target="../charts/chart1.xml"/><Relationship Id="rId5" Type="http://schemas.openxmlformats.org/officeDocument/2006/relationships/image" Target="../media/image4.svg"/><Relationship Id="rId10" Type="http://schemas.microsoft.com/office/2007/relationships/diagramDrawing" Target="../diagrams/drawing1.xml"/><Relationship Id="rId4" Type="http://schemas.openxmlformats.org/officeDocument/2006/relationships/image" Target="../media/image3.sv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3" name="Freeform 3"/>
          <p:cNvSpPr/>
          <p:nvPr/>
        </p:nvSpPr>
        <p:spPr>
          <a:xfrm flipH="1" flipV="1">
            <a:off x="11673891" y="0"/>
            <a:ext cx="6614109" cy="10287000"/>
          </a:xfrm>
          <a:custGeom>
            <a:avLst/>
            <a:gdLst/>
            <a:ahLst/>
            <a:cxnLst/>
            <a:rect l="l" t="t" r="r" b="b"/>
            <a:pathLst>
              <a:path w="6614109" h="10287000">
                <a:moveTo>
                  <a:pt x="6614109" y="10287000"/>
                </a:moveTo>
                <a:lnTo>
                  <a:pt x="0" y="10287000"/>
                </a:lnTo>
                <a:lnTo>
                  <a:pt x="0" y="0"/>
                </a:lnTo>
                <a:lnTo>
                  <a:pt x="6614109" y="0"/>
                </a:lnTo>
                <a:lnTo>
                  <a:pt x="6614109" y="10287000"/>
                </a:lnTo>
                <a:close/>
              </a:path>
            </a:pathLst>
          </a:custGeom>
          <a:blipFill>
            <a:blip r:embed="rId3"/>
            <a:stretch>
              <a:fillRect l="-99999" t="-14295" b="-14295"/>
            </a:stretch>
          </a:blipFill>
        </p:spPr>
        <p:txBody>
          <a:bodyPr/>
          <a:lstStyle/>
          <a:p>
            <a:endParaRPr lang="en-GB"/>
          </a:p>
        </p:txBody>
      </p:sp>
      <p:sp>
        <p:nvSpPr>
          <p:cNvPr id="5" name="TextBox 5"/>
          <p:cNvSpPr txBox="1"/>
          <p:nvPr/>
        </p:nvSpPr>
        <p:spPr>
          <a:xfrm>
            <a:off x="1600200" y="6995160"/>
            <a:ext cx="9692640" cy="1645920"/>
          </a:xfrm>
          <a:prstGeom prst="rect">
            <a:avLst/>
          </a:prstGeom>
        </p:spPr>
        <p:txBody>
          <a:bodyPr wrap="square" lIns="0" tIns="0" rIns="0" bIns="0" rtlCol="0" anchor="t">
            <a:noAutofit/>
          </a:bodyPr>
          <a:lstStyle/>
          <a:p>
            <a:pPr algn="l">
              <a:lnSpc>
                <a:spcPct val="108000"/>
              </a:lnSpc>
              <a:spcAft>
                <a:spcPts val="400"/>
              </a:spcAft>
            </a:pPr>
            <a:r>
              <a:rPr lang="en-GB" sz="1700" b="0" i="0" dirty="0">
                <a:solidFill>
                  <a:srgbClr val="595959"/>
                </a:solidFill>
                <a:latin typeface="Arial"/>
              </a:rPr>
              <a:t>Student: Your Name]  Friday Iguodala Omosumwen|</a:t>
            </a:r>
          </a:p>
          <a:p>
            <a:pPr>
              <a:lnSpc>
                <a:spcPct val="108000"/>
              </a:lnSpc>
              <a:spcAft>
                <a:spcPts val="400"/>
              </a:spcAft>
            </a:pPr>
            <a:r>
              <a:rPr lang="en-GB" sz="1700" b="0" i="0" dirty="0">
                <a:solidFill>
                  <a:srgbClr val="595959"/>
                </a:solidFill>
                <a:latin typeface="Arial"/>
              </a:rPr>
              <a:t>Student ID: </a:t>
            </a:r>
            <a:r>
              <a:rPr lang="en-GB" sz="1700" dirty="0">
                <a:solidFill>
                  <a:srgbClr val="595959"/>
                </a:solidFill>
                <a:latin typeface="Arial"/>
              </a:rPr>
              <a:t>2409195 </a:t>
            </a:r>
            <a:endParaRPr lang="en-GB" sz="1700" dirty="0">
              <a:latin typeface="Arial"/>
            </a:endParaRPr>
          </a:p>
          <a:p>
            <a:pPr>
              <a:lnSpc>
                <a:spcPct val="108000"/>
              </a:lnSpc>
              <a:spcAft>
                <a:spcPts val="400"/>
              </a:spcAft>
            </a:pPr>
            <a:r>
              <a:rPr lang="en-GB" sz="1700" dirty="0">
                <a:solidFill>
                  <a:srgbClr val="595959"/>
                </a:solidFill>
                <a:latin typeface="Arial"/>
                <a:cs typeface="Arial"/>
              </a:rPr>
              <a:t>Module code: LCLM5002</a:t>
            </a:r>
          </a:p>
          <a:p>
            <a:pPr>
              <a:lnSpc>
                <a:spcPct val="108000"/>
              </a:lnSpc>
              <a:spcAft>
                <a:spcPts val="400"/>
              </a:spcAft>
            </a:pPr>
            <a:r>
              <a:rPr lang="en-GB" sz="1700" dirty="0">
                <a:solidFill>
                  <a:srgbClr val="595959"/>
                </a:solidFill>
                <a:latin typeface="Arial"/>
                <a:cs typeface="Arial"/>
              </a:rPr>
              <a:t>Lecturer: </a:t>
            </a:r>
            <a:r>
              <a:rPr lang="en-GB" sz="1700" dirty="0" err="1">
                <a:solidFill>
                  <a:srgbClr val="595959"/>
                </a:solidFill>
                <a:latin typeface="Arial"/>
                <a:cs typeface="Arial"/>
              </a:rPr>
              <a:t>Shujun</a:t>
            </a:r>
            <a:r>
              <a:rPr lang="en-GB" sz="1700" dirty="0">
                <a:solidFill>
                  <a:srgbClr val="595959"/>
                </a:solidFill>
                <a:latin typeface="Arial"/>
                <a:cs typeface="Arial"/>
              </a:rPr>
              <a:t> Xiao </a:t>
            </a:r>
          </a:p>
          <a:p>
            <a:pPr>
              <a:lnSpc>
                <a:spcPct val="108000"/>
              </a:lnSpc>
              <a:spcAft>
                <a:spcPts val="400"/>
              </a:spcAft>
            </a:pPr>
            <a:r>
              <a:rPr lang="en-GB" sz="1700" dirty="0">
                <a:solidFill>
                  <a:srgbClr val="595959"/>
                </a:solidFill>
                <a:latin typeface="Arial"/>
                <a:cs typeface="Arial"/>
              </a:rPr>
              <a:t> </a:t>
            </a:r>
          </a:p>
          <a:p>
            <a:pPr>
              <a:lnSpc>
                <a:spcPct val="108000"/>
              </a:lnSpc>
              <a:spcAft>
                <a:spcPts val="400"/>
              </a:spcAft>
            </a:pPr>
            <a:endParaRPr lang="en-GB" sz="1700" dirty="0">
              <a:solidFill>
                <a:srgbClr val="595959"/>
              </a:solidFill>
              <a:latin typeface="Arial"/>
              <a:cs typeface="Arial"/>
            </a:endParaRPr>
          </a:p>
        </p:txBody>
      </p:sp>
      <p:sp>
        <p:nvSpPr>
          <p:cNvPr id="6" name="TextBox 6"/>
          <p:cNvSpPr txBox="1"/>
          <p:nvPr/>
        </p:nvSpPr>
        <p:spPr>
          <a:xfrm>
            <a:off x="1600200" y="6355080"/>
            <a:ext cx="9692640" cy="502920"/>
          </a:xfrm>
          <a:prstGeom prst="rect">
            <a:avLst/>
          </a:prstGeom>
        </p:spPr>
        <p:txBody>
          <a:bodyPr wrap="square" lIns="0" tIns="0" rIns="0" bIns="0" rtlCol="0" anchor="t">
            <a:noAutofit/>
          </a:bodyPr>
          <a:lstStyle/>
          <a:p>
            <a:pPr algn="l">
              <a:lnSpc>
                <a:spcPct val="108000"/>
              </a:lnSpc>
              <a:spcAft>
                <a:spcPts val="600"/>
              </a:spcAft>
            </a:pPr>
            <a:r>
              <a:rPr lang="en-GB" sz="2200" b="1" i="0" dirty="0">
                <a:solidFill>
                  <a:srgbClr val="1A1A1A"/>
                </a:solidFill>
                <a:latin typeface="Arial"/>
              </a:rPr>
              <a:t>Presented to the Executive Board, </a:t>
            </a:r>
            <a:r>
              <a:rPr lang="en-GB" sz="2200" b="1" i="0" dirty="0" err="1">
                <a:solidFill>
                  <a:srgbClr val="1A1A1A"/>
                </a:solidFill>
                <a:latin typeface="Arial"/>
              </a:rPr>
              <a:t>HealthConnect</a:t>
            </a:r>
            <a:r>
              <a:rPr lang="en-GB" sz="2200" b="1" i="0" dirty="0">
                <a:solidFill>
                  <a:srgbClr val="1A1A1A"/>
                </a:solidFill>
                <a:latin typeface="Arial"/>
              </a:rPr>
              <a:t> UK</a:t>
            </a:r>
          </a:p>
        </p:txBody>
      </p:sp>
      <p:sp>
        <p:nvSpPr>
          <p:cNvPr id="7" name="TextBox 6"/>
          <p:cNvSpPr txBox="1"/>
          <p:nvPr/>
        </p:nvSpPr>
        <p:spPr>
          <a:xfrm>
            <a:off x="1600200" y="4617720"/>
            <a:ext cx="9692640" cy="1188720"/>
          </a:xfrm>
          <a:prstGeom prst="rect">
            <a:avLst/>
          </a:prstGeom>
          <a:noFill/>
        </p:spPr>
        <p:txBody>
          <a:bodyPr wrap="square" lIns="0" tIns="0" rIns="0" bIns="0" anchor="t">
            <a:noAutofit/>
          </a:bodyPr>
          <a:lstStyle/>
          <a:p>
            <a:pPr algn="l">
              <a:lnSpc>
                <a:spcPct val="108000"/>
              </a:lnSpc>
              <a:spcAft>
                <a:spcPts val="600"/>
              </a:spcAft>
            </a:pPr>
            <a:r>
              <a:rPr lang="en-GB" sz="2600" b="0" i="0" dirty="0">
                <a:solidFill>
                  <a:srgbClr val="1A1A1A"/>
                </a:solidFill>
                <a:latin typeface="Arial"/>
              </a:rPr>
              <a:t>A Strategic HRM Roadmap to Attract, Develop, Motivate and Retain Talent at </a:t>
            </a:r>
            <a:r>
              <a:rPr lang="en-GB" sz="2600" b="0" i="0" dirty="0" err="1">
                <a:solidFill>
                  <a:srgbClr val="1A1A1A"/>
                </a:solidFill>
                <a:latin typeface="Arial"/>
              </a:rPr>
              <a:t>HealthConnect</a:t>
            </a:r>
            <a:r>
              <a:rPr lang="en-GB" sz="2600" b="0" i="0" dirty="0">
                <a:solidFill>
                  <a:srgbClr val="1A1A1A"/>
                </a:solidFill>
                <a:latin typeface="Arial"/>
              </a:rPr>
              <a:t> 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grpSp>
        <p:nvGrpSpPr>
          <p:cNvPr id="2" name="Group 2"/>
          <p:cNvGrpSpPr/>
          <p:nvPr/>
        </p:nvGrpSpPr>
        <p:grpSpPr>
          <a:xfrm>
            <a:off x="0" y="-578644"/>
            <a:ext cx="11050578" cy="10865644"/>
            <a:chOff x="0" y="-152400"/>
            <a:chExt cx="2910440" cy="2861733"/>
          </a:xfrm>
        </p:grpSpPr>
        <p:sp>
          <p:nvSpPr>
            <p:cNvPr id="3" name="Freeform 3"/>
            <p:cNvSpPr/>
            <p:nvPr/>
          </p:nvSpPr>
          <p:spPr>
            <a:xfrm>
              <a:off x="0" y="0"/>
              <a:ext cx="2910440" cy="2709333"/>
            </a:xfrm>
            <a:custGeom>
              <a:avLst/>
              <a:gdLst/>
              <a:ahLst/>
              <a:cxnLst/>
              <a:rect l="l" t="t" r="r" b="b"/>
              <a:pathLst>
                <a:path w="2910440" h="2709333">
                  <a:moveTo>
                    <a:pt x="0" y="0"/>
                  </a:moveTo>
                  <a:lnTo>
                    <a:pt x="2910440" y="0"/>
                  </a:lnTo>
                  <a:lnTo>
                    <a:pt x="2910440" y="2709333"/>
                  </a:lnTo>
                  <a:lnTo>
                    <a:pt x="0" y="2709333"/>
                  </a:lnTo>
                  <a:close/>
                </a:path>
              </a:pathLst>
            </a:custGeom>
            <a:gradFill rotWithShape="1">
              <a:gsLst>
                <a:gs pos="0">
                  <a:srgbClr val="A6A6A6">
                    <a:alpha val="100000"/>
                  </a:srgbClr>
                </a:gs>
                <a:gs pos="100000">
                  <a:srgbClr val="FFFFFF">
                    <a:alpha val="100000"/>
                  </a:srgbClr>
                </a:gs>
              </a:gsLst>
              <a:lin ang="0"/>
            </a:gradFill>
          </p:spPr>
          <p:txBody>
            <a:bodyPr/>
            <a:lstStyle/>
            <a:p>
              <a:endParaRPr lang="en-GB"/>
            </a:p>
          </p:txBody>
        </p:sp>
        <p:sp>
          <p:nvSpPr>
            <p:cNvPr id="4" name="TextBox 4"/>
            <p:cNvSpPr txBox="1"/>
            <p:nvPr/>
          </p:nvSpPr>
          <p:spPr>
            <a:xfrm>
              <a:off x="0" y="-152400"/>
              <a:ext cx="2910440" cy="2861733"/>
            </a:xfrm>
            <a:prstGeom prst="rect">
              <a:avLst/>
            </a:prstGeom>
          </p:spPr>
          <p:txBody>
            <a:bodyPr lIns="50800" tIns="50800" rIns="50800" bIns="50800" rtlCol="0" anchor="ctr"/>
            <a:lstStyle/>
            <a:p>
              <a:pPr algn="ctr">
                <a:lnSpc>
                  <a:spcPts val="4320"/>
                </a:lnSpc>
              </a:pPr>
              <a:endParaRPr lang="en-GB"/>
            </a:p>
          </p:txBody>
        </p:sp>
      </p:grpSp>
      <p:sp>
        <p:nvSpPr>
          <p:cNvPr id="5" name="AutoShape 5"/>
          <p:cNvSpPr/>
          <p:nvPr/>
        </p:nvSpPr>
        <p:spPr>
          <a:xfrm>
            <a:off x="1028700" y="2179913"/>
            <a:ext cx="1077509" cy="0"/>
          </a:xfrm>
          <a:prstGeom prst="line">
            <a:avLst/>
          </a:prstGeom>
          <a:ln w="95250" cap="flat">
            <a:solidFill>
              <a:srgbClr val="FF5347"/>
            </a:solidFill>
            <a:prstDash val="solid"/>
            <a:headEnd type="none" w="sm" len="sm"/>
            <a:tailEnd type="none" w="sm" len="sm"/>
          </a:ln>
        </p:spPr>
        <p:txBody>
          <a:bodyPr/>
          <a:lstStyle/>
          <a:p>
            <a:endParaRPr lang="en-GB"/>
          </a:p>
        </p:txBody>
      </p:sp>
      <p:sp>
        <p:nvSpPr>
          <p:cNvPr id="6" name="TextBox 6"/>
          <p:cNvSpPr txBox="1"/>
          <p:nvPr/>
        </p:nvSpPr>
        <p:spPr>
          <a:xfrm>
            <a:off x="1028700" y="904875"/>
            <a:ext cx="10058400" cy="972185"/>
          </a:xfrm>
          <a:prstGeom prst="rect">
            <a:avLst/>
          </a:prstGeom>
        </p:spPr>
        <p:txBody>
          <a:bodyPr wrap="square" lIns="0" tIns="0" rIns="0" bIns="0" rtlCol="0" anchor="t">
            <a:noAutofit/>
          </a:bodyPr>
          <a:lstStyle/>
          <a:p>
            <a:pPr algn="l">
              <a:lnSpc>
                <a:spcPct val="108000"/>
              </a:lnSpc>
              <a:spcAft>
                <a:spcPts val="600"/>
              </a:spcAft>
            </a:pPr>
            <a:r>
              <a:rPr lang="en-GB" sz="4800" b="1" i="0" dirty="0">
                <a:solidFill>
                  <a:srgbClr val="1A1A1A"/>
                </a:solidFill>
                <a:latin typeface="Arial"/>
              </a:rPr>
              <a:t>Organisation Overview</a:t>
            </a:r>
          </a:p>
        </p:txBody>
      </p:sp>
      <p:sp>
        <p:nvSpPr>
          <p:cNvPr id="7" name="TextBox 7"/>
          <p:cNvSpPr txBox="1"/>
          <p:nvPr/>
        </p:nvSpPr>
        <p:spPr>
          <a:xfrm>
            <a:off x="1028700" y="2468880"/>
            <a:ext cx="9418320" cy="1463040"/>
          </a:xfrm>
          <a:prstGeom prst="rect">
            <a:avLst/>
          </a:prstGeom>
        </p:spPr>
        <p:txBody>
          <a:bodyPr wrap="square" lIns="0" tIns="0" rIns="0" bIns="0" rtlCol="0" anchor="t">
            <a:noAutofit/>
          </a:bodyPr>
          <a:lstStyle/>
          <a:p>
            <a:pPr algn="l">
              <a:lnSpc>
                <a:spcPct val="108000"/>
              </a:lnSpc>
              <a:spcAft>
                <a:spcPts val="600"/>
              </a:spcAft>
            </a:pPr>
            <a:r>
              <a:rPr lang="en-GB" sz="1900" b="1" i="0" dirty="0" err="1">
                <a:solidFill>
                  <a:srgbClr val="1A1A1A"/>
                </a:solidFill>
                <a:latin typeface="Arial"/>
              </a:rPr>
              <a:t>HealthConnect</a:t>
            </a:r>
            <a:r>
              <a:rPr lang="en-GB" sz="1900" b="1" dirty="0">
                <a:solidFill>
                  <a:srgbClr val="1A1A1A"/>
                </a:solidFill>
                <a:latin typeface="Arial"/>
              </a:rPr>
              <a:t>: </a:t>
            </a:r>
            <a:r>
              <a:rPr lang="en-GB" sz="1900" b="0" i="0" dirty="0">
                <a:solidFill>
                  <a:srgbClr val="1A1A1A"/>
                </a:solidFill>
                <a:latin typeface="Arial"/>
              </a:rPr>
              <a:t>a UK-wide virtual healthcare service providing digital tools, video consultations, and continuous remote monitoring of patients (DHSC, 2025).</a:t>
            </a:r>
          </a:p>
        </p:txBody>
      </p:sp>
      <p:sp>
        <p:nvSpPr>
          <p:cNvPr id="8" name="TextBox 8"/>
          <p:cNvSpPr txBox="1"/>
          <p:nvPr/>
        </p:nvSpPr>
        <p:spPr>
          <a:xfrm>
            <a:off x="16653205" y="8745855"/>
            <a:ext cx="606095" cy="512445"/>
          </a:xfrm>
          <a:prstGeom prst="rect">
            <a:avLst/>
          </a:prstGeom>
        </p:spPr>
        <p:txBody>
          <a:bodyPr wrap="square" lIns="0" tIns="0" rIns="0" bIns="0" rtlCol="0" anchor="t">
            <a:noAutofit/>
          </a:bodyPr>
          <a:lstStyle/>
          <a:p>
            <a:pPr algn="r">
              <a:lnSpc>
                <a:spcPct val="108000"/>
              </a:lnSpc>
              <a:spcAft>
                <a:spcPts val="600"/>
              </a:spcAft>
            </a:pPr>
            <a:r>
              <a:rPr lang="en-GB" sz="2400" b="1" i="0" dirty="0">
                <a:solidFill>
                  <a:srgbClr val="FF5347"/>
                </a:solidFill>
                <a:latin typeface="Arial"/>
              </a:rPr>
              <a:t>2</a:t>
            </a:r>
          </a:p>
        </p:txBody>
      </p:sp>
      <p:grpSp>
        <p:nvGrpSpPr>
          <p:cNvPr id="9" name="Group 9"/>
          <p:cNvGrpSpPr/>
          <p:nvPr/>
        </p:nvGrpSpPr>
        <p:grpSpPr>
          <a:xfrm>
            <a:off x="12192000" y="1756728"/>
            <a:ext cx="1424574" cy="1558128"/>
            <a:chOff x="0" y="-76200"/>
            <a:chExt cx="812800" cy="8890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8A80"/>
            </a:solidFill>
          </p:spPr>
          <p:txBody>
            <a:bodyPr/>
            <a:lstStyle/>
            <a:p>
              <a:endParaRPr lang="en-GB"/>
            </a:p>
          </p:txBody>
        </p:sp>
        <p:sp>
          <p:nvSpPr>
            <p:cNvPr id="11" name="TextBox 11"/>
            <p:cNvSpPr txBox="1"/>
            <p:nvPr/>
          </p:nvSpPr>
          <p:spPr>
            <a:xfrm>
              <a:off x="76200" y="-76200"/>
              <a:ext cx="660400" cy="812800"/>
            </a:xfrm>
            <a:prstGeom prst="rect">
              <a:avLst/>
            </a:prstGeom>
          </p:spPr>
          <p:txBody>
            <a:bodyPr lIns="50800" tIns="50800" rIns="50800" bIns="50800" rtlCol="0" anchor="ctr"/>
            <a:lstStyle/>
            <a:p>
              <a:pPr algn="ctr">
                <a:lnSpc>
                  <a:spcPts val="4320"/>
                </a:lnSpc>
              </a:pPr>
              <a:endParaRPr lang="en-GB"/>
            </a:p>
          </p:txBody>
        </p:sp>
      </p:grpSp>
      <p:sp>
        <p:nvSpPr>
          <p:cNvPr id="12" name="Freeform 12"/>
          <p:cNvSpPr/>
          <p:nvPr/>
        </p:nvSpPr>
        <p:spPr>
          <a:xfrm>
            <a:off x="12523857" y="2222139"/>
            <a:ext cx="760861" cy="760861"/>
          </a:xfrm>
          <a:custGeom>
            <a:avLst/>
            <a:gdLst/>
            <a:ahLst/>
            <a:cxnLst/>
            <a:rect l="l" t="t" r="r" b="b"/>
            <a:pathLst>
              <a:path w="760861" h="760861">
                <a:moveTo>
                  <a:pt x="0" y="0"/>
                </a:moveTo>
                <a:lnTo>
                  <a:pt x="760860" y="0"/>
                </a:lnTo>
                <a:lnTo>
                  <a:pt x="760860" y="760861"/>
                </a:lnTo>
                <a:lnTo>
                  <a:pt x="0" y="76086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TextBox 13"/>
          <p:cNvSpPr txBox="1"/>
          <p:nvPr/>
        </p:nvSpPr>
        <p:spPr>
          <a:xfrm>
            <a:off x="14168302" y="1733611"/>
            <a:ext cx="3090998" cy="1135919"/>
          </a:xfrm>
          <a:prstGeom prst="rect">
            <a:avLst/>
          </a:prstGeom>
        </p:spPr>
        <p:txBody>
          <a:bodyPr wrap="square" lIns="0" tIns="0" rIns="0" bIns="0" rtlCol="0" anchor="t">
            <a:noAutofit/>
          </a:bodyPr>
          <a:lstStyle/>
          <a:p>
            <a:pPr algn="l">
              <a:lnSpc>
                <a:spcPct val="108000"/>
              </a:lnSpc>
              <a:spcAft>
                <a:spcPts val="0"/>
              </a:spcAft>
            </a:pPr>
            <a:r>
              <a:rPr lang="en-GB" sz="6000" b="1" i="0" dirty="0">
                <a:solidFill>
                  <a:srgbClr val="1A1A1A"/>
                </a:solidFill>
                <a:latin typeface="Arial"/>
              </a:rPr>
              <a:t>31%</a:t>
            </a:r>
          </a:p>
        </p:txBody>
      </p:sp>
      <p:sp>
        <p:nvSpPr>
          <p:cNvPr id="14" name="TextBox 14"/>
          <p:cNvSpPr txBox="1"/>
          <p:nvPr/>
        </p:nvSpPr>
        <p:spPr>
          <a:xfrm>
            <a:off x="14168302" y="2873003"/>
            <a:ext cx="3840480" cy="731520"/>
          </a:xfrm>
          <a:prstGeom prst="rect">
            <a:avLst/>
          </a:prstGeom>
        </p:spPr>
        <p:txBody>
          <a:bodyPr wrap="square" lIns="0" tIns="0" rIns="0" bIns="0" rtlCol="0" anchor="t">
            <a:noAutofit/>
          </a:bodyPr>
          <a:lstStyle/>
          <a:p>
            <a:r>
              <a:rPr lang="en-GB" dirty="0"/>
              <a:t>experiencing burnout (Picker, 2026)</a:t>
            </a:r>
          </a:p>
        </p:txBody>
      </p:sp>
      <p:grpSp>
        <p:nvGrpSpPr>
          <p:cNvPr id="15" name="Group 15"/>
          <p:cNvGrpSpPr/>
          <p:nvPr/>
        </p:nvGrpSpPr>
        <p:grpSpPr>
          <a:xfrm>
            <a:off x="12192000" y="4297659"/>
            <a:ext cx="1424574" cy="1558128"/>
            <a:chOff x="0" y="-76200"/>
            <a:chExt cx="812800" cy="8890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8A80"/>
            </a:solidFill>
          </p:spPr>
          <p:txBody>
            <a:bodyPr/>
            <a:lstStyle/>
            <a:p>
              <a:endParaRPr lang="en-GB"/>
            </a:p>
          </p:txBody>
        </p:sp>
        <p:sp>
          <p:nvSpPr>
            <p:cNvPr id="17" name="TextBox 17"/>
            <p:cNvSpPr txBox="1"/>
            <p:nvPr/>
          </p:nvSpPr>
          <p:spPr>
            <a:xfrm>
              <a:off x="76200" y="-76200"/>
              <a:ext cx="660400" cy="812800"/>
            </a:xfrm>
            <a:prstGeom prst="rect">
              <a:avLst/>
            </a:prstGeom>
          </p:spPr>
          <p:txBody>
            <a:bodyPr lIns="50800" tIns="50800" rIns="50800" bIns="50800" rtlCol="0" anchor="ctr"/>
            <a:lstStyle/>
            <a:p>
              <a:pPr marL="0" lvl="0" indent="0" algn="ctr">
                <a:lnSpc>
                  <a:spcPts val="4320"/>
                </a:lnSpc>
                <a:spcBef>
                  <a:spcPct val="0"/>
                </a:spcBef>
              </a:pPr>
              <a:endParaRPr lang="en-GB"/>
            </a:p>
          </p:txBody>
        </p:sp>
      </p:grpSp>
      <p:sp>
        <p:nvSpPr>
          <p:cNvPr id="18" name="Freeform 18"/>
          <p:cNvSpPr/>
          <p:nvPr/>
        </p:nvSpPr>
        <p:spPr>
          <a:xfrm>
            <a:off x="12475523" y="4773492"/>
            <a:ext cx="857528" cy="760861"/>
          </a:xfrm>
          <a:custGeom>
            <a:avLst/>
            <a:gdLst/>
            <a:ahLst/>
            <a:cxnLst/>
            <a:rect l="l" t="t" r="r" b="b"/>
            <a:pathLst>
              <a:path w="857528" h="760861">
                <a:moveTo>
                  <a:pt x="0" y="0"/>
                </a:moveTo>
                <a:lnTo>
                  <a:pt x="857528" y="0"/>
                </a:lnTo>
                <a:lnTo>
                  <a:pt x="857528" y="760861"/>
                </a:lnTo>
                <a:lnTo>
                  <a:pt x="0" y="76086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9" name="TextBox 19"/>
          <p:cNvSpPr txBox="1"/>
          <p:nvPr/>
        </p:nvSpPr>
        <p:spPr>
          <a:xfrm>
            <a:off x="14168302" y="4274542"/>
            <a:ext cx="3090998" cy="1135919"/>
          </a:xfrm>
          <a:prstGeom prst="rect">
            <a:avLst/>
          </a:prstGeom>
        </p:spPr>
        <p:txBody>
          <a:bodyPr wrap="square" lIns="0" tIns="0" rIns="0" bIns="0" rtlCol="0" anchor="t">
            <a:noAutofit/>
          </a:bodyPr>
          <a:lstStyle/>
          <a:p>
            <a:pPr algn="l">
              <a:lnSpc>
                <a:spcPct val="108000"/>
              </a:lnSpc>
              <a:spcAft>
                <a:spcPts val="0"/>
              </a:spcAft>
            </a:pPr>
            <a:r>
              <a:rPr lang="en-GB" sz="6000" b="1" i="0" dirty="0">
                <a:solidFill>
                  <a:srgbClr val="1A1A1A"/>
                </a:solidFill>
                <a:latin typeface="Arial"/>
              </a:rPr>
              <a:t>33%</a:t>
            </a:r>
          </a:p>
        </p:txBody>
      </p:sp>
      <p:sp>
        <p:nvSpPr>
          <p:cNvPr id="20" name="TextBox 20"/>
          <p:cNvSpPr txBox="1"/>
          <p:nvPr/>
        </p:nvSpPr>
        <p:spPr>
          <a:xfrm>
            <a:off x="14168302" y="5413934"/>
            <a:ext cx="3840480" cy="731520"/>
          </a:xfrm>
          <a:prstGeom prst="rect">
            <a:avLst/>
          </a:prstGeom>
        </p:spPr>
        <p:txBody>
          <a:bodyPr wrap="square" lIns="0" tIns="0" rIns="0" bIns="0" rtlCol="0" anchor="t">
            <a:noAutofit/>
          </a:bodyPr>
          <a:lstStyle/>
          <a:p>
            <a:pPr>
              <a:lnSpc>
                <a:spcPct val="108000"/>
              </a:lnSpc>
              <a:spcAft>
                <a:spcPts val="600"/>
              </a:spcAft>
            </a:pPr>
            <a:r>
              <a:rPr lang="en-GB" dirty="0"/>
              <a:t>merely 33% of staff across the NHS believe staffing levels are adequate</a:t>
            </a:r>
            <a:endParaRPr lang="en-GB" sz="1500" b="1" i="0" dirty="0">
              <a:solidFill>
                <a:srgbClr val="595959"/>
              </a:solidFill>
              <a:latin typeface="Arial"/>
            </a:endParaRPr>
          </a:p>
        </p:txBody>
      </p:sp>
      <p:grpSp>
        <p:nvGrpSpPr>
          <p:cNvPr id="21" name="Group 21"/>
          <p:cNvGrpSpPr/>
          <p:nvPr/>
        </p:nvGrpSpPr>
        <p:grpSpPr>
          <a:xfrm>
            <a:off x="12192000" y="6838590"/>
            <a:ext cx="1424574" cy="1558128"/>
            <a:chOff x="0" y="-76200"/>
            <a:chExt cx="812800" cy="8890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8A80"/>
            </a:solidFill>
          </p:spPr>
          <p:txBody>
            <a:bodyPr/>
            <a:lstStyle/>
            <a:p>
              <a:endParaRPr lang="en-GB"/>
            </a:p>
          </p:txBody>
        </p:sp>
        <p:sp>
          <p:nvSpPr>
            <p:cNvPr id="23" name="TextBox 23"/>
            <p:cNvSpPr txBox="1"/>
            <p:nvPr/>
          </p:nvSpPr>
          <p:spPr>
            <a:xfrm>
              <a:off x="76200" y="-76200"/>
              <a:ext cx="660400" cy="812800"/>
            </a:xfrm>
            <a:prstGeom prst="rect">
              <a:avLst/>
            </a:prstGeom>
          </p:spPr>
          <p:txBody>
            <a:bodyPr lIns="50800" tIns="50800" rIns="50800" bIns="50800" rtlCol="0" anchor="ctr"/>
            <a:lstStyle/>
            <a:p>
              <a:pPr marL="0" lvl="0" indent="0" algn="ctr">
                <a:lnSpc>
                  <a:spcPts val="4320"/>
                </a:lnSpc>
                <a:spcBef>
                  <a:spcPct val="0"/>
                </a:spcBef>
              </a:pPr>
              <a:endParaRPr lang="en-GB"/>
            </a:p>
          </p:txBody>
        </p:sp>
      </p:grpSp>
      <p:sp>
        <p:nvSpPr>
          <p:cNvPr id="24" name="Freeform 24"/>
          <p:cNvSpPr/>
          <p:nvPr/>
        </p:nvSpPr>
        <p:spPr>
          <a:xfrm>
            <a:off x="12502839" y="7282983"/>
            <a:ext cx="802895" cy="802895"/>
          </a:xfrm>
          <a:custGeom>
            <a:avLst/>
            <a:gdLst/>
            <a:ahLst/>
            <a:cxnLst/>
            <a:rect l="l" t="t" r="r" b="b"/>
            <a:pathLst>
              <a:path w="802895" h="802895">
                <a:moveTo>
                  <a:pt x="0" y="0"/>
                </a:moveTo>
                <a:lnTo>
                  <a:pt x="802895" y="0"/>
                </a:lnTo>
                <a:lnTo>
                  <a:pt x="802895" y="802895"/>
                </a:lnTo>
                <a:lnTo>
                  <a:pt x="0" y="80289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5" name="TextBox 25"/>
          <p:cNvSpPr txBox="1"/>
          <p:nvPr/>
        </p:nvSpPr>
        <p:spPr>
          <a:xfrm>
            <a:off x="14168302" y="6815473"/>
            <a:ext cx="3090998" cy="1135919"/>
          </a:xfrm>
          <a:prstGeom prst="rect">
            <a:avLst/>
          </a:prstGeom>
        </p:spPr>
        <p:txBody>
          <a:bodyPr wrap="square" lIns="0" tIns="0" rIns="0" bIns="0" rtlCol="0" anchor="t">
            <a:noAutofit/>
          </a:bodyPr>
          <a:lstStyle/>
          <a:p>
            <a:pPr algn="l">
              <a:lnSpc>
                <a:spcPct val="108000"/>
              </a:lnSpc>
              <a:spcAft>
                <a:spcPts val="0"/>
              </a:spcAft>
            </a:pPr>
            <a:r>
              <a:rPr lang="en-GB" sz="6000" b="1" i="0" dirty="0">
                <a:solidFill>
                  <a:srgbClr val="1A1A1A"/>
                </a:solidFill>
                <a:latin typeface="Arial"/>
              </a:rPr>
              <a:t>7</a:t>
            </a:r>
          </a:p>
        </p:txBody>
      </p:sp>
      <p:sp>
        <p:nvSpPr>
          <p:cNvPr id="26" name="TextBox 26"/>
          <p:cNvSpPr txBox="1"/>
          <p:nvPr/>
        </p:nvSpPr>
        <p:spPr>
          <a:xfrm>
            <a:off x="14168302" y="7954864"/>
            <a:ext cx="3840480" cy="731520"/>
          </a:xfrm>
          <a:prstGeom prst="rect">
            <a:avLst/>
          </a:prstGeom>
        </p:spPr>
        <p:txBody>
          <a:bodyPr wrap="square" lIns="0" tIns="0" rIns="0" bIns="0" rtlCol="0" anchor="t">
            <a:noAutofit/>
          </a:bodyPr>
          <a:lstStyle/>
          <a:p>
            <a:pPr algn="l">
              <a:lnSpc>
                <a:spcPct val="108000"/>
              </a:lnSpc>
              <a:spcAft>
                <a:spcPts val="600"/>
              </a:spcAft>
            </a:pPr>
            <a:r>
              <a:rPr lang="en-GB" sz="1500" b="1" i="0" dirty="0">
                <a:solidFill>
                  <a:srgbClr val="595959"/>
                </a:solidFill>
                <a:latin typeface="Arial"/>
              </a:rPr>
              <a:t>LINKED WORKFORCE CHALLENGES</a:t>
            </a:r>
          </a:p>
        </p:txBody>
      </p:sp>
      <p:sp>
        <p:nvSpPr>
          <p:cNvPr id="38" name="TextBox 37"/>
          <p:cNvSpPr txBox="1"/>
          <p:nvPr/>
        </p:nvSpPr>
        <p:spPr>
          <a:xfrm>
            <a:off x="5865481" y="7466307"/>
            <a:ext cx="4919472" cy="342900"/>
          </a:xfrm>
          <a:prstGeom prst="rect">
            <a:avLst/>
          </a:prstGeom>
          <a:noFill/>
        </p:spPr>
        <p:txBody>
          <a:bodyPr wrap="square" lIns="0" tIns="0" rIns="0" bIns="0" anchor="t">
            <a:noAutofit/>
          </a:bodyPr>
          <a:lstStyle/>
          <a:p>
            <a:pPr algn="l">
              <a:lnSpc>
                <a:spcPct val="108000"/>
              </a:lnSpc>
              <a:spcAft>
                <a:spcPts val="600"/>
              </a:spcAft>
            </a:pPr>
            <a:r>
              <a:rPr lang="en-GB" sz="1400" b="0" i="1" dirty="0">
                <a:solidFill>
                  <a:srgbClr val="595959"/>
                </a:solidFill>
                <a:latin typeface="Arial"/>
              </a:rPr>
              <a:t>Figure 1: NHS Staff Survey 2021–2025 burnout rates and staffing figures shown together as a sector benchmark. Source: figures based on Picker (2026)</a:t>
            </a:r>
          </a:p>
        </p:txBody>
      </p:sp>
      <p:sp>
        <p:nvSpPr>
          <p:cNvPr id="39" name="TextBox 38"/>
          <p:cNvSpPr txBox="1"/>
          <p:nvPr/>
        </p:nvSpPr>
        <p:spPr>
          <a:xfrm>
            <a:off x="12188952" y="8732520"/>
            <a:ext cx="4206240" cy="548640"/>
          </a:xfrm>
          <a:prstGeom prst="rect">
            <a:avLst/>
          </a:prstGeom>
          <a:noFill/>
        </p:spPr>
        <p:txBody>
          <a:bodyPr wrap="square" lIns="0" tIns="0" rIns="0" bIns="0" anchor="t">
            <a:noAutofit/>
          </a:bodyPr>
          <a:lstStyle/>
          <a:p>
            <a:pPr algn="l">
              <a:lnSpc>
                <a:spcPct val="108000"/>
              </a:lnSpc>
              <a:spcAft>
                <a:spcPts val="600"/>
              </a:spcAft>
            </a:pPr>
            <a:r>
              <a:rPr lang="en-GB" sz="1300" b="0" i="1" dirty="0">
                <a:solidFill>
                  <a:srgbClr val="595959"/>
                </a:solidFill>
                <a:latin typeface="Arial"/>
              </a:rPr>
              <a:t>Sector benchmark. Source: Picker (2026), NHS Staff Survey 2025</a:t>
            </a:r>
          </a:p>
        </p:txBody>
      </p:sp>
      <p:graphicFrame>
        <p:nvGraphicFramePr>
          <p:cNvPr id="40" name="Diagram 39">
            <a:extLst>
              <a:ext uri="{FF2B5EF4-FFF2-40B4-BE49-F238E27FC236}">
                <a16:creationId xmlns:a16="http://schemas.microsoft.com/office/drawing/2014/main" id="{4138FE2B-973B-0EA8-84D9-92A8E198D476}"/>
              </a:ext>
            </a:extLst>
          </p:cNvPr>
          <p:cNvGraphicFramePr/>
          <p:nvPr>
            <p:extLst>
              <p:ext uri="{D42A27DB-BD31-4B8C-83A1-F6EECF244321}">
                <p14:modId xmlns:p14="http://schemas.microsoft.com/office/powerpoint/2010/main" val="1920704941"/>
              </p:ext>
            </p:extLst>
          </p:nvPr>
        </p:nvGraphicFramePr>
        <p:xfrm>
          <a:off x="-749482" y="3116350"/>
          <a:ext cx="7226482" cy="483504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41" name="Chart 40">
            <a:extLst>
              <a:ext uri="{FF2B5EF4-FFF2-40B4-BE49-F238E27FC236}">
                <a16:creationId xmlns:a16="http://schemas.microsoft.com/office/drawing/2014/main" id="{D793C856-ECD9-CB7E-F95B-CBC4AFFC4AD9}"/>
              </a:ext>
            </a:extLst>
          </p:cNvPr>
          <p:cNvGraphicFramePr>
            <a:graphicFrameLocks/>
          </p:cNvGraphicFramePr>
          <p:nvPr>
            <p:extLst>
              <p:ext uri="{D42A27DB-BD31-4B8C-83A1-F6EECF244321}">
                <p14:modId xmlns:p14="http://schemas.microsoft.com/office/powerpoint/2010/main" val="1972322372"/>
              </p:ext>
            </p:extLst>
          </p:nvPr>
        </p:nvGraphicFramePr>
        <p:xfrm>
          <a:off x="5525289" y="4472280"/>
          <a:ext cx="5561811" cy="2810703"/>
        </p:xfrm>
        <a:graphic>
          <a:graphicData uri="http://schemas.openxmlformats.org/drawingml/2006/chart">
            <c:chart xmlns:c="http://schemas.openxmlformats.org/drawingml/2006/chart" xmlns:r="http://schemas.openxmlformats.org/officeDocument/2006/relationships" r:id="rId11"/>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AutoShape 3"/>
          <p:cNvSpPr/>
          <p:nvPr/>
        </p:nvSpPr>
        <p:spPr>
          <a:xfrm>
            <a:off x="1028700" y="2179913"/>
            <a:ext cx="1077509" cy="0"/>
          </a:xfrm>
          <a:prstGeom prst="line">
            <a:avLst/>
          </a:prstGeom>
          <a:ln w="95250" cap="flat">
            <a:solidFill>
              <a:srgbClr val="FF5347"/>
            </a:solidFill>
            <a:prstDash val="solid"/>
            <a:headEnd type="none" w="sm" len="sm"/>
            <a:tailEnd type="none" w="sm" len="sm"/>
          </a:ln>
        </p:spPr>
        <p:txBody>
          <a:bodyPr/>
          <a:lstStyle/>
          <a:p>
            <a:endParaRPr lang="en-GB"/>
          </a:p>
        </p:txBody>
      </p:sp>
      <p:sp>
        <p:nvSpPr>
          <p:cNvPr id="4" name="TextBox 4"/>
          <p:cNvSpPr txBox="1"/>
          <p:nvPr/>
        </p:nvSpPr>
        <p:spPr>
          <a:xfrm>
            <a:off x="1028700" y="904875"/>
            <a:ext cx="10058400" cy="972185"/>
          </a:xfrm>
          <a:prstGeom prst="rect">
            <a:avLst/>
          </a:prstGeom>
        </p:spPr>
        <p:txBody>
          <a:bodyPr wrap="square" lIns="0" tIns="0" rIns="0" bIns="0" rtlCol="0" anchor="t">
            <a:noAutofit/>
          </a:bodyPr>
          <a:lstStyle/>
          <a:p>
            <a:pPr algn="l">
              <a:lnSpc>
                <a:spcPct val="108000"/>
              </a:lnSpc>
              <a:spcAft>
                <a:spcPts val="600"/>
              </a:spcAft>
            </a:pPr>
            <a:r>
              <a:rPr lang="en-GB" sz="4800" b="1" i="0" dirty="0">
                <a:solidFill>
                  <a:srgbClr val="1A1A1A"/>
                </a:solidFill>
                <a:latin typeface="Arial"/>
              </a:rPr>
              <a:t>Strategic Importance of HRM</a:t>
            </a:r>
          </a:p>
        </p:txBody>
      </p:sp>
      <p:sp>
        <p:nvSpPr>
          <p:cNvPr id="5" name="TextBox 5"/>
          <p:cNvSpPr txBox="1"/>
          <p:nvPr/>
        </p:nvSpPr>
        <p:spPr>
          <a:xfrm>
            <a:off x="16653205" y="8745855"/>
            <a:ext cx="606095" cy="512445"/>
          </a:xfrm>
          <a:prstGeom prst="rect">
            <a:avLst/>
          </a:prstGeom>
        </p:spPr>
        <p:txBody>
          <a:bodyPr wrap="square" lIns="0" tIns="0" rIns="0" bIns="0" rtlCol="0" anchor="t">
            <a:noAutofit/>
          </a:bodyPr>
          <a:lstStyle/>
          <a:p>
            <a:pPr algn="r">
              <a:lnSpc>
                <a:spcPct val="108000"/>
              </a:lnSpc>
              <a:spcAft>
                <a:spcPts val="600"/>
              </a:spcAft>
            </a:pPr>
            <a:r>
              <a:rPr lang="en-GB" sz="2400" b="1" i="0" dirty="0">
                <a:solidFill>
                  <a:srgbClr val="FF5347"/>
                </a:solidFill>
                <a:latin typeface="Arial"/>
              </a:rPr>
              <a:t>3</a:t>
            </a:r>
          </a:p>
        </p:txBody>
      </p:sp>
      <p:grpSp>
        <p:nvGrpSpPr>
          <p:cNvPr id="6" name="Group 6"/>
          <p:cNvGrpSpPr/>
          <p:nvPr/>
        </p:nvGrpSpPr>
        <p:grpSpPr>
          <a:xfrm>
            <a:off x="-237744" y="2517294"/>
            <a:ext cx="11155680" cy="7175346"/>
            <a:chOff x="0" y="-152400"/>
            <a:chExt cx="2374978" cy="1600809"/>
          </a:xfrm>
        </p:grpSpPr>
        <p:sp>
          <p:nvSpPr>
            <p:cNvPr id="7" name="Freeform 7"/>
            <p:cNvSpPr/>
            <p:nvPr/>
          </p:nvSpPr>
          <p:spPr>
            <a:xfrm>
              <a:off x="0" y="0"/>
              <a:ext cx="2374978" cy="1448409"/>
            </a:xfrm>
            <a:custGeom>
              <a:avLst/>
              <a:gdLst/>
              <a:ahLst/>
              <a:cxnLst/>
              <a:rect l="l" t="t" r="r" b="b"/>
              <a:pathLst>
                <a:path w="2374978" h="1448409">
                  <a:moveTo>
                    <a:pt x="8585" y="0"/>
                  </a:moveTo>
                  <a:lnTo>
                    <a:pt x="2366393" y="0"/>
                  </a:lnTo>
                  <a:cubicBezTo>
                    <a:pt x="2371134" y="0"/>
                    <a:pt x="2374978" y="3844"/>
                    <a:pt x="2374978" y="8585"/>
                  </a:cubicBezTo>
                  <a:lnTo>
                    <a:pt x="2374978" y="1439823"/>
                  </a:lnTo>
                  <a:cubicBezTo>
                    <a:pt x="2374978" y="1442100"/>
                    <a:pt x="2374074" y="1444284"/>
                    <a:pt x="2372464" y="1445894"/>
                  </a:cubicBezTo>
                  <a:cubicBezTo>
                    <a:pt x="2370853" y="1447504"/>
                    <a:pt x="2368670" y="1448409"/>
                    <a:pt x="2366393" y="1448409"/>
                  </a:cubicBezTo>
                  <a:lnTo>
                    <a:pt x="8585" y="1448409"/>
                  </a:lnTo>
                  <a:cubicBezTo>
                    <a:pt x="3844" y="1448409"/>
                    <a:pt x="0" y="1444565"/>
                    <a:pt x="0" y="1439823"/>
                  </a:cubicBezTo>
                  <a:lnTo>
                    <a:pt x="0" y="8585"/>
                  </a:lnTo>
                  <a:cubicBezTo>
                    <a:pt x="0" y="3844"/>
                    <a:pt x="3844" y="0"/>
                    <a:pt x="8585" y="0"/>
                  </a:cubicBezTo>
                  <a:close/>
                </a:path>
              </a:pathLst>
            </a:custGeom>
            <a:gradFill rotWithShape="1">
              <a:gsLst>
                <a:gs pos="0">
                  <a:srgbClr val="A6A6A6">
                    <a:alpha val="100000"/>
                  </a:srgbClr>
                </a:gs>
                <a:gs pos="100000">
                  <a:srgbClr val="FFFFFF">
                    <a:alpha val="100000"/>
                  </a:srgbClr>
                </a:gs>
              </a:gsLst>
              <a:lin ang="0"/>
            </a:gradFill>
          </p:spPr>
          <p:txBody>
            <a:bodyPr/>
            <a:lstStyle/>
            <a:p>
              <a:endParaRPr lang="en-GB"/>
            </a:p>
          </p:txBody>
        </p:sp>
        <p:sp>
          <p:nvSpPr>
            <p:cNvPr id="8" name="TextBox 8"/>
            <p:cNvSpPr txBox="1"/>
            <p:nvPr/>
          </p:nvSpPr>
          <p:spPr>
            <a:xfrm>
              <a:off x="0" y="-152400"/>
              <a:ext cx="2374978" cy="1600809"/>
            </a:xfrm>
            <a:prstGeom prst="rect">
              <a:avLst/>
            </a:prstGeom>
          </p:spPr>
          <p:txBody>
            <a:bodyPr lIns="50800" tIns="50800" rIns="50800" bIns="50800" rtlCol="0" anchor="ctr"/>
            <a:lstStyle/>
            <a:p>
              <a:pPr algn="ctr">
                <a:lnSpc>
                  <a:spcPts val="4320"/>
                </a:lnSpc>
              </a:pPr>
              <a:endParaRPr lang="en-GB"/>
            </a:p>
          </p:txBody>
        </p:sp>
      </p:grpSp>
      <p:sp>
        <p:nvSpPr>
          <p:cNvPr id="9" name="TextBox 9"/>
          <p:cNvSpPr txBox="1"/>
          <p:nvPr/>
        </p:nvSpPr>
        <p:spPr>
          <a:xfrm>
            <a:off x="1028700" y="3520440"/>
            <a:ext cx="9692640" cy="1097280"/>
          </a:xfrm>
          <a:prstGeom prst="rect">
            <a:avLst/>
          </a:prstGeom>
        </p:spPr>
        <p:txBody>
          <a:bodyPr wrap="square" lIns="0" tIns="0" rIns="0" bIns="0" rtlCol="0" anchor="t">
            <a:noAutofit/>
          </a:bodyPr>
          <a:lstStyle/>
          <a:p>
            <a:pPr algn="l">
              <a:lnSpc>
                <a:spcPct val="108000"/>
              </a:lnSpc>
              <a:spcAft>
                <a:spcPts val="600"/>
              </a:spcAft>
            </a:pPr>
            <a:r>
              <a:rPr lang="en-GB" sz="3000" b="1" i="0" dirty="0">
                <a:solidFill>
                  <a:srgbClr val="1A1A1A"/>
                </a:solidFill>
                <a:latin typeface="Arial"/>
              </a:rPr>
              <a:t>Compete on commitment and capability, not pay</a:t>
            </a:r>
          </a:p>
        </p:txBody>
      </p:sp>
      <p:sp>
        <p:nvSpPr>
          <p:cNvPr id="10" name="TextBox 10"/>
          <p:cNvSpPr txBox="1"/>
          <p:nvPr/>
        </p:nvSpPr>
        <p:spPr>
          <a:xfrm>
            <a:off x="1028700" y="4709160"/>
            <a:ext cx="9692640" cy="4754880"/>
          </a:xfrm>
          <a:prstGeom prst="rect">
            <a:avLst/>
          </a:prstGeom>
        </p:spPr>
        <p:txBody>
          <a:bodyPr wrap="square" lIns="0" tIns="0" rIns="0" bIns="0" rtlCol="0" anchor="t">
            <a:noAutofit/>
          </a:bodyPr>
          <a:lstStyle/>
          <a:p>
            <a:pPr marL="320040" indent="-320040" algn="l">
              <a:lnSpc>
                <a:spcPct val="108000"/>
              </a:lnSpc>
              <a:spcAft>
                <a:spcPts val="1000"/>
              </a:spcAft>
              <a:buFont typeface="Arial"/>
              <a:buChar char="•"/>
            </a:pPr>
            <a:r>
              <a:rPr lang="en-GB" sz="2100" b="1" i="0" dirty="0">
                <a:solidFill>
                  <a:srgbClr val="1A1A1A"/>
                </a:solidFill>
                <a:latin typeface="Arial"/>
              </a:rPr>
              <a:t>Differentiation, </a:t>
            </a:r>
            <a:r>
              <a:rPr lang="en-GB" sz="2100" i="0" dirty="0">
                <a:solidFill>
                  <a:srgbClr val="1A1A1A"/>
                </a:solidFill>
                <a:latin typeface="Arial"/>
              </a:rPr>
              <a:t>not low cost, defines our strategic approach: speed, quality, and patient experience (Porter, 1980, cited in Boxall and Purcell, 2022)</a:t>
            </a:r>
          </a:p>
          <a:p>
            <a:pPr marL="320040" indent="-320040" algn="l">
              <a:lnSpc>
                <a:spcPct val="108000"/>
              </a:lnSpc>
              <a:spcAft>
                <a:spcPts val="1000"/>
              </a:spcAft>
              <a:buFont typeface="Arial"/>
              <a:buChar char="•"/>
            </a:pPr>
            <a:r>
              <a:rPr lang="en-GB" sz="2100" b="1" i="0" dirty="0">
                <a:solidFill>
                  <a:srgbClr val="1A1A1A"/>
                </a:solidFill>
                <a:latin typeface="Arial"/>
              </a:rPr>
              <a:t>Resource-based view: </a:t>
            </a:r>
            <a:r>
              <a:rPr lang="en-GB" sz="2100" i="0" dirty="0">
                <a:solidFill>
                  <a:srgbClr val="1A1A1A"/>
                </a:solidFill>
                <a:latin typeface="Arial"/>
              </a:rPr>
              <a:t>while digitally competent clinicians are rare, valuable, and hard for rivals to imitate, we only benefit if they stay (Barney, </a:t>
            </a:r>
            <a:r>
              <a:rPr lang="en-GB" sz="2100" i="0" dirty="0" err="1">
                <a:solidFill>
                  <a:srgbClr val="1A1A1A"/>
                </a:solidFill>
                <a:latin typeface="Arial"/>
              </a:rPr>
              <a:t>Ketchen</a:t>
            </a:r>
            <a:r>
              <a:rPr lang="en-GB" sz="2100" i="0" dirty="0">
                <a:solidFill>
                  <a:srgbClr val="1A1A1A"/>
                </a:solidFill>
                <a:latin typeface="Arial"/>
              </a:rPr>
              <a:t> and Wright, 2021)</a:t>
            </a:r>
          </a:p>
          <a:p>
            <a:pPr marL="320040" indent="-320040" algn="l">
              <a:lnSpc>
                <a:spcPct val="108000"/>
              </a:lnSpc>
              <a:spcAft>
                <a:spcPts val="1000"/>
              </a:spcAft>
              <a:buFont typeface="Arial"/>
              <a:buChar char="•"/>
            </a:pPr>
            <a:r>
              <a:rPr lang="en-GB" sz="2100" b="1" i="0" dirty="0">
                <a:solidFill>
                  <a:srgbClr val="1A1A1A"/>
                </a:solidFill>
                <a:latin typeface="Arial"/>
              </a:rPr>
              <a:t>Strategic HRM: </a:t>
            </a:r>
            <a:r>
              <a:rPr lang="en-GB" sz="2100" i="0" dirty="0">
                <a:solidFill>
                  <a:srgbClr val="1A1A1A"/>
                </a:solidFill>
                <a:latin typeface="Arial"/>
              </a:rPr>
              <a:t>outperforming rivals depends on having staff who combine capability with deep commitment (Storey, 1995, cited in Armstrong and Taylor,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1028700" y="2179913"/>
            <a:ext cx="1077509" cy="0"/>
          </a:xfrm>
          <a:prstGeom prst="line">
            <a:avLst/>
          </a:prstGeom>
          <a:ln w="95250" cap="flat">
            <a:solidFill>
              <a:srgbClr val="FF5347"/>
            </a:solidFill>
            <a:prstDash val="solid"/>
            <a:headEnd type="none" w="sm" len="sm"/>
            <a:tailEnd type="none" w="sm" len="sm"/>
          </a:ln>
        </p:spPr>
        <p:txBody>
          <a:bodyPr/>
          <a:lstStyle/>
          <a:p>
            <a:endParaRPr lang="en-GB"/>
          </a:p>
        </p:txBody>
      </p:sp>
      <p:sp>
        <p:nvSpPr>
          <p:cNvPr id="3" name="Freeform 3"/>
          <p:cNvSpPr/>
          <p:nvPr/>
        </p:nvSpPr>
        <p:spPr>
          <a:xfrm>
            <a:off x="11050578" y="0"/>
            <a:ext cx="7237422" cy="10287000"/>
          </a:xfrm>
          <a:custGeom>
            <a:avLst/>
            <a:gdLst/>
            <a:ahLst/>
            <a:cxnLst/>
            <a:rect l="l" t="t" r="r" b="b"/>
            <a:pathLst>
              <a:path w="7237422" h="10287000">
                <a:moveTo>
                  <a:pt x="0" y="0"/>
                </a:moveTo>
                <a:lnTo>
                  <a:pt x="7237422" y="0"/>
                </a:lnTo>
                <a:lnTo>
                  <a:pt x="7237422" y="10287000"/>
                </a:lnTo>
                <a:lnTo>
                  <a:pt x="0" y="10287000"/>
                </a:lnTo>
                <a:lnTo>
                  <a:pt x="0" y="0"/>
                </a:lnTo>
                <a:close/>
              </a:path>
            </a:pathLst>
          </a:custGeom>
          <a:blipFill>
            <a:blip r:embed="rId3"/>
            <a:stretch>
              <a:fillRect l="-94692" r="-89580"/>
            </a:stretch>
          </a:blipFill>
        </p:spPr>
        <p:txBody>
          <a:bodyPr/>
          <a:lstStyle/>
          <a:p>
            <a:endParaRPr lang="en-GB"/>
          </a:p>
        </p:txBody>
      </p:sp>
      <p:sp>
        <p:nvSpPr>
          <p:cNvPr id="4" name="TextBox 4"/>
          <p:cNvSpPr txBox="1"/>
          <p:nvPr/>
        </p:nvSpPr>
        <p:spPr>
          <a:xfrm>
            <a:off x="1024128" y="698776"/>
            <a:ext cx="9601200" cy="972185"/>
          </a:xfrm>
          <a:prstGeom prst="rect">
            <a:avLst/>
          </a:prstGeom>
        </p:spPr>
        <p:txBody>
          <a:bodyPr wrap="square" lIns="0" tIns="0" rIns="0" bIns="0" rtlCol="0" anchor="t">
            <a:noAutofit/>
          </a:bodyPr>
          <a:lstStyle/>
          <a:p>
            <a:pPr algn="l">
              <a:lnSpc>
                <a:spcPct val="108000"/>
              </a:lnSpc>
              <a:spcAft>
                <a:spcPts val="600"/>
              </a:spcAft>
            </a:pPr>
            <a:r>
              <a:rPr lang="en-GB" sz="4800" b="1" i="0" dirty="0">
                <a:solidFill>
                  <a:srgbClr val="1A1A1A"/>
                </a:solidFill>
                <a:latin typeface="Arial"/>
              </a:rPr>
              <a:t>Workforce Planning: Closing the Demand–Supply Gap</a:t>
            </a:r>
          </a:p>
        </p:txBody>
      </p:sp>
      <p:sp>
        <p:nvSpPr>
          <p:cNvPr id="5" name="TextBox 5"/>
          <p:cNvSpPr txBox="1"/>
          <p:nvPr/>
        </p:nvSpPr>
        <p:spPr>
          <a:xfrm>
            <a:off x="1028700" y="3200400"/>
            <a:ext cx="9692640" cy="3566160"/>
          </a:xfrm>
          <a:prstGeom prst="rect">
            <a:avLst/>
          </a:prstGeom>
        </p:spPr>
        <p:txBody>
          <a:bodyPr wrap="square" lIns="0" tIns="0" rIns="0" bIns="0" rtlCol="0" anchor="t">
            <a:noAutofit/>
          </a:bodyPr>
          <a:lstStyle/>
          <a:p>
            <a:pPr marL="304800" indent="-304800" algn="l">
              <a:lnSpc>
                <a:spcPct val="108000"/>
              </a:lnSpc>
              <a:spcAft>
                <a:spcPts val="800"/>
              </a:spcAft>
              <a:buFont typeface="Arial"/>
              <a:buChar char="•"/>
            </a:pPr>
            <a:r>
              <a:rPr lang="en-GB" sz="2000" b="1" i="0" dirty="0">
                <a:solidFill>
                  <a:srgbClr val="1A1A1A"/>
                </a:solidFill>
                <a:latin typeface="Arial"/>
              </a:rPr>
              <a:t>Drivers of demand:</a:t>
            </a:r>
            <a:r>
              <a:rPr lang="en-GB" sz="2000" i="0" dirty="0">
                <a:solidFill>
                  <a:srgbClr val="1A1A1A"/>
                </a:solidFill>
                <a:latin typeface="Arial"/>
              </a:rPr>
              <a:t> expanding service provision alongside broader use of remote tracking and AI-assisted clinical tools (DHSC, 2025)</a:t>
            </a:r>
          </a:p>
          <a:p>
            <a:pPr marL="304800" indent="-304800" algn="l">
              <a:lnSpc>
                <a:spcPct val="108000"/>
              </a:lnSpc>
              <a:spcAft>
                <a:spcPts val="800"/>
              </a:spcAft>
              <a:buFont typeface="Arial"/>
              <a:buChar char="•"/>
            </a:pPr>
            <a:r>
              <a:rPr lang="en-GB" sz="2000" b="1" i="0" dirty="0">
                <a:solidFill>
                  <a:srgbClr val="1A1A1A"/>
                </a:solidFill>
                <a:latin typeface="Arial"/>
              </a:rPr>
              <a:t>Bottlenecks in supply: </a:t>
            </a:r>
            <a:r>
              <a:rPr lang="en-GB" sz="2000" i="0" dirty="0">
                <a:solidFill>
                  <a:srgbClr val="1A1A1A"/>
                </a:solidFill>
                <a:latin typeface="Arial"/>
              </a:rPr>
              <a:t>national shortages of clinicians, rival hiring by tech companies and the NHS, plus staff leaving shortly after joining</a:t>
            </a:r>
          </a:p>
          <a:p>
            <a:pPr marL="304800" indent="-304800" algn="l">
              <a:lnSpc>
                <a:spcPct val="108000"/>
              </a:lnSpc>
              <a:spcAft>
                <a:spcPts val="800"/>
              </a:spcAft>
              <a:buFont typeface="Arial"/>
              <a:buChar char="•"/>
            </a:pPr>
            <a:r>
              <a:rPr lang="en-GB" sz="2000" b="1" i="0" dirty="0">
                <a:solidFill>
                  <a:srgbClr val="1A1A1A"/>
                </a:solidFill>
                <a:latin typeface="Arial"/>
              </a:rPr>
              <a:t>Proposed strategy: </a:t>
            </a:r>
            <a:r>
              <a:rPr lang="en-GB" sz="2000" i="0" dirty="0">
                <a:solidFill>
                  <a:srgbClr val="1A1A1A"/>
                </a:solidFill>
                <a:latin typeface="Arial"/>
              </a:rPr>
              <a:t>building scenario-based staffing projections that map onto scheduled service rollouts (Armstrong and Taylor, 2023)</a:t>
            </a:r>
          </a:p>
        </p:txBody>
      </p:sp>
      <p:sp>
        <p:nvSpPr>
          <p:cNvPr id="6" name="TextBox 6"/>
          <p:cNvSpPr txBox="1"/>
          <p:nvPr/>
        </p:nvSpPr>
        <p:spPr>
          <a:xfrm>
            <a:off x="16653205" y="8745855"/>
            <a:ext cx="606095" cy="512445"/>
          </a:xfrm>
          <a:prstGeom prst="rect">
            <a:avLst/>
          </a:prstGeom>
        </p:spPr>
        <p:txBody>
          <a:bodyPr wrap="square" lIns="0" tIns="0" rIns="0" bIns="0" rtlCol="0" anchor="t">
            <a:noAutofit/>
          </a:bodyPr>
          <a:lstStyle/>
          <a:p>
            <a:pPr algn="r">
              <a:lnSpc>
                <a:spcPct val="108000"/>
              </a:lnSpc>
              <a:spcAft>
                <a:spcPts val="600"/>
              </a:spcAft>
            </a:pPr>
            <a:r>
              <a:rPr lang="en-GB" sz="2400" b="1" i="0" dirty="0">
                <a:solidFill>
                  <a:srgbClr val="FF5347"/>
                </a:solidFill>
                <a:latin typeface="Arial"/>
              </a:rPr>
              <a:t>4</a:t>
            </a:r>
          </a:p>
        </p:txBody>
      </p:sp>
      <p:sp>
        <p:nvSpPr>
          <p:cNvPr id="7" name="TextBox 7"/>
          <p:cNvSpPr txBox="1"/>
          <p:nvPr/>
        </p:nvSpPr>
        <p:spPr>
          <a:xfrm>
            <a:off x="1028700" y="2514600"/>
            <a:ext cx="9509760" cy="548640"/>
          </a:xfrm>
          <a:prstGeom prst="rect">
            <a:avLst/>
          </a:prstGeom>
        </p:spPr>
        <p:txBody>
          <a:bodyPr wrap="square" lIns="0" tIns="0" rIns="0" bIns="0" rtlCol="0" anchor="t">
            <a:noAutofit/>
          </a:bodyPr>
          <a:lstStyle/>
          <a:p>
            <a:pPr algn="l">
              <a:lnSpc>
                <a:spcPct val="108000"/>
              </a:lnSpc>
              <a:spcAft>
                <a:spcPts val="600"/>
              </a:spcAft>
            </a:pPr>
            <a:r>
              <a:rPr lang="en-GB" sz="2000" b="1" i="0" dirty="0">
                <a:solidFill>
                  <a:srgbClr val="FF5347"/>
                </a:solidFill>
                <a:latin typeface="Arial"/>
              </a:rPr>
              <a:t>FROM 'HIRE-TO-REPLACE' TO SCENARIO PLANNING</a:t>
            </a:r>
          </a:p>
        </p:txBody>
      </p:sp>
      <p:sp>
        <p:nvSpPr>
          <p:cNvPr id="18" name="TextBox 17"/>
          <p:cNvSpPr txBox="1"/>
          <p:nvPr/>
        </p:nvSpPr>
        <p:spPr>
          <a:xfrm>
            <a:off x="1005078" y="6903720"/>
            <a:ext cx="9509760" cy="365760"/>
          </a:xfrm>
          <a:prstGeom prst="rect">
            <a:avLst/>
          </a:prstGeom>
          <a:noFill/>
        </p:spPr>
        <p:txBody>
          <a:bodyPr wrap="square" lIns="0" tIns="0" rIns="0" bIns="0" anchor="t">
            <a:noAutofit/>
          </a:bodyPr>
          <a:lstStyle/>
          <a:p>
            <a:pPr algn="l">
              <a:lnSpc>
                <a:spcPct val="108000"/>
              </a:lnSpc>
              <a:spcAft>
                <a:spcPts val="600"/>
              </a:spcAft>
            </a:pPr>
            <a:r>
              <a:rPr lang="en-GB" sz="1400" b="0" i="1" dirty="0">
                <a:solidFill>
                  <a:srgbClr val="595959"/>
                </a:solidFill>
                <a:latin typeface="Arial"/>
              </a:rPr>
              <a:t>Figure 2: Four paths to bridge the shortfall (adapted from Armstrong and Taylor, 2023)</a:t>
            </a:r>
          </a:p>
        </p:txBody>
      </p:sp>
      <p:graphicFrame>
        <p:nvGraphicFramePr>
          <p:cNvPr id="19" name="Diagram 18">
            <a:extLst>
              <a:ext uri="{FF2B5EF4-FFF2-40B4-BE49-F238E27FC236}">
                <a16:creationId xmlns:a16="http://schemas.microsoft.com/office/drawing/2014/main" id="{04DF5E70-89F7-CF2C-EE5E-FB0FB1F725AE}"/>
              </a:ext>
            </a:extLst>
          </p:cNvPr>
          <p:cNvGraphicFramePr/>
          <p:nvPr>
            <p:extLst>
              <p:ext uri="{D42A27DB-BD31-4B8C-83A1-F6EECF244321}">
                <p14:modId xmlns:p14="http://schemas.microsoft.com/office/powerpoint/2010/main" val="1887984681"/>
              </p:ext>
            </p:extLst>
          </p:nvPr>
        </p:nvGraphicFramePr>
        <p:xfrm>
          <a:off x="821028" y="3914817"/>
          <a:ext cx="10007400" cy="45891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1028700" y="2179913"/>
            <a:ext cx="1077509" cy="0"/>
          </a:xfrm>
          <a:prstGeom prst="line">
            <a:avLst/>
          </a:prstGeom>
          <a:ln w="95250" cap="flat">
            <a:solidFill>
              <a:srgbClr val="FF5347"/>
            </a:solidFill>
            <a:prstDash val="solid"/>
            <a:headEnd type="none" w="sm" len="sm"/>
            <a:tailEnd type="none" w="sm" len="sm"/>
          </a:ln>
        </p:spPr>
        <p:txBody>
          <a:bodyPr/>
          <a:lstStyle/>
          <a:p>
            <a:endParaRPr lang="en-GB"/>
          </a:p>
        </p:txBody>
      </p:sp>
      <p:sp>
        <p:nvSpPr>
          <p:cNvPr id="22" name="TextBox 22"/>
          <p:cNvSpPr txBox="1"/>
          <p:nvPr/>
        </p:nvSpPr>
        <p:spPr>
          <a:xfrm>
            <a:off x="1028699" y="904875"/>
            <a:ext cx="15704819" cy="972185"/>
          </a:xfrm>
          <a:prstGeom prst="rect">
            <a:avLst/>
          </a:prstGeom>
        </p:spPr>
        <p:txBody>
          <a:bodyPr wrap="square" lIns="0" tIns="0" rIns="0" bIns="0" rtlCol="0" anchor="t">
            <a:noAutofit/>
          </a:bodyPr>
          <a:lstStyle/>
          <a:p>
            <a:pPr algn="l">
              <a:lnSpc>
                <a:spcPct val="108000"/>
              </a:lnSpc>
              <a:spcAft>
                <a:spcPts val="600"/>
              </a:spcAft>
            </a:pPr>
            <a:r>
              <a:rPr lang="en-GB" sz="4800" b="1" i="0" dirty="0">
                <a:solidFill>
                  <a:srgbClr val="1A1A1A"/>
                </a:solidFill>
                <a:latin typeface="Arial"/>
              </a:rPr>
              <a:t>Skills Gap Identification: </a:t>
            </a:r>
            <a:r>
              <a:rPr lang="en-GB" sz="4800" i="0" dirty="0">
                <a:solidFill>
                  <a:srgbClr val="1A1A1A"/>
                </a:solidFill>
                <a:latin typeface="Arial"/>
              </a:rPr>
              <a:t>What Exactly Is Missing?</a:t>
            </a:r>
          </a:p>
        </p:txBody>
      </p:sp>
      <p:sp>
        <p:nvSpPr>
          <p:cNvPr id="23" name="TextBox 23"/>
          <p:cNvSpPr txBox="1"/>
          <p:nvPr/>
        </p:nvSpPr>
        <p:spPr>
          <a:xfrm>
            <a:off x="16653205" y="8745855"/>
            <a:ext cx="606095" cy="512445"/>
          </a:xfrm>
          <a:prstGeom prst="rect">
            <a:avLst/>
          </a:prstGeom>
        </p:spPr>
        <p:txBody>
          <a:bodyPr wrap="square" lIns="0" tIns="0" rIns="0" bIns="0" rtlCol="0" anchor="t">
            <a:noAutofit/>
          </a:bodyPr>
          <a:lstStyle/>
          <a:p>
            <a:pPr algn="r">
              <a:lnSpc>
                <a:spcPct val="108000"/>
              </a:lnSpc>
              <a:spcAft>
                <a:spcPts val="600"/>
              </a:spcAft>
            </a:pPr>
            <a:r>
              <a:rPr lang="en-GB" sz="2400" b="1" i="0" dirty="0">
                <a:solidFill>
                  <a:srgbClr val="FF5347"/>
                </a:solidFill>
                <a:latin typeface="Arial"/>
              </a:rPr>
              <a:t>5</a:t>
            </a:r>
          </a:p>
        </p:txBody>
      </p:sp>
      <p:sp>
        <p:nvSpPr>
          <p:cNvPr id="31" name="TextBox 30"/>
          <p:cNvSpPr txBox="1"/>
          <p:nvPr/>
        </p:nvSpPr>
        <p:spPr>
          <a:xfrm>
            <a:off x="838200" y="5852159"/>
            <a:ext cx="5577840" cy="365760"/>
          </a:xfrm>
          <a:prstGeom prst="rect">
            <a:avLst/>
          </a:prstGeom>
          <a:noFill/>
        </p:spPr>
        <p:txBody>
          <a:bodyPr wrap="square" lIns="0" tIns="0" rIns="0" bIns="0" anchor="t">
            <a:noAutofit/>
          </a:bodyPr>
          <a:lstStyle/>
          <a:p>
            <a:pPr algn="l">
              <a:lnSpc>
                <a:spcPct val="108000"/>
              </a:lnSpc>
              <a:spcAft>
                <a:spcPts val="600"/>
              </a:spcAft>
            </a:pPr>
            <a:r>
              <a:rPr lang="en-GB" sz="1300" b="0" i="1" dirty="0">
                <a:solidFill>
                  <a:srgbClr val="595959"/>
                </a:solidFill>
                <a:latin typeface="Arial"/>
              </a:rPr>
              <a:t>Figure 3: Digital and AI skills gaps across the UK. Source: Adapted from DSIT (2026) data</a:t>
            </a:r>
          </a:p>
        </p:txBody>
      </p:sp>
      <p:sp>
        <p:nvSpPr>
          <p:cNvPr id="32" name="Rounded Rectangle 31"/>
          <p:cNvSpPr/>
          <p:nvPr/>
        </p:nvSpPr>
        <p:spPr>
          <a:xfrm>
            <a:off x="7223760" y="2514600"/>
            <a:ext cx="4754880" cy="274320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33" name="TextBox 32"/>
          <p:cNvSpPr txBox="1"/>
          <p:nvPr/>
        </p:nvSpPr>
        <p:spPr>
          <a:xfrm>
            <a:off x="7543800" y="2788920"/>
            <a:ext cx="4114800" cy="54864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01  </a:t>
            </a:r>
            <a:r>
              <a:rPr lang="en-GB" sz="2200" b="1" i="0" dirty="0">
                <a:solidFill>
                  <a:srgbClr val="1A1A1A"/>
                </a:solidFill>
                <a:latin typeface="Arial"/>
              </a:rPr>
              <a:t>Technical &amp; digital</a:t>
            </a:r>
          </a:p>
        </p:txBody>
      </p:sp>
      <p:sp>
        <p:nvSpPr>
          <p:cNvPr id="34" name="TextBox 33"/>
          <p:cNvSpPr txBox="1"/>
          <p:nvPr/>
        </p:nvSpPr>
        <p:spPr>
          <a:xfrm>
            <a:off x="7543800" y="3474720"/>
            <a:ext cx="4114800" cy="1645920"/>
          </a:xfrm>
          <a:prstGeom prst="rect">
            <a:avLst/>
          </a:prstGeom>
          <a:noFill/>
        </p:spPr>
        <p:txBody>
          <a:bodyPr wrap="square" lIns="0" tIns="0" rIns="0" bIns="0" anchor="t">
            <a:noAutofit/>
          </a:bodyPr>
          <a:lstStyle/>
          <a:p>
            <a:pPr algn="l">
              <a:lnSpc>
                <a:spcPct val="108000"/>
              </a:lnSpc>
              <a:spcAft>
                <a:spcPts val="600"/>
              </a:spcAft>
            </a:pPr>
            <a:r>
              <a:rPr lang="en-GB" sz="1900" b="0" i="0" dirty="0">
                <a:solidFill>
                  <a:srgbClr val="595959"/>
                </a:solidFill>
                <a:latin typeface="Arial"/>
              </a:rPr>
              <a:t>AI literacy, data analytics, cybersecurity, and technical AI skill shortages are reported by 57% of UK organisations (DSIT, 2026).</a:t>
            </a:r>
          </a:p>
        </p:txBody>
      </p:sp>
      <p:sp>
        <p:nvSpPr>
          <p:cNvPr id="35" name="Rounded Rectangle 34"/>
          <p:cNvSpPr/>
          <p:nvPr/>
        </p:nvSpPr>
        <p:spPr>
          <a:xfrm>
            <a:off x="12298680" y="2514600"/>
            <a:ext cx="4754880" cy="274320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36" name="TextBox 35"/>
          <p:cNvSpPr txBox="1"/>
          <p:nvPr/>
        </p:nvSpPr>
        <p:spPr>
          <a:xfrm>
            <a:off x="12618719" y="2788920"/>
            <a:ext cx="4114800" cy="54864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02  </a:t>
            </a:r>
            <a:r>
              <a:rPr lang="en-GB" sz="2200" b="1" i="0" dirty="0">
                <a:solidFill>
                  <a:srgbClr val="1A1A1A"/>
                </a:solidFill>
                <a:latin typeface="Arial"/>
              </a:rPr>
              <a:t>Hybrid clinical-digital</a:t>
            </a:r>
          </a:p>
        </p:txBody>
      </p:sp>
      <p:sp>
        <p:nvSpPr>
          <p:cNvPr id="37" name="TextBox 36"/>
          <p:cNvSpPr txBox="1"/>
          <p:nvPr/>
        </p:nvSpPr>
        <p:spPr>
          <a:xfrm>
            <a:off x="12618719" y="3474720"/>
            <a:ext cx="4114800" cy="1645920"/>
          </a:xfrm>
          <a:prstGeom prst="rect">
            <a:avLst/>
          </a:prstGeom>
          <a:noFill/>
        </p:spPr>
        <p:txBody>
          <a:bodyPr wrap="square" lIns="0" tIns="0" rIns="0" bIns="0" anchor="t">
            <a:noAutofit/>
          </a:bodyPr>
          <a:lstStyle/>
          <a:p>
            <a:pPr algn="l">
              <a:lnSpc>
                <a:spcPct val="108000"/>
              </a:lnSpc>
              <a:spcAft>
                <a:spcPts val="600"/>
              </a:spcAft>
            </a:pPr>
            <a:r>
              <a:rPr lang="en-GB" sz="1900" dirty="0">
                <a:solidFill>
                  <a:srgbClr val="595959"/>
                </a:solidFill>
                <a:latin typeface="Arial"/>
              </a:rPr>
              <a:t>C</a:t>
            </a:r>
            <a:r>
              <a:rPr lang="en-GB" sz="1900" b="0" i="0" dirty="0">
                <a:solidFill>
                  <a:srgbClr val="595959"/>
                </a:solidFill>
                <a:latin typeface="Arial"/>
              </a:rPr>
              <a:t>linicians who feel confident working with remote monitoring data and conducting virtual assessments (</a:t>
            </a:r>
            <a:r>
              <a:rPr lang="en-GB" sz="1900" b="0" i="0" dirty="0" err="1">
                <a:solidFill>
                  <a:srgbClr val="595959"/>
                </a:solidFill>
                <a:latin typeface="Arial"/>
              </a:rPr>
              <a:t>Topol</a:t>
            </a:r>
            <a:r>
              <a:rPr lang="en-GB" sz="1900" b="0" i="0" dirty="0">
                <a:solidFill>
                  <a:srgbClr val="595959"/>
                </a:solidFill>
                <a:latin typeface="Arial"/>
              </a:rPr>
              <a:t>, 2019)</a:t>
            </a:r>
          </a:p>
        </p:txBody>
      </p:sp>
      <p:sp>
        <p:nvSpPr>
          <p:cNvPr id="38" name="Rounded Rectangle 37"/>
          <p:cNvSpPr/>
          <p:nvPr/>
        </p:nvSpPr>
        <p:spPr>
          <a:xfrm>
            <a:off x="7223760" y="5577840"/>
            <a:ext cx="4754880" cy="274320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39" name="TextBox 38"/>
          <p:cNvSpPr txBox="1"/>
          <p:nvPr/>
        </p:nvSpPr>
        <p:spPr>
          <a:xfrm>
            <a:off x="7543800" y="5852159"/>
            <a:ext cx="4114800" cy="54864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03  </a:t>
            </a:r>
            <a:r>
              <a:rPr lang="en-GB" sz="2200" b="1" i="0" dirty="0">
                <a:solidFill>
                  <a:srgbClr val="1A1A1A"/>
                </a:solidFill>
                <a:latin typeface="Arial"/>
              </a:rPr>
              <a:t>Collaborative</a:t>
            </a:r>
          </a:p>
        </p:txBody>
      </p:sp>
      <p:sp>
        <p:nvSpPr>
          <p:cNvPr id="40" name="TextBox 39"/>
          <p:cNvSpPr txBox="1"/>
          <p:nvPr/>
        </p:nvSpPr>
        <p:spPr>
          <a:xfrm>
            <a:off x="7543800" y="6537959"/>
            <a:ext cx="4114800" cy="1645920"/>
          </a:xfrm>
          <a:prstGeom prst="rect">
            <a:avLst/>
          </a:prstGeom>
          <a:noFill/>
        </p:spPr>
        <p:txBody>
          <a:bodyPr wrap="square" lIns="0" tIns="0" rIns="0" bIns="0" anchor="t">
            <a:noAutofit/>
          </a:bodyPr>
          <a:lstStyle/>
          <a:p>
            <a:pPr algn="l">
              <a:lnSpc>
                <a:spcPct val="108000"/>
              </a:lnSpc>
              <a:spcAft>
                <a:spcPts val="600"/>
              </a:spcAft>
            </a:pPr>
            <a:r>
              <a:rPr lang="en-GB" sz="1900" dirty="0">
                <a:solidFill>
                  <a:srgbClr val="595959"/>
                </a:solidFill>
                <a:latin typeface="Arial"/>
              </a:rPr>
              <a:t>B</a:t>
            </a:r>
            <a:r>
              <a:rPr lang="en-GB" sz="1900" b="0" i="0" dirty="0">
                <a:solidFill>
                  <a:srgbClr val="595959"/>
                </a:solidFill>
                <a:latin typeface="Arial"/>
              </a:rPr>
              <a:t>ridging the cultural gap between engineers and clinical staff working in multidisciplinary teams</a:t>
            </a:r>
          </a:p>
        </p:txBody>
      </p:sp>
      <p:sp>
        <p:nvSpPr>
          <p:cNvPr id="41" name="Rounded Rectangle 40"/>
          <p:cNvSpPr/>
          <p:nvPr/>
        </p:nvSpPr>
        <p:spPr>
          <a:xfrm>
            <a:off x="12298680" y="5577840"/>
            <a:ext cx="4754880" cy="274320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42" name="TextBox 41"/>
          <p:cNvSpPr txBox="1"/>
          <p:nvPr/>
        </p:nvSpPr>
        <p:spPr>
          <a:xfrm>
            <a:off x="12618719" y="5852159"/>
            <a:ext cx="4114800" cy="54864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04  </a:t>
            </a:r>
            <a:r>
              <a:rPr lang="en-GB" sz="2200" b="1" i="0" dirty="0">
                <a:solidFill>
                  <a:srgbClr val="1A1A1A"/>
                </a:solidFill>
                <a:latin typeface="Arial"/>
              </a:rPr>
              <a:t>Leadership</a:t>
            </a:r>
          </a:p>
        </p:txBody>
      </p:sp>
      <p:sp>
        <p:nvSpPr>
          <p:cNvPr id="43" name="TextBox 42"/>
          <p:cNvSpPr txBox="1"/>
          <p:nvPr/>
        </p:nvSpPr>
        <p:spPr>
          <a:xfrm>
            <a:off x="12618719" y="6537959"/>
            <a:ext cx="4114800" cy="1645920"/>
          </a:xfrm>
          <a:prstGeom prst="rect">
            <a:avLst/>
          </a:prstGeom>
          <a:noFill/>
        </p:spPr>
        <p:txBody>
          <a:bodyPr wrap="square" lIns="0" tIns="0" rIns="0" bIns="0" anchor="t">
            <a:noAutofit/>
          </a:bodyPr>
          <a:lstStyle/>
          <a:p>
            <a:pPr algn="l">
              <a:lnSpc>
                <a:spcPct val="108000"/>
              </a:lnSpc>
              <a:spcAft>
                <a:spcPts val="600"/>
              </a:spcAft>
            </a:pPr>
            <a:r>
              <a:rPr lang="en-GB" sz="1900" b="0" i="0" dirty="0">
                <a:solidFill>
                  <a:srgbClr val="595959"/>
                </a:solidFill>
                <a:latin typeface="Arial"/>
              </a:rPr>
              <a:t>Frontline supervisors are promoted for technical proficiency rather than how well they work with people (West, 2021)</a:t>
            </a:r>
          </a:p>
        </p:txBody>
      </p:sp>
      <p:graphicFrame>
        <p:nvGraphicFramePr>
          <p:cNvPr id="3" name="Chart 2">
            <a:extLst>
              <a:ext uri="{FF2B5EF4-FFF2-40B4-BE49-F238E27FC236}">
                <a16:creationId xmlns:a16="http://schemas.microsoft.com/office/drawing/2014/main" id="{D43FE5AB-6A41-4B15-96FB-BBF359DD10B6}"/>
              </a:ext>
            </a:extLst>
          </p:cNvPr>
          <p:cNvGraphicFramePr>
            <a:graphicFrameLocks/>
          </p:cNvGraphicFramePr>
          <p:nvPr>
            <p:extLst>
              <p:ext uri="{D42A27DB-BD31-4B8C-83A1-F6EECF244321}">
                <p14:modId xmlns:p14="http://schemas.microsoft.com/office/powerpoint/2010/main" val="3333595752"/>
              </p:ext>
            </p:extLst>
          </p:nvPr>
        </p:nvGraphicFramePr>
        <p:xfrm>
          <a:off x="553116" y="2514601"/>
          <a:ext cx="6519863" cy="306324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1028700" y="2179913"/>
            <a:ext cx="1077509" cy="0"/>
          </a:xfrm>
          <a:prstGeom prst="line">
            <a:avLst/>
          </a:prstGeom>
          <a:ln w="95250" cap="flat">
            <a:solidFill>
              <a:srgbClr val="FF5347"/>
            </a:solidFill>
            <a:prstDash val="solid"/>
            <a:headEnd type="none" w="sm" len="sm"/>
            <a:tailEnd type="none" w="sm" len="sm"/>
          </a:ln>
        </p:spPr>
        <p:txBody>
          <a:bodyPr/>
          <a:lstStyle/>
          <a:p>
            <a:endParaRPr lang="en-GB"/>
          </a:p>
        </p:txBody>
      </p:sp>
      <p:sp>
        <p:nvSpPr>
          <p:cNvPr id="3" name="Freeform 3"/>
          <p:cNvSpPr/>
          <p:nvPr/>
        </p:nvSpPr>
        <p:spPr>
          <a:xfrm>
            <a:off x="3243380" y="4003893"/>
            <a:ext cx="1858737" cy="1858737"/>
          </a:xfrm>
          <a:custGeom>
            <a:avLst/>
            <a:gdLst/>
            <a:ahLst/>
            <a:cxnLst/>
            <a:rect l="l" t="t" r="r" b="b"/>
            <a:pathLst>
              <a:path w="1858737" h="1858737">
                <a:moveTo>
                  <a:pt x="0" y="0"/>
                </a:moveTo>
                <a:lnTo>
                  <a:pt x="1858737" y="0"/>
                </a:lnTo>
                <a:lnTo>
                  <a:pt x="1858737" y="1858737"/>
                </a:lnTo>
                <a:lnTo>
                  <a:pt x="0" y="185873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7811057" y="4003893"/>
            <a:ext cx="2665886" cy="1858737"/>
          </a:xfrm>
          <a:custGeom>
            <a:avLst/>
            <a:gdLst/>
            <a:ahLst/>
            <a:cxnLst/>
            <a:rect l="l" t="t" r="r" b="b"/>
            <a:pathLst>
              <a:path w="2665886" h="1858737">
                <a:moveTo>
                  <a:pt x="0" y="0"/>
                </a:moveTo>
                <a:lnTo>
                  <a:pt x="2665886" y="0"/>
                </a:lnTo>
                <a:lnTo>
                  <a:pt x="2665886" y="1858737"/>
                </a:lnTo>
                <a:lnTo>
                  <a:pt x="0" y="185873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2932028" y="4003893"/>
            <a:ext cx="2366447" cy="1858737"/>
          </a:xfrm>
          <a:custGeom>
            <a:avLst/>
            <a:gdLst/>
            <a:ahLst/>
            <a:cxnLst/>
            <a:rect l="l" t="t" r="r" b="b"/>
            <a:pathLst>
              <a:path w="2366447" h="1858737">
                <a:moveTo>
                  <a:pt x="0" y="0"/>
                </a:moveTo>
                <a:lnTo>
                  <a:pt x="2366447" y="0"/>
                </a:lnTo>
                <a:lnTo>
                  <a:pt x="2366447" y="1858737"/>
                </a:lnTo>
                <a:lnTo>
                  <a:pt x="0" y="185873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TextBox 6"/>
          <p:cNvSpPr txBox="1"/>
          <p:nvPr/>
        </p:nvSpPr>
        <p:spPr>
          <a:xfrm>
            <a:off x="1028700" y="342901"/>
            <a:ext cx="17030700" cy="1534160"/>
          </a:xfrm>
          <a:prstGeom prst="rect">
            <a:avLst/>
          </a:prstGeom>
        </p:spPr>
        <p:txBody>
          <a:bodyPr wrap="square" lIns="0" tIns="0" rIns="0" bIns="0" rtlCol="0" anchor="t">
            <a:noAutofit/>
          </a:bodyPr>
          <a:lstStyle/>
          <a:p>
            <a:pPr algn="l">
              <a:lnSpc>
                <a:spcPct val="108000"/>
              </a:lnSpc>
              <a:spcAft>
                <a:spcPts val="600"/>
              </a:spcAft>
            </a:pPr>
            <a:r>
              <a:rPr lang="en-GB" sz="4800" b="1" i="0" dirty="0">
                <a:solidFill>
                  <a:srgbClr val="1A1A1A"/>
                </a:solidFill>
                <a:latin typeface="Arial"/>
              </a:rPr>
              <a:t>Recruitment Challenges: </a:t>
            </a:r>
            <a:r>
              <a:rPr lang="en-GB" sz="4800" dirty="0">
                <a:solidFill>
                  <a:srgbClr val="1A1A1A"/>
                </a:solidFill>
                <a:latin typeface="Arial"/>
              </a:rPr>
              <a:t>A Crowded and Competitive Talent Market </a:t>
            </a:r>
          </a:p>
        </p:txBody>
      </p:sp>
      <p:sp>
        <p:nvSpPr>
          <p:cNvPr id="7" name="TextBox 7"/>
          <p:cNvSpPr txBox="1"/>
          <p:nvPr/>
        </p:nvSpPr>
        <p:spPr>
          <a:xfrm>
            <a:off x="16653205" y="8745855"/>
            <a:ext cx="606095" cy="512445"/>
          </a:xfrm>
          <a:prstGeom prst="rect">
            <a:avLst/>
          </a:prstGeom>
        </p:spPr>
        <p:txBody>
          <a:bodyPr wrap="square" lIns="0" tIns="0" rIns="0" bIns="0" rtlCol="0" anchor="t">
            <a:noAutofit/>
          </a:bodyPr>
          <a:lstStyle/>
          <a:p>
            <a:pPr algn="r">
              <a:lnSpc>
                <a:spcPct val="108000"/>
              </a:lnSpc>
              <a:spcAft>
                <a:spcPts val="600"/>
              </a:spcAft>
            </a:pPr>
            <a:r>
              <a:rPr lang="en-GB" sz="2400" b="1" i="0" dirty="0">
                <a:solidFill>
                  <a:srgbClr val="FF5347"/>
                </a:solidFill>
                <a:latin typeface="Arial"/>
              </a:rPr>
              <a:t>6</a:t>
            </a:r>
          </a:p>
        </p:txBody>
      </p:sp>
      <p:sp>
        <p:nvSpPr>
          <p:cNvPr id="8" name="TextBox 8"/>
          <p:cNvSpPr txBox="1"/>
          <p:nvPr/>
        </p:nvSpPr>
        <p:spPr>
          <a:xfrm>
            <a:off x="2121768" y="6858000"/>
            <a:ext cx="4114800" cy="457200"/>
          </a:xfrm>
          <a:prstGeom prst="rect">
            <a:avLst/>
          </a:prstGeom>
        </p:spPr>
        <p:txBody>
          <a:bodyPr wrap="square" lIns="0" tIns="0" rIns="0" bIns="0" rtlCol="0" anchor="t">
            <a:noAutofit/>
          </a:bodyPr>
          <a:lstStyle/>
          <a:p>
            <a:pPr algn="ctr">
              <a:lnSpc>
                <a:spcPct val="108000"/>
              </a:lnSpc>
              <a:spcAft>
                <a:spcPts val="0"/>
              </a:spcAft>
            </a:pPr>
            <a:r>
              <a:rPr lang="en-GB" sz="1800" b="1" i="0" dirty="0">
                <a:solidFill>
                  <a:srgbClr val="1A1A1A"/>
                </a:solidFill>
                <a:latin typeface="Arial"/>
              </a:rPr>
              <a:t>UK employers ran into recruitment hurdles</a:t>
            </a:r>
          </a:p>
        </p:txBody>
      </p:sp>
      <p:sp>
        <p:nvSpPr>
          <p:cNvPr id="9" name="TextBox 9"/>
          <p:cNvSpPr txBox="1"/>
          <p:nvPr/>
        </p:nvSpPr>
        <p:spPr>
          <a:xfrm>
            <a:off x="7093019" y="6858000"/>
            <a:ext cx="4114800" cy="457200"/>
          </a:xfrm>
          <a:prstGeom prst="rect">
            <a:avLst/>
          </a:prstGeom>
        </p:spPr>
        <p:txBody>
          <a:bodyPr wrap="square" lIns="0" tIns="0" rIns="0" bIns="0" rtlCol="0" anchor="t">
            <a:noAutofit/>
          </a:bodyPr>
          <a:lstStyle/>
          <a:p>
            <a:pPr algn="ctr">
              <a:lnSpc>
                <a:spcPct val="108000"/>
              </a:lnSpc>
              <a:spcAft>
                <a:spcPts val="0"/>
              </a:spcAft>
            </a:pPr>
            <a:r>
              <a:rPr lang="en-GB" b="1" dirty="0">
                <a:solidFill>
                  <a:srgbClr val="1A1A1A"/>
                </a:solidFill>
                <a:latin typeface="Arial"/>
              </a:rPr>
              <a:t>A</a:t>
            </a:r>
            <a:r>
              <a:rPr lang="en-GB" sz="1800" b="1" i="0" dirty="0">
                <a:solidFill>
                  <a:srgbClr val="1A1A1A"/>
                </a:solidFill>
                <a:latin typeface="Arial"/>
              </a:rPr>
              <a:t>n expanding pool of applicants lacks the required qualifications</a:t>
            </a:r>
          </a:p>
        </p:txBody>
      </p:sp>
      <p:sp>
        <p:nvSpPr>
          <p:cNvPr id="10" name="TextBox 10"/>
          <p:cNvSpPr txBox="1"/>
          <p:nvPr/>
        </p:nvSpPr>
        <p:spPr>
          <a:xfrm>
            <a:off x="12064271" y="6858000"/>
            <a:ext cx="4114800" cy="457200"/>
          </a:xfrm>
          <a:prstGeom prst="rect">
            <a:avLst/>
          </a:prstGeom>
        </p:spPr>
        <p:txBody>
          <a:bodyPr wrap="square" lIns="0" tIns="0" rIns="0" bIns="0" rtlCol="0" anchor="t">
            <a:noAutofit/>
          </a:bodyPr>
          <a:lstStyle/>
          <a:p>
            <a:pPr algn="ctr">
              <a:lnSpc>
                <a:spcPct val="108000"/>
              </a:lnSpc>
              <a:spcAft>
                <a:spcPts val="0"/>
              </a:spcAft>
            </a:pPr>
            <a:r>
              <a:rPr lang="en-GB" sz="1800" b="1" i="0" dirty="0">
                <a:solidFill>
                  <a:srgbClr val="1A1A1A"/>
                </a:solidFill>
                <a:latin typeface="Arial"/>
              </a:rPr>
              <a:t>Pressure on retention</a:t>
            </a:r>
          </a:p>
        </p:txBody>
      </p:sp>
      <p:sp>
        <p:nvSpPr>
          <p:cNvPr id="11" name="TextBox 10"/>
          <p:cNvSpPr txBox="1"/>
          <p:nvPr/>
        </p:nvSpPr>
        <p:spPr>
          <a:xfrm>
            <a:off x="1024128" y="2468880"/>
            <a:ext cx="16276320" cy="109728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A squeezed position: </a:t>
            </a:r>
            <a:r>
              <a:rPr lang="en-GB" sz="2200" b="0" i="0" dirty="0">
                <a:solidFill>
                  <a:srgbClr val="1A1A1A"/>
                </a:solidFill>
                <a:latin typeface="Arial"/>
              </a:rPr>
              <a:t>tech companies compete with equity stakes and higher salaries, while the NHS relies on stability and pension packages.</a:t>
            </a:r>
          </a:p>
        </p:txBody>
      </p:sp>
      <p:sp>
        <p:nvSpPr>
          <p:cNvPr id="12" name="TextBox 11"/>
          <p:cNvSpPr txBox="1"/>
          <p:nvPr/>
        </p:nvSpPr>
        <p:spPr>
          <a:xfrm>
            <a:off x="2121768" y="5989320"/>
            <a:ext cx="4114800" cy="822960"/>
          </a:xfrm>
          <a:prstGeom prst="rect">
            <a:avLst/>
          </a:prstGeom>
          <a:noFill/>
        </p:spPr>
        <p:txBody>
          <a:bodyPr wrap="square" lIns="0" tIns="0" rIns="0" bIns="0" anchor="t">
            <a:noAutofit/>
          </a:bodyPr>
          <a:lstStyle/>
          <a:p>
            <a:pPr algn="ctr">
              <a:lnSpc>
                <a:spcPct val="108000"/>
              </a:lnSpc>
              <a:spcAft>
                <a:spcPts val="0"/>
              </a:spcAft>
            </a:pPr>
            <a:r>
              <a:rPr lang="en-GB" sz="4800" b="1" i="0" dirty="0">
                <a:solidFill>
                  <a:srgbClr val="FF5347"/>
                </a:solidFill>
                <a:latin typeface="Arial"/>
              </a:rPr>
              <a:t>53%</a:t>
            </a:r>
          </a:p>
        </p:txBody>
      </p:sp>
      <p:sp>
        <p:nvSpPr>
          <p:cNvPr id="13" name="TextBox 12"/>
          <p:cNvSpPr txBox="1"/>
          <p:nvPr/>
        </p:nvSpPr>
        <p:spPr>
          <a:xfrm>
            <a:off x="2121768" y="7406640"/>
            <a:ext cx="4114800" cy="822960"/>
          </a:xfrm>
          <a:prstGeom prst="rect">
            <a:avLst/>
          </a:prstGeom>
          <a:noFill/>
        </p:spPr>
        <p:txBody>
          <a:bodyPr wrap="square" lIns="0" tIns="0" rIns="0" bIns="0" anchor="t">
            <a:noAutofit/>
          </a:bodyPr>
          <a:lstStyle/>
          <a:p>
            <a:pPr algn="ctr">
              <a:lnSpc>
                <a:spcPct val="108000"/>
              </a:lnSpc>
              <a:spcAft>
                <a:spcPts val="600"/>
              </a:spcAft>
            </a:pPr>
            <a:r>
              <a:rPr lang="en-GB" sz="1800" b="0" i="0" dirty="0">
                <a:solidFill>
                  <a:srgbClr val="595959"/>
                </a:solidFill>
                <a:latin typeface="Arial"/>
              </a:rPr>
              <a:t>particularly when filling skilled and senior posts (CIPD, 2026)</a:t>
            </a:r>
          </a:p>
        </p:txBody>
      </p:sp>
      <p:sp>
        <p:nvSpPr>
          <p:cNvPr id="14" name="TextBox 13"/>
          <p:cNvSpPr txBox="1"/>
          <p:nvPr/>
        </p:nvSpPr>
        <p:spPr>
          <a:xfrm>
            <a:off x="7093019" y="5989320"/>
            <a:ext cx="4114800" cy="822960"/>
          </a:xfrm>
          <a:prstGeom prst="rect">
            <a:avLst/>
          </a:prstGeom>
          <a:noFill/>
        </p:spPr>
        <p:txBody>
          <a:bodyPr wrap="square" lIns="0" tIns="0" rIns="0" bIns="0" anchor="t">
            <a:noAutofit/>
          </a:bodyPr>
          <a:lstStyle/>
          <a:p>
            <a:pPr algn="ctr">
              <a:lnSpc>
                <a:spcPct val="108000"/>
              </a:lnSpc>
              <a:spcAft>
                <a:spcPts val="0"/>
              </a:spcAft>
            </a:pPr>
            <a:r>
              <a:rPr lang="en-GB" sz="4800" b="1" i="0" dirty="0">
                <a:solidFill>
                  <a:srgbClr val="FF5347"/>
                </a:solidFill>
                <a:latin typeface="Arial"/>
              </a:rPr>
              <a:t>58%</a:t>
            </a:r>
          </a:p>
        </p:txBody>
      </p:sp>
      <p:sp>
        <p:nvSpPr>
          <p:cNvPr id="15" name="TextBox 14"/>
          <p:cNvSpPr txBox="1"/>
          <p:nvPr/>
        </p:nvSpPr>
        <p:spPr>
          <a:xfrm>
            <a:off x="7093019" y="7406640"/>
            <a:ext cx="4114800" cy="822960"/>
          </a:xfrm>
          <a:prstGeom prst="rect">
            <a:avLst/>
          </a:prstGeom>
          <a:noFill/>
        </p:spPr>
        <p:txBody>
          <a:bodyPr wrap="square" lIns="0" tIns="0" rIns="0" bIns="0" anchor="t">
            <a:noAutofit/>
          </a:bodyPr>
          <a:lstStyle/>
          <a:p>
            <a:pPr algn="ctr">
              <a:lnSpc>
                <a:spcPct val="108000"/>
              </a:lnSpc>
              <a:spcAft>
                <a:spcPts val="600"/>
              </a:spcAft>
            </a:pPr>
            <a:r>
              <a:rPr lang="en-GB" sz="1800" b="0" i="0" dirty="0">
                <a:solidFill>
                  <a:srgbClr val="595959"/>
                </a:solidFill>
                <a:latin typeface="Arial"/>
              </a:rPr>
              <a:t>High volume, poor match</a:t>
            </a:r>
          </a:p>
        </p:txBody>
      </p:sp>
      <p:sp>
        <p:nvSpPr>
          <p:cNvPr id="16" name="TextBox 15"/>
          <p:cNvSpPr txBox="1"/>
          <p:nvPr/>
        </p:nvSpPr>
        <p:spPr>
          <a:xfrm>
            <a:off x="12064271" y="5989320"/>
            <a:ext cx="4114800" cy="822960"/>
          </a:xfrm>
          <a:prstGeom prst="rect">
            <a:avLst/>
          </a:prstGeom>
          <a:noFill/>
        </p:spPr>
        <p:txBody>
          <a:bodyPr wrap="square" lIns="0" tIns="0" rIns="0" bIns="0" anchor="t">
            <a:noAutofit/>
          </a:bodyPr>
          <a:lstStyle/>
          <a:p>
            <a:pPr algn="ctr">
              <a:lnSpc>
                <a:spcPct val="108000"/>
              </a:lnSpc>
              <a:spcAft>
                <a:spcPts val="0"/>
              </a:spcAft>
            </a:pPr>
            <a:r>
              <a:rPr lang="en-GB" sz="4800" b="1" i="0" dirty="0">
                <a:solidFill>
                  <a:srgbClr val="FF5347"/>
                </a:solidFill>
                <a:latin typeface="Arial"/>
              </a:rPr>
              <a:t>44%</a:t>
            </a:r>
          </a:p>
        </p:txBody>
      </p:sp>
      <p:sp>
        <p:nvSpPr>
          <p:cNvPr id="17" name="TextBox 16"/>
          <p:cNvSpPr txBox="1"/>
          <p:nvPr/>
        </p:nvSpPr>
        <p:spPr>
          <a:xfrm>
            <a:off x="12064271" y="7406640"/>
            <a:ext cx="4114800" cy="822960"/>
          </a:xfrm>
          <a:prstGeom prst="rect">
            <a:avLst/>
          </a:prstGeom>
          <a:noFill/>
        </p:spPr>
        <p:txBody>
          <a:bodyPr wrap="square" lIns="0" tIns="0" rIns="0" bIns="0" anchor="t">
            <a:noAutofit/>
          </a:bodyPr>
          <a:lstStyle/>
          <a:p>
            <a:pPr algn="ctr">
              <a:lnSpc>
                <a:spcPct val="108000"/>
              </a:lnSpc>
              <a:spcAft>
                <a:spcPts val="600"/>
              </a:spcAft>
            </a:pPr>
            <a:r>
              <a:rPr lang="en-GB" sz="1800" b="0" i="0" dirty="0">
                <a:solidFill>
                  <a:srgbClr val="595959"/>
                </a:solidFill>
                <a:latin typeface="Arial"/>
              </a:rPr>
              <a:t>greater difficulty keeping their existing workforce in place (CIPD, 2026)</a:t>
            </a:r>
          </a:p>
        </p:txBody>
      </p:sp>
      <p:sp>
        <p:nvSpPr>
          <p:cNvPr id="18" name="TextBox 17"/>
          <p:cNvSpPr txBox="1"/>
          <p:nvPr/>
        </p:nvSpPr>
        <p:spPr>
          <a:xfrm>
            <a:off x="1024128" y="8549640"/>
            <a:ext cx="15179040" cy="914400"/>
          </a:xfrm>
          <a:prstGeom prst="rect">
            <a:avLst/>
          </a:prstGeom>
          <a:noFill/>
        </p:spPr>
        <p:txBody>
          <a:bodyPr wrap="square" lIns="0" tIns="0" rIns="0" bIns="0" anchor="t">
            <a:noAutofit/>
          </a:bodyPr>
          <a:lstStyle/>
          <a:p>
            <a:pPr algn="l">
              <a:lnSpc>
                <a:spcPct val="108000"/>
              </a:lnSpc>
              <a:spcAft>
                <a:spcPts val="600"/>
              </a:spcAft>
            </a:pPr>
            <a:r>
              <a:rPr lang="en-GB" sz="1700" b="1" i="0" dirty="0">
                <a:solidFill>
                  <a:srgbClr val="1A1A1A"/>
                </a:solidFill>
                <a:latin typeface="Arial"/>
              </a:rPr>
              <a:t>Legal context: </a:t>
            </a:r>
            <a:r>
              <a:rPr lang="en-GB" sz="1700" b="0" i="0" dirty="0">
                <a:solidFill>
                  <a:srgbClr val="1A1A1A"/>
                </a:solidFill>
                <a:latin typeface="Arial"/>
              </a:rPr>
              <a:t>arriving in 2026, reforms under the Employment Rights Act 2025 significantly increase what poor hiring decisions cost (</a:t>
            </a:r>
            <a:r>
              <a:rPr lang="en-GB" sz="1700" b="0" i="0" dirty="0" err="1">
                <a:solidFill>
                  <a:srgbClr val="1A1A1A"/>
                </a:solidFill>
                <a:latin typeface="Arial"/>
              </a:rPr>
              <a:t>Soliman</a:t>
            </a:r>
            <a:r>
              <a:rPr lang="en-GB" sz="1700" b="0" i="0" dirty="0">
                <a:solidFill>
                  <a:srgbClr val="1A1A1A"/>
                </a:solidFill>
                <a:latin typeface="Arial"/>
              </a:rPr>
              <a:t>, 2026)</a:t>
            </a:r>
            <a:endParaRPr lang="en-GB" sz="1700" b="0" i="1" dirty="0">
              <a:solidFill>
                <a:srgbClr val="595959"/>
              </a:solidFill>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1028700" y="2179913"/>
            <a:ext cx="1077509" cy="0"/>
          </a:xfrm>
          <a:prstGeom prst="line">
            <a:avLst/>
          </a:prstGeom>
          <a:ln w="95250" cap="flat">
            <a:solidFill>
              <a:srgbClr val="FF5347"/>
            </a:solidFill>
            <a:prstDash val="solid"/>
            <a:headEnd type="none" w="sm" len="sm"/>
            <a:tailEnd type="none" w="sm" len="sm"/>
          </a:ln>
        </p:spPr>
        <p:txBody>
          <a:bodyPr/>
          <a:lstStyle/>
          <a:p>
            <a:endParaRPr lang="en-GB"/>
          </a:p>
        </p:txBody>
      </p:sp>
      <p:sp>
        <p:nvSpPr>
          <p:cNvPr id="3" name="TextBox 3"/>
          <p:cNvSpPr txBox="1"/>
          <p:nvPr/>
        </p:nvSpPr>
        <p:spPr>
          <a:xfrm>
            <a:off x="1028699" y="904875"/>
            <a:ext cx="15624505" cy="972185"/>
          </a:xfrm>
          <a:prstGeom prst="rect">
            <a:avLst/>
          </a:prstGeom>
        </p:spPr>
        <p:txBody>
          <a:bodyPr wrap="square" lIns="0" tIns="0" rIns="0" bIns="0" rtlCol="0" anchor="t">
            <a:noAutofit/>
          </a:bodyPr>
          <a:lstStyle/>
          <a:p>
            <a:pPr algn="l">
              <a:lnSpc>
                <a:spcPct val="108000"/>
              </a:lnSpc>
              <a:spcAft>
                <a:spcPts val="600"/>
              </a:spcAft>
            </a:pPr>
            <a:r>
              <a:rPr lang="en-GB" sz="4800" b="1" i="0" dirty="0">
                <a:solidFill>
                  <a:srgbClr val="1A1A1A"/>
                </a:solidFill>
                <a:latin typeface="Arial"/>
              </a:rPr>
              <a:t>Recruitment Methods (1): Internal vs External</a:t>
            </a:r>
          </a:p>
        </p:txBody>
      </p:sp>
      <p:sp>
        <p:nvSpPr>
          <p:cNvPr id="4" name="TextBox 4"/>
          <p:cNvSpPr txBox="1"/>
          <p:nvPr/>
        </p:nvSpPr>
        <p:spPr>
          <a:xfrm>
            <a:off x="16653205" y="8745855"/>
            <a:ext cx="606095" cy="512445"/>
          </a:xfrm>
          <a:prstGeom prst="rect">
            <a:avLst/>
          </a:prstGeom>
        </p:spPr>
        <p:txBody>
          <a:bodyPr wrap="square" lIns="0" tIns="0" rIns="0" bIns="0" rtlCol="0" anchor="t">
            <a:noAutofit/>
          </a:bodyPr>
          <a:lstStyle/>
          <a:p>
            <a:pPr algn="r">
              <a:lnSpc>
                <a:spcPct val="108000"/>
              </a:lnSpc>
              <a:spcAft>
                <a:spcPts val="600"/>
              </a:spcAft>
            </a:pPr>
            <a:r>
              <a:rPr lang="en-GB" sz="2400" b="1" i="0" dirty="0">
                <a:solidFill>
                  <a:srgbClr val="FF5347"/>
                </a:solidFill>
                <a:latin typeface="Arial"/>
              </a:rPr>
              <a:t>7</a:t>
            </a:r>
          </a:p>
        </p:txBody>
      </p:sp>
      <p:sp>
        <p:nvSpPr>
          <p:cNvPr id="5" name="TextBox 5"/>
          <p:cNvSpPr txBox="1"/>
          <p:nvPr/>
        </p:nvSpPr>
        <p:spPr>
          <a:xfrm>
            <a:off x="1028700" y="2468880"/>
            <a:ext cx="15544800" cy="822960"/>
          </a:xfrm>
          <a:prstGeom prst="rect">
            <a:avLst/>
          </a:prstGeom>
        </p:spPr>
        <p:txBody>
          <a:bodyPr wrap="square" lIns="0" tIns="0" rIns="0" bIns="0" rtlCol="0" anchor="t">
            <a:noAutofit/>
          </a:bodyPr>
          <a:lstStyle/>
          <a:p>
            <a:pPr algn="l">
              <a:lnSpc>
                <a:spcPct val="108000"/>
              </a:lnSpc>
              <a:spcAft>
                <a:spcPts val="600"/>
              </a:spcAft>
            </a:pPr>
            <a:r>
              <a:rPr lang="en-GB" sz="2300" b="1" i="0" dirty="0">
                <a:solidFill>
                  <a:srgbClr val="FF5347"/>
                </a:solidFill>
                <a:latin typeface="Arial"/>
              </a:rPr>
              <a:t>Recruitment methods (1): </a:t>
            </a:r>
            <a:r>
              <a:rPr lang="en-GB" sz="2300" b="0" i="0" dirty="0">
                <a:solidFill>
                  <a:srgbClr val="1A1A1A"/>
                </a:solidFill>
                <a:latin typeface="Arial"/>
              </a:rPr>
              <a:t>Should </a:t>
            </a:r>
            <a:r>
              <a:rPr lang="en-GB" sz="2300" b="0" i="0" dirty="0" err="1">
                <a:solidFill>
                  <a:srgbClr val="1A1A1A"/>
                </a:solidFill>
                <a:latin typeface="Arial"/>
              </a:rPr>
              <a:t>HealthConnect</a:t>
            </a:r>
            <a:r>
              <a:rPr lang="en-GB" sz="2300" b="0" i="0" dirty="0">
                <a:solidFill>
                  <a:srgbClr val="1A1A1A"/>
                </a:solidFill>
                <a:latin typeface="Arial"/>
              </a:rPr>
              <a:t> build talent internally or buy it externally?</a:t>
            </a:r>
          </a:p>
        </p:txBody>
      </p:sp>
      <p:sp>
        <p:nvSpPr>
          <p:cNvPr id="12" name="Rounded Rectangle 11"/>
          <p:cNvSpPr/>
          <p:nvPr/>
        </p:nvSpPr>
        <p:spPr>
          <a:xfrm>
            <a:off x="932688" y="3611880"/>
            <a:ext cx="5349240" cy="4937760"/>
          </a:xfrm>
          <a:prstGeom prst="roundRect">
            <a:avLst>
              <a:gd name="adj" fmla="val 5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7" name="TextBox 7"/>
          <p:cNvSpPr txBox="1"/>
          <p:nvPr/>
        </p:nvSpPr>
        <p:spPr>
          <a:xfrm>
            <a:off x="1252728" y="3886200"/>
            <a:ext cx="4754880" cy="457200"/>
          </a:xfrm>
          <a:prstGeom prst="rect">
            <a:avLst/>
          </a:prstGeom>
        </p:spPr>
        <p:txBody>
          <a:bodyPr wrap="square" lIns="0" tIns="0" rIns="0" bIns="0" rtlCol="0" anchor="t">
            <a:noAutofit/>
          </a:bodyPr>
          <a:lstStyle/>
          <a:p>
            <a:pPr algn="l">
              <a:lnSpc>
                <a:spcPct val="108000"/>
              </a:lnSpc>
              <a:spcAft>
                <a:spcPts val="600"/>
              </a:spcAft>
            </a:pPr>
            <a:r>
              <a:rPr lang="en-GB" sz="2200" b="1" i="0" dirty="0">
                <a:solidFill>
                  <a:srgbClr val="FF5347"/>
                </a:solidFill>
                <a:latin typeface="Arial"/>
              </a:rPr>
              <a:t>INTERNAL (BUILD)</a:t>
            </a:r>
          </a:p>
        </p:txBody>
      </p:sp>
      <p:sp>
        <p:nvSpPr>
          <p:cNvPr id="6" name="TextBox 6"/>
          <p:cNvSpPr txBox="1"/>
          <p:nvPr/>
        </p:nvSpPr>
        <p:spPr>
          <a:xfrm>
            <a:off x="1252728" y="4572000"/>
            <a:ext cx="4754880" cy="3840480"/>
          </a:xfrm>
          <a:prstGeom prst="rect">
            <a:avLst/>
          </a:prstGeom>
        </p:spPr>
        <p:txBody>
          <a:bodyPr wrap="square" lIns="0" tIns="0" rIns="0" bIns="0" rtlCol="0" anchor="t">
            <a:noAutofit/>
          </a:bodyPr>
          <a:lstStyle/>
          <a:p>
            <a:pPr algn="l">
              <a:lnSpc>
                <a:spcPct val="108000"/>
              </a:lnSpc>
              <a:spcAft>
                <a:spcPts val="1400"/>
              </a:spcAft>
            </a:pPr>
            <a:r>
              <a:rPr lang="en-GB" sz="2100" b="1" i="0" dirty="0">
                <a:solidFill>
                  <a:srgbClr val="FF5347"/>
                </a:solidFill>
                <a:latin typeface="Arial"/>
              </a:rPr>
              <a:t>+ </a:t>
            </a:r>
            <a:r>
              <a:rPr lang="en-GB" sz="2100" b="0" i="0" dirty="0">
                <a:solidFill>
                  <a:srgbClr val="1A1A1A"/>
                </a:solidFill>
                <a:latin typeface="Arial"/>
              </a:rPr>
              <a:t>lowers both time and costs</a:t>
            </a:r>
          </a:p>
          <a:p>
            <a:pPr algn="l">
              <a:lnSpc>
                <a:spcPct val="108000"/>
              </a:lnSpc>
              <a:spcAft>
                <a:spcPts val="1400"/>
              </a:spcAft>
            </a:pPr>
            <a:r>
              <a:rPr lang="en-GB" sz="2100" b="1" i="0" dirty="0">
                <a:solidFill>
                  <a:srgbClr val="FF5347"/>
                </a:solidFill>
                <a:latin typeface="Arial"/>
              </a:rPr>
              <a:t>+ boosts morale across the team </a:t>
            </a:r>
            <a:r>
              <a:rPr lang="en-GB" sz="2100" b="0" i="0" dirty="0">
                <a:solidFill>
                  <a:srgbClr val="1A1A1A"/>
                </a:solidFill>
                <a:latin typeface="Arial"/>
              </a:rPr>
              <a:t>(Torrington et al., 2020)</a:t>
            </a:r>
          </a:p>
          <a:p>
            <a:pPr algn="l">
              <a:lnSpc>
                <a:spcPct val="108000"/>
              </a:lnSpc>
              <a:spcAft>
                <a:spcPts val="1400"/>
              </a:spcAft>
            </a:pPr>
            <a:r>
              <a:rPr lang="en-GB" sz="2100" b="1" i="0" dirty="0">
                <a:solidFill>
                  <a:srgbClr val="FF5347"/>
                </a:solidFill>
                <a:latin typeface="Arial"/>
              </a:rPr>
              <a:t>+ </a:t>
            </a:r>
            <a:r>
              <a:rPr lang="en-GB" sz="2100" b="0" i="0" dirty="0">
                <a:solidFill>
                  <a:srgbClr val="1A1A1A"/>
                </a:solidFill>
                <a:latin typeface="Arial"/>
              </a:rPr>
              <a:t>fits organisational culture (Keller, 2018)</a:t>
            </a:r>
          </a:p>
          <a:p>
            <a:pPr algn="l">
              <a:lnSpc>
                <a:spcPct val="108000"/>
              </a:lnSpc>
              <a:spcAft>
                <a:spcPts val="1400"/>
              </a:spcAft>
            </a:pPr>
            <a:r>
              <a:rPr lang="en-GB" sz="2100" b="1" i="0" dirty="0">
                <a:solidFill>
                  <a:srgbClr val="FF5347"/>
                </a:solidFill>
                <a:latin typeface="Arial"/>
              </a:rPr>
              <a:t>– </a:t>
            </a:r>
            <a:r>
              <a:rPr lang="en-GB" sz="2100" b="0" i="0" dirty="0">
                <a:solidFill>
                  <a:srgbClr val="1A1A1A"/>
                </a:solidFill>
                <a:latin typeface="Arial"/>
              </a:rPr>
              <a:t>a shallow bench of talent owing to our early stage, resulting gaps left in other teams, and the possibility of 'groupthink'</a:t>
            </a:r>
          </a:p>
        </p:txBody>
      </p:sp>
      <p:sp>
        <p:nvSpPr>
          <p:cNvPr id="13" name="Rounded Rectangle 12"/>
          <p:cNvSpPr/>
          <p:nvPr/>
        </p:nvSpPr>
        <p:spPr>
          <a:xfrm>
            <a:off x="6583680" y="3611880"/>
            <a:ext cx="5349240" cy="4937760"/>
          </a:xfrm>
          <a:prstGeom prst="roundRect">
            <a:avLst>
              <a:gd name="adj" fmla="val 5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9" name="TextBox 9"/>
          <p:cNvSpPr txBox="1"/>
          <p:nvPr/>
        </p:nvSpPr>
        <p:spPr>
          <a:xfrm>
            <a:off x="6903720" y="3886200"/>
            <a:ext cx="4754880" cy="457200"/>
          </a:xfrm>
          <a:prstGeom prst="rect">
            <a:avLst/>
          </a:prstGeom>
        </p:spPr>
        <p:txBody>
          <a:bodyPr wrap="square" lIns="0" tIns="0" rIns="0" bIns="0" rtlCol="0" anchor="t">
            <a:noAutofit/>
          </a:bodyPr>
          <a:lstStyle/>
          <a:p>
            <a:pPr algn="l">
              <a:lnSpc>
                <a:spcPct val="108000"/>
              </a:lnSpc>
              <a:spcAft>
                <a:spcPts val="600"/>
              </a:spcAft>
            </a:pPr>
            <a:r>
              <a:rPr lang="en-GB" sz="2200" b="1" i="0" dirty="0">
                <a:solidFill>
                  <a:srgbClr val="FF5347"/>
                </a:solidFill>
                <a:latin typeface="Arial"/>
              </a:rPr>
              <a:t>EXTERNAL (BUY)</a:t>
            </a:r>
          </a:p>
        </p:txBody>
      </p:sp>
      <p:sp>
        <p:nvSpPr>
          <p:cNvPr id="8" name="TextBox 8"/>
          <p:cNvSpPr txBox="1"/>
          <p:nvPr/>
        </p:nvSpPr>
        <p:spPr>
          <a:xfrm>
            <a:off x="6903720" y="4572000"/>
            <a:ext cx="4754880" cy="3840480"/>
          </a:xfrm>
          <a:prstGeom prst="rect">
            <a:avLst/>
          </a:prstGeom>
        </p:spPr>
        <p:txBody>
          <a:bodyPr wrap="square" lIns="0" tIns="0" rIns="0" bIns="0" rtlCol="0" anchor="t">
            <a:noAutofit/>
          </a:bodyPr>
          <a:lstStyle/>
          <a:p>
            <a:pPr algn="l">
              <a:lnSpc>
                <a:spcPct val="108000"/>
              </a:lnSpc>
              <a:spcAft>
                <a:spcPts val="1400"/>
              </a:spcAft>
            </a:pPr>
            <a:r>
              <a:rPr lang="en-GB" sz="2100" b="1" i="0" dirty="0">
                <a:solidFill>
                  <a:srgbClr val="FF5347"/>
                </a:solidFill>
                <a:latin typeface="Arial"/>
              </a:rPr>
              <a:t>+ </a:t>
            </a:r>
            <a:r>
              <a:rPr lang="en-GB" sz="2100" b="0" i="0" dirty="0">
                <a:solidFill>
                  <a:srgbClr val="1A1A1A"/>
                </a:solidFill>
                <a:latin typeface="Arial"/>
              </a:rPr>
              <a:t>Scarce skills and fresh ideas</a:t>
            </a:r>
          </a:p>
          <a:p>
            <a:pPr algn="l">
              <a:lnSpc>
                <a:spcPct val="108000"/>
              </a:lnSpc>
              <a:spcAft>
                <a:spcPts val="1400"/>
              </a:spcAft>
            </a:pPr>
            <a:r>
              <a:rPr lang="en-GB" sz="2100" b="1" i="0" dirty="0">
                <a:solidFill>
                  <a:srgbClr val="FF5347"/>
                </a:solidFill>
                <a:latin typeface="Arial"/>
              </a:rPr>
              <a:t>+ </a:t>
            </a:r>
            <a:r>
              <a:rPr lang="en-GB" sz="2100" b="0" i="0" dirty="0">
                <a:solidFill>
                  <a:srgbClr val="1A1A1A"/>
                </a:solidFill>
                <a:latin typeface="Arial"/>
              </a:rPr>
              <a:t>Speed and scale for growth</a:t>
            </a:r>
          </a:p>
          <a:p>
            <a:pPr algn="l">
              <a:lnSpc>
                <a:spcPct val="108000"/>
              </a:lnSpc>
              <a:spcAft>
                <a:spcPts val="1400"/>
              </a:spcAft>
            </a:pPr>
            <a:r>
              <a:rPr lang="en-GB" sz="2100" b="1" i="0" dirty="0">
                <a:solidFill>
                  <a:srgbClr val="FF5347"/>
                </a:solidFill>
                <a:latin typeface="Arial"/>
              </a:rPr>
              <a:t>– </a:t>
            </a:r>
            <a:r>
              <a:rPr lang="en-GB" sz="2100" b="0" i="0" dirty="0">
                <a:solidFill>
                  <a:srgbClr val="1A1A1A"/>
                </a:solidFill>
                <a:latin typeface="Arial"/>
              </a:rPr>
              <a:t>Paid more yet perform worse at first (</a:t>
            </a:r>
            <a:r>
              <a:rPr lang="en-GB" sz="2100" b="0" i="0" dirty="0" err="1">
                <a:solidFill>
                  <a:srgbClr val="1A1A1A"/>
                </a:solidFill>
                <a:latin typeface="Arial"/>
              </a:rPr>
              <a:t>Cappelli</a:t>
            </a:r>
            <a:r>
              <a:rPr lang="en-GB" sz="2100" b="0" i="0" dirty="0">
                <a:solidFill>
                  <a:srgbClr val="1A1A1A"/>
                </a:solidFill>
                <a:latin typeface="Arial"/>
              </a:rPr>
              <a:t>, 2019)</a:t>
            </a:r>
          </a:p>
          <a:p>
            <a:pPr algn="l">
              <a:lnSpc>
                <a:spcPct val="108000"/>
              </a:lnSpc>
              <a:spcAft>
                <a:spcPts val="1400"/>
              </a:spcAft>
            </a:pPr>
            <a:r>
              <a:rPr lang="en-GB" sz="2100" b="1" i="0" dirty="0">
                <a:solidFill>
                  <a:srgbClr val="FF5347"/>
                </a:solidFill>
                <a:latin typeface="Arial"/>
              </a:rPr>
              <a:t>– </a:t>
            </a:r>
            <a:r>
              <a:rPr lang="en-GB" sz="2100" dirty="0">
                <a:solidFill>
                  <a:srgbClr val="1A1A1A"/>
                </a:solidFill>
                <a:latin typeface="Arial"/>
              </a:rPr>
              <a:t>H</a:t>
            </a:r>
            <a:r>
              <a:rPr lang="en-GB" sz="2100" b="0" i="0" dirty="0">
                <a:solidFill>
                  <a:srgbClr val="1A1A1A"/>
                </a:solidFill>
                <a:latin typeface="Arial"/>
              </a:rPr>
              <a:t>igher wages while initially underperforming </a:t>
            </a:r>
          </a:p>
        </p:txBody>
      </p:sp>
      <p:sp>
        <p:nvSpPr>
          <p:cNvPr id="14" name="Rounded Rectangle 13"/>
          <p:cNvSpPr/>
          <p:nvPr/>
        </p:nvSpPr>
        <p:spPr>
          <a:xfrm>
            <a:off x="12234672" y="3611880"/>
            <a:ext cx="5349240" cy="4937760"/>
          </a:xfrm>
          <a:prstGeom prst="roundRect">
            <a:avLst>
              <a:gd name="adj" fmla="val 5000"/>
            </a:avLst>
          </a:prstGeom>
          <a:solidFill>
            <a:srgbClr val="1A1A1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11" name="TextBox 11"/>
          <p:cNvSpPr txBox="1"/>
          <p:nvPr/>
        </p:nvSpPr>
        <p:spPr>
          <a:xfrm>
            <a:off x="12554712" y="3886200"/>
            <a:ext cx="4754880" cy="457200"/>
          </a:xfrm>
          <a:prstGeom prst="rect">
            <a:avLst/>
          </a:prstGeom>
        </p:spPr>
        <p:txBody>
          <a:bodyPr wrap="square" lIns="0" tIns="0" rIns="0" bIns="0" rtlCol="0" anchor="t">
            <a:noAutofit/>
          </a:bodyPr>
          <a:lstStyle/>
          <a:p>
            <a:pPr algn="l">
              <a:lnSpc>
                <a:spcPct val="108000"/>
              </a:lnSpc>
              <a:spcAft>
                <a:spcPts val="600"/>
              </a:spcAft>
            </a:pPr>
            <a:r>
              <a:rPr lang="en-GB" sz="2200" b="1" i="0" dirty="0">
                <a:solidFill>
                  <a:srgbClr val="FF5347"/>
                </a:solidFill>
                <a:latin typeface="Arial"/>
              </a:rPr>
              <a:t>MY DECISION RULE</a:t>
            </a:r>
          </a:p>
        </p:txBody>
      </p:sp>
      <p:sp>
        <p:nvSpPr>
          <p:cNvPr id="10" name="TextBox 10"/>
          <p:cNvSpPr txBox="1"/>
          <p:nvPr/>
        </p:nvSpPr>
        <p:spPr>
          <a:xfrm>
            <a:off x="12554712" y="4572000"/>
            <a:ext cx="4754880" cy="3840480"/>
          </a:xfrm>
          <a:prstGeom prst="rect">
            <a:avLst/>
          </a:prstGeom>
        </p:spPr>
        <p:txBody>
          <a:bodyPr wrap="square" lIns="0" tIns="0" rIns="0" bIns="0" rtlCol="0" anchor="t">
            <a:noAutofit/>
          </a:bodyPr>
          <a:lstStyle/>
          <a:p>
            <a:pPr algn="l">
              <a:lnSpc>
                <a:spcPct val="108000"/>
              </a:lnSpc>
              <a:spcAft>
                <a:spcPts val="1400"/>
              </a:spcAft>
            </a:pPr>
            <a:r>
              <a:rPr lang="en-GB" sz="2100" b="1" i="0" dirty="0">
                <a:solidFill>
                  <a:srgbClr val="FF5347"/>
                </a:solidFill>
                <a:latin typeface="Arial"/>
              </a:rPr>
              <a:t>→ </a:t>
            </a:r>
            <a:r>
              <a:rPr lang="en-GB" sz="2100" dirty="0">
                <a:solidFill>
                  <a:srgbClr val="FFFFFF"/>
                </a:solidFill>
                <a:latin typeface="Arial"/>
              </a:rPr>
              <a:t>D</a:t>
            </a:r>
            <a:r>
              <a:rPr lang="en-GB" sz="2100" b="0" i="0" dirty="0">
                <a:solidFill>
                  <a:srgbClr val="FFFFFF"/>
                </a:solidFill>
                <a:latin typeface="Arial"/>
              </a:rPr>
              <a:t>evelop leadership profiles and hybrid clinical-digital skills in-house (BUILD)</a:t>
            </a:r>
          </a:p>
          <a:p>
            <a:pPr algn="l">
              <a:lnSpc>
                <a:spcPct val="108000"/>
              </a:lnSpc>
              <a:spcAft>
                <a:spcPts val="1400"/>
              </a:spcAft>
            </a:pPr>
            <a:r>
              <a:rPr lang="en-GB" sz="2100" b="1" i="0" dirty="0">
                <a:solidFill>
                  <a:srgbClr val="FF5347"/>
                </a:solidFill>
                <a:latin typeface="Arial"/>
              </a:rPr>
              <a:t>→ </a:t>
            </a:r>
            <a:r>
              <a:rPr lang="en-GB" sz="2100" dirty="0">
                <a:solidFill>
                  <a:srgbClr val="FFFFFF"/>
                </a:solidFill>
                <a:latin typeface="Arial"/>
              </a:rPr>
              <a:t>P</a:t>
            </a:r>
            <a:r>
              <a:rPr lang="en-GB" sz="2100" b="0" i="0" dirty="0">
                <a:solidFill>
                  <a:srgbClr val="FFFFFF"/>
                </a:solidFill>
                <a:latin typeface="Arial"/>
              </a:rPr>
              <a:t>urchase hard-to-find experts in AI, cybersecurity, and data from the open market (BUY)</a:t>
            </a:r>
          </a:p>
          <a:p>
            <a:pPr algn="l">
              <a:lnSpc>
                <a:spcPct val="108000"/>
              </a:lnSpc>
              <a:spcAft>
                <a:spcPts val="1400"/>
              </a:spcAft>
            </a:pPr>
            <a:r>
              <a:rPr lang="en-GB" sz="2100" b="1" i="0" dirty="0">
                <a:solidFill>
                  <a:srgbClr val="FF5347"/>
                </a:solidFill>
                <a:latin typeface="Arial"/>
              </a:rPr>
              <a:t>→ </a:t>
            </a:r>
            <a:r>
              <a:rPr lang="en-GB" sz="2100" b="0" i="0" dirty="0">
                <a:solidFill>
                  <a:srgbClr val="FFFFFF"/>
                </a:solidFill>
                <a:latin typeface="Arial"/>
              </a:rPr>
              <a:t>Open internal posting for every vacancy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1028700" y="2179913"/>
            <a:ext cx="1077509" cy="0"/>
          </a:xfrm>
          <a:prstGeom prst="line">
            <a:avLst/>
          </a:prstGeom>
          <a:ln w="95250" cap="flat">
            <a:solidFill>
              <a:srgbClr val="FF5347"/>
            </a:solidFill>
            <a:prstDash val="solid"/>
            <a:headEnd type="none" w="sm" len="sm"/>
            <a:tailEnd type="none" w="sm" len="sm"/>
          </a:ln>
        </p:spPr>
        <p:txBody>
          <a:bodyPr/>
          <a:lstStyle/>
          <a:p>
            <a:endParaRPr lang="en-GB"/>
          </a:p>
        </p:txBody>
      </p:sp>
      <p:sp>
        <p:nvSpPr>
          <p:cNvPr id="3" name="TextBox 3"/>
          <p:cNvSpPr txBox="1"/>
          <p:nvPr/>
        </p:nvSpPr>
        <p:spPr>
          <a:xfrm>
            <a:off x="948026" y="794067"/>
            <a:ext cx="17111374" cy="1065799"/>
          </a:xfrm>
          <a:prstGeom prst="rect">
            <a:avLst/>
          </a:prstGeom>
        </p:spPr>
        <p:txBody>
          <a:bodyPr wrap="square" lIns="0" tIns="0" rIns="0" bIns="0" rtlCol="0" anchor="t">
            <a:noAutofit/>
          </a:bodyPr>
          <a:lstStyle/>
          <a:p>
            <a:pPr algn="l">
              <a:lnSpc>
                <a:spcPct val="108000"/>
              </a:lnSpc>
              <a:spcAft>
                <a:spcPts val="600"/>
              </a:spcAft>
            </a:pPr>
            <a:r>
              <a:rPr lang="en-GB" sz="4800" b="1" i="0" dirty="0">
                <a:solidFill>
                  <a:srgbClr val="1A1A1A"/>
                </a:solidFill>
                <a:latin typeface="Arial"/>
              </a:rPr>
              <a:t>Recruitment Methods (2): </a:t>
            </a:r>
            <a:r>
              <a:rPr lang="en-GB" sz="4800" i="0" dirty="0">
                <a:solidFill>
                  <a:srgbClr val="1A1A1A"/>
                </a:solidFill>
                <a:latin typeface="Arial"/>
              </a:rPr>
              <a:t>Online and Social Media Recruitment </a:t>
            </a:r>
          </a:p>
        </p:txBody>
      </p:sp>
      <p:sp>
        <p:nvSpPr>
          <p:cNvPr id="4" name="TextBox 4"/>
          <p:cNvSpPr txBox="1"/>
          <p:nvPr/>
        </p:nvSpPr>
        <p:spPr>
          <a:xfrm>
            <a:off x="7315200" y="2514600"/>
            <a:ext cx="9966960" cy="3566160"/>
          </a:xfrm>
          <a:prstGeom prst="rect">
            <a:avLst/>
          </a:prstGeom>
        </p:spPr>
        <p:txBody>
          <a:bodyPr wrap="square" lIns="0" tIns="0" rIns="0" bIns="0" rtlCol="0" anchor="t">
            <a:noAutofit/>
          </a:bodyPr>
          <a:lstStyle/>
          <a:p>
            <a:pPr marL="304800" indent="-304800" algn="l">
              <a:lnSpc>
                <a:spcPct val="108000"/>
              </a:lnSpc>
              <a:spcAft>
                <a:spcPts val="800"/>
              </a:spcAft>
              <a:buFont typeface="Arial"/>
              <a:buChar char="•"/>
            </a:pPr>
            <a:r>
              <a:rPr lang="en-GB" sz="2800" b="1" i="0" dirty="0">
                <a:solidFill>
                  <a:srgbClr val="1A1A1A"/>
                </a:solidFill>
                <a:latin typeface="Arial"/>
              </a:rPr>
              <a:t>Employer branding: </a:t>
            </a:r>
            <a:r>
              <a:rPr lang="en-GB" sz="2800" b="0" i="0" dirty="0">
                <a:solidFill>
                  <a:srgbClr val="1A1A1A"/>
                </a:solidFill>
                <a:latin typeface="Arial"/>
              </a:rPr>
              <a:t>Investing in our employer brand boosts candidate quality and stirs wider interest across all channels (</a:t>
            </a:r>
            <a:r>
              <a:rPr lang="en-GB" sz="2800" b="0" i="0" dirty="0" err="1">
                <a:solidFill>
                  <a:srgbClr val="1A1A1A"/>
                </a:solidFill>
                <a:latin typeface="Arial"/>
              </a:rPr>
              <a:t>Theurer</a:t>
            </a:r>
            <a:r>
              <a:rPr lang="en-GB" sz="2800" b="0" i="0" dirty="0">
                <a:solidFill>
                  <a:srgbClr val="1A1A1A"/>
                </a:solidFill>
                <a:latin typeface="Arial"/>
              </a:rPr>
              <a:t> et al., 2018)</a:t>
            </a:r>
          </a:p>
          <a:p>
            <a:pPr marL="304800" indent="-304800" algn="l">
              <a:lnSpc>
                <a:spcPct val="108000"/>
              </a:lnSpc>
              <a:spcAft>
                <a:spcPts val="800"/>
              </a:spcAft>
              <a:buFont typeface="Arial"/>
              <a:buChar char="•"/>
            </a:pPr>
            <a:r>
              <a:rPr lang="en-GB" sz="2800" b="1" i="0" dirty="0">
                <a:solidFill>
                  <a:srgbClr val="1A1A1A"/>
                </a:solidFill>
                <a:latin typeface="Arial"/>
              </a:rPr>
              <a:t>AI screening </a:t>
            </a:r>
            <a:r>
              <a:rPr lang="en-GB" sz="2800" b="0" i="0" dirty="0">
                <a:solidFill>
                  <a:srgbClr val="1A1A1A"/>
                </a:solidFill>
                <a:latin typeface="Arial"/>
              </a:rPr>
              <a:t>speeds up shortlisting, but it jeopardises fairness and transparency, meaning final hiring decisions must stay with people (</a:t>
            </a:r>
            <a:r>
              <a:rPr lang="en-GB" sz="2800" b="0" i="0" dirty="0" err="1">
                <a:solidFill>
                  <a:srgbClr val="1A1A1A"/>
                </a:solidFill>
                <a:latin typeface="Arial"/>
              </a:rPr>
              <a:t>Tambe</a:t>
            </a:r>
            <a:r>
              <a:rPr lang="en-GB" sz="2800" b="0" i="0" dirty="0">
                <a:solidFill>
                  <a:srgbClr val="1A1A1A"/>
                </a:solidFill>
                <a:latin typeface="Arial"/>
              </a:rPr>
              <a:t>, </a:t>
            </a:r>
            <a:r>
              <a:rPr lang="en-GB" sz="2800" b="0" i="0" dirty="0" err="1">
                <a:solidFill>
                  <a:srgbClr val="1A1A1A"/>
                </a:solidFill>
                <a:latin typeface="Arial"/>
              </a:rPr>
              <a:t>Cappelli</a:t>
            </a:r>
            <a:r>
              <a:rPr lang="en-GB" sz="2800" b="0" i="0" dirty="0">
                <a:solidFill>
                  <a:srgbClr val="1A1A1A"/>
                </a:solidFill>
                <a:latin typeface="Arial"/>
              </a:rPr>
              <a:t> and </a:t>
            </a:r>
            <a:r>
              <a:rPr lang="en-GB" sz="2800" b="0" i="0" dirty="0" err="1">
                <a:solidFill>
                  <a:srgbClr val="1A1A1A"/>
                </a:solidFill>
                <a:latin typeface="Arial"/>
              </a:rPr>
              <a:t>Yakubovich</a:t>
            </a:r>
            <a:r>
              <a:rPr lang="en-GB" sz="2800" b="0" i="0" dirty="0">
                <a:solidFill>
                  <a:srgbClr val="1A1A1A"/>
                </a:solidFill>
                <a:latin typeface="Arial"/>
              </a:rPr>
              <a:t>, 2019).</a:t>
            </a:r>
          </a:p>
        </p:txBody>
      </p:sp>
      <p:sp>
        <p:nvSpPr>
          <p:cNvPr id="5" name="Freeform 5"/>
          <p:cNvSpPr/>
          <p:nvPr/>
        </p:nvSpPr>
        <p:spPr>
          <a:xfrm>
            <a:off x="0" y="6104751"/>
            <a:ext cx="18288000" cy="4182249"/>
          </a:xfrm>
          <a:custGeom>
            <a:avLst/>
            <a:gdLst/>
            <a:ahLst/>
            <a:cxnLst/>
            <a:rect l="l" t="t" r="r" b="b"/>
            <a:pathLst>
              <a:path w="18288000" h="4182249">
                <a:moveTo>
                  <a:pt x="0" y="0"/>
                </a:moveTo>
                <a:lnTo>
                  <a:pt x="18288000" y="0"/>
                </a:lnTo>
                <a:lnTo>
                  <a:pt x="18288000" y="4182249"/>
                </a:lnTo>
                <a:lnTo>
                  <a:pt x="0" y="4182249"/>
                </a:lnTo>
                <a:lnTo>
                  <a:pt x="0" y="0"/>
                </a:lnTo>
                <a:close/>
              </a:path>
            </a:pathLst>
          </a:custGeom>
          <a:blipFill>
            <a:blip r:embed="rId3"/>
            <a:stretch>
              <a:fillRect t="-113978" b="-113978"/>
            </a:stretch>
          </a:blipFill>
        </p:spPr>
        <p:txBody>
          <a:bodyPr/>
          <a:lstStyle/>
          <a:p>
            <a:endParaRPr lang="en-GB"/>
          </a:p>
        </p:txBody>
      </p:sp>
      <p:sp>
        <p:nvSpPr>
          <p:cNvPr id="6" name="TextBox 6"/>
          <p:cNvSpPr txBox="1"/>
          <p:nvPr/>
        </p:nvSpPr>
        <p:spPr>
          <a:xfrm>
            <a:off x="16653205" y="9464040"/>
            <a:ext cx="606095" cy="512445"/>
          </a:xfrm>
          <a:prstGeom prst="rect">
            <a:avLst/>
          </a:prstGeom>
        </p:spPr>
        <p:txBody>
          <a:bodyPr wrap="square" lIns="0" tIns="0" rIns="0" bIns="0" rtlCol="0" anchor="t">
            <a:noAutofit/>
          </a:bodyPr>
          <a:lstStyle/>
          <a:p>
            <a:pPr algn="r">
              <a:lnSpc>
                <a:spcPct val="108000"/>
              </a:lnSpc>
              <a:spcAft>
                <a:spcPts val="600"/>
              </a:spcAft>
            </a:pPr>
            <a:r>
              <a:rPr lang="en-GB" sz="2400" b="1" i="0" dirty="0">
                <a:solidFill>
                  <a:srgbClr val="FFFFFF"/>
                </a:solidFill>
                <a:latin typeface="Arial"/>
              </a:rPr>
              <a:t>8</a:t>
            </a:r>
          </a:p>
        </p:txBody>
      </p:sp>
      <p:sp>
        <p:nvSpPr>
          <p:cNvPr id="8" name="Rounded Rectangle 7"/>
          <p:cNvSpPr/>
          <p:nvPr/>
        </p:nvSpPr>
        <p:spPr>
          <a:xfrm>
            <a:off x="1024128" y="6263640"/>
            <a:ext cx="3840480" cy="288036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9" name="TextBox 8"/>
          <p:cNvSpPr txBox="1"/>
          <p:nvPr/>
        </p:nvSpPr>
        <p:spPr>
          <a:xfrm>
            <a:off x="1252728" y="6446520"/>
            <a:ext cx="3383280" cy="45720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Job boards</a:t>
            </a:r>
          </a:p>
        </p:txBody>
      </p:sp>
      <p:sp>
        <p:nvSpPr>
          <p:cNvPr id="10" name="TextBox 9"/>
          <p:cNvSpPr txBox="1"/>
          <p:nvPr/>
        </p:nvSpPr>
        <p:spPr>
          <a:xfrm>
            <a:off x="1252728" y="6949440"/>
            <a:ext cx="3383280" cy="1600200"/>
          </a:xfrm>
          <a:prstGeom prst="rect">
            <a:avLst/>
          </a:prstGeom>
          <a:noFill/>
        </p:spPr>
        <p:txBody>
          <a:bodyPr wrap="square" lIns="0" tIns="0" rIns="0" bIns="0" anchor="t">
            <a:noAutofit/>
          </a:bodyPr>
          <a:lstStyle/>
          <a:p>
            <a:pPr algn="l">
              <a:lnSpc>
                <a:spcPct val="108000"/>
              </a:lnSpc>
              <a:spcAft>
                <a:spcPts val="600"/>
              </a:spcAft>
            </a:pPr>
            <a:r>
              <a:rPr lang="en-GB" sz="1700" b="0" i="0" dirty="0">
                <a:solidFill>
                  <a:srgbClr val="1A1A1A"/>
                </a:solidFill>
                <a:latin typeface="Arial"/>
              </a:rPr>
              <a:t>bring in a high volume of responses, yet applicant quality remains low, and they do almost nothing for our brand</a:t>
            </a:r>
          </a:p>
        </p:txBody>
      </p:sp>
      <p:sp>
        <p:nvSpPr>
          <p:cNvPr id="11" name="TextBox 10"/>
          <p:cNvSpPr txBox="1"/>
          <p:nvPr/>
        </p:nvSpPr>
        <p:spPr>
          <a:xfrm>
            <a:off x="1252728" y="8595360"/>
            <a:ext cx="3383280" cy="411480"/>
          </a:xfrm>
          <a:prstGeom prst="rect">
            <a:avLst/>
          </a:prstGeom>
          <a:noFill/>
        </p:spPr>
        <p:txBody>
          <a:bodyPr wrap="square" lIns="0" tIns="0" rIns="0" bIns="0" anchor="t">
            <a:noAutofit/>
          </a:bodyPr>
          <a:lstStyle/>
          <a:p>
            <a:pPr algn="l">
              <a:lnSpc>
                <a:spcPct val="108000"/>
              </a:lnSpc>
              <a:spcAft>
                <a:spcPts val="600"/>
              </a:spcAft>
            </a:pPr>
            <a:r>
              <a:rPr lang="en-GB" sz="1700" b="1" i="0" dirty="0">
                <a:solidFill>
                  <a:srgbClr val="1A1A1A"/>
                </a:solidFill>
                <a:latin typeface="Arial"/>
              </a:rPr>
              <a:t>Supplement only</a:t>
            </a:r>
          </a:p>
        </p:txBody>
      </p:sp>
      <p:sp>
        <p:nvSpPr>
          <p:cNvPr id="12" name="Rounded Rectangle 11"/>
          <p:cNvSpPr/>
          <p:nvPr/>
        </p:nvSpPr>
        <p:spPr>
          <a:xfrm>
            <a:off x="5138928" y="6263640"/>
            <a:ext cx="3840480" cy="288036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13" name="TextBox 12"/>
          <p:cNvSpPr txBox="1"/>
          <p:nvPr/>
        </p:nvSpPr>
        <p:spPr>
          <a:xfrm>
            <a:off x="5367528" y="6446520"/>
            <a:ext cx="3383280" cy="45720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LinkedIn</a:t>
            </a:r>
          </a:p>
        </p:txBody>
      </p:sp>
      <p:sp>
        <p:nvSpPr>
          <p:cNvPr id="14" name="TextBox 13"/>
          <p:cNvSpPr txBox="1"/>
          <p:nvPr/>
        </p:nvSpPr>
        <p:spPr>
          <a:xfrm>
            <a:off x="5367528" y="6949440"/>
            <a:ext cx="3383280" cy="1600200"/>
          </a:xfrm>
          <a:prstGeom prst="rect">
            <a:avLst/>
          </a:prstGeom>
          <a:noFill/>
        </p:spPr>
        <p:txBody>
          <a:bodyPr wrap="square" lIns="0" tIns="0" rIns="0" bIns="0" anchor="t">
            <a:noAutofit/>
          </a:bodyPr>
          <a:lstStyle/>
          <a:p>
            <a:pPr algn="l">
              <a:lnSpc>
                <a:spcPct val="108000"/>
              </a:lnSpc>
              <a:spcAft>
                <a:spcPts val="600"/>
              </a:spcAft>
            </a:pPr>
            <a:r>
              <a:rPr lang="en-GB" sz="1700" b="0" i="0" dirty="0">
                <a:solidFill>
                  <a:srgbClr val="1A1A1A"/>
                </a:solidFill>
                <a:latin typeface="Arial"/>
              </a:rPr>
              <a:t>enables precise headhunting within professional networks, but per-hire expenses are higher, and candidate volumes are smaller (Koch, Gerber and De Klerk, 2018)</a:t>
            </a:r>
          </a:p>
        </p:txBody>
      </p:sp>
      <p:sp>
        <p:nvSpPr>
          <p:cNvPr id="15" name="TextBox 14"/>
          <p:cNvSpPr txBox="1"/>
          <p:nvPr/>
        </p:nvSpPr>
        <p:spPr>
          <a:xfrm>
            <a:off x="5367528" y="8595360"/>
            <a:ext cx="3383280" cy="411480"/>
          </a:xfrm>
          <a:prstGeom prst="rect">
            <a:avLst/>
          </a:prstGeom>
          <a:noFill/>
        </p:spPr>
        <p:txBody>
          <a:bodyPr wrap="square" lIns="0" tIns="0" rIns="0" bIns="0" anchor="t">
            <a:noAutofit/>
          </a:bodyPr>
          <a:lstStyle/>
          <a:p>
            <a:pPr algn="l">
              <a:lnSpc>
                <a:spcPct val="108000"/>
              </a:lnSpc>
              <a:spcAft>
                <a:spcPts val="600"/>
              </a:spcAft>
            </a:pPr>
            <a:r>
              <a:rPr lang="en-GB" sz="1700" b="1" i="0" dirty="0">
                <a:solidFill>
                  <a:srgbClr val="1A1A1A"/>
                </a:solidFill>
                <a:latin typeface="Arial"/>
              </a:rPr>
              <a:t>Core: specialists</a:t>
            </a:r>
          </a:p>
        </p:txBody>
      </p:sp>
      <p:sp>
        <p:nvSpPr>
          <p:cNvPr id="16" name="Rounded Rectangle 15"/>
          <p:cNvSpPr/>
          <p:nvPr/>
        </p:nvSpPr>
        <p:spPr>
          <a:xfrm>
            <a:off x="9253728" y="6263640"/>
            <a:ext cx="3840480" cy="288036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17" name="TextBox 16"/>
          <p:cNvSpPr txBox="1"/>
          <p:nvPr/>
        </p:nvSpPr>
        <p:spPr>
          <a:xfrm>
            <a:off x="9482328" y="6446520"/>
            <a:ext cx="3383280" cy="45720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Social media</a:t>
            </a:r>
          </a:p>
        </p:txBody>
      </p:sp>
      <p:sp>
        <p:nvSpPr>
          <p:cNvPr id="18" name="TextBox 17"/>
          <p:cNvSpPr txBox="1"/>
          <p:nvPr/>
        </p:nvSpPr>
        <p:spPr>
          <a:xfrm>
            <a:off x="9482328" y="6949440"/>
            <a:ext cx="3383280" cy="1600200"/>
          </a:xfrm>
          <a:prstGeom prst="rect">
            <a:avLst/>
          </a:prstGeom>
          <a:noFill/>
        </p:spPr>
        <p:txBody>
          <a:bodyPr wrap="square" lIns="0" tIns="0" rIns="0" bIns="0" anchor="t">
            <a:noAutofit/>
          </a:bodyPr>
          <a:lstStyle/>
          <a:p>
            <a:pPr algn="l">
              <a:lnSpc>
                <a:spcPct val="108000"/>
              </a:lnSpc>
              <a:spcAft>
                <a:spcPts val="600"/>
              </a:spcAft>
            </a:pPr>
            <a:r>
              <a:rPr lang="en-GB" sz="1700" b="0" i="0" dirty="0">
                <a:solidFill>
                  <a:srgbClr val="1A1A1A"/>
                </a:solidFill>
                <a:latin typeface="Arial"/>
              </a:rPr>
              <a:t>Build a profile as an employer and engage passive talent, though keeping them active demands a continuous supply of content</a:t>
            </a:r>
          </a:p>
        </p:txBody>
      </p:sp>
      <p:sp>
        <p:nvSpPr>
          <p:cNvPr id="19" name="TextBox 18"/>
          <p:cNvSpPr txBox="1"/>
          <p:nvPr/>
        </p:nvSpPr>
        <p:spPr>
          <a:xfrm>
            <a:off x="9482328" y="8595360"/>
            <a:ext cx="3383280" cy="411480"/>
          </a:xfrm>
          <a:prstGeom prst="rect">
            <a:avLst/>
          </a:prstGeom>
          <a:noFill/>
        </p:spPr>
        <p:txBody>
          <a:bodyPr wrap="square" lIns="0" tIns="0" rIns="0" bIns="0" anchor="t">
            <a:noAutofit/>
          </a:bodyPr>
          <a:lstStyle/>
          <a:p>
            <a:pPr algn="l">
              <a:lnSpc>
                <a:spcPct val="108000"/>
              </a:lnSpc>
              <a:spcAft>
                <a:spcPts val="600"/>
              </a:spcAft>
            </a:pPr>
            <a:r>
              <a:rPr lang="en-GB" sz="1700" b="1" i="0" dirty="0">
                <a:solidFill>
                  <a:srgbClr val="1A1A1A"/>
                </a:solidFill>
                <a:latin typeface="Arial"/>
              </a:rPr>
              <a:t>Core: employer brand</a:t>
            </a:r>
          </a:p>
        </p:txBody>
      </p:sp>
      <p:sp>
        <p:nvSpPr>
          <p:cNvPr id="20" name="Rounded Rectangle 19"/>
          <p:cNvSpPr/>
          <p:nvPr/>
        </p:nvSpPr>
        <p:spPr>
          <a:xfrm>
            <a:off x="13368528" y="6263640"/>
            <a:ext cx="3840480" cy="288036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21" name="TextBox 20"/>
          <p:cNvSpPr txBox="1"/>
          <p:nvPr/>
        </p:nvSpPr>
        <p:spPr>
          <a:xfrm>
            <a:off x="13597128" y="6446520"/>
            <a:ext cx="3383280" cy="45720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Referrals</a:t>
            </a:r>
          </a:p>
        </p:txBody>
      </p:sp>
      <p:sp>
        <p:nvSpPr>
          <p:cNvPr id="22" name="TextBox 21"/>
          <p:cNvSpPr txBox="1"/>
          <p:nvPr/>
        </p:nvSpPr>
        <p:spPr>
          <a:xfrm>
            <a:off x="13597128" y="6949440"/>
            <a:ext cx="3383280" cy="1600200"/>
          </a:xfrm>
          <a:prstGeom prst="rect">
            <a:avLst/>
          </a:prstGeom>
          <a:noFill/>
        </p:spPr>
        <p:txBody>
          <a:bodyPr wrap="square" lIns="0" tIns="0" rIns="0" bIns="0" anchor="t">
            <a:noAutofit/>
          </a:bodyPr>
          <a:lstStyle/>
          <a:p>
            <a:pPr algn="l">
              <a:lnSpc>
                <a:spcPct val="108000"/>
              </a:lnSpc>
              <a:spcAft>
                <a:spcPts val="600"/>
              </a:spcAft>
            </a:pPr>
            <a:r>
              <a:rPr lang="en-GB" sz="1700" b="0" i="0" dirty="0">
                <a:solidFill>
                  <a:srgbClr val="1A1A1A"/>
                </a:solidFill>
                <a:latin typeface="Arial"/>
              </a:rPr>
              <a:t>bring in dependable, high-calibre recruits, but pose a serious threat to workplace diversity if left unmonitored</a:t>
            </a:r>
          </a:p>
        </p:txBody>
      </p:sp>
      <p:sp>
        <p:nvSpPr>
          <p:cNvPr id="23" name="TextBox 22"/>
          <p:cNvSpPr txBox="1"/>
          <p:nvPr/>
        </p:nvSpPr>
        <p:spPr>
          <a:xfrm>
            <a:off x="13597128" y="8595360"/>
            <a:ext cx="3383280" cy="411480"/>
          </a:xfrm>
          <a:prstGeom prst="rect">
            <a:avLst/>
          </a:prstGeom>
          <a:noFill/>
        </p:spPr>
        <p:txBody>
          <a:bodyPr wrap="square" lIns="0" tIns="0" rIns="0" bIns="0" anchor="t">
            <a:noAutofit/>
          </a:bodyPr>
          <a:lstStyle/>
          <a:p>
            <a:pPr algn="l">
              <a:lnSpc>
                <a:spcPct val="108000"/>
              </a:lnSpc>
              <a:spcAft>
                <a:spcPts val="600"/>
              </a:spcAft>
            </a:pPr>
            <a:r>
              <a:rPr lang="en-GB" sz="1700" b="1" i="0" dirty="0">
                <a:solidFill>
                  <a:srgbClr val="1A1A1A"/>
                </a:solidFill>
                <a:latin typeface="Arial"/>
              </a:rPr>
              <a:t>Use with monitoring</a:t>
            </a:r>
          </a:p>
        </p:txBody>
      </p:sp>
      <p:pic>
        <p:nvPicPr>
          <p:cNvPr id="25" name="Picture 24">
            <a:extLst>
              <a:ext uri="{FF2B5EF4-FFF2-40B4-BE49-F238E27FC236}">
                <a16:creationId xmlns:a16="http://schemas.microsoft.com/office/drawing/2014/main" id="{6375983A-B493-BDA2-2125-B27CF7418BC3}"/>
              </a:ext>
            </a:extLst>
          </p:cNvPr>
          <p:cNvPicPr>
            <a:picLocks noChangeAspect="1"/>
          </p:cNvPicPr>
          <p:nvPr/>
        </p:nvPicPr>
        <p:blipFill>
          <a:blip r:embed="rId4"/>
          <a:stretch>
            <a:fillRect/>
          </a:stretch>
        </p:blipFill>
        <p:spPr>
          <a:xfrm>
            <a:off x="1024128" y="2413545"/>
            <a:ext cx="4867275" cy="345757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1028700" y="2179913"/>
            <a:ext cx="1077509" cy="0"/>
          </a:xfrm>
          <a:prstGeom prst="line">
            <a:avLst/>
          </a:prstGeom>
          <a:ln w="95250" cap="flat">
            <a:solidFill>
              <a:srgbClr val="FF5347"/>
            </a:solidFill>
            <a:prstDash val="solid"/>
            <a:headEnd type="none" w="sm" len="sm"/>
            <a:tailEnd type="none" w="sm" len="sm"/>
          </a:ln>
        </p:spPr>
        <p:txBody>
          <a:bodyPr/>
          <a:lstStyle/>
          <a:p>
            <a:endParaRPr lang="en-GB"/>
          </a:p>
        </p:txBody>
      </p:sp>
      <p:grpSp>
        <p:nvGrpSpPr>
          <p:cNvPr id="3" name="Group 3"/>
          <p:cNvGrpSpPr/>
          <p:nvPr/>
        </p:nvGrpSpPr>
        <p:grpSpPr>
          <a:xfrm>
            <a:off x="1035366" y="2553147"/>
            <a:ext cx="3668688" cy="5866851"/>
            <a:chOff x="0" y="-152400"/>
            <a:chExt cx="997841" cy="1595716"/>
          </a:xfrm>
        </p:grpSpPr>
        <p:sp>
          <p:nvSpPr>
            <p:cNvPr id="4" name="Freeform 4"/>
            <p:cNvSpPr/>
            <p:nvPr/>
          </p:nvSpPr>
          <p:spPr>
            <a:xfrm>
              <a:off x="0" y="0"/>
              <a:ext cx="997841" cy="1443316"/>
            </a:xfrm>
            <a:custGeom>
              <a:avLst/>
              <a:gdLst/>
              <a:ahLst/>
              <a:cxnLst/>
              <a:rect l="l" t="t" r="r" b="b"/>
              <a:pathLst>
                <a:path w="997841" h="1443316">
                  <a:moveTo>
                    <a:pt x="21103" y="0"/>
                  </a:moveTo>
                  <a:lnTo>
                    <a:pt x="976739" y="0"/>
                  </a:lnTo>
                  <a:cubicBezTo>
                    <a:pt x="988393" y="0"/>
                    <a:pt x="997841" y="9448"/>
                    <a:pt x="997841" y="21103"/>
                  </a:cubicBezTo>
                  <a:lnTo>
                    <a:pt x="997841" y="1422214"/>
                  </a:lnTo>
                  <a:cubicBezTo>
                    <a:pt x="997841" y="1433868"/>
                    <a:pt x="988393" y="1443316"/>
                    <a:pt x="976739" y="1443316"/>
                  </a:cubicBezTo>
                  <a:lnTo>
                    <a:pt x="21103" y="1443316"/>
                  </a:lnTo>
                  <a:cubicBezTo>
                    <a:pt x="9448" y="1443316"/>
                    <a:pt x="0" y="1433868"/>
                    <a:pt x="0" y="1422214"/>
                  </a:cubicBezTo>
                  <a:lnTo>
                    <a:pt x="0" y="21103"/>
                  </a:lnTo>
                  <a:cubicBezTo>
                    <a:pt x="0" y="9448"/>
                    <a:pt x="9448" y="0"/>
                    <a:pt x="21103" y="0"/>
                  </a:cubicBezTo>
                  <a:close/>
                </a:path>
              </a:pathLst>
            </a:custGeom>
            <a:solidFill>
              <a:srgbClr val="FF8A80">
                <a:alpha val="19608"/>
              </a:srgbClr>
            </a:solidFill>
          </p:spPr>
          <p:txBody>
            <a:bodyPr/>
            <a:lstStyle/>
            <a:p>
              <a:endParaRPr lang="en-GB"/>
            </a:p>
          </p:txBody>
        </p:sp>
        <p:sp>
          <p:nvSpPr>
            <p:cNvPr id="5" name="TextBox 5"/>
            <p:cNvSpPr txBox="1"/>
            <p:nvPr/>
          </p:nvSpPr>
          <p:spPr>
            <a:xfrm>
              <a:off x="0" y="-152400"/>
              <a:ext cx="997841" cy="1595716"/>
            </a:xfrm>
            <a:prstGeom prst="rect">
              <a:avLst/>
            </a:prstGeom>
          </p:spPr>
          <p:txBody>
            <a:bodyPr lIns="50800" tIns="50800" rIns="50800" bIns="50800" rtlCol="0" anchor="ctr"/>
            <a:lstStyle/>
            <a:p>
              <a:pPr algn="ctr">
                <a:lnSpc>
                  <a:spcPts val="4320"/>
                </a:lnSpc>
              </a:pPr>
              <a:endParaRPr lang="en-GB"/>
            </a:p>
          </p:txBody>
        </p:sp>
      </p:grpSp>
      <p:sp>
        <p:nvSpPr>
          <p:cNvPr id="6" name="TextBox 6"/>
          <p:cNvSpPr txBox="1"/>
          <p:nvPr/>
        </p:nvSpPr>
        <p:spPr>
          <a:xfrm>
            <a:off x="1028700" y="904875"/>
            <a:ext cx="7315200" cy="972185"/>
          </a:xfrm>
          <a:prstGeom prst="rect">
            <a:avLst/>
          </a:prstGeom>
        </p:spPr>
        <p:txBody>
          <a:bodyPr wrap="square" lIns="0" tIns="0" rIns="0" bIns="0" rtlCol="0" anchor="t">
            <a:noAutofit/>
          </a:bodyPr>
          <a:lstStyle/>
          <a:p>
            <a:pPr algn="l">
              <a:lnSpc>
                <a:spcPct val="108000"/>
              </a:lnSpc>
              <a:spcAft>
                <a:spcPts val="600"/>
              </a:spcAft>
            </a:pPr>
            <a:r>
              <a:rPr lang="en-GB" sz="4800" b="1" i="0" dirty="0">
                <a:solidFill>
                  <a:srgbClr val="1A1A1A"/>
                </a:solidFill>
                <a:latin typeface="Arial"/>
              </a:rPr>
              <a:t>Recruitment Roadmap</a:t>
            </a:r>
          </a:p>
        </p:txBody>
      </p:sp>
      <p:sp>
        <p:nvSpPr>
          <p:cNvPr id="7" name="TextBox 7"/>
          <p:cNvSpPr txBox="1"/>
          <p:nvPr/>
        </p:nvSpPr>
        <p:spPr>
          <a:xfrm>
            <a:off x="16653205" y="8745855"/>
            <a:ext cx="606095" cy="512445"/>
          </a:xfrm>
          <a:prstGeom prst="rect">
            <a:avLst/>
          </a:prstGeom>
        </p:spPr>
        <p:txBody>
          <a:bodyPr wrap="square" lIns="0" tIns="0" rIns="0" bIns="0" rtlCol="0" anchor="t">
            <a:noAutofit/>
          </a:bodyPr>
          <a:lstStyle/>
          <a:p>
            <a:pPr algn="r">
              <a:lnSpc>
                <a:spcPct val="108000"/>
              </a:lnSpc>
              <a:spcAft>
                <a:spcPts val="600"/>
              </a:spcAft>
            </a:pPr>
            <a:r>
              <a:rPr lang="en-GB" sz="2400" b="1" i="0" dirty="0">
                <a:solidFill>
                  <a:srgbClr val="FF5347"/>
                </a:solidFill>
                <a:latin typeface="Arial"/>
              </a:rPr>
              <a:t>9</a:t>
            </a:r>
          </a:p>
        </p:txBody>
      </p:sp>
      <p:sp>
        <p:nvSpPr>
          <p:cNvPr id="8" name="TextBox 8"/>
          <p:cNvSpPr txBox="1"/>
          <p:nvPr/>
        </p:nvSpPr>
        <p:spPr>
          <a:xfrm>
            <a:off x="1285823" y="5303520"/>
            <a:ext cx="3180684" cy="3017520"/>
          </a:xfrm>
          <a:prstGeom prst="rect">
            <a:avLst/>
          </a:prstGeom>
        </p:spPr>
        <p:txBody>
          <a:bodyPr wrap="square" lIns="0" tIns="0" rIns="0" bIns="0" rtlCol="0" anchor="t">
            <a:noAutofit/>
          </a:bodyPr>
          <a:lstStyle/>
          <a:p>
            <a:pPr marL="289560" indent="-289560" algn="l">
              <a:lnSpc>
                <a:spcPct val="108000"/>
              </a:lnSpc>
              <a:spcAft>
                <a:spcPts val="800"/>
              </a:spcAft>
              <a:buFont typeface="Arial"/>
              <a:buChar char="•"/>
            </a:pPr>
            <a:r>
              <a:rPr lang="en-GB" sz="1900" b="0" i="0" dirty="0">
                <a:solidFill>
                  <a:srgbClr val="1A1A1A"/>
                </a:solidFill>
                <a:latin typeface="Arial"/>
              </a:rPr>
              <a:t>Work with current employees to shape an EVP based on Purpose, Growth and Flexibility.</a:t>
            </a:r>
          </a:p>
          <a:p>
            <a:pPr marL="289560" indent="-289560">
              <a:lnSpc>
                <a:spcPct val="108000"/>
              </a:lnSpc>
              <a:spcAft>
                <a:spcPts val="800"/>
              </a:spcAft>
              <a:buFont typeface="Arial"/>
              <a:buChar char="•"/>
            </a:pPr>
            <a:r>
              <a:rPr lang="en-GB" sz="1900" b="0" i="0" dirty="0">
                <a:solidFill>
                  <a:srgbClr val="1A1A1A"/>
                </a:solidFill>
                <a:latin typeface="Arial"/>
              </a:rPr>
              <a:t>Remove </a:t>
            </a:r>
            <a:r>
              <a:rPr lang="en-GB" dirty="0"/>
              <a:t>non-essential requirements from job specs.</a:t>
            </a:r>
            <a:endParaRPr lang="en-GB" sz="1900" b="0" i="0" dirty="0">
              <a:solidFill>
                <a:srgbClr val="1A1A1A"/>
              </a:solidFill>
              <a:latin typeface="Arial"/>
            </a:endParaRPr>
          </a:p>
        </p:txBody>
      </p:sp>
      <p:sp>
        <p:nvSpPr>
          <p:cNvPr id="9" name="TextBox 9"/>
          <p:cNvSpPr txBox="1"/>
          <p:nvPr/>
        </p:nvSpPr>
        <p:spPr>
          <a:xfrm>
            <a:off x="1378056" y="3225211"/>
            <a:ext cx="1748694" cy="1526059"/>
          </a:xfrm>
          <a:prstGeom prst="rect">
            <a:avLst/>
          </a:prstGeom>
        </p:spPr>
        <p:txBody>
          <a:bodyPr lIns="0" tIns="0" rIns="0" bIns="0" rtlCol="0" anchor="t">
            <a:spAutoFit/>
          </a:bodyPr>
          <a:lstStyle/>
          <a:p>
            <a:pPr marL="0" lvl="0" indent="0" algn="l">
              <a:lnSpc>
                <a:spcPts val="11929"/>
              </a:lnSpc>
              <a:spcBef>
                <a:spcPct val="0"/>
              </a:spcBef>
            </a:pPr>
            <a:r>
              <a:rPr lang="en-GB" sz="8521" b="1" spc="170" dirty="0">
                <a:solidFill>
                  <a:srgbClr val="000000"/>
                </a:solidFill>
                <a:latin typeface="Roboto Bold"/>
                <a:ea typeface="Roboto Bold"/>
                <a:cs typeface="Roboto Bold"/>
                <a:sym typeface="Roboto Bold"/>
              </a:rPr>
              <a:t>Q1</a:t>
            </a:r>
          </a:p>
        </p:txBody>
      </p:sp>
      <p:grpSp>
        <p:nvGrpSpPr>
          <p:cNvPr id="10" name="Group 10"/>
          <p:cNvGrpSpPr/>
          <p:nvPr/>
        </p:nvGrpSpPr>
        <p:grpSpPr>
          <a:xfrm>
            <a:off x="5220448" y="2553147"/>
            <a:ext cx="3668688" cy="5866851"/>
            <a:chOff x="0" y="-152400"/>
            <a:chExt cx="997841" cy="1595716"/>
          </a:xfrm>
        </p:grpSpPr>
        <p:sp>
          <p:nvSpPr>
            <p:cNvPr id="11" name="Freeform 11"/>
            <p:cNvSpPr/>
            <p:nvPr/>
          </p:nvSpPr>
          <p:spPr>
            <a:xfrm>
              <a:off x="0" y="0"/>
              <a:ext cx="997841" cy="1443316"/>
            </a:xfrm>
            <a:custGeom>
              <a:avLst/>
              <a:gdLst/>
              <a:ahLst/>
              <a:cxnLst/>
              <a:rect l="l" t="t" r="r" b="b"/>
              <a:pathLst>
                <a:path w="997841" h="1443316">
                  <a:moveTo>
                    <a:pt x="21103" y="0"/>
                  </a:moveTo>
                  <a:lnTo>
                    <a:pt x="976739" y="0"/>
                  </a:lnTo>
                  <a:cubicBezTo>
                    <a:pt x="988393" y="0"/>
                    <a:pt x="997841" y="9448"/>
                    <a:pt x="997841" y="21103"/>
                  </a:cubicBezTo>
                  <a:lnTo>
                    <a:pt x="997841" y="1422214"/>
                  </a:lnTo>
                  <a:cubicBezTo>
                    <a:pt x="997841" y="1433868"/>
                    <a:pt x="988393" y="1443316"/>
                    <a:pt x="976739" y="1443316"/>
                  </a:cubicBezTo>
                  <a:lnTo>
                    <a:pt x="21103" y="1443316"/>
                  </a:lnTo>
                  <a:cubicBezTo>
                    <a:pt x="9448" y="1443316"/>
                    <a:pt x="0" y="1433868"/>
                    <a:pt x="0" y="1422214"/>
                  </a:cubicBezTo>
                  <a:lnTo>
                    <a:pt x="0" y="21103"/>
                  </a:lnTo>
                  <a:cubicBezTo>
                    <a:pt x="0" y="9448"/>
                    <a:pt x="9448" y="0"/>
                    <a:pt x="21103" y="0"/>
                  </a:cubicBezTo>
                  <a:close/>
                </a:path>
              </a:pathLst>
            </a:custGeom>
            <a:solidFill>
              <a:srgbClr val="FF8A80">
                <a:alpha val="49804"/>
              </a:srgbClr>
            </a:solidFill>
          </p:spPr>
          <p:txBody>
            <a:bodyPr/>
            <a:lstStyle/>
            <a:p>
              <a:endParaRPr lang="en-GB"/>
            </a:p>
          </p:txBody>
        </p:sp>
        <p:sp>
          <p:nvSpPr>
            <p:cNvPr id="12" name="TextBox 12"/>
            <p:cNvSpPr txBox="1"/>
            <p:nvPr/>
          </p:nvSpPr>
          <p:spPr>
            <a:xfrm>
              <a:off x="0" y="-152400"/>
              <a:ext cx="997841" cy="1595716"/>
            </a:xfrm>
            <a:prstGeom prst="rect">
              <a:avLst/>
            </a:prstGeom>
          </p:spPr>
          <p:txBody>
            <a:bodyPr lIns="50800" tIns="50800" rIns="50800" bIns="50800" rtlCol="0" anchor="ctr"/>
            <a:lstStyle/>
            <a:p>
              <a:pPr algn="ctr">
                <a:lnSpc>
                  <a:spcPts val="4320"/>
                </a:lnSpc>
              </a:pPr>
              <a:endParaRPr lang="en-GB"/>
            </a:p>
          </p:txBody>
        </p:sp>
      </p:grpSp>
      <p:sp>
        <p:nvSpPr>
          <p:cNvPr id="13" name="TextBox 13"/>
          <p:cNvSpPr txBox="1"/>
          <p:nvPr/>
        </p:nvSpPr>
        <p:spPr>
          <a:xfrm>
            <a:off x="5464450" y="5303520"/>
            <a:ext cx="3180684" cy="3017520"/>
          </a:xfrm>
          <a:prstGeom prst="rect">
            <a:avLst/>
          </a:prstGeom>
        </p:spPr>
        <p:txBody>
          <a:bodyPr wrap="square" lIns="0" tIns="0" rIns="0" bIns="0" rtlCol="0" anchor="t">
            <a:noAutofit/>
          </a:bodyPr>
          <a:lstStyle/>
          <a:p>
            <a:pPr marL="289560" indent="-289560" algn="l">
              <a:lnSpc>
                <a:spcPct val="108000"/>
              </a:lnSpc>
              <a:spcAft>
                <a:spcPts val="800"/>
              </a:spcAft>
              <a:buFont typeface="Arial"/>
              <a:buChar char="•"/>
            </a:pPr>
            <a:r>
              <a:rPr lang="en-GB" sz="1900" b="0" i="0" dirty="0">
                <a:solidFill>
                  <a:srgbClr val="1A1A1A"/>
                </a:solidFill>
                <a:latin typeface="Arial"/>
              </a:rPr>
              <a:t>Open up a frictionless internal talent market.</a:t>
            </a:r>
          </a:p>
          <a:p>
            <a:pPr marL="289560" indent="-289560" algn="l">
              <a:lnSpc>
                <a:spcPct val="108000"/>
              </a:lnSpc>
              <a:spcAft>
                <a:spcPts val="800"/>
              </a:spcAft>
              <a:buFont typeface="Arial"/>
              <a:buChar char="•"/>
            </a:pPr>
            <a:r>
              <a:rPr lang="en-GB" sz="1900" dirty="0">
                <a:solidFill>
                  <a:srgbClr val="1A1A1A"/>
                </a:solidFill>
                <a:latin typeface="Arial"/>
              </a:rPr>
              <a:t>P</a:t>
            </a:r>
            <a:r>
              <a:rPr lang="en-GB" sz="1900" b="0" i="0" dirty="0">
                <a:solidFill>
                  <a:srgbClr val="1A1A1A"/>
                </a:solidFill>
                <a:latin typeface="Arial"/>
              </a:rPr>
              <a:t>ursue specialised profiles on LinkedIn.</a:t>
            </a:r>
          </a:p>
          <a:p>
            <a:pPr marL="289560" indent="-289560" algn="l">
              <a:lnSpc>
                <a:spcPct val="108000"/>
              </a:lnSpc>
              <a:spcAft>
                <a:spcPts val="800"/>
              </a:spcAft>
              <a:buFont typeface="Arial"/>
              <a:buChar char="•"/>
            </a:pPr>
            <a:r>
              <a:rPr lang="en-GB" sz="1900" dirty="0">
                <a:solidFill>
                  <a:srgbClr val="1A1A1A"/>
                </a:solidFill>
                <a:latin typeface="Arial"/>
              </a:rPr>
              <a:t>P</a:t>
            </a:r>
            <a:r>
              <a:rPr lang="en-GB" sz="1900" b="0" i="0" dirty="0">
                <a:solidFill>
                  <a:srgbClr val="1A1A1A"/>
                </a:solidFill>
                <a:latin typeface="Arial"/>
              </a:rPr>
              <a:t>ut formal controls around employee referrals.</a:t>
            </a:r>
          </a:p>
        </p:txBody>
      </p:sp>
      <p:sp>
        <p:nvSpPr>
          <p:cNvPr id="14" name="TextBox 14"/>
          <p:cNvSpPr txBox="1"/>
          <p:nvPr/>
        </p:nvSpPr>
        <p:spPr>
          <a:xfrm>
            <a:off x="5556684" y="3225211"/>
            <a:ext cx="1751611" cy="1526059"/>
          </a:xfrm>
          <a:prstGeom prst="rect">
            <a:avLst/>
          </a:prstGeom>
        </p:spPr>
        <p:txBody>
          <a:bodyPr lIns="0" tIns="0" rIns="0" bIns="0" rtlCol="0" anchor="t">
            <a:spAutoFit/>
          </a:bodyPr>
          <a:lstStyle/>
          <a:p>
            <a:pPr marL="0" lvl="0" indent="0" algn="l">
              <a:lnSpc>
                <a:spcPts val="11929"/>
              </a:lnSpc>
              <a:spcBef>
                <a:spcPct val="0"/>
              </a:spcBef>
            </a:pPr>
            <a:r>
              <a:rPr lang="en-GB" sz="8521" b="1" spc="170" dirty="0">
                <a:solidFill>
                  <a:srgbClr val="000000"/>
                </a:solidFill>
                <a:latin typeface="Roboto Bold"/>
                <a:ea typeface="Roboto Bold"/>
                <a:cs typeface="Roboto Bold"/>
                <a:sym typeface="Roboto Bold"/>
              </a:rPr>
              <a:t>Q2</a:t>
            </a:r>
          </a:p>
        </p:txBody>
      </p:sp>
      <p:grpSp>
        <p:nvGrpSpPr>
          <p:cNvPr id="15" name="Group 15"/>
          <p:cNvGrpSpPr/>
          <p:nvPr/>
        </p:nvGrpSpPr>
        <p:grpSpPr>
          <a:xfrm>
            <a:off x="9405530" y="2553147"/>
            <a:ext cx="3668688" cy="5866851"/>
            <a:chOff x="0" y="-152400"/>
            <a:chExt cx="997841" cy="1595716"/>
          </a:xfrm>
        </p:grpSpPr>
        <p:sp>
          <p:nvSpPr>
            <p:cNvPr id="16" name="Freeform 16"/>
            <p:cNvSpPr/>
            <p:nvPr/>
          </p:nvSpPr>
          <p:spPr>
            <a:xfrm>
              <a:off x="0" y="0"/>
              <a:ext cx="997841" cy="1443316"/>
            </a:xfrm>
            <a:custGeom>
              <a:avLst/>
              <a:gdLst/>
              <a:ahLst/>
              <a:cxnLst/>
              <a:rect l="l" t="t" r="r" b="b"/>
              <a:pathLst>
                <a:path w="997841" h="1443316">
                  <a:moveTo>
                    <a:pt x="21103" y="0"/>
                  </a:moveTo>
                  <a:lnTo>
                    <a:pt x="976739" y="0"/>
                  </a:lnTo>
                  <a:cubicBezTo>
                    <a:pt x="988393" y="0"/>
                    <a:pt x="997841" y="9448"/>
                    <a:pt x="997841" y="21103"/>
                  </a:cubicBezTo>
                  <a:lnTo>
                    <a:pt x="997841" y="1422214"/>
                  </a:lnTo>
                  <a:cubicBezTo>
                    <a:pt x="997841" y="1433868"/>
                    <a:pt x="988393" y="1443316"/>
                    <a:pt x="976739" y="1443316"/>
                  </a:cubicBezTo>
                  <a:lnTo>
                    <a:pt x="21103" y="1443316"/>
                  </a:lnTo>
                  <a:cubicBezTo>
                    <a:pt x="9448" y="1443316"/>
                    <a:pt x="0" y="1433868"/>
                    <a:pt x="0" y="1422214"/>
                  </a:cubicBezTo>
                  <a:lnTo>
                    <a:pt x="0" y="21103"/>
                  </a:lnTo>
                  <a:cubicBezTo>
                    <a:pt x="0" y="9448"/>
                    <a:pt x="9448" y="0"/>
                    <a:pt x="21103" y="0"/>
                  </a:cubicBezTo>
                  <a:close/>
                </a:path>
              </a:pathLst>
            </a:custGeom>
            <a:solidFill>
              <a:srgbClr val="FF8A80">
                <a:alpha val="69804"/>
              </a:srgbClr>
            </a:solidFill>
          </p:spPr>
          <p:txBody>
            <a:bodyPr/>
            <a:lstStyle/>
            <a:p>
              <a:endParaRPr lang="en-GB"/>
            </a:p>
          </p:txBody>
        </p:sp>
        <p:sp>
          <p:nvSpPr>
            <p:cNvPr id="17" name="TextBox 17"/>
            <p:cNvSpPr txBox="1"/>
            <p:nvPr/>
          </p:nvSpPr>
          <p:spPr>
            <a:xfrm>
              <a:off x="0" y="-152400"/>
              <a:ext cx="997841" cy="1595716"/>
            </a:xfrm>
            <a:prstGeom prst="rect">
              <a:avLst/>
            </a:prstGeom>
          </p:spPr>
          <p:txBody>
            <a:bodyPr lIns="50800" tIns="50800" rIns="50800" bIns="50800" rtlCol="0" anchor="ctr"/>
            <a:lstStyle/>
            <a:p>
              <a:pPr algn="ctr">
                <a:lnSpc>
                  <a:spcPts val="4320"/>
                </a:lnSpc>
              </a:pPr>
              <a:endParaRPr lang="en-GB"/>
            </a:p>
          </p:txBody>
        </p:sp>
      </p:grpSp>
      <p:sp>
        <p:nvSpPr>
          <p:cNvPr id="18" name="TextBox 18"/>
          <p:cNvSpPr txBox="1"/>
          <p:nvPr/>
        </p:nvSpPr>
        <p:spPr>
          <a:xfrm>
            <a:off x="9643077" y="5303520"/>
            <a:ext cx="3180684" cy="3017520"/>
          </a:xfrm>
          <a:prstGeom prst="rect">
            <a:avLst/>
          </a:prstGeom>
        </p:spPr>
        <p:txBody>
          <a:bodyPr wrap="square" lIns="0" tIns="0" rIns="0" bIns="0" rtlCol="0" anchor="t">
            <a:noAutofit/>
          </a:bodyPr>
          <a:lstStyle/>
          <a:p>
            <a:pPr marL="289560" indent="-289560" algn="l">
              <a:lnSpc>
                <a:spcPct val="108000"/>
              </a:lnSpc>
              <a:spcAft>
                <a:spcPts val="800"/>
              </a:spcAft>
              <a:buFont typeface="Arial"/>
              <a:buChar char="•"/>
            </a:pPr>
            <a:r>
              <a:rPr lang="en-GB" sz="1900" b="0" i="0" dirty="0">
                <a:solidFill>
                  <a:srgbClr val="1A1A1A"/>
                </a:solidFill>
                <a:latin typeface="Arial"/>
              </a:rPr>
              <a:t>Put engineers and clinical staff front and centre in social employer-branding content.</a:t>
            </a:r>
          </a:p>
          <a:p>
            <a:pPr marL="289560" indent="-289560" algn="l">
              <a:lnSpc>
                <a:spcPct val="108000"/>
              </a:lnSpc>
              <a:spcAft>
                <a:spcPts val="800"/>
              </a:spcAft>
              <a:buFont typeface="Arial"/>
              <a:buChar char="•"/>
            </a:pPr>
            <a:r>
              <a:rPr lang="en-GB" sz="1900" b="0" i="0" dirty="0">
                <a:solidFill>
                  <a:srgbClr val="1A1A1A"/>
                </a:solidFill>
                <a:latin typeface="Arial"/>
              </a:rPr>
              <a:t>Introduce structured, values-led interviews backed by realistic work test</a:t>
            </a:r>
            <a:r>
              <a:rPr lang="en-GB" sz="1900" dirty="0">
                <a:solidFill>
                  <a:srgbClr val="1A1A1A"/>
                </a:solidFill>
                <a:latin typeface="Arial"/>
              </a:rPr>
              <a:t>s.</a:t>
            </a:r>
            <a:endParaRPr lang="en-GB" sz="1900" b="0" i="0" dirty="0">
              <a:solidFill>
                <a:srgbClr val="1A1A1A"/>
              </a:solidFill>
              <a:latin typeface="Arial"/>
            </a:endParaRPr>
          </a:p>
        </p:txBody>
      </p:sp>
      <p:sp>
        <p:nvSpPr>
          <p:cNvPr id="19" name="TextBox 19"/>
          <p:cNvSpPr txBox="1"/>
          <p:nvPr/>
        </p:nvSpPr>
        <p:spPr>
          <a:xfrm>
            <a:off x="9735311" y="3225211"/>
            <a:ext cx="1751611" cy="1526059"/>
          </a:xfrm>
          <a:prstGeom prst="rect">
            <a:avLst/>
          </a:prstGeom>
        </p:spPr>
        <p:txBody>
          <a:bodyPr lIns="0" tIns="0" rIns="0" bIns="0" rtlCol="0" anchor="t">
            <a:spAutoFit/>
          </a:bodyPr>
          <a:lstStyle/>
          <a:p>
            <a:pPr marL="0" lvl="0" indent="0" algn="l">
              <a:lnSpc>
                <a:spcPts val="11929"/>
              </a:lnSpc>
              <a:spcBef>
                <a:spcPct val="0"/>
              </a:spcBef>
            </a:pPr>
            <a:r>
              <a:rPr lang="en-GB" sz="8521" b="1" spc="170" dirty="0">
                <a:solidFill>
                  <a:srgbClr val="000000"/>
                </a:solidFill>
                <a:latin typeface="Roboto Bold"/>
                <a:ea typeface="Roboto Bold"/>
                <a:cs typeface="Roboto Bold"/>
                <a:sym typeface="Roboto Bold"/>
              </a:rPr>
              <a:t>Q3</a:t>
            </a:r>
          </a:p>
        </p:txBody>
      </p:sp>
      <p:grpSp>
        <p:nvGrpSpPr>
          <p:cNvPr id="20" name="Group 20"/>
          <p:cNvGrpSpPr/>
          <p:nvPr/>
        </p:nvGrpSpPr>
        <p:grpSpPr>
          <a:xfrm>
            <a:off x="13590612" y="2553147"/>
            <a:ext cx="3668688" cy="5866851"/>
            <a:chOff x="0" y="-152400"/>
            <a:chExt cx="997841" cy="1595716"/>
          </a:xfrm>
        </p:grpSpPr>
        <p:sp>
          <p:nvSpPr>
            <p:cNvPr id="21" name="Freeform 21"/>
            <p:cNvSpPr/>
            <p:nvPr/>
          </p:nvSpPr>
          <p:spPr>
            <a:xfrm>
              <a:off x="0" y="0"/>
              <a:ext cx="997841" cy="1443316"/>
            </a:xfrm>
            <a:custGeom>
              <a:avLst/>
              <a:gdLst/>
              <a:ahLst/>
              <a:cxnLst/>
              <a:rect l="l" t="t" r="r" b="b"/>
              <a:pathLst>
                <a:path w="997841" h="1443316">
                  <a:moveTo>
                    <a:pt x="21103" y="0"/>
                  </a:moveTo>
                  <a:lnTo>
                    <a:pt x="976739" y="0"/>
                  </a:lnTo>
                  <a:cubicBezTo>
                    <a:pt x="988393" y="0"/>
                    <a:pt x="997841" y="9448"/>
                    <a:pt x="997841" y="21103"/>
                  </a:cubicBezTo>
                  <a:lnTo>
                    <a:pt x="997841" y="1422214"/>
                  </a:lnTo>
                  <a:cubicBezTo>
                    <a:pt x="997841" y="1433868"/>
                    <a:pt x="988393" y="1443316"/>
                    <a:pt x="976739" y="1443316"/>
                  </a:cubicBezTo>
                  <a:lnTo>
                    <a:pt x="21103" y="1443316"/>
                  </a:lnTo>
                  <a:cubicBezTo>
                    <a:pt x="9448" y="1443316"/>
                    <a:pt x="0" y="1433868"/>
                    <a:pt x="0" y="1422214"/>
                  </a:cubicBezTo>
                  <a:lnTo>
                    <a:pt x="0" y="21103"/>
                  </a:lnTo>
                  <a:cubicBezTo>
                    <a:pt x="0" y="9448"/>
                    <a:pt x="9448" y="0"/>
                    <a:pt x="21103" y="0"/>
                  </a:cubicBezTo>
                  <a:close/>
                </a:path>
              </a:pathLst>
            </a:custGeom>
            <a:solidFill>
              <a:srgbClr val="FF8A80">
                <a:alpha val="89804"/>
              </a:srgbClr>
            </a:solidFill>
          </p:spPr>
          <p:txBody>
            <a:bodyPr/>
            <a:lstStyle/>
            <a:p>
              <a:endParaRPr lang="en-GB"/>
            </a:p>
          </p:txBody>
        </p:sp>
        <p:sp>
          <p:nvSpPr>
            <p:cNvPr id="22" name="TextBox 22"/>
            <p:cNvSpPr txBox="1"/>
            <p:nvPr/>
          </p:nvSpPr>
          <p:spPr>
            <a:xfrm>
              <a:off x="0" y="-152400"/>
              <a:ext cx="997841" cy="1595716"/>
            </a:xfrm>
            <a:prstGeom prst="rect">
              <a:avLst/>
            </a:prstGeom>
          </p:spPr>
          <p:txBody>
            <a:bodyPr lIns="50800" tIns="50800" rIns="50800" bIns="50800" rtlCol="0" anchor="ctr"/>
            <a:lstStyle/>
            <a:p>
              <a:pPr algn="ctr">
                <a:lnSpc>
                  <a:spcPts val="4320"/>
                </a:lnSpc>
              </a:pPr>
              <a:endParaRPr lang="en-GB"/>
            </a:p>
          </p:txBody>
        </p:sp>
      </p:grpSp>
      <p:sp>
        <p:nvSpPr>
          <p:cNvPr id="23" name="TextBox 23"/>
          <p:cNvSpPr txBox="1"/>
          <p:nvPr/>
        </p:nvSpPr>
        <p:spPr>
          <a:xfrm>
            <a:off x="13821705" y="5303520"/>
            <a:ext cx="3180684" cy="3017520"/>
          </a:xfrm>
          <a:prstGeom prst="rect">
            <a:avLst/>
          </a:prstGeom>
        </p:spPr>
        <p:txBody>
          <a:bodyPr wrap="square" lIns="0" tIns="0" rIns="0" bIns="0" rtlCol="0" anchor="t">
            <a:noAutofit/>
          </a:bodyPr>
          <a:lstStyle/>
          <a:p>
            <a:pPr marL="289560" indent="-289560" algn="l">
              <a:lnSpc>
                <a:spcPct val="108000"/>
              </a:lnSpc>
              <a:spcAft>
                <a:spcPts val="800"/>
              </a:spcAft>
              <a:buFont typeface="Arial"/>
              <a:buChar char="•"/>
            </a:pPr>
            <a:r>
              <a:rPr lang="en-GB" sz="1900" b="0" i="0" dirty="0">
                <a:solidFill>
                  <a:srgbClr val="1A1A1A"/>
                </a:solidFill>
                <a:latin typeface="Arial"/>
              </a:rPr>
              <a:t>Track performance using standard recruitment metrics.</a:t>
            </a:r>
          </a:p>
          <a:p>
            <a:pPr marL="289560" indent="-289560" algn="l">
              <a:lnSpc>
                <a:spcPct val="108000"/>
              </a:lnSpc>
              <a:spcAft>
                <a:spcPts val="800"/>
              </a:spcAft>
              <a:buFont typeface="Arial"/>
              <a:buChar char="•"/>
            </a:pPr>
            <a:r>
              <a:rPr lang="en-GB" sz="1900" b="0" i="0" dirty="0">
                <a:solidFill>
                  <a:srgbClr val="1A1A1A"/>
                </a:solidFill>
                <a:latin typeface="Arial"/>
              </a:rPr>
              <a:t>Time-to-hire, quality-of-hire, first-year retention, and hiring diversity.</a:t>
            </a:r>
          </a:p>
        </p:txBody>
      </p:sp>
      <p:sp>
        <p:nvSpPr>
          <p:cNvPr id="24" name="TextBox 24"/>
          <p:cNvSpPr txBox="1"/>
          <p:nvPr/>
        </p:nvSpPr>
        <p:spPr>
          <a:xfrm>
            <a:off x="13913938" y="3225211"/>
            <a:ext cx="1751611" cy="1467637"/>
          </a:xfrm>
          <a:prstGeom prst="rect">
            <a:avLst/>
          </a:prstGeom>
        </p:spPr>
        <p:txBody>
          <a:bodyPr lIns="0" tIns="0" rIns="0" bIns="0" rtlCol="0" anchor="t">
            <a:spAutoFit/>
          </a:bodyPr>
          <a:lstStyle/>
          <a:p>
            <a:pPr marL="0" lvl="0" indent="0" algn="l">
              <a:lnSpc>
                <a:spcPts val="11929"/>
              </a:lnSpc>
              <a:spcBef>
                <a:spcPct val="0"/>
              </a:spcBef>
            </a:pPr>
            <a:r>
              <a:rPr lang="en-GB" sz="8521" b="1" spc="170" dirty="0">
                <a:solidFill>
                  <a:srgbClr val="000000"/>
                </a:solidFill>
                <a:latin typeface="Roboto Bold"/>
                <a:ea typeface="Roboto Bold"/>
                <a:cs typeface="Roboto Bold"/>
                <a:sym typeface="Roboto Bold"/>
              </a:rPr>
              <a:t>Q4</a:t>
            </a:r>
          </a:p>
        </p:txBody>
      </p:sp>
      <p:sp>
        <p:nvSpPr>
          <p:cNvPr id="25" name="AutoShape 25"/>
          <p:cNvSpPr/>
          <p:nvPr/>
        </p:nvSpPr>
        <p:spPr>
          <a:xfrm>
            <a:off x="1279368" y="5124450"/>
            <a:ext cx="3180684" cy="0"/>
          </a:xfrm>
          <a:prstGeom prst="line">
            <a:avLst/>
          </a:prstGeom>
          <a:ln w="38100" cap="flat">
            <a:solidFill>
              <a:srgbClr val="FF5347"/>
            </a:solidFill>
            <a:prstDash val="solid"/>
            <a:headEnd type="none" w="sm" len="sm"/>
            <a:tailEnd type="none" w="sm" len="sm"/>
          </a:ln>
        </p:spPr>
        <p:txBody>
          <a:bodyPr/>
          <a:lstStyle/>
          <a:p>
            <a:endParaRPr lang="en-GB"/>
          </a:p>
        </p:txBody>
      </p:sp>
      <p:sp>
        <p:nvSpPr>
          <p:cNvPr id="26" name="AutoShape 26"/>
          <p:cNvSpPr/>
          <p:nvPr/>
        </p:nvSpPr>
        <p:spPr>
          <a:xfrm>
            <a:off x="5464450" y="5124450"/>
            <a:ext cx="3180684" cy="0"/>
          </a:xfrm>
          <a:prstGeom prst="line">
            <a:avLst/>
          </a:prstGeom>
          <a:ln w="38100" cap="flat">
            <a:solidFill>
              <a:srgbClr val="FF5347"/>
            </a:solidFill>
            <a:prstDash val="solid"/>
            <a:headEnd type="none" w="sm" len="sm"/>
            <a:tailEnd type="none" w="sm" len="sm"/>
          </a:ln>
        </p:spPr>
        <p:txBody>
          <a:bodyPr/>
          <a:lstStyle/>
          <a:p>
            <a:endParaRPr lang="en-GB"/>
          </a:p>
        </p:txBody>
      </p:sp>
      <p:sp>
        <p:nvSpPr>
          <p:cNvPr id="27" name="AutoShape 27"/>
          <p:cNvSpPr/>
          <p:nvPr/>
        </p:nvSpPr>
        <p:spPr>
          <a:xfrm>
            <a:off x="9649532" y="5124450"/>
            <a:ext cx="3180684" cy="0"/>
          </a:xfrm>
          <a:prstGeom prst="line">
            <a:avLst/>
          </a:prstGeom>
          <a:ln w="38100" cap="flat">
            <a:solidFill>
              <a:srgbClr val="FF5347"/>
            </a:solidFill>
            <a:prstDash val="solid"/>
            <a:headEnd type="none" w="sm" len="sm"/>
            <a:tailEnd type="none" w="sm" len="sm"/>
          </a:ln>
        </p:spPr>
        <p:txBody>
          <a:bodyPr/>
          <a:lstStyle/>
          <a:p>
            <a:endParaRPr lang="en-GB"/>
          </a:p>
        </p:txBody>
      </p:sp>
      <p:sp>
        <p:nvSpPr>
          <p:cNvPr id="28" name="AutoShape 28"/>
          <p:cNvSpPr/>
          <p:nvPr/>
        </p:nvSpPr>
        <p:spPr>
          <a:xfrm>
            <a:off x="13834614" y="5124450"/>
            <a:ext cx="3180684" cy="0"/>
          </a:xfrm>
          <a:prstGeom prst="line">
            <a:avLst/>
          </a:prstGeom>
          <a:ln w="38100" cap="flat">
            <a:solidFill>
              <a:srgbClr val="FF5347"/>
            </a:solidFill>
            <a:prstDash val="solid"/>
            <a:headEnd type="none" w="sm" len="sm"/>
            <a:tailEnd type="none" w="sm" len="sm"/>
          </a:ln>
        </p:spPr>
        <p:txBody>
          <a:bodyPr/>
          <a:lstStyle/>
          <a:p>
            <a:endParaRPr lang="en-GB"/>
          </a:p>
        </p:txBody>
      </p:sp>
      <p:sp>
        <p:nvSpPr>
          <p:cNvPr id="29" name="TextBox 28"/>
          <p:cNvSpPr txBox="1"/>
          <p:nvPr/>
        </p:nvSpPr>
        <p:spPr>
          <a:xfrm>
            <a:off x="8503920" y="868680"/>
            <a:ext cx="8778240" cy="1325880"/>
          </a:xfrm>
          <a:prstGeom prst="rect">
            <a:avLst/>
          </a:prstGeom>
          <a:noFill/>
        </p:spPr>
        <p:txBody>
          <a:bodyPr wrap="square" lIns="0" tIns="0" rIns="0" bIns="0" anchor="t">
            <a:noAutofit/>
          </a:bodyPr>
          <a:lstStyle/>
          <a:p>
            <a:pPr algn="l">
              <a:lnSpc>
                <a:spcPct val="108000"/>
              </a:lnSpc>
              <a:spcAft>
                <a:spcPts val="600"/>
              </a:spcAft>
            </a:pPr>
            <a:r>
              <a:rPr lang="en-GB" sz="1800" b="1" i="0" dirty="0">
                <a:solidFill>
                  <a:srgbClr val="FF5347"/>
                </a:solidFill>
                <a:latin typeface="Arial"/>
              </a:rPr>
              <a:t>A 12-Month Integrated Recruitment Strategy</a:t>
            </a:r>
            <a:endParaRPr lang="en-GB" sz="1800" b="0" i="0" dirty="0">
              <a:solidFill>
                <a:srgbClr val="1A1A1A"/>
              </a:solidFill>
              <a:latin typeface="Arial"/>
            </a:endParaRPr>
          </a:p>
        </p:txBody>
      </p:sp>
      <p:sp>
        <p:nvSpPr>
          <p:cNvPr id="30" name="TextBox 29"/>
          <p:cNvSpPr txBox="1"/>
          <p:nvPr/>
        </p:nvSpPr>
        <p:spPr>
          <a:xfrm>
            <a:off x="1033271" y="8641080"/>
            <a:ext cx="15087600" cy="457200"/>
          </a:xfrm>
          <a:prstGeom prst="rect">
            <a:avLst/>
          </a:prstGeom>
          <a:noFill/>
        </p:spPr>
        <p:txBody>
          <a:bodyPr wrap="square" lIns="0" tIns="0" rIns="0" bIns="0" anchor="t">
            <a:noAutofit/>
          </a:bodyPr>
          <a:lstStyle/>
          <a:p>
            <a:pPr>
              <a:lnSpc>
                <a:spcPct val="108000"/>
              </a:lnSpc>
              <a:spcAft>
                <a:spcPts val="600"/>
              </a:spcAft>
            </a:pPr>
            <a:r>
              <a:rPr lang="en-GB" dirty="0"/>
              <a:t>Why relying on an EVP outperforms pure salary: other employers can match pay instantly, whereas authentic purpose and career growth cannot be duplicated so easily (Barney, </a:t>
            </a:r>
            <a:r>
              <a:rPr lang="en-GB" dirty="0" err="1"/>
              <a:t>Ketchen</a:t>
            </a:r>
            <a:r>
              <a:rPr lang="en-GB" dirty="0"/>
              <a:t> and Wright, 2021)</a:t>
            </a:r>
            <a:endParaRPr lang="en-GB" sz="1800" b="0" i="1" dirty="0">
              <a:solidFill>
                <a:srgbClr val="1A1A1A"/>
              </a:solidFill>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3712" b="-4914"/>
            </a:stretch>
          </a:blipFill>
        </p:spPr>
        <p:txBody>
          <a:bodyPr/>
          <a:lstStyle/>
          <a:p>
            <a:endParaRPr lang="en-GB"/>
          </a:p>
        </p:txBody>
      </p:sp>
      <p:sp>
        <p:nvSpPr>
          <p:cNvPr id="10" name="Rectangle 9"/>
          <p:cNvSpPr/>
          <p:nvPr/>
        </p:nvSpPr>
        <p:spPr>
          <a:xfrm>
            <a:off x="0" y="0"/>
            <a:ext cx="9509760" cy="10287000"/>
          </a:xfrm>
          <a:prstGeom prst="rect">
            <a:avLst/>
          </a:prstGeom>
          <a:solidFill>
            <a:srgbClr val="141414">
              <a:alpha val="82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grpSp>
        <p:nvGrpSpPr>
          <p:cNvPr id="3" name="Group 3"/>
          <p:cNvGrpSpPr/>
          <p:nvPr/>
        </p:nvGrpSpPr>
        <p:grpSpPr>
          <a:xfrm>
            <a:off x="0" y="-578644"/>
            <a:ext cx="11920865" cy="10865644"/>
            <a:chOff x="0" y="-152400"/>
            <a:chExt cx="3139652" cy="2861733"/>
          </a:xfrm>
        </p:grpSpPr>
        <p:sp>
          <p:nvSpPr>
            <p:cNvPr id="4" name="Freeform 4"/>
            <p:cNvSpPr/>
            <p:nvPr/>
          </p:nvSpPr>
          <p:spPr>
            <a:xfrm>
              <a:off x="0" y="0"/>
              <a:ext cx="3139652" cy="2709333"/>
            </a:xfrm>
            <a:custGeom>
              <a:avLst/>
              <a:gdLst/>
              <a:ahLst/>
              <a:cxnLst/>
              <a:rect l="l" t="t" r="r" b="b"/>
              <a:pathLst>
                <a:path w="3139652" h="2709333">
                  <a:moveTo>
                    <a:pt x="0" y="0"/>
                  </a:moveTo>
                  <a:lnTo>
                    <a:pt x="3139652" y="0"/>
                  </a:lnTo>
                  <a:lnTo>
                    <a:pt x="3139652" y="2709333"/>
                  </a:lnTo>
                  <a:lnTo>
                    <a:pt x="0" y="2709333"/>
                  </a:lnTo>
                  <a:close/>
                </a:path>
              </a:pathLst>
            </a:custGeom>
            <a:gradFill rotWithShape="1">
              <a:gsLst>
                <a:gs pos="0">
                  <a:srgbClr val="000000">
                    <a:alpha val="100000"/>
                  </a:srgbClr>
                </a:gs>
                <a:gs pos="100000">
                  <a:srgbClr val="000000">
                    <a:alpha val="0"/>
                  </a:srgbClr>
                </a:gs>
              </a:gsLst>
              <a:lin ang="0"/>
            </a:gradFill>
          </p:spPr>
          <p:txBody>
            <a:bodyPr/>
            <a:lstStyle/>
            <a:p>
              <a:endParaRPr lang="en-GB"/>
            </a:p>
          </p:txBody>
        </p:sp>
        <p:sp>
          <p:nvSpPr>
            <p:cNvPr id="5" name="TextBox 5"/>
            <p:cNvSpPr txBox="1"/>
            <p:nvPr/>
          </p:nvSpPr>
          <p:spPr>
            <a:xfrm>
              <a:off x="0" y="-152400"/>
              <a:ext cx="3139652" cy="2861733"/>
            </a:xfrm>
            <a:prstGeom prst="rect">
              <a:avLst/>
            </a:prstGeom>
          </p:spPr>
          <p:txBody>
            <a:bodyPr lIns="50800" tIns="50800" rIns="50800" bIns="50800" rtlCol="0" anchor="ctr"/>
            <a:lstStyle/>
            <a:p>
              <a:pPr algn="ctr">
                <a:lnSpc>
                  <a:spcPts val="4320"/>
                </a:lnSpc>
              </a:pPr>
              <a:endParaRPr lang="en-GB"/>
            </a:p>
          </p:txBody>
        </p:sp>
      </p:grpSp>
      <p:sp>
        <p:nvSpPr>
          <p:cNvPr id="6" name="AutoShape 6"/>
          <p:cNvSpPr/>
          <p:nvPr/>
        </p:nvSpPr>
        <p:spPr>
          <a:xfrm>
            <a:off x="1028700" y="2788920"/>
            <a:ext cx="1077509" cy="0"/>
          </a:xfrm>
          <a:prstGeom prst="line">
            <a:avLst/>
          </a:prstGeom>
          <a:ln w="95250" cap="flat">
            <a:solidFill>
              <a:srgbClr val="FF5347"/>
            </a:solidFill>
            <a:prstDash val="solid"/>
            <a:headEnd type="none" w="sm" len="sm"/>
            <a:tailEnd type="none" w="sm" len="sm"/>
          </a:ln>
        </p:spPr>
        <p:txBody>
          <a:bodyPr/>
          <a:lstStyle/>
          <a:p>
            <a:endParaRPr lang="en-GB"/>
          </a:p>
        </p:txBody>
      </p:sp>
      <p:sp>
        <p:nvSpPr>
          <p:cNvPr id="7" name="TextBox 7"/>
          <p:cNvSpPr txBox="1"/>
          <p:nvPr/>
        </p:nvSpPr>
        <p:spPr>
          <a:xfrm>
            <a:off x="1028700" y="1371600"/>
            <a:ext cx="8229600" cy="1097280"/>
          </a:xfrm>
          <a:prstGeom prst="rect">
            <a:avLst/>
          </a:prstGeom>
        </p:spPr>
        <p:txBody>
          <a:bodyPr wrap="square" lIns="0" tIns="0" rIns="0" bIns="0" rtlCol="0" anchor="t">
            <a:noAutofit/>
          </a:bodyPr>
          <a:lstStyle/>
          <a:p>
            <a:pPr algn="l">
              <a:lnSpc>
                <a:spcPct val="108000"/>
              </a:lnSpc>
              <a:spcAft>
                <a:spcPts val="600"/>
              </a:spcAft>
            </a:pPr>
            <a:r>
              <a:rPr lang="en-GB" sz="3800" b="1" i="0" dirty="0">
                <a:solidFill>
                  <a:srgbClr val="FFFFFF"/>
                </a:solidFill>
                <a:latin typeface="Arial"/>
              </a:rPr>
              <a:t>Linking Skills Upgrades to Staff Retention and Strategic Targets</a:t>
            </a:r>
          </a:p>
        </p:txBody>
      </p:sp>
      <p:sp>
        <p:nvSpPr>
          <p:cNvPr id="8" name="TextBox 8"/>
          <p:cNvSpPr txBox="1"/>
          <p:nvPr/>
        </p:nvSpPr>
        <p:spPr>
          <a:xfrm>
            <a:off x="1028700" y="868680"/>
            <a:ext cx="9144000" cy="415290"/>
          </a:xfrm>
          <a:prstGeom prst="rect">
            <a:avLst/>
          </a:prstGeom>
        </p:spPr>
        <p:txBody>
          <a:bodyPr wrap="square" lIns="0" tIns="0" rIns="0" bIns="0" rtlCol="0" anchor="t">
            <a:noAutofit/>
          </a:bodyPr>
          <a:lstStyle/>
          <a:p>
            <a:pPr algn="l">
              <a:lnSpc>
                <a:spcPct val="108000"/>
              </a:lnSpc>
              <a:spcAft>
                <a:spcPts val="600"/>
              </a:spcAft>
            </a:pPr>
            <a:r>
              <a:rPr lang="en-GB" sz="2000" b="1" i="0" dirty="0">
                <a:solidFill>
                  <a:srgbClr val="FF5347"/>
                </a:solidFill>
                <a:latin typeface="Arial"/>
              </a:rPr>
              <a:t>Training and Development</a:t>
            </a:r>
          </a:p>
        </p:txBody>
      </p:sp>
      <p:sp>
        <p:nvSpPr>
          <p:cNvPr id="9" name="TextBox 9"/>
          <p:cNvSpPr txBox="1"/>
          <p:nvPr/>
        </p:nvSpPr>
        <p:spPr>
          <a:xfrm>
            <a:off x="16653205" y="8745855"/>
            <a:ext cx="606095" cy="512445"/>
          </a:xfrm>
          <a:prstGeom prst="rect">
            <a:avLst/>
          </a:prstGeom>
        </p:spPr>
        <p:txBody>
          <a:bodyPr wrap="square" lIns="0" tIns="0" rIns="0" bIns="0" rtlCol="0" anchor="t">
            <a:noAutofit/>
          </a:bodyPr>
          <a:lstStyle/>
          <a:p>
            <a:pPr algn="r">
              <a:lnSpc>
                <a:spcPct val="108000"/>
              </a:lnSpc>
              <a:spcAft>
                <a:spcPts val="600"/>
              </a:spcAft>
            </a:pPr>
            <a:r>
              <a:rPr lang="en-GB" sz="2400" b="1" i="0" dirty="0">
                <a:solidFill>
                  <a:srgbClr val="FFFFFF"/>
                </a:solidFill>
                <a:latin typeface="Arial"/>
              </a:rPr>
              <a:t>10</a:t>
            </a:r>
          </a:p>
        </p:txBody>
      </p:sp>
      <p:sp>
        <p:nvSpPr>
          <p:cNvPr id="11" name="TextBox 10"/>
          <p:cNvSpPr txBox="1"/>
          <p:nvPr/>
        </p:nvSpPr>
        <p:spPr>
          <a:xfrm>
            <a:off x="1024128" y="3108960"/>
            <a:ext cx="7955279" cy="6675120"/>
          </a:xfrm>
          <a:prstGeom prst="rect">
            <a:avLst/>
          </a:prstGeom>
          <a:noFill/>
        </p:spPr>
        <p:txBody>
          <a:bodyPr wrap="square" lIns="0" tIns="0" rIns="0" bIns="0" anchor="t">
            <a:noAutofit/>
          </a:bodyPr>
          <a:lstStyle/>
          <a:p>
            <a:pPr marL="289560" indent="-289560" algn="l">
              <a:lnSpc>
                <a:spcPct val="108000"/>
              </a:lnSpc>
              <a:spcAft>
                <a:spcPts val="800"/>
              </a:spcAft>
              <a:buFont typeface="Arial"/>
              <a:buChar char="•"/>
            </a:pPr>
            <a:r>
              <a:rPr lang="en-GB" sz="1900" b="1" i="0" dirty="0">
                <a:solidFill>
                  <a:srgbClr val="FF5347"/>
                </a:solidFill>
                <a:latin typeface="Arial"/>
              </a:rPr>
              <a:t>TNA </a:t>
            </a:r>
            <a:r>
              <a:rPr lang="en-GB" sz="1900" b="1" dirty="0">
                <a:solidFill>
                  <a:srgbClr val="FF5347"/>
                </a:solidFill>
                <a:latin typeface="Arial"/>
              </a:rPr>
              <a:t>shift</a:t>
            </a:r>
            <a:r>
              <a:rPr lang="en-GB" sz="1900" b="1" i="0" dirty="0">
                <a:solidFill>
                  <a:srgbClr val="FF5347"/>
                </a:solidFill>
                <a:latin typeface="Arial"/>
              </a:rPr>
              <a:t>: </a:t>
            </a:r>
            <a:r>
              <a:rPr lang="en-GB" sz="1900" b="0" i="0" dirty="0">
                <a:solidFill>
                  <a:srgbClr val="FFFFFF"/>
                </a:solidFill>
                <a:latin typeface="Arial"/>
              </a:rPr>
              <a:t>Use a Training Needs Analysis to shift staff from current baseline skills to the specific capabilities our strategy will require (Armstrong and Taylor, 2023)</a:t>
            </a:r>
          </a:p>
          <a:p>
            <a:pPr marL="289560" indent="-289560" algn="l">
              <a:lnSpc>
                <a:spcPct val="108000"/>
              </a:lnSpc>
              <a:spcAft>
                <a:spcPts val="800"/>
              </a:spcAft>
              <a:buFont typeface="Arial"/>
              <a:buChar char="•"/>
            </a:pPr>
            <a:r>
              <a:rPr lang="en-GB" sz="1900" b="1" i="0" dirty="0">
                <a:solidFill>
                  <a:srgbClr val="FF5347"/>
                </a:solidFill>
                <a:latin typeface="Arial"/>
              </a:rPr>
              <a:t>Digital Academy: </a:t>
            </a:r>
            <a:r>
              <a:rPr lang="en-GB" sz="1900" b="0" i="0" dirty="0">
                <a:solidFill>
                  <a:srgbClr val="FFFFFF"/>
                </a:solidFill>
                <a:latin typeface="Arial"/>
              </a:rPr>
              <a:t>grow internal talent through apprenticeships, micro-learning, and peer coaching, matching the 48% of UK employers expanding in-house training (CIPD, 2026)</a:t>
            </a:r>
          </a:p>
          <a:p>
            <a:pPr marL="289560" indent="-289560" algn="l">
              <a:lnSpc>
                <a:spcPct val="108000"/>
              </a:lnSpc>
              <a:spcAft>
                <a:spcPts val="800"/>
              </a:spcAft>
              <a:buFont typeface="Arial"/>
              <a:buChar char="•"/>
            </a:pPr>
            <a:r>
              <a:rPr lang="en-GB" sz="1900" b="1" i="0" dirty="0">
                <a:solidFill>
                  <a:srgbClr val="FF5347"/>
                </a:solidFill>
                <a:latin typeface="Arial"/>
              </a:rPr>
              <a:t>Leadership: </a:t>
            </a:r>
            <a:r>
              <a:rPr lang="en-GB" sz="1900" b="0" i="0" dirty="0">
                <a:solidFill>
                  <a:srgbClr val="FFFFFF"/>
                </a:solidFill>
                <a:latin typeface="Arial"/>
              </a:rPr>
              <a:t>compassionate leadership training created especially for frontline managers (West, 2021)</a:t>
            </a:r>
          </a:p>
          <a:p>
            <a:pPr marL="289560" indent="-289560" algn="l">
              <a:lnSpc>
                <a:spcPct val="108000"/>
              </a:lnSpc>
              <a:spcAft>
                <a:spcPts val="800"/>
              </a:spcAft>
              <a:buFont typeface="Arial"/>
              <a:buChar char="•"/>
            </a:pPr>
            <a:r>
              <a:rPr lang="en-GB" sz="1900" b="1" i="0" dirty="0">
                <a:solidFill>
                  <a:srgbClr val="FF5347"/>
                </a:solidFill>
                <a:latin typeface="Arial"/>
              </a:rPr>
              <a:t>Teams: </a:t>
            </a:r>
            <a:r>
              <a:rPr lang="en-GB" sz="1900" b="0" i="0" dirty="0">
                <a:solidFill>
                  <a:srgbClr val="FFFFFF"/>
                </a:solidFill>
                <a:latin typeface="Arial"/>
              </a:rPr>
              <a:t>pair up engineers and clinicians to tackle cross-functional projects and shared targets</a:t>
            </a:r>
          </a:p>
          <a:p>
            <a:pPr marL="289560" indent="-289560" algn="l">
              <a:lnSpc>
                <a:spcPct val="108000"/>
              </a:lnSpc>
              <a:spcAft>
                <a:spcPts val="800"/>
              </a:spcAft>
              <a:buFont typeface="Arial"/>
              <a:buChar char="•"/>
            </a:pPr>
            <a:r>
              <a:rPr lang="en-GB" sz="1900" b="1" i="0" dirty="0">
                <a:solidFill>
                  <a:srgbClr val="FF5347"/>
                </a:solidFill>
                <a:latin typeface="Arial"/>
              </a:rPr>
              <a:t>Wellbeing: </a:t>
            </a:r>
            <a:r>
              <a:rPr lang="en-GB" sz="1900" b="0" i="0" dirty="0">
                <a:solidFill>
                  <a:srgbClr val="FFFFFF"/>
                </a:solidFill>
                <a:latin typeface="Arial"/>
              </a:rPr>
              <a:t>build up workplace resources like autonomy, support, and professional growth to cushion heavy workloads and lower burnout rates (Bakker, </a:t>
            </a:r>
            <a:r>
              <a:rPr lang="en-GB" sz="1900" b="0" i="0" dirty="0" err="1">
                <a:solidFill>
                  <a:srgbClr val="FFFFFF"/>
                </a:solidFill>
                <a:latin typeface="Arial"/>
              </a:rPr>
              <a:t>Demerouti</a:t>
            </a:r>
            <a:r>
              <a:rPr lang="en-GB" sz="1900" b="0" i="0" dirty="0">
                <a:solidFill>
                  <a:srgbClr val="FFFFFF"/>
                </a:solidFill>
                <a:latin typeface="Arial"/>
              </a:rPr>
              <a:t> and </a:t>
            </a:r>
            <a:r>
              <a:rPr lang="en-GB" sz="1900" b="0" i="0" dirty="0" err="1">
                <a:solidFill>
                  <a:srgbClr val="FFFFFF"/>
                </a:solidFill>
                <a:latin typeface="Arial"/>
              </a:rPr>
              <a:t>Sanz-Vergel</a:t>
            </a:r>
            <a:r>
              <a:rPr lang="en-GB" sz="1900" b="0" i="0" dirty="0">
                <a:solidFill>
                  <a:srgbClr val="FFFFFF"/>
                </a:solidFill>
                <a:latin typeface="Arial"/>
              </a:rPr>
              <a:t>, 2023)</a:t>
            </a:r>
          </a:p>
          <a:p>
            <a:pPr marL="289560" indent="-289560" algn="l">
              <a:lnSpc>
                <a:spcPct val="108000"/>
              </a:lnSpc>
              <a:spcAft>
                <a:spcPts val="800"/>
              </a:spcAft>
              <a:buFont typeface="Arial"/>
              <a:buChar char="•"/>
            </a:pPr>
            <a:r>
              <a:rPr lang="en-GB" sz="1900" b="1" i="0" dirty="0">
                <a:solidFill>
                  <a:srgbClr val="FF5347"/>
                </a:solidFill>
                <a:latin typeface="Arial"/>
              </a:rPr>
              <a:t>Performance &amp; reward: </a:t>
            </a:r>
            <a:r>
              <a:rPr lang="en-GB" sz="1900" b="0" i="0" dirty="0">
                <a:solidFill>
                  <a:srgbClr val="FFFFFF"/>
                </a:solidFill>
                <a:latin typeface="Arial"/>
              </a:rPr>
              <a:t>combine quarterly performance check-ins with a total reward approach that includes recognition, flexible working, and dedicated training budgets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1028700" y="2179913"/>
            <a:ext cx="1077509" cy="0"/>
          </a:xfrm>
          <a:prstGeom prst="line">
            <a:avLst/>
          </a:prstGeom>
          <a:ln w="95250" cap="flat">
            <a:solidFill>
              <a:srgbClr val="FF5347"/>
            </a:solidFill>
            <a:prstDash val="solid"/>
            <a:headEnd type="none" w="sm" len="sm"/>
            <a:tailEnd type="none" w="sm" len="sm"/>
          </a:ln>
        </p:spPr>
        <p:txBody>
          <a:bodyPr/>
          <a:lstStyle/>
          <a:p>
            <a:endParaRPr lang="en-GB"/>
          </a:p>
        </p:txBody>
      </p:sp>
      <p:sp>
        <p:nvSpPr>
          <p:cNvPr id="3" name="TextBox 3"/>
          <p:cNvSpPr txBox="1"/>
          <p:nvPr/>
        </p:nvSpPr>
        <p:spPr>
          <a:xfrm>
            <a:off x="1028700" y="904875"/>
            <a:ext cx="8229600" cy="972185"/>
          </a:xfrm>
          <a:prstGeom prst="rect">
            <a:avLst/>
          </a:prstGeom>
        </p:spPr>
        <p:txBody>
          <a:bodyPr wrap="square" lIns="0" tIns="0" rIns="0" bIns="0" rtlCol="0" anchor="t">
            <a:noAutofit/>
          </a:bodyPr>
          <a:lstStyle/>
          <a:p>
            <a:pPr algn="l">
              <a:lnSpc>
                <a:spcPct val="108000"/>
              </a:lnSpc>
              <a:spcAft>
                <a:spcPts val="600"/>
              </a:spcAft>
            </a:pPr>
            <a:r>
              <a:rPr lang="en-GB" sz="4800" b="1" i="0" dirty="0">
                <a:solidFill>
                  <a:srgbClr val="1A1A1A"/>
                </a:solidFill>
                <a:latin typeface="Arial"/>
              </a:rPr>
              <a:t>Conclusion</a:t>
            </a:r>
          </a:p>
        </p:txBody>
      </p:sp>
      <p:sp>
        <p:nvSpPr>
          <p:cNvPr id="4" name="TextBox 3"/>
          <p:cNvSpPr txBox="1"/>
          <p:nvPr/>
        </p:nvSpPr>
        <p:spPr>
          <a:xfrm>
            <a:off x="1024128" y="2514600"/>
            <a:ext cx="7680960" cy="1371600"/>
          </a:xfrm>
          <a:prstGeom prst="rect">
            <a:avLst/>
          </a:prstGeom>
          <a:noFill/>
        </p:spPr>
        <p:txBody>
          <a:bodyPr wrap="square" lIns="0" tIns="0" rIns="0" bIns="0" anchor="t">
            <a:noAutofit/>
          </a:bodyPr>
          <a:lstStyle/>
          <a:p>
            <a:pPr>
              <a:lnSpc>
                <a:spcPct val="108000"/>
              </a:lnSpc>
              <a:spcAft>
                <a:spcPts val="600"/>
              </a:spcAft>
            </a:pPr>
            <a:r>
              <a:rPr lang="en-GB" sz="2200" b="1" i="0" dirty="0">
                <a:solidFill>
                  <a:srgbClr val="FF5347"/>
                </a:solidFill>
                <a:latin typeface="Arial"/>
              </a:rPr>
              <a:t>Key finding: </a:t>
            </a:r>
            <a:r>
              <a:rPr lang="en-GB" dirty="0"/>
              <a:t>All seven issues are mutually reinforcing, meaning we must deal with burnout and skills gaps before the loop can be broken</a:t>
            </a:r>
            <a:r>
              <a:rPr lang="en-GB" sz="2200" b="0" i="0" dirty="0">
                <a:solidFill>
                  <a:srgbClr val="1A1A1A"/>
                </a:solidFill>
                <a:latin typeface="Arial"/>
              </a:rPr>
              <a:t>.</a:t>
            </a:r>
          </a:p>
        </p:txBody>
      </p:sp>
      <p:sp>
        <p:nvSpPr>
          <p:cNvPr id="5" name="Oval 4"/>
          <p:cNvSpPr/>
          <p:nvPr/>
        </p:nvSpPr>
        <p:spPr>
          <a:xfrm>
            <a:off x="1024128" y="3977639"/>
            <a:ext cx="777240" cy="777240"/>
          </a:xfrm>
          <a:prstGeom prst="ellipse">
            <a:avLst/>
          </a:prstGeom>
          <a:solidFill>
            <a:srgbClr val="FF5347"/>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lnSpc>
                <a:spcPct val="108000"/>
              </a:lnSpc>
              <a:spcAft>
                <a:spcPts val="0"/>
              </a:spcAft>
            </a:pPr>
            <a:r>
              <a:rPr lang="en-GB" sz="2400" b="1" i="0" dirty="0">
                <a:solidFill>
                  <a:srgbClr val="FFFFFF"/>
                </a:solidFill>
                <a:latin typeface="Arial"/>
              </a:rPr>
              <a:t>1</a:t>
            </a:r>
          </a:p>
        </p:txBody>
      </p:sp>
      <p:sp>
        <p:nvSpPr>
          <p:cNvPr id="6" name="TextBox 5"/>
          <p:cNvSpPr txBox="1"/>
          <p:nvPr/>
        </p:nvSpPr>
        <p:spPr>
          <a:xfrm>
            <a:off x="2057400" y="3977639"/>
            <a:ext cx="6583680" cy="777240"/>
          </a:xfrm>
          <a:prstGeom prst="rect">
            <a:avLst/>
          </a:prstGeom>
          <a:noFill/>
        </p:spPr>
        <p:txBody>
          <a:bodyPr wrap="square" lIns="0" tIns="0" rIns="0" bIns="0" anchor="ctr">
            <a:noAutofit/>
          </a:bodyPr>
          <a:lstStyle/>
          <a:p>
            <a:pPr algn="l">
              <a:lnSpc>
                <a:spcPct val="108000"/>
              </a:lnSpc>
              <a:spcAft>
                <a:spcPts val="600"/>
              </a:spcAft>
            </a:pPr>
            <a:r>
              <a:rPr lang="en-GB" sz="2100" dirty="0">
                <a:solidFill>
                  <a:srgbClr val="1A1A1A"/>
                </a:solidFill>
                <a:latin typeface="Arial"/>
              </a:rPr>
              <a:t>B</a:t>
            </a:r>
            <a:r>
              <a:rPr lang="en-GB" sz="2100" i="0" dirty="0">
                <a:solidFill>
                  <a:srgbClr val="1A1A1A"/>
                </a:solidFill>
                <a:latin typeface="Arial"/>
              </a:rPr>
              <a:t>alance external recruitment with internal talent development, guided by our EVP</a:t>
            </a:r>
          </a:p>
        </p:txBody>
      </p:sp>
      <p:sp>
        <p:nvSpPr>
          <p:cNvPr id="7" name="Oval 6"/>
          <p:cNvSpPr/>
          <p:nvPr/>
        </p:nvSpPr>
        <p:spPr>
          <a:xfrm>
            <a:off x="1024128" y="5120640"/>
            <a:ext cx="777240" cy="777240"/>
          </a:xfrm>
          <a:prstGeom prst="ellipse">
            <a:avLst/>
          </a:prstGeom>
          <a:solidFill>
            <a:srgbClr val="FF5347"/>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lnSpc>
                <a:spcPct val="108000"/>
              </a:lnSpc>
              <a:spcAft>
                <a:spcPts val="0"/>
              </a:spcAft>
            </a:pPr>
            <a:r>
              <a:rPr lang="en-GB" sz="2400" b="1" i="0" dirty="0">
                <a:solidFill>
                  <a:srgbClr val="FFFFFF"/>
                </a:solidFill>
                <a:latin typeface="Arial"/>
              </a:rPr>
              <a:t>2</a:t>
            </a:r>
          </a:p>
        </p:txBody>
      </p:sp>
      <p:sp>
        <p:nvSpPr>
          <p:cNvPr id="8" name="TextBox 7"/>
          <p:cNvSpPr txBox="1"/>
          <p:nvPr/>
        </p:nvSpPr>
        <p:spPr>
          <a:xfrm>
            <a:off x="2057400" y="5120640"/>
            <a:ext cx="6583680" cy="777240"/>
          </a:xfrm>
          <a:prstGeom prst="rect">
            <a:avLst/>
          </a:prstGeom>
          <a:noFill/>
        </p:spPr>
        <p:txBody>
          <a:bodyPr wrap="square" lIns="0" tIns="0" rIns="0" bIns="0" anchor="ctr">
            <a:noAutofit/>
          </a:bodyPr>
          <a:lstStyle/>
          <a:p>
            <a:r>
              <a:rPr lang="en-GB" dirty="0"/>
              <a:t>Redesigning jobs and offering flexible work with staff health and wellbeing at the core</a:t>
            </a:r>
          </a:p>
        </p:txBody>
      </p:sp>
      <p:sp>
        <p:nvSpPr>
          <p:cNvPr id="9" name="Oval 8"/>
          <p:cNvSpPr/>
          <p:nvPr/>
        </p:nvSpPr>
        <p:spPr>
          <a:xfrm>
            <a:off x="1024128" y="6263640"/>
            <a:ext cx="777240" cy="777240"/>
          </a:xfrm>
          <a:prstGeom prst="ellipse">
            <a:avLst/>
          </a:prstGeom>
          <a:solidFill>
            <a:srgbClr val="FF5347"/>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lnSpc>
                <a:spcPct val="108000"/>
              </a:lnSpc>
              <a:spcAft>
                <a:spcPts val="0"/>
              </a:spcAft>
            </a:pPr>
            <a:r>
              <a:rPr lang="en-GB" sz="2400" b="1" i="0" dirty="0">
                <a:solidFill>
                  <a:srgbClr val="FFFFFF"/>
                </a:solidFill>
                <a:latin typeface="Arial"/>
              </a:rPr>
              <a:t>3</a:t>
            </a:r>
          </a:p>
        </p:txBody>
      </p:sp>
      <p:sp>
        <p:nvSpPr>
          <p:cNvPr id="10" name="TextBox 9"/>
          <p:cNvSpPr txBox="1"/>
          <p:nvPr/>
        </p:nvSpPr>
        <p:spPr>
          <a:xfrm>
            <a:off x="2057400" y="6263640"/>
            <a:ext cx="6583680" cy="777240"/>
          </a:xfrm>
          <a:prstGeom prst="rect">
            <a:avLst/>
          </a:prstGeom>
          <a:noFill/>
        </p:spPr>
        <p:txBody>
          <a:bodyPr wrap="square" lIns="0" tIns="0" rIns="0" bIns="0" anchor="ctr">
            <a:noAutofit/>
          </a:bodyPr>
          <a:lstStyle/>
          <a:p>
            <a:pPr algn="l">
              <a:lnSpc>
                <a:spcPct val="108000"/>
              </a:lnSpc>
              <a:spcAft>
                <a:spcPts val="600"/>
              </a:spcAft>
            </a:pPr>
            <a:r>
              <a:rPr lang="en-GB" sz="2100" dirty="0">
                <a:solidFill>
                  <a:srgbClr val="1A1A1A"/>
                </a:solidFill>
                <a:latin typeface="Arial"/>
              </a:rPr>
              <a:t>R</a:t>
            </a:r>
            <a:r>
              <a:rPr lang="en-GB" sz="2100" i="0" dirty="0">
                <a:solidFill>
                  <a:srgbClr val="1A1A1A"/>
                </a:solidFill>
                <a:latin typeface="Arial"/>
              </a:rPr>
              <a:t>edesigning jobs and offering flexible work with staff health and wellbeing at the core</a:t>
            </a:r>
          </a:p>
        </p:txBody>
      </p:sp>
      <p:sp>
        <p:nvSpPr>
          <p:cNvPr id="11" name="TextBox 10"/>
          <p:cNvSpPr txBox="1"/>
          <p:nvPr/>
        </p:nvSpPr>
        <p:spPr>
          <a:xfrm>
            <a:off x="1024128" y="7589520"/>
            <a:ext cx="7680960" cy="1097280"/>
          </a:xfrm>
          <a:prstGeom prst="rect">
            <a:avLst/>
          </a:prstGeom>
          <a:noFill/>
        </p:spPr>
        <p:txBody>
          <a:bodyPr wrap="square" lIns="0" tIns="0" rIns="0" bIns="0" anchor="t">
            <a:noAutofit/>
          </a:bodyPr>
          <a:lstStyle/>
          <a:p>
            <a:pPr algn="l">
              <a:lnSpc>
                <a:spcPct val="108000"/>
              </a:lnSpc>
              <a:spcAft>
                <a:spcPts val="600"/>
              </a:spcAft>
            </a:pPr>
            <a:r>
              <a:rPr lang="en-GB" sz="1900" b="1" i="0" dirty="0">
                <a:solidFill>
                  <a:srgbClr val="FF5347"/>
                </a:solidFill>
                <a:latin typeface="Arial"/>
              </a:rPr>
              <a:t>Next step: </a:t>
            </a:r>
            <a:r>
              <a:rPr lang="en-GB" sz="1900" b="1" dirty="0">
                <a:solidFill>
                  <a:srgbClr val="1A1A1A"/>
                </a:solidFill>
                <a:latin typeface="Arial"/>
              </a:rPr>
              <a:t>S</a:t>
            </a:r>
            <a:r>
              <a:rPr lang="en-GB" sz="1900" b="1" i="0" dirty="0">
                <a:solidFill>
                  <a:srgbClr val="1A1A1A"/>
                </a:solidFill>
                <a:latin typeface="Arial"/>
              </a:rPr>
              <a:t>eek approval from the Board for a 12-month pilot tracked through quarterly HR dashboard reports</a:t>
            </a:r>
          </a:p>
        </p:txBody>
      </p:sp>
      <p:sp>
        <p:nvSpPr>
          <p:cNvPr id="12" name="Rounded Rectangle 11"/>
          <p:cNvSpPr/>
          <p:nvPr/>
        </p:nvSpPr>
        <p:spPr>
          <a:xfrm>
            <a:off x="9418320" y="2514600"/>
            <a:ext cx="3794760" cy="251460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13" name="TextBox 12"/>
          <p:cNvSpPr txBox="1"/>
          <p:nvPr/>
        </p:nvSpPr>
        <p:spPr>
          <a:xfrm>
            <a:off x="9692640" y="2788920"/>
            <a:ext cx="3291840" cy="54864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People</a:t>
            </a:r>
          </a:p>
        </p:txBody>
      </p:sp>
      <p:sp>
        <p:nvSpPr>
          <p:cNvPr id="14" name="TextBox 13"/>
          <p:cNvSpPr txBox="1"/>
          <p:nvPr/>
        </p:nvSpPr>
        <p:spPr>
          <a:xfrm>
            <a:off x="9692640" y="3429000"/>
            <a:ext cx="3291840" cy="1463040"/>
          </a:xfrm>
          <a:prstGeom prst="rect">
            <a:avLst/>
          </a:prstGeom>
          <a:noFill/>
        </p:spPr>
        <p:txBody>
          <a:bodyPr wrap="square" lIns="0" tIns="0" rIns="0" bIns="0" anchor="t">
            <a:noAutofit/>
          </a:bodyPr>
          <a:lstStyle/>
          <a:p>
            <a:pPr algn="l">
              <a:lnSpc>
                <a:spcPct val="108000"/>
              </a:lnSpc>
              <a:spcAft>
                <a:spcPts val="600"/>
              </a:spcAft>
            </a:pPr>
            <a:r>
              <a:rPr lang="en-GB" sz="2000" dirty="0">
                <a:solidFill>
                  <a:srgbClr val="1A1A1A"/>
                </a:solidFill>
                <a:latin typeface="Arial"/>
              </a:rPr>
              <a:t>R</a:t>
            </a:r>
            <a:r>
              <a:rPr lang="en-GB" sz="2000" b="0" i="0" dirty="0">
                <a:solidFill>
                  <a:srgbClr val="1A1A1A"/>
                </a:solidFill>
                <a:latin typeface="Arial"/>
              </a:rPr>
              <a:t>educed turnover coupled with stronger engagement</a:t>
            </a:r>
          </a:p>
        </p:txBody>
      </p:sp>
      <p:sp>
        <p:nvSpPr>
          <p:cNvPr id="15" name="Rounded Rectangle 14"/>
          <p:cNvSpPr/>
          <p:nvPr/>
        </p:nvSpPr>
        <p:spPr>
          <a:xfrm>
            <a:off x="13487400" y="2514600"/>
            <a:ext cx="3794760" cy="2514600"/>
          </a:xfrm>
          <a:prstGeom prst="roundRect">
            <a:avLst>
              <a:gd name="adj" fmla="val 6000"/>
            </a:avLst>
          </a:prstGeom>
          <a:solidFill>
            <a:srgbClr val="1A1A1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16" name="TextBox 15"/>
          <p:cNvSpPr txBox="1"/>
          <p:nvPr/>
        </p:nvSpPr>
        <p:spPr>
          <a:xfrm>
            <a:off x="13761720" y="2788920"/>
            <a:ext cx="3291840" cy="54864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Process</a:t>
            </a:r>
          </a:p>
        </p:txBody>
      </p:sp>
      <p:sp>
        <p:nvSpPr>
          <p:cNvPr id="17" name="TextBox 16"/>
          <p:cNvSpPr txBox="1"/>
          <p:nvPr/>
        </p:nvSpPr>
        <p:spPr>
          <a:xfrm>
            <a:off x="13761720" y="3429000"/>
            <a:ext cx="3291840" cy="1463040"/>
          </a:xfrm>
          <a:prstGeom prst="rect">
            <a:avLst/>
          </a:prstGeom>
          <a:noFill/>
        </p:spPr>
        <p:txBody>
          <a:bodyPr wrap="square" lIns="0" tIns="0" rIns="0" bIns="0" anchor="t">
            <a:noAutofit/>
          </a:bodyPr>
          <a:lstStyle/>
          <a:p>
            <a:pPr algn="l">
              <a:lnSpc>
                <a:spcPct val="108000"/>
              </a:lnSpc>
              <a:spcAft>
                <a:spcPts val="600"/>
              </a:spcAft>
            </a:pPr>
            <a:r>
              <a:rPr lang="en-GB" sz="2000" dirty="0">
                <a:solidFill>
                  <a:srgbClr val="FFFFFF"/>
                </a:solidFill>
                <a:latin typeface="Arial"/>
              </a:rPr>
              <a:t>S</a:t>
            </a:r>
            <a:r>
              <a:rPr lang="en-GB" sz="2000" b="0" i="0" dirty="0">
                <a:solidFill>
                  <a:srgbClr val="FFFFFF"/>
                </a:solidFill>
                <a:latin typeface="Arial"/>
              </a:rPr>
              <a:t>orter recruitment turnarounds</a:t>
            </a:r>
          </a:p>
        </p:txBody>
      </p:sp>
      <p:sp>
        <p:nvSpPr>
          <p:cNvPr id="18" name="Rounded Rectangle 17"/>
          <p:cNvSpPr/>
          <p:nvPr/>
        </p:nvSpPr>
        <p:spPr>
          <a:xfrm>
            <a:off x="9418320" y="5303520"/>
            <a:ext cx="3794760" cy="2514600"/>
          </a:xfrm>
          <a:prstGeom prst="roundRect">
            <a:avLst>
              <a:gd name="adj" fmla="val 6000"/>
            </a:avLst>
          </a:prstGeom>
          <a:solidFill>
            <a:srgbClr val="1A1A1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19" name="TextBox 18"/>
          <p:cNvSpPr txBox="1"/>
          <p:nvPr/>
        </p:nvSpPr>
        <p:spPr>
          <a:xfrm>
            <a:off x="9692640" y="5577840"/>
            <a:ext cx="3291840" cy="54864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Patients</a:t>
            </a:r>
          </a:p>
        </p:txBody>
      </p:sp>
      <p:sp>
        <p:nvSpPr>
          <p:cNvPr id="20" name="TextBox 19"/>
          <p:cNvSpPr txBox="1"/>
          <p:nvPr/>
        </p:nvSpPr>
        <p:spPr>
          <a:xfrm>
            <a:off x="9692640" y="6217920"/>
            <a:ext cx="3291840" cy="1463040"/>
          </a:xfrm>
          <a:prstGeom prst="rect">
            <a:avLst/>
          </a:prstGeom>
          <a:noFill/>
        </p:spPr>
        <p:txBody>
          <a:bodyPr wrap="square" lIns="0" tIns="0" rIns="0" bIns="0" anchor="t">
            <a:noAutofit/>
          </a:bodyPr>
          <a:lstStyle/>
          <a:p>
            <a:pPr algn="l">
              <a:lnSpc>
                <a:spcPct val="108000"/>
              </a:lnSpc>
              <a:spcAft>
                <a:spcPts val="600"/>
              </a:spcAft>
            </a:pPr>
            <a:r>
              <a:rPr lang="en-GB" sz="2000" dirty="0">
                <a:solidFill>
                  <a:srgbClr val="FFFFFF"/>
                </a:solidFill>
                <a:latin typeface="Arial"/>
              </a:rPr>
              <a:t>H</a:t>
            </a:r>
            <a:r>
              <a:rPr lang="en-GB" sz="2000" b="0" i="0" dirty="0">
                <a:solidFill>
                  <a:srgbClr val="FFFFFF"/>
                </a:solidFill>
                <a:latin typeface="Arial"/>
              </a:rPr>
              <a:t>igher quality, safer care</a:t>
            </a:r>
          </a:p>
        </p:txBody>
      </p:sp>
      <p:sp>
        <p:nvSpPr>
          <p:cNvPr id="21" name="Rounded Rectangle 20"/>
          <p:cNvSpPr/>
          <p:nvPr/>
        </p:nvSpPr>
        <p:spPr>
          <a:xfrm>
            <a:off x="13487400" y="5303520"/>
            <a:ext cx="3794760" cy="2514600"/>
          </a:xfrm>
          <a:prstGeom prst="roundRect">
            <a:avLst>
              <a:gd name="adj" fmla="val 6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endParaRPr lang="en-GB" dirty="0"/>
          </a:p>
        </p:txBody>
      </p:sp>
      <p:sp>
        <p:nvSpPr>
          <p:cNvPr id="22" name="TextBox 21"/>
          <p:cNvSpPr txBox="1"/>
          <p:nvPr/>
        </p:nvSpPr>
        <p:spPr>
          <a:xfrm>
            <a:off x="13761720" y="5577840"/>
            <a:ext cx="3291840" cy="548640"/>
          </a:xfrm>
          <a:prstGeom prst="rect">
            <a:avLst/>
          </a:prstGeom>
          <a:noFill/>
        </p:spPr>
        <p:txBody>
          <a:bodyPr wrap="square" lIns="0" tIns="0" rIns="0" bIns="0" anchor="t">
            <a:noAutofit/>
          </a:bodyPr>
          <a:lstStyle/>
          <a:p>
            <a:pPr algn="l">
              <a:lnSpc>
                <a:spcPct val="108000"/>
              </a:lnSpc>
              <a:spcAft>
                <a:spcPts val="600"/>
              </a:spcAft>
            </a:pPr>
            <a:r>
              <a:rPr lang="en-GB" sz="2200" b="1" i="0" dirty="0">
                <a:solidFill>
                  <a:srgbClr val="FF5347"/>
                </a:solidFill>
                <a:latin typeface="Arial"/>
              </a:rPr>
              <a:t>Finance</a:t>
            </a:r>
          </a:p>
        </p:txBody>
      </p:sp>
      <p:sp>
        <p:nvSpPr>
          <p:cNvPr id="23" name="TextBox 22"/>
          <p:cNvSpPr txBox="1"/>
          <p:nvPr/>
        </p:nvSpPr>
        <p:spPr>
          <a:xfrm>
            <a:off x="13738860" y="5920740"/>
            <a:ext cx="3291840" cy="1463040"/>
          </a:xfrm>
          <a:prstGeom prst="rect">
            <a:avLst/>
          </a:prstGeom>
          <a:noFill/>
        </p:spPr>
        <p:txBody>
          <a:bodyPr wrap="square" lIns="0" tIns="0" rIns="0" bIns="0" anchor="t">
            <a:noAutofit/>
          </a:bodyPr>
          <a:lstStyle/>
          <a:p>
            <a:pPr algn="l">
              <a:lnSpc>
                <a:spcPct val="108000"/>
              </a:lnSpc>
              <a:spcAft>
                <a:spcPts val="600"/>
              </a:spcAft>
            </a:pPr>
            <a:r>
              <a:rPr lang="en-GB" sz="2000" dirty="0">
                <a:solidFill>
                  <a:srgbClr val="1A1A1A"/>
                </a:solidFill>
                <a:latin typeface="Arial"/>
              </a:rPr>
              <a:t>L</a:t>
            </a:r>
            <a:r>
              <a:rPr lang="en-GB" sz="2000" b="0" i="0" dirty="0">
                <a:solidFill>
                  <a:srgbClr val="1A1A1A"/>
                </a:solidFill>
                <a:latin typeface="Arial"/>
              </a:rPr>
              <a:t>ower spending on locum coverage, agency staff, and repeat hiring (Kaplan and Norton, 1996, cited in Armstrong and Taylor, 2023)</a:t>
            </a:r>
          </a:p>
        </p:txBody>
      </p:sp>
      <p:sp>
        <p:nvSpPr>
          <p:cNvPr id="24" name="TextBox 23"/>
          <p:cNvSpPr txBox="1"/>
          <p:nvPr/>
        </p:nvSpPr>
        <p:spPr>
          <a:xfrm>
            <a:off x="9418320" y="8183879"/>
            <a:ext cx="7863840" cy="731520"/>
          </a:xfrm>
          <a:prstGeom prst="rect">
            <a:avLst/>
          </a:prstGeom>
          <a:noFill/>
        </p:spPr>
        <p:txBody>
          <a:bodyPr wrap="square" lIns="0" tIns="0" rIns="0" bIns="0" anchor="t">
            <a:noAutofit/>
          </a:bodyPr>
          <a:lstStyle/>
          <a:p>
            <a:pPr algn="l">
              <a:lnSpc>
                <a:spcPct val="108000"/>
              </a:lnSpc>
              <a:spcAft>
                <a:spcPts val="600"/>
              </a:spcAft>
            </a:pPr>
            <a:r>
              <a:rPr lang="en-GB" sz="1400" b="0" i="1" dirty="0">
                <a:solidFill>
                  <a:srgbClr val="595959"/>
                </a:solidFill>
                <a:latin typeface="Arial"/>
              </a:rPr>
              <a:t>Expected benefits mapped to the Balanced Scorecard (Kaplan and Norton, 1996, cited in Armstrong and Taylor, 2023)</a:t>
            </a:r>
          </a:p>
        </p:txBody>
      </p:sp>
      <p:sp>
        <p:nvSpPr>
          <p:cNvPr id="25" name="TextBox 24"/>
          <p:cNvSpPr txBox="1"/>
          <p:nvPr/>
        </p:nvSpPr>
        <p:spPr>
          <a:xfrm>
            <a:off x="16651224" y="8741664"/>
            <a:ext cx="603504" cy="512064"/>
          </a:xfrm>
          <a:prstGeom prst="rect">
            <a:avLst/>
          </a:prstGeom>
          <a:noFill/>
        </p:spPr>
        <p:txBody>
          <a:bodyPr wrap="square" lIns="0" tIns="0" rIns="0" bIns="0" anchor="t">
            <a:noAutofit/>
          </a:bodyPr>
          <a:lstStyle/>
          <a:p>
            <a:pPr algn="r">
              <a:lnSpc>
                <a:spcPct val="108000"/>
              </a:lnSpc>
              <a:spcAft>
                <a:spcPts val="600"/>
              </a:spcAft>
            </a:pPr>
            <a:r>
              <a:rPr lang="en-GB" sz="2400" b="1" i="0" dirty="0">
                <a:solidFill>
                  <a:srgbClr val="FF5347"/>
                </a:solidFill>
                <a:latin typeface="Arial"/>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A6A6A6">
                <a:alpha val="100000"/>
              </a:srgbClr>
            </a:gs>
            <a:gs pos="100000">
              <a:srgbClr val="FFFFFF">
                <a:alpha val="100000"/>
              </a:srgbClr>
            </a:gs>
          </a:gsLst>
          <a:lin ang="0"/>
        </a:gradFill>
        <a:effectLst/>
      </p:bgPr>
    </p:bg>
    <p:spTree>
      <p:nvGrpSpPr>
        <p:cNvPr id="1" name=""/>
        <p:cNvGrpSpPr/>
        <p:nvPr/>
      </p:nvGrpSpPr>
      <p:grpSpPr>
        <a:xfrm>
          <a:off x="0" y="0"/>
          <a:ext cx="0" cy="0"/>
          <a:chOff x="0" y="0"/>
          <a:chExt cx="0" cy="0"/>
        </a:xfrm>
      </p:grpSpPr>
      <p:sp>
        <p:nvSpPr>
          <p:cNvPr id="4" name="TextBox 4"/>
          <p:cNvSpPr txBox="1"/>
          <p:nvPr/>
        </p:nvSpPr>
        <p:spPr>
          <a:xfrm>
            <a:off x="7223760" y="548640"/>
            <a:ext cx="10241280" cy="914400"/>
          </a:xfrm>
          <a:prstGeom prst="rect">
            <a:avLst/>
          </a:prstGeom>
        </p:spPr>
        <p:txBody>
          <a:bodyPr wrap="square" lIns="0" tIns="0" rIns="0" bIns="0" rtlCol="0" anchor="t">
            <a:noAutofit/>
          </a:bodyPr>
          <a:lstStyle/>
          <a:p>
            <a:pPr algn="l">
              <a:lnSpc>
                <a:spcPct val="108000"/>
              </a:lnSpc>
              <a:spcAft>
                <a:spcPts val="600"/>
              </a:spcAft>
            </a:pPr>
            <a:r>
              <a:rPr sz="4400" b="1" i="0">
                <a:solidFill>
                  <a:srgbClr val="1A1A1A"/>
                </a:solidFill>
                <a:latin typeface="Arial"/>
              </a:rPr>
              <a:t>References</a:t>
            </a:r>
          </a:p>
        </p:txBody>
      </p:sp>
      <p:sp>
        <p:nvSpPr>
          <p:cNvPr id="7" name="TextBox 6"/>
          <p:cNvSpPr txBox="1"/>
          <p:nvPr/>
        </p:nvSpPr>
        <p:spPr>
          <a:xfrm>
            <a:off x="16651224" y="9418320"/>
            <a:ext cx="603504" cy="512064"/>
          </a:xfrm>
          <a:prstGeom prst="rect">
            <a:avLst/>
          </a:prstGeom>
          <a:noFill/>
        </p:spPr>
        <p:txBody>
          <a:bodyPr wrap="square" lIns="0" tIns="0" rIns="0" bIns="0" anchor="t">
            <a:noAutofit/>
          </a:bodyPr>
          <a:lstStyle/>
          <a:p>
            <a:pPr algn="r">
              <a:lnSpc>
                <a:spcPct val="108000"/>
              </a:lnSpc>
              <a:spcAft>
                <a:spcPts val="600"/>
              </a:spcAft>
            </a:pPr>
            <a:r>
              <a:rPr sz="2400" b="1" i="0">
                <a:solidFill>
                  <a:srgbClr val="FF5347"/>
                </a:solidFill>
                <a:latin typeface="Arial"/>
              </a:rPr>
              <a:t>12</a:t>
            </a:r>
          </a:p>
        </p:txBody>
      </p:sp>
      <p:sp>
        <p:nvSpPr>
          <p:cNvPr id="8" name="TextBox 7">
            <a:extLst>
              <a:ext uri="{FF2B5EF4-FFF2-40B4-BE49-F238E27FC236}">
                <a16:creationId xmlns:a16="http://schemas.microsoft.com/office/drawing/2014/main" id="{0C388531-8F80-A06F-8DD1-12048C41033E}"/>
              </a:ext>
            </a:extLst>
          </p:cNvPr>
          <p:cNvSpPr txBox="1"/>
          <p:nvPr/>
        </p:nvSpPr>
        <p:spPr>
          <a:xfrm>
            <a:off x="0" y="1343944"/>
            <a:ext cx="18288000" cy="8943089"/>
          </a:xfrm>
          <a:prstGeom prst="rect">
            <a:avLst/>
          </a:prstGeom>
          <a:noFill/>
        </p:spPr>
        <p:txBody>
          <a:bodyPr wrap="square">
            <a:spAutoFit/>
          </a:bodyPr>
          <a:lstStyle/>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Armstrong, M. and Taylor, S. (2023)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Armstrong's handbook of human resource management practice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16th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London: Kogan Page.</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Bakker, A.B., Demerouti, E. and Sanz-Vergel, A. (2023) 'Job demands–resources theory: ten years later',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Annual Review of Organizational Psychology and Organizational Behavior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10, pp. 25–53.</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Barney, J.B., Ketchen, D.J. and Wright, M. (2021) 'Resource-based theory and the value creation framework',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47(7), pp. 1936–1955.</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Boxall, P. and Purcell, J.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Strategy and human resource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5th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London: Bloomsbury Academic.</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Cappelli, P. (2019) 'Your approach to hiring is all wrong',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Harvard Business Review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97(3), pp. 48–58.</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CIPD (2026)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Resourcing and talent planning report 2026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London: Chartered Institute of Personnel and Development. Available at: https://www.cipd.org/globalassets/media/knowledge/knowledge-hub/reports/2026-pdfs/9218-resource-and-talent-planning-2026-report-web.pdf (Accessed: 25 September 2026).</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Department for Science, Innovation and Technology (DSIT) (2026)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AI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market survey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London: DSIT. Available at: https://assets.publishing.service.gov.uk/media/6960ef384343a0da370869b7/AI_Labour_Market_Survey_2025_report.pdf (Accessed: 25 September 2026).</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Department of Health and Social Care (DHSC) (2025)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Fit for the future: 10 Year Health Plan for England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London: DHSC. Available at: https://www.gov.uk/government/publications/10-year-health-plan-for-england-fit-for-the-future (Accessed: 25 September 2026).</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Keller, J.R. (2018) 'Posting and slotting: how hiring processes shape the quality of hire and compensation in internal labor markets',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Administrative Science Quarterly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63(4), pp. 848–878.</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Koch, T., Gerber, C. and De Klerk, J.J. (2018) 'The impact of social media on recruitment: are you LinkedIn?',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SA Journal of Human Resource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16, a861.</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Picker (2026)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NHS staff report increasing pressure on staffing levels, wellbeing and engagement, according to world's largest workforce survey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Available at: https://picker.org/research_insights/nhs-staff-report-increasing-pressure-on-staffing-levels-wellbeing-and-engagement-according-to-worlds-largest-workforce-survey/ (Accessed: 25 September 2026).</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Soliman, I. (2026) 'Half of employers boosting in-house talent development, CIPD data shows',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People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22 September. Available at: https://www.peoplemanagement.co.uk/article/1970575/half-employers-boosting-in-house-talent-development-cipd-data-shows (Accessed: 25 September 2026).</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Tambe, P., Cappelli, P. and Yakubovich, V. (2019) 'Artificial intelligence in human resources management: challenges and a path forward',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California Management Review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61(4), pp. 15–42.</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Theurer, C.P., Tumasjan,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Welpe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I.M. and Lievens, F. (2018) 'Employer branding: a brand equity-based literature review and research agenda',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Management Reviews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 pp. 155–179.</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Topol, E. (2019)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Topol Review: preparing the healthcare workforce to deliver the digital future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Leeds: Health Education England.</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Torrington, D., Hall, L., Atkinson, C. and Taylor, S. (2020)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11th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Harlow: Pearson.</a:t>
            </a:r>
          </a:p>
          <a:p>
            <a:pPr marL="360045" marR="0" indent="-360045">
              <a:lnSpc>
                <a:spcPct val="115000"/>
              </a:lnSpc>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West, M.A.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Compassionate leadership: sustaining wisdom, humanity and presence in health and social care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London: The Swirling Leaf Press.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10217</TotalTime>
  <Words>3773</Words>
  <Application>Microsoft Office PowerPoint</Application>
  <PresentationFormat>Custom</PresentationFormat>
  <Paragraphs>175</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Roboto Bold</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Fred Osas</cp:lastModifiedBy>
  <cp:revision>55</cp:revision>
  <dcterms:created xsi:type="dcterms:W3CDTF">2006-08-16T00:00:00Z</dcterms:created>
  <dcterms:modified xsi:type="dcterms:W3CDTF">2026-10-07T09:21:21Z</dcterms:modified>
  <dc:identifier>DAHWOkmXrkY</dc:identifier>
</cp:coreProperties>
</file>