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61" r:id="rId4"/>
    <p:sldId id="258" r:id="rId5"/>
    <p:sldId id="269" r:id="rId6"/>
    <p:sldId id="259" r:id="rId7"/>
    <p:sldId id="260" r:id="rId8"/>
    <p:sldId id="262" r:id="rId9"/>
    <p:sldId id="263" r:id="rId10"/>
    <p:sldId id="264" r:id="rId11"/>
    <p:sldId id="265" r:id="rId12"/>
    <p:sldId id="266" r:id="rId13"/>
    <p:sldId id="267" r:id="rId14"/>
    <p:sldId id="26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302" autoAdjust="0"/>
  </p:normalViewPr>
  <p:slideViewPr>
    <p:cSldViewPr snapToGrid="0">
      <p:cViewPr varScale="1">
        <p:scale>
          <a:sx n="68" d="100"/>
          <a:sy n="68" d="100"/>
        </p:scale>
        <p:origin x="121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DB0625-F5F1-4ECE-842C-80290BBD4178}" type="datetimeFigureOut">
              <a:rPr lang="en-GB" smtClean="0"/>
              <a:t>07/12/2017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002EA9-79DE-43F6-BDD0-04BAE58F0FF8}" type="slidenum">
              <a:rPr lang="en-GB" smtClean="0"/>
              <a:t>‹#›</a:t>
            </a:fld>
            <a:endParaRPr lang="en-GB"/>
          </a:p>
        </p:txBody>
      </p:sp>
    </p:spTree>
    <p:extLst>
      <p:ext uri="{BB962C8B-B14F-4D97-AF65-F5344CB8AC3E}">
        <p14:creationId xmlns:p14="http://schemas.microsoft.com/office/powerpoint/2010/main" val="3455934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a:t>
            </a:r>
            <a:r>
              <a:rPr lang="en-GB" baseline="0" dirty="0"/>
              <a:t> morning and welcome to my presentation on the  Champions League  in Cardiff . </a:t>
            </a:r>
            <a:r>
              <a:rPr lang="en-GB" dirty="0"/>
              <a:t>The researcher is going to investigate the Union of European Football Associations (UEFA) Champions league in Cardiff and critically review how the event managed crowd control to reduce any risks of hooligans,  attack and terrorism.</a:t>
            </a:r>
          </a:p>
        </p:txBody>
      </p:sp>
      <p:sp>
        <p:nvSpPr>
          <p:cNvPr id="4" name="Slide Number Placeholder 3"/>
          <p:cNvSpPr>
            <a:spLocks noGrp="1"/>
          </p:cNvSpPr>
          <p:nvPr>
            <p:ph type="sldNum" sz="quarter" idx="10"/>
          </p:nvPr>
        </p:nvSpPr>
        <p:spPr/>
        <p:txBody>
          <a:bodyPr/>
          <a:lstStyle/>
          <a:p>
            <a:fld id="{7D002EA9-79DE-43F6-BDD0-04BAE58F0FF8}" type="slidenum">
              <a:rPr lang="en-GB" smtClean="0"/>
              <a:t>1</a:t>
            </a:fld>
            <a:endParaRPr lang="en-GB"/>
          </a:p>
        </p:txBody>
      </p:sp>
    </p:spTree>
    <p:extLst>
      <p:ext uri="{BB962C8B-B14F-4D97-AF65-F5344CB8AC3E}">
        <p14:creationId xmlns:p14="http://schemas.microsoft.com/office/powerpoint/2010/main" val="147777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(About UEFA, 2014) the Union of European Football Association is the governing body of European football. It is an affiliation of institutions, a consultant democracy, and is the umbrella organisation for 55 countrywide football associations throughout Europe. The UEFA headquarter is located in </a:t>
            </a:r>
            <a:r>
              <a:rPr lang="en-GB" dirty="0" err="1"/>
              <a:t>Nyon</a:t>
            </a:r>
            <a:r>
              <a:rPr lang="en-GB" dirty="0"/>
              <a:t>, Switzerland it is a continental confederation of the world football governing body FIFA, which is based In Zurich, Switzerland.    </a:t>
            </a:r>
          </a:p>
          <a:p>
            <a:endParaRPr lang="en-GB" dirty="0"/>
          </a:p>
          <a:p>
            <a:r>
              <a:rPr lang="en-GB" dirty="0"/>
              <a:t> According to (Definition of 'crowd control', 2017)The management of Crowd control at sporting events is determine to prevent trouble. Is also the ability to control  fight at  football two opposition. </a:t>
            </a:r>
          </a:p>
        </p:txBody>
      </p:sp>
      <p:sp>
        <p:nvSpPr>
          <p:cNvPr id="4" name="Slide Number Placeholder 3"/>
          <p:cNvSpPr>
            <a:spLocks noGrp="1"/>
          </p:cNvSpPr>
          <p:nvPr>
            <p:ph type="sldNum" sz="quarter" idx="10"/>
          </p:nvPr>
        </p:nvSpPr>
        <p:spPr/>
        <p:txBody>
          <a:bodyPr/>
          <a:lstStyle/>
          <a:p>
            <a:fld id="{7D002EA9-79DE-43F6-BDD0-04BAE58F0FF8}" type="slidenum">
              <a:rPr lang="en-GB" smtClean="0"/>
              <a:t>2</a:t>
            </a:fld>
            <a:endParaRPr lang="en-GB"/>
          </a:p>
        </p:txBody>
      </p:sp>
    </p:spTree>
    <p:extLst>
      <p:ext uri="{BB962C8B-B14F-4D97-AF65-F5344CB8AC3E}">
        <p14:creationId xmlns:p14="http://schemas.microsoft.com/office/powerpoint/2010/main" val="192544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(Jones, 2017)  UEFA had transport problems with Cardiff during the process of bidding . The UEFA officials had worries in regard to the size of Cardiff airport as it is not as big as most airports such as London.  The UEFA had problems with the small flight numbers from Europe flying direct to Cardiff. Cardiff airport does not have many flights flying from the </a:t>
            </a:r>
            <a:r>
              <a:rPr lang="en-GB" dirty="0" err="1"/>
              <a:t>Rhoose</a:t>
            </a:r>
            <a:r>
              <a:rPr lang="en-GB" dirty="0"/>
              <a:t> based International. The doubts for the bid for Cardiff to host the UEFA champions league started when UEFA saw the facilities in Wales when the FAW’s joint bid to host the 2013 UEFA under 21 Champions with England. The UEFA described Cardiff airport as being “not well served by International schedule flights” and having a really tiny terminal. The official stated, “this would most probably lead to a “Heathrow Operation” The Welsh government convinced the UEFA by highlighting that London, Bristol, Birmingham and Heathrow airport are within two hours travelling time of Cardiff.  A second key issue for UEFA was about sufficient accommodation for its officials and sponsors and the thousands of travelling football fans. </a:t>
            </a:r>
          </a:p>
          <a:p>
            <a:endParaRPr lang="en-GB" dirty="0"/>
          </a:p>
          <a:p>
            <a:r>
              <a:rPr lang="en-GB" dirty="0"/>
              <a:t>The infrastructure Cardiff has currently didn’t manage to accommodate the crowd that they received at the time. Cardiff airport as it is not as big as most airports such as London.  The UEFA had problems with the small flight numbers from Europe flying direct to Cardiff as they couldn’t handle a lot of flights. At the same Cardiff doesn’t have enough accommodations to serve the overwhelming number of visitors Therefore the fans have to find places to stay outside of Cardiff. </a:t>
            </a:r>
          </a:p>
        </p:txBody>
      </p:sp>
      <p:sp>
        <p:nvSpPr>
          <p:cNvPr id="4" name="Slide Number Placeholder 3"/>
          <p:cNvSpPr>
            <a:spLocks noGrp="1"/>
          </p:cNvSpPr>
          <p:nvPr>
            <p:ph type="sldNum" sz="quarter" idx="10"/>
          </p:nvPr>
        </p:nvSpPr>
        <p:spPr/>
        <p:txBody>
          <a:bodyPr/>
          <a:lstStyle/>
          <a:p>
            <a:fld id="{7D002EA9-79DE-43F6-BDD0-04BAE58F0FF8}" type="slidenum">
              <a:rPr lang="en-GB" smtClean="0"/>
              <a:t>3</a:t>
            </a:fld>
            <a:endParaRPr lang="en-GB"/>
          </a:p>
        </p:txBody>
      </p:sp>
    </p:spTree>
    <p:extLst>
      <p:ext uri="{BB962C8B-B14F-4D97-AF65-F5344CB8AC3E}">
        <p14:creationId xmlns:p14="http://schemas.microsoft.com/office/powerpoint/2010/main" val="870082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Wathan</a:t>
            </a:r>
            <a:r>
              <a:rPr lang="en-GB" dirty="0"/>
              <a:t>, 2017) with stadium factor, Wales are increasing assurance in hosting massive events and their plans to make sure the public are included with a trophy tour. The UEFA made the decision that Cardiff would host the 2017 Champions league final. The acceptance from the UEFA saw FAW as host association sign a contract to deliver the Champions League final in June 2017 as well as the Women finals at Cardiff City stadium which were held a couple days earlier than the men’s fixtures. </a:t>
            </a:r>
          </a:p>
          <a:p>
            <a:endParaRPr lang="en-GB" dirty="0"/>
          </a:p>
          <a:p>
            <a:r>
              <a:rPr lang="en-GB" dirty="0"/>
              <a:t>According to (UEFA Champions league Final 2017, 2017) on June 3rd 2017 Cardiff hosted the final game of Champions league Real Madrid against Juventus at the National Stadium of Wales. Around 170,000 fans were expected to travel to Cardiff to watch the biggest single sporting event in the UK since the 2012 Olympics. According to (Report, 2017) A total of 314,264 people came in to Cardiff to be a part of the of the men’s final on 3rd of June which shows a drastic increase of 44,000 more people than the previous year. 750 stewards was in charge of crowd control inside the national Stadium of Wales and had to check fans tickets to make sure the fans were going to seat to the right stands. Stewards would have to do this to make sure the fans don’t go and seat to the opposition stand as it could lead up to fights.</a:t>
            </a:r>
          </a:p>
          <a:p>
            <a:endParaRPr lang="en-GB" dirty="0"/>
          </a:p>
        </p:txBody>
      </p:sp>
      <p:sp>
        <p:nvSpPr>
          <p:cNvPr id="4" name="Slide Number Placeholder 3"/>
          <p:cNvSpPr>
            <a:spLocks noGrp="1"/>
          </p:cNvSpPr>
          <p:nvPr>
            <p:ph type="sldNum" sz="quarter" idx="10"/>
          </p:nvPr>
        </p:nvSpPr>
        <p:spPr/>
        <p:txBody>
          <a:bodyPr/>
          <a:lstStyle/>
          <a:p>
            <a:fld id="{7D002EA9-79DE-43F6-BDD0-04BAE58F0FF8}" type="slidenum">
              <a:rPr lang="en-GB" smtClean="0"/>
              <a:t>4</a:t>
            </a:fld>
            <a:endParaRPr lang="en-GB"/>
          </a:p>
        </p:txBody>
      </p:sp>
    </p:spTree>
    <p:extLst>
      <p:ext uri="{BB962C8B-B14F-4D97-AF65-F5344CB8AC3E}">
        <p14:creationId xmlns:p14="http://schemas.microsoft.com/office/powerpoint/2010/main" val="3027269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(Champions League final roof closed for safety reasons, 2017) For safety  reasons Cardiff Champions league had to play with the roof been closed in front of their 170,000 fans on the final UEFA game between Juventus and Real Madrid on June 3rd. Which makes it the first champions league to be played with a closed roof. The football association said safety was a primary objective. The idea of having the closed roof at the final was because of the fear of drone attack. Drone bomb attack are known for been very dangerous as they can make building collapse and live thousand of people dead and injured. FAW decision to close the roof is a good strategy to prevent from drones bomb happening because if it had happen on the day of the UEFA final the security would not be able to control the crowd when they get out of control. The security have a maximum of 7 minuets evacuation time to control the crowd and make sure the fans leave through the exit safely.</a:t>
            </a:r>
          </a:p>
        </p:txBody>
      </p:sp>
      <p:sp>
        <p:nvSpPr>
          <p:cNvPr id="4" name="Slide Number Placeholder 3"/>
          <p:cNvSpPr>
            <a:spLocks noGrp="1"/>
          </p:cNvSpPr>
          <p:nvPr>
            <p:ph type="sldNum" sz="quarter" idx="10"/>
          </p:nvPr>
        </p:nvSpPr>
        <p:spPr/>
        <p:txBody>
          <a:bodyPr/>
          <a:lstStyle/>
          <a:p>
            <a:fld id="{7D002EA9-79DE-43F6-BDD0-04BAE58F0FF8}" type="slidenum">
              <a:rPr lang="en-GB" smtClean="0"/>
              <a:t>5</a:t>
            </a:fld>
            <a:endParaRPr lang="en-GB"/>
          </a:p>
        </p:txBody>
      </p:sp>
    </p:spTree>
    <p:extLst>
      <p:ext uri="{BB962C8B-B14F-4D97-AF65-F5344CB8AC3E}">
        <p14:creationId xmlns:p14="http://schemas.microsoft.com/office/powerpoint/2010/main" val="2536333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Mosalski</a:t>
            </a:r>
            <a:r>
              <a:rPr lang="en-GB" dirty="0"/>
              <a:t>, 2017) around 170,000 fans were expected in Cardiff for the final game between Real Madrid and Juventus. 2000,000 fans were expected at the week of the final in Cardiff to take part in different events.  There was a heavy load of security around the UEFA final game and their work was described as “extraordinary”. South Wales Police Manager Steve </a:t>
            </a:r>
            <a:r>
              <a:rPr lang="en-GB" dirty="0" err="1"/>
              <a:t>Furnham</a:t>
            </a:r>
            <a:r>
              <a:rPr lang="en-GB" dirty="0"/>
              <a:t> said it would be “the biggest single sporting security operation in the UK”. In the wake of the attack in Manchester there was 2,000 officers who were on duty in the city including armed officers on the day of the Champions League final. In the built up to the event South Wales police came together with other officers from other Welsh forces. Over 6,000 officers were put in position on the streets of Cardiff. The UK government funded 1.4 million towards security and facial recognition was utilised at UEFA champion league in Cardiff. This was the first time any police force including South Wales police had used real time cameras connected to facial recognition. These real time cameras connected to facial recognition software monitored people in and around the city centre. The images were used to identify people who exist on pre – determined watch lists, usually used for terrorist and hooligans. The police forces have also been given funding for a separate trial software that enables them to cross reference CCTV images and other pictures with their database of 500,000 custody images. The government funded security at National Stadium of Wales at UEFA Champions League with allot of money because they want to make sure the visitors coming in  to Cardiff to feel safe and secure. Police would be outside controlling the crowd around the city and inside the stadium,  the police in the control room  have CCTV showing them outside around the whole stadium and inside the stadium if the was a incident concerning the fans they would send a steward to that stand and see what is going on. If the incident cant be controlled by one steward then the police control room would send more stewards to go and help at the stands so things don’t get out of control.</a:t>
            </a:r>
          </a:p>
        </p:txBody>
      </p:sp>
      <p:sp>
        <p:nvSpPr>
          <p:cNvPr id="4" name="Slide Number Placeholder 3"/>
          <p:cNvSpPr>
            <a:spLocks noGrp="1"/>
          </p:cNvSpPr>
          <p:nvPr>
            <p:ph type="sldNum" sz="quarter" idx="10"/>
          </p:nvPr>
        </p:nvSpPr>
        <p:spPr/>
        <p:txBody>
          <a:bodyPr/>
          <a:lstStyle/>
          <a:p>
            <a:fld id="{7D002EA9-79DE-43F6-BDD0-04BAE58F0FF8}" type="slidenum">
              <a:rPr lang="en-GB" smtClean="0"/>
              <a:t>6</a:t>
            </a:fld>
            <a:endParaRPr lang="en-GB"/>
          </a:p>
        </p:txBody>
      </p:sp>
    </p:spTree>
    <p:extLst>
      <p:ext uri="{BB962C8B-B14F-4D97-AF65-F5344CB8AC3E}">
        <p14:creationId xmlns:p14="http://schemas.microsoft.com/office/powerpoint/2010/main" val="2765736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Walford</a:t>
            </a:r>
            <a:r>
              <a:rPr lang="en-GB" dirty="0"/>
              <a:t>, 2017) on June 3rd roads were secured with gigantic heavy yellow barriers all over Cardiff’s busy city centre and most importantly near the Stadium of Wales. There was also concreate road barriers and traffic barriers in preparation for the 200, 000 football fans arriving in Cardiff. They are known as bollards they are like metal post installed to prevent tracks and cars from ramming attacks. There were two yellow barriers to allow entree for people who were walking, they were put near Bute park and </a:t>
            </a:r>
            <a:r>
              <a:rPr lang="en-GB" dirty="0" err="1"/>
              <a:t>Fitzhamon</a:t>
            </a:r>
            <a:r>
              <a:rPr lang="en-GB" dirty="0"/>
              <a:t> </a:t>
            </a:r>
            <a:r>
              <a:rPr lang="en-GB" dirty="0" err="1"/>
              <a:t>Embanlment</a:t>
            </a:r>
            <a:r>
              <a:rPr lang="en-GB" dirty="0"/>
              <a:t> opposite the stadium as part of the inner security zone. As part of high security measures, no vehicles were allowed in the inner security zone. Residence living within the zone who used cars had been given different parking to use.</a:t>
            </a:r>
          </a:p>
          <a:p>
            <a:endParaRPr lang="en-GB" dirty="0"/>
          </a:p>
          <a:p>
            <a:r>
              <a:rPr lang="en-GB" dirty="0"/>
              <a:t>According to (</a:t>
            </a:r>
            <a:r>
              <a:rPr lang="en-GB" dirty="0" err="1"/>
              <a:t>Mitchelmore</a:t>
            </a:r>
            <a:r>
              <a:rPr lang="en-GB" dirty="0"/>
              <a:t>, 2017) drivers were warned ahead before the event took place, no one could drive closer to the National Stadium of Wales, Callaghan Square and the Capitol Shopping Centre. All these measures were put in place in order to prevent terror attacks, as everyone was afraid of runaway cars. The yellow barriers would prevent terrorist cars from hitting pedestrians in the town centre on the day of the event. The security at the UEFA Champion league in Cardiff was the same as NATO summit which would ensure the safety of the crowd and enable individuals to feel safe and secure. </a:t>
            </a:r>
          </a:p>
          <a:p>
            <a:endParaRPr lang="en-GB" dirty="0"/>
          </a:p>
        </p:txBody>
      </p:sp>
      <p:sp>
        <p:nvSpPr>
          <p:cNvPr id="4" name="Slide Number Placeholder 3"/>
          <p:cNvSpPr>
            <a:spLocks noGrp="1"/>
          </p:cNvSpPr>
          <p:nvPr>
            <p:ph type="sldNum" sz="quarter" idx="10"/>
          </p:nvPr>
        </p:nvSpPr>
        <p:spPr/>
        <p:txBody>
          <a:bodyPr/>
          <a:lstStyle/>
          <a:p>
            <a:fld id="{7D002EA9-79DE-43F6-BDD0-04BAE58F0FF8}" type="slidenum">
              <a:rPr lang="en-GB" smtClean="0"/>
              <a:t>7</a:t>
            </a:fld>
            <a:endParaRPr lang="en-GB"/>
          </a:p>
        </p:txBody>
      </p:sp>
    </p:spTree>
    <p:extLst>
      <p:ext uri="{BB962C8B-B14F-4D97-AF65-F5344CB8AC3E}">
        <p14:creationId xmlns:p14="http://schemas.microsoft.com/office/powerpoint/2010/main" val="123360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Mosalski</a:t>
            </a:r>
            <a:r>
              <a:rPr lang="en-GB" dirty="0"/>
              <a:t>, Two huge fan areas will be created in Cardiff for the Champions League final, 2017)As the champions league was between Juventus and Real Madrid two of the biggest European biggest clubs and the was no fan zones for the football fans to watch the football match live but two separate fan facilities was open in the city centre. Real Madrid fan were able to go to the fan zone at Churchill Way and Juventus fans were able to go to the fan zone at Callaghan Square.  Only the people with tickets could have access to the two fan zones. And no alcohol was allowed at both fan zones. The No alcohol rule in football it has ben introduced to reduce violence in the stadiums and fan zones. The separate fan zone was made so the police can take control the crowd and stop any hooliganism between the two oppositions playing at the final.</a:t>
            </a:r>
          </a:p>
        </p:txBody>
      </p:sp>
      <p:sp>
        <p:nvSpPr>
          <p:cNvPr id="4" name="Slide Number Placeholder 3"/>
          <p:cNvSpPr>
            <a:spLocks noGrp="1"/>
          </p:cNvSpPr>
          <p:nvPr>
            <p:ph type="sldNum" sz="quarter" idx="10"/>
          </p:nvPr>
        </p:nvSpPr>
        <p:spPr/>
        <p:txBody>
          <a:bodyPr/>
          <a:lstStyle/>
          <a:p>
            <a:fld id="{7D002EA9-79DE-43F6-BDD0-04BAE58F0FF8}" type="slidenum">
              <a:rPr lang="en-GB" smtClean="0"/>
              <a:t>8</a:t>
            </a:fld>
            <a:endParaRPr lang="en-GB"/>
          </a:p>
        </p:txBody>
      </p:sp>
    </p:spTree>
    <p:extLst>
      <p:ext uri="{BB962C8B-B14F-4D97-AF65-F5344CB8AC3E}">
        <p14:creationId xmlns:p14="http://schemas.microsoft.com/office/powerpoint/2010/main" val="3074676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(Champions League: 170,000 football fans create buzz in city, 2017) there were two arrests that were made from the UEFA Champions League game by the police force in Cardiff. A fan from Napoli age 35 was arrested on Friday a tip off – an off duty Italia officer and he had to go to the magistrate’s court. Two other man were arrested On Saturday age 32 and 28 on suspicion of fraud after being found with four tickets and a huge quantity of money they had to stay in police custody. Tickets for the final were stolen and officer had to warn people anyone who buy the tickets off the streets would be refused entry in to the stadium if the tickets turn out to be stolen or fake. Only fans with tickets could be closer to the stadium. The police performed stops and searches as part of a big security operation, bags were also not allowed into the stadium. According to (</a:t>
            </a:r>
            <a:r>
              <a:rPr lang="en-GB" dirty="0" err="1"/>
              <a:t>Mitchelmore</a:t>
            </a:r>
            <a:r>
              <a:rPr lang="en-GB" dirty="0"/>
              <a:t>, 2017) the audience was asked to make sure that they arrived at the stadium no later than two hours before the final game had started to allow enough time through the four different security checks.</a:t>
            </a:r>
          </a:p>
          <a:p>
            <a:endParaRPr lang="en-GB" dirty="0"/>
          </a:p>
          <a:p>
            <a:r>
              <a:rPr lang="en-GB" dirty="0"/>
              <a:t>This was the only measure that was taken by the security and the police took control of the crowd in Cardiff. However, UEFA Champions League at the National Stadium crowd control wasn’t anything major that happened comparing to Hillsborough and Bradford crowd control failure and disaster.  </a:t>
            </a:r>
          </a:p>
          <a:p>
            <a:endParaRPr lang="en-GB" dirty="0"/>
          </a:p>
          <a:p>
            <a:endParaRPr lang="en-GB" dirty="0"/>
          </a:p>
        </p:txBody>
      </p:sp>
      <p:sp>
        <p:nvSpPr>
          <p:cNvPr id="4" name="Slide Number Placeholder 3"/>
          <p:cNvSpPr>
            <a:spLocks noGrp="1"/>
          </p:cNvSpPr>
          <p:nvPr>
            <p:ph type="sldNum" sz="quarter" idx="10"/>
          </p:nvPr>
        </p:nvSpPr>
        <p:spPr/>
        <p:txBody>
          <a:bodyPr/>
          <a:lstStyle/>
          <a:p>
            <a:fld id="{7D002EA9-79DE-43F6-BDD0-04BAE58F0FF8}" type="slidenum">
              <a:rPr lang="en-GB" smtClean="0"/>
              <a:t>9</a:t>
            </a:fld>
            <a:endParaRPr lang="en-GB"/>
          </a:p>
        </p:txBody>
      </p:sp>
    </p:spTree>
    <p:extLst>
      <p:ext uri="{BB962C8B-B14F-4D97-AF65-F5344CB8AC3E}">
        <p14:creationId xmlns:p14="http://schemas.microsoft.com/office/powerpoint/2010/main" val="22823713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Sawer</a:t>
            </a:r>
            <a:r>
              <a:rPr lang="en-GB" dirty="0"/>
              <a:t>, 2017)On April 15th 1998, 96 Liverpool fans were killed and hundreds of other injured at the Hillsborough stadium in Sheffield in the worst stadium related disaster in English sport History.  After many fatal errors by those in charge of ensuring the safety of people attending the </a:t>
            </a:r>
            <a:r>
              <a:rPr lang="en-GB" dirty="0" err="1"/>
              <a:t>match.The</a:t>
            </a:r>
            <a:r>
              <a:rPr lang="en-GB" dirty="0"/>
              <a:t> disaster began with thousands of Liverpool fans began running towards the stadium and the lapping lane stand allocated to them. Due to lack of experience by the Officer commander in charge made in control of the crowd led to the outbreak of the crowd crushes.  Desperate fans were climbing the fence to try and escape being crushed, some fans managed to escape by forcing open a small gate, while others struggled for air above them.  The was not adequate communication and coordination in advance by the police in charge. For example in the police control room the radioed the South Yorkshire police garage requested for bolt cutters but none were available. The inquest the heard that people who were trapped in the pens as they packed so tightly that many died of suffocation while standing.</a:t>
            </a:r>
          </a:p>
        </p:txBody>
      </p:sp>
      <p:sp>
        <p:nvSpPr>
          <p:cNvPr id="4" name="Slide Number Placeholder 3"/>
          <p:cNvSpPr>
            <a:spLocks noGrp="1"/>
          </p:cNvSpPr>
          <p:nvPr>
            <p:ph type="sldNum" sz="quarter" idx="10"/>
          </p:nvPr>
        </p:nvSpPr>
        <p:spPr/>
        <p:txBody>
          <a:bodyPr/>
          <a:lstStyle/>
          <a:p>
            <a:fld id="{7D002EA9-79DE-43F6-BDD0-04BAE58F0FF8}" type="slidenum">
              <a:rPr lang="en-GB" smtClean="0"/>
              <a:t>10</a:t>
            </a:fld>
            <a:endParaRPr lang="en-GB"/>
          </a:p>
        </p:txBody>
      </p:sp>
    </p:spTree>
    <p:extLst>
      <p:ext uri="{BB962C8B-B14F-4D97-AF65-F5344CB8AC3E}">
        <p14:creationId xmlns:p14="http://schemas.microsoft.com/office/powerpoint/2010/main" val="3671325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(Bradford fire: The Valley Parade disaster 30 years on, 2015) Another crowd control incident that occurred in a sporting event was 30 years ago. 56 people died, and more than 250 others were injured, the Bradford stadium fire took place because of one mans irresponsible action as the blaze started from a cigarette  drop on a the wooden stand </a:t>
            </a:r>
          </a:p>
          <a:p>
            <a:endParaRPr lang="en-GB" dirty="0"/>
          </a:p>
          <a:p>
            <a:r>
              <a:rPr lang="en-GB" dirty="0"/>
              <a:t>The impact of both events has changed massively on how the security team in control the crowd to stop incident like Hillsborough and Bradford  happening In sports event for example,  CCTV are installed and monitored in  the control room so the police has a better observation towards the crowd.  steward in the stands looking out for any pitch invaders . The National Stadium of Wales have a morgue close to the stadium just encase of terrorism or incident like Hillsborough and Bradford occurs and if the was deaths, the police can pick up dead bodies and put them in the freezer and they wont have dead bodies lying around the city centre.</a:t>
            </a:r>
          </a:p>
        </p:txBody>
      </p:sp>
      <p:sp>
        <p:nvSpPr>
          <p:cNvPr id="4" name="Slide Number Placeholder 3"/>
          <p:cNvSpPr>
            <a:spLocks noGrp="1"/>
          </p:cNvSpPr>
          <p:nvPr>
            <p:ph type="sldNum" sz="quarter" idx="10"/>
          </p:nvPr>
        </p:nvSpPr>
        <p:spPr/>
        <p:txBody>
          <a:bodyPr/>
          <a:lstStyle/>
          <a:p>
            <a:fld id="{7D002EA9-79DE-43F6-BDD0-04BAE58F0FF8}" type="slidenum">
              <a:rPr lang="en-GB" smtClean="0"/>
              <a:t>11</a:t>
            </a:fld>
            <a:endParaRPr lang="en-GB"/>
          </a:p>
        </p:txBody>
      </p:sp>
    </p:spTree>
    <p:extLst>
      <p:ext uri="{BB962C8B-B14F-4D97-AF65-F5344CB8AC3E}">
        <p14:creationId xmlns:p14="http://schemas.microsoft.com/office/powerpoint/2010/main" val="2515781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According to (UEFA road closures , 2017) the UEFA Champions league football in Cardiff from the 1st to the 4th of June was expected to attract the largest crowd the city has ever seen.  Cardiff had to put in precautions such as lowering the level of security risks and closing certain roads to be able to manage crowd control. </a:t>
            </a:r>
          </a:p>
          <a:p>
            <a:endParaRPr lang="en-GB" dirty="0"/>
          </a:p>
          <a:p>
            <a:r>
              <a:rPr lang="en-GB" dirty="0"/>
              <a:t>According to (</a:t>
            </a:r>
            <a:r>
              <a:rPr lang="en-GB" dirty="0" err="1"/>
              <a:t>Beacham</a:t>
            </a:r>
            <a:r>
              <a:rPr lang="en-GB" dirty="0"/>
              <a:t>, 2017) temporary footprint was installed over Castle Street and it was close from 31 May to 5 June. Before the event at midnight the full city centre road closures was put into place.</a:t>
            </a:r>
          </a:p>
          <a:p>
            <a:r>
              <a:rPr lang="en-GB" dirty="0"/>
              <a:t>  </a:t>
            </a:r>
          </a:p>
          <a:p>
            <a:r>
              <a:rPr lang="en-GB" dirty="0"/>
              <a:t>According to (</a:t>
            </a:r>
            <a:r>
              <a:rPr lang="en-GB" dirty="0" err="1"/>
              <a:t>Mosalski</a:t>
            </a:r>
            <a:r>
              <a:rPr lang="en-GB" dirty="0"/>
              <a:t>, This is everything we know about security at the Champions League final in Cardiff, 2017) on May 29 to Sunday June 4th Car parks at Cardiff Central rail way station was closed.  The three car parks that affected was Penarth Road, Saunders and Riverside car park.</a:t>
            </a:r>
          </a:p>
          <a:p>
            <a:endParaRPr lang="en-GB" dirty="0"/>
          </a:p>
          <a:p>
            <a:r>
              <a:rPr lang="en-GB" dirty="0"/>
              <a:t>(UEFA road closures , 2017) Car parking on Saturday 3rd June on Cardiff West in </a:t>
            </a:r>
            <a:r>
              <a:rPr lang="en-GB" dirty="0" err="1"/>
              <a:t>Leckwith</a:t>
            </a:r>
            <a:r>
              <a:rPr lang="en-GB" dirty="0"/>
              <a:t> Park was closed on the day of the event.  (Champions League: 170,000 football fans create buzz in city, 2017)Lower Cathedral road and Westgate Street, at the south east corner of Bute Park was closed and remained closed until the following Monday. </a:t>
            </a:r>
          </a:p>
          <a:p>
            <a:endParaRPr lang="en-GB" dirty="0"/>
          </a:p>
          <a:p>
            <a:r>
              <a:rPr lang="en-GB" dirty="0"/>
              <a:t>(UEFA road closures , 2017)The car parks that was left open for the fans was at Cardiff East Pentwyn Park and Ride, County hall in Cardiff bay and additional parking was made for the event in Cardiff Bay in south and all these car parks were extremely busy during the event.</a:t>
            </a:r>
          </a:p>
          <a:p>
            <a:endParaRPr lang="en-GB" dirty="0"/>
          </a:p>
          <a:p>
            <a:r>
              <a:rPr lang="en-GB" dirty="0"/>
              <a:t>(UEFA road closures , 2017)There were post match crowd management arrangement in place at Cardiff Central Station once the UEFA champion League final had finished to avoid queues the was sign as guest approach the station advising which queue to join for the destination. According to (Champions League: 170,000 football fans create buzz in city, 2017) Cardiff central station was very busy and no Arriva train services will leave the station between 7 pm to 11Oclock.  </a:t>
            </a:r>
          </a:p>
          <a:p>
            <a:endParaRPr lang="en-GB" dirty="0"/>
          </a:p>
          <a:p>
            <a:r>
              <a:rPr lang="en-GB" dirty="0"/>
              <a:t>(UEFA road closures , 2017) The coach station at Sophia Garden was closed on 3rd June and the route had to be changed therefore National Express had to drop off and pick up their customers at Cathedral road. </a:t>
            </a:r>
          </a:p>
          <a:p>
            <a:endParaRPr lang="en-GB" dirty="0"/>
          </a:p>
          <a:p>
            <a:r>
              <a:rPr lang="en-GB" dirty="0"/>
              <a:t>(UEFA road closures , 2017) </a:t>
            </a:r>
            <a:r>
              <a:rPr lang="en-GB" dirty="0" err="1"/>
              <a:t>Dumballs</a:t>
            </a:r>
            <a:r>
              <a:rPr lang="en-GB" dirty="0"/>
              <a:t> Road was closed on Saturday 3rd June. It was advised that staying in Cardiff Bay to walk or cycle for shorter journeys to experience the UEFA champions league atmosphere.</a:t>
            </a:r>
          </a:p>
          <a:p>
            <a:endParaRPr lang="en-GB" dirty="0"/>
          </a:p>
          <a:p>
            <a:r>
              <a:rPr lang="en-GB" dirty="0"/>
              <a:t>The impact of road closers it will cost unnecessary traffic jams especially those traveling out the city road like M3 was especially busy. Those who are not participating to the event are also effected as they are not able to access the city as well or the destinations that are linked to the roads that are closed.</a:t>
            </a:r>
          </a:p>
        </p:txBody>
      </p:sp>
      <p:sp>
        <p:nvSpPr>
          <p:cNvPr id="4" name="Slide Number Placeholder 3"/>
          <p:cNvSpPr>
            <a:spLocks noGrp="1"/>
          </p:cNvSpPr>
          <p:nvPr>
            <p:ph type="sldNum" sz="quarter" idx="10"/>
          </p:nvPr>
        </p:nvSpPr>
        <p:spPr/>
        <p:txBody>
          <a:bodyPr/>
          <a:lstStyle/>
          <a:p>
            <a:fld id="{7D002EA9-79DE-43F6-BDD0-04BAE58F0FF8}" type="slidenum">
              <a:rPr lang="en-GB" smtClean="0"/>
              <a:t>12</a:t>
            </a:fld>
            <a:endParaRPr lang="en-GB"/>
          </a:p>
        </p:txBody>
      </p:sp>
    </p:spTree>
    <p:extLst>
      <p:ext uri="{BB962C8B-B14F-4D97-AF65-F5344CB8AC3E}">
        <p14:creationId xmlns:p14="http://schemas.microsoft.com/office/powerpoint/2010/main" val="3886758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regard to strengthening crowd control and security, the Football Association of Wales could introduce search dogs. This will act as a stronger deterrent for those planning to inflict fear and terror. Search dogs have the ability to detect narcotics, bombs, knives and so forth. Another deterrent they could bring forward is metal detectors and a full body search. Although this may be time consuming, it will ensure greater protection for both the general public and police officers on duty. </a:t>
            </a:r>
          </a:p>
          <a:p>
            <a:endParaRPr lang="en-GB" dirty="0"/>
          </a:p>
          <a:p>
            <a:r>
              <a:rPr lang="en-GB" dirty="0"/>
              <a:t>In regard to crowd control, it is clear to see that the UEFA champion’s league organised the Welsh football event considerably well in order to prevent terrorism and hooliganism. The Government funded the security department with 1.4 million for CCTV and real-time cameras connected to facial recognition to help monitor the people around the city centre and ensure that no one was a threat. A lot of time and premeditation was taken to make certain that fans at the event knew which zone they were supposed to go to. This made it easier for security to control the crowd and reduce any risks of violence. Overall according to (Robertson, 2006)  </a:t>
            </a:r>
            <a:r>
              <a:rPr lang="en-GB" dirty="0" err="1"/>
              <a:t>Gratton</a:t>
            </a:r>
            <a:r>
              <a:rPr lang="en-GB" dirty="0"/>
              <a:t> and Taylor (2000) had both said big sport events it adds more spending in the city income and employment, according to (Council, 2017) the EUFA champion’s league is estimated  to bring £45 million pound in to Cardiff economy and the wider region which means UEFA was a success in Cardiff and if FAW wins the bid to host 2020 Euro they can improve more at crowd control as the is huge concern with terrorism with in sport events. </a:t>
            </a:r>
          </a:p>
        </p:txBody>
      </p:sp>
      <p:sp>
        <p:nvSpPr>
          <p:cNvPr id="4" name="Slide Number Placeholder 3"/>
          <p:cNvSpPr>
            <a:spLocks noGrp="1"/>
          </p:cNvSpPr>
          <p:nvPr>
            <p:ph type="sldNum" sz="quarter" idx="10"/>
          </p:nvPr>
        </p:nvSpPr>
        <p:spPr/>
        <p:txBody>
          <a:bodyPr/>
          <a:lstStyle/>
          <a:p>
            <a:fld id="{7D002EA9-79DE-43F6-BDD0-04BAE58F0FF8}" type="slidenum">
              <a:rPr lang="en-GB" smtClean="0"/>
              <a:t>13</a:t>
            </a:fld>
            <a:endParaRPr lang="en-GB"/>
          </a:p>
        </p:txBody>
      </p:sp>
    </p:spTree>
    <p:extLst>
      <p:ext uri="{BB962C8B-B14F-4D97-AF65-F5344CB8AC3E}">
        <p14:creationId xmlns:p14="http://schemas.microsoft.com/office/powerpoint/2010/main" val="103148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002EA9-79DE-43F6-BDD0-04BAE58F0FF8}" type="slidenum">
              <a:rPr lang="en-GB" smtClean="0"/>
              <a:t>14</a:t>
            </a:fld>
            <a:endParaRPr lang="en-GB"/>
          </a:p>
        </p:txBody>
      </p:sp>
    </p:spTree>
    <p:extLst>
      <p:ext uri="{BB962C8B-B14F-4D97-AF65-F5344CB8AC3E}">
        <p14:creationId xmlns:p14="http://schemas.microsoft.com/office/powerpoint/2010/main" val="2607208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002EA9-79DE-43F6-BDD0-04BAE58F0FF8}" type="slidenum">
              <a:rPr lang="en-GB" smtClean="0"/>
              <a:t>15</a:t>
            </a:fld>
            <a:endParaRPr lang="en-GB"/>
          </a:p>
        </p:txBody>
      </p:sp>
    </p:spTree>
    <p:extLst>
      <p:ext uri="{BB962C8B-B14F-4D97-AF65-F5344CB8AC3E}">
        <p14:creationId xmlns:p14="http://schemas.microsoft.com/office/powerpoint/2010/main" val="722454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12/7/2017</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254054" y="5828925"/>
            <a:ext cx="3829915" cy="1029075"/>
          </a:xfrm>
        </p:spPr>
        <p:txBody>
          <a:bodyPr/>
          <a:lstStyle/>
          <a:p>
            <a:r>
              <a:rPr lang="en-GB" b="1" dirty="0"/>
              <a:t>BY Christelle Senga Fundi</a:t>
            </a:r>
          </a:p>
        </p:txBody>
      </p:sp>
      <p:sp>
        <p:nvSpPr>
          <p:cNvPr id="4" name="Rectangle 3"/>
          <p:cNvSpPr/>
          <p:nvPr/>
        </p:nvSpPr>
        <p:spPr>
          <a:xfrm>
            <a:off x="2064275" y="296332"/>
            <a:ext cx="8187271" cy="830997"/>
          </a:xfrm>
          <a:prstGeom prst="rect">
            <a:avLst/>
          </a:prstGeom>
          <a:noFill/>
        </p:spPr>
        <p:txBody>
          <a:bodyPr wrap="square" lIns="91440" tIns="45720" rIns="91440" bIns="45720">
            <a:spAutoFit/>
          </a:bodyPr>
          <a:lstStyle/>
          <a:p>
            <a:pPr algn="ctr"/>
            <a:r>
              <a:rPr lang="en-US" sz="2400" b="1" spc="50" dirty="0">
                <a:ln w="0"/>
                <a:solidFill>
                  <a:schemeClr val="bg2"/>
                </a:solidFill>
                <a:effectLst>
                  <a:innerShdw blurRad="63500" dist="50800" dir="13500000">
                    <a:srgbClr val="000000">
                      <a:alpha val="50000"/>
                    </a:srgbClr>
                  </a:innerShdw>
                </a:effectLst>
              </a:rPr>
              <a:t>Crowd control at Cardiff EUFA Champions League final 2017.</a:t>
            </a:r>
            <a:endParaRPr lang="en-US" sz="2400" b="1" cap="none" spc="50" dirty="0">
              <a:ln w="0"/>
              <a:solidFill>
                <a:schemeClr val="bg2"/>
              </a:solidFill>
              <a:effectLst>
                <a:innerShdw blurRad="63500" dist="50800" dir="13500000">
                  <a:srgbClr val="000000">
                    <a:alpha val="50000"/>
                  </a:srgbClr>
                </a:innerShdw>
              </a:effectLst>
            </a:endParaRPr>
          </a:p>
        </p:txBody>
      </p:sp>
      <p:pic>
        <p:nvPicPr>
          <p:cNvPr id="5" name="Picture 4"/>
          <p:cNvPicPr>
            <a:picLocks noChangeAspect="1"/>
          </p:cNvPicPr>
          <p:nvPr/>
        </p:nvPicPr>
        <p:blipFill>
          <a:blip r:embed="rId3"/>
          <a:stretch>
            <a:fillRect/>
          </a:stretch>
        </p:blipFill>
        <p:spPr>
          <a:xfrm>
            <a:off x="117051" y="1418487"/>
            <a:ext cx="5368965" cy="5295900"/>
          </a:xfrm>
          <a:prstGeom prst="rect">
            <a:avLst/>
          </a:prstGeom>
        </p:spPr>
      </p:pic>
    </p:spTree>
    <p:extLst>
      <p:ext uri="{BB962C8B-B14F-4D97-AF65-F5344CB8AC3E}">
        <p14:creationId xmlns:p14="http://schemas.microsoft.com/office/powerpoint/2010/main" val="2601275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1805651"/>
            <a:ext cx="2904962" cy="646331"/>
          </a:xfrm>
          <a:prstGeom prst="rect">
            <a:avLst/>
          </a:prstGeom>
          <a:noFill/>
        </p:spPr>
        <p:txBody>
          <a:bodyPr wrap="none" rtlCol="0">
            <a:spAutoFit/>
          </a:bodyPr>
          <a:lstStyle/>
          <a:p>
            <a:pPr marL="285750" indent="-285750">
              <a:buFont typeface="Arial" panose="020B0604020202020204" pitchFamily="34" charset="0"/>
              <a:buChar char="•"/>
            </a:pPr>
            <a:r>
              <a:rPr lang="en-GB" dirty="0"/>
              <a:t>What is EUFA</a:t>
            </a:r>
          </a:p>
          <a:p>
            <a:pPr marL="285750" indent="-285750">
              <a:buFont typeface="Arial" panose="020B0604020202020204" pitchFamily="34" charset="0"/>
              <a:buChar char="•"/>
            </a:pPr>
            <a:r>
              <a:rPr lang="en-GB" dirty="0"/>
              <a:t>What is crowd control</a:t>
            </a:r>
          </a:p>
        </p:txBody>
      </p:sp>
      <p:pic>
        <p:nvPicPr>
          <p:cNvPr id="5" name="Picture 4"/>
          <p:cNvPicPr>
            <a:picLocks noChangeAspect="1"/>
          </p:cNvPicPr>
          <p:nvPr/>
        </p:nvPicPr>
        <p:blipFill>
          <a:blip r:embed="rId3"/>
          <a:stretch>
            <a:fillRect/>
          </a:stretch>
        </p:blipFill>
        <p:spPr>
          <a:xfrm>
            <a:off x="225556" y="4005729"/>
            <a:ext cx="5187191" cy="2760924"/>
          </a:xfrm>
          <a:prstGeom prst="rect">
            <a:avLst/>
          </a:prstGeom>
        </p:spPr>
      </p:pic>
      <p:sp>
        <p:nvSpPr>
          <p:cNvPr id="6" name="Rectangle 5"/>
          <p:cNvSpPr/>
          <p:nvPr/>
        </p:nvSpPr>
        <p:spPr>
          <a:xfrm>
            <a:off x="11246" y="200986"/>
            <a:ext cx="12180754" cy="769441"/>
          </a:xfrm>
          <a:prstGeom prst="rect">
            <a:avLst/>
          </a:prstGeom>
          <a:noFill/>
        </p:spPr>
        <p:txBody>
          <a:bodyPr wrap="square" lIns="91440" tIns="45720" rIns="91440" bIns="45720">
            <a:spAutoFit/>
          </a:bodyPr>
          <a:lstStyle/>
          <a:p>
            <a:pPr algn="ctr"/>
            <a:r>
              <a:rPr lang="en-US" sz="4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Union of Europe Football Association </a:t>
            </a:r>
            <a:endPar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7" name="Picture 6"/>
          <p:cNvPicPr>
            <a:picLocks noChangeAspect="1"/>
          </p:cNvPicPr>
          <p:nvPr/>
        </p:nvPicPr>
        <p:blipFill>
          <a:blip r:embed="rId4"/>
          <a:stretch>
            <a:fillRect/>
          </a:stretch>
        </p:blipFill>
        <p:spPr>
          <a:xfrm>
            <a:off x="7517052" y="1148440"/>
            <a:ext cx="4533071" cy="2549852"/>
          </a:xfrm>
          <a:prstGeom prst="rect">
            <a:avLst/>
          </a:prstGeom>
        </p:spPr>
      </p:pic>
      <p:pic>
        <p:nvPicPr>
          <p:cNvPr id="9" name="Picture 8"/>
          <p:cNvPicPr>
            <a:picLocks noChangeAspect="1"/>
          </p:cNvPicPr>
          <p:nvPr/>
        </p:nvPicPr>
        <p:blipFill>
          <a:blip r:embed="rId5"/>
          <a:stretch>
            <a:fillRect/>
          </a:stretch>
        </p:blipFill>
        <p:spPr>
          <a:xfrm>
            <a:off x="7610526" y="3876305"/>
            <a:ext cx="4346122" cy="2890347"/>
          </a:xfrm>
          <a:prstGeom prst="rect">
            <a:avLst/>
          </a:prstGeom>
        </p:spPr>
      </p:pic>
    </p:spTree>
    <p:extLst>
      <p:ext uri="{BB962C8B-B14F-4D97-AF65-F5344CB8AC3E}">
        <p14:creationId xmlns:p14="http://schemas.microsoft.com/office/powerpoint/2010/main" val="1451876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78806" y="177837"/>
            <a:ext cx="6843541"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Infrastructure Issues</a:t>
            </a:r>
            <a:endParaRPr lang="en-US" sz="5400" b="1" cap="none" spc="50" dirty="0">
              <a:ln w="0"/>
              <a:solidFill>
                <a:schemeClr val="bg2"/>
              </a:solidFill>
              <a:effectLst>
                <a:innerShdw blurRad="63500" dist="50800" dir="13500000">
                  <a:srgbClr val="000000">
                    <a:alpha val="50000"/>
                  </a:srgbClr>
                </a:innerShdw>
              </a:effectLst>
            </a:endParaRPr>
          </a:p>
        </p:txBody>
      </p:sp>
      <p:pic>
        <p:nvPicPr>
          <p:cNvPr id="5" name="Picture 4"/>
          <p:cNvPicPr>
            <a:picLocks noChangeAspect="1"/>
          </p:cNvPicPr>
          <p:nvPr/>
        </p:nvPicPr>
        <p:blipFill>
          <a:blip r:embed="rId3"/>
          <a:stretch>
            <a:fillRect/>
          </a:stretch>
        </p:blipFill>
        <p:spPr>
          <a:xfrm>
            <a:off x="146070" y="2719627"/>
            <a:ext cx="5857875" cy="3895725"/>
          </a:xfrm>
          <a:prstGeom prst="rect">
            <a:avLst/>
          </a:prstGeom>
        </p:spPr>
      </p:pic>
      <p:sp>
        <p:nvSpPr>
          <p:cNvPr id="6" name="TextBox 5"/>
          <p:cNvSpPr txBox="1"/>
          <p:nvPr/>
        </p:nvSpPr>
        <p:spPr>
          <a:xfrm>
            <a:off x="6369205" y="2719627"/>
            <a:ext cx="2459328" cy="1200329"/>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Cardiff airport</a:t>
            </a:r>
          </a:p>
          <a:p>
            <a:pPr marL="285750" indent="-285750">
              <a:buFont typeface="Arial" panose="020B0604020202020204" pitchFamily="34" charset="0"/>
              <a:buChar char="•"/>
            </a:pPr>
            <a:r>
              <a:rPr lang="en-GB" dirty="0">
                <a:solidFill>
                  <a:schemeClr val="bg1"/>
                </a:solidFill>
              </a:rPr>
              <a:t>Flights</a:t>
            </a:r>
          </a:p>
          <a:p>
            <a:pPr marL="285750" indent="-285750">
              <a:buFont typeface="Arial" panose="020B0604020202020204" pitchFamily="34" charset="0"/>
              <a:buChar char="•"/>
            </a:pPr>
            <a:r>
              <a:rPr lang="en-GB" dirty="0">
                <a:solidFill>
                  <a:schemeClr val="bg1"/>
                </a:solidFill>
              </a:rPr>
              <a:t>accommodation </a:t>
            </a:r>
          </a:p>
          <a:p>
            <a:endParaRPr lang="en-GB" dirty="0"/>
          </a:p>
        </p:txBody>
      </p:sp>
    </p:spTree>
    <p:extLst>
      <p:ext uri="{BB962C8B-B14F-4D97-AF65-F5344CB8AC3E}">
        <p14:creationId xmlns:p14="http://schemas.microsoft.com/office/powerpoint/2010/main" val="3554267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3697906"/>
            <a:ext cx="5625296" cy="3160093"/>
          </a:xfrm>
          <a:prstGeom prst="rect">
            <a:avLst/>
          </a:prstGeom>
        </p:spPr>
      </p:pic>
      <p:pic>
        <p:nvPicPr>
          <p:cNvPr id="5" name="Picture 4"/>
          <p:cNvPicPr>
            <a:picLocks noChangeAspect="1"/>
          </p:cNvPicPr>
          <p:nvPr/>
        </p:nvPicPr>
        <p:blipFill>
          <a:blip r:embed="rId4"/>
          <a:stretch>
            <a:fillRect/>
          </a:stretch>
        </p:blipFill>
        <p:spPr>
          <a:xfrm>
            <a:off x="8981954" y="3358973"/>
            <a:ext cx="3129023" cy="3499027"/>
          </a:xfrm>
          <a:prstGeom prst="rect">
            <a:avLst/>
          </a:prstGeom>
        </p:spPr>
      </p:pic>
      <p:sp>
        <p:nvSpPr>
          <p:cNvPr id="6" name="Rectangle 5"/>
          <p:cNvSpPr/>
          <p:nvPr/>
        </p:nvSpPr>
        <p:spPr>
          <a:xfrm>
            <a:off x="610318" y="131538"/>
            <a:ext cx="10600980" cy="923330"/>
          </a:xfrm>
          <a:prstGeom prst="rect">
            <a:avLst/>
          </a:prstGeom>
          <a:noFill/>
        </p:spPr>
        <p:txBody>
          <a:bodyPr wrap="none" lIns="91440" tIns="45720" rIns="91440" bIns="45720">
            <a:spAutoFit/>
          </a:bodyPr>
          <a:lstStyle/>
          <a:p>
            <a:pPr algn="ctr"/>
            <a:r>
              <a:rPr lang="en-GB" sz="5400" b="1" spc="50" dirty="0">
                <a:ln w="0"/>
                <a:solidFill>
                  <a:schemeClr val="bg2"/>
                </a:solidFill>
                <a:effectLst>
                  <a:innerShdw blurRad="63500" dist="50800" dir="13500000">
                    <a:srgbClr val="000000">
                      <a:alpha val="50000"/>
                    </a:srgbClr>
                  </a:innerShdw>
                </a:effectLst>
              </a:rPr>
              <a:t>Cardiff hosting UEFA final 2017 </a:t>
            </a:r>
            <a:endParaRPr lang="en-GB" sz="5400" b="1" cap="none" spc="50" dirty="0">
              <a:ln w="0"/>
              <a:solidFill>
                <a:schemeClr val="bg2"/>
              </a:solidFill>
              <a:effectLst>
                <a:innerShdw blurRad="63500" dist="50800" dir="13500000">
                  <a:srgbClr val="000000">
                    <a:alpha val="50000"/>
                  </a:srgbClr>
                </a:innerShdw>
              </a:effectLst>
            </a:endParaRPr>
          </a:p>
        </p:txBody>
      </p:sp>
      <p:sp>
        <p:nvSpPr>
          <p:cNvPr id="7" name="TextBox 6"/>
          <p:cNvSpPr txBox="1"/>
          <p:nvPr/>
        </p:nvSpPr>
        <p:spPr>
          <a:xfrm>
            <a:off x="370390" y="1875099"/>
            <a:ext cx="3082895" cy="646331"/>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The biggest sport event</a:t>
            </a:r>
          </a:p>
          <a:p>
            <a:pPr marL="285750" indent="-285750">
              <a:buFont typeface="Arial" panose="020B0604020202020204" pitchFamily="34" charset="0"/>
              <a:buChar char="•"/>
            </a:pPr>
            <a:r>
              <a:rPr lang="en-GB" dirty="0">
                <a:solidFill>
                  <a:schemeClr val="bg1"/>
                </a:solidFill>
              </a:rPr>
              <a:t>Total of 314,264 visitors </a:t>
            </a:r>
          </a:p>
        </p:txBody>
      </p:sp>
      <p:pic>
        <p:nvPicPr>
          <p:cNvPr id="8" name="Picture 7"/>
          <p:cNvPicPr>
            <a:picLocks noChangeAspect="1"/>
          </p:cNvPicPr>
          <p:nvPr/>
        </p:nvPicPr>
        <p:blipFill>
          <a:blip r:embed="rId5"/>
          <a:stretch>
            <a:fillRect/>
          </a:stretch>
        </p:blipFill>
        <p:spPr>
          <a:xfrm>
            <a:off x="5625296" y="3565467"/>
            <a:ext cx="3356658" cy="3283271"/>
          </a:xfrm>
          <a:prstGeom prst="rect">
            <a:avLst/>
          </a:prstGeom>
        </p:spPr>
      </p:pic>
    </p:spTree>
    <p:extLst>
      <p:ext uri="{BB962C8B-B14F-4D97-AF65-F5344CB8AC3E}">
        <p14:creationId xmlns:p14="http://schemas.microsoft.com/office/powerpoint/2010/main" val="11856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E3AF2D-65A6-456D-991D-49316289A62D}"/>
              </a:ext>
            </a:extLst>
          </p:cNvPr>
          <p:cNvPicPr>
            <a:picLocks noChangeAspect="1"/>
          </p:cNvPicPr>
          <p:nvPr/>
        </p:nvPicPr>
        <p:blipFill>
          <a:blip r:embed="rId3"/>
          <a:stretch>
            <a:fillRect/>
          </a:stretch>
        </p:blipFill>
        <p:spPr>
          <a:xfrm>
            <a:off x="0" y="3293533"/>
            <a:ext cx="4752622" cy="3564467"/>
          </a:xfrm>
          <a:prstGeom prst="rect">
            <a:avLst/>
          </a:prstGeom>
        </p:spPr>
      </p:pic>
      <p:pic>
        <p:nvPicPr>
          <p:cNvPr id="5" name="Picture 4">
            <a:extLst>
              <a:ext uri="{FF2B5EF4-FFF2-40B4-BE49-F238E27FC236}">
                <a16:creationId xmlns:a16="http://schemas.microsoft.com/office/drawing/2014/main" id="{8A006F03-6E14-49D1-A917-75AD23FF951A}"/>
              </a:ext>
            </a:extLst>
          </p:cNvPr>
          <p:cNvPicPr>
            <a:picLocks noChangeAspect="1"/>
          </p:cNvPicPr>
          <p:nvPr/>
        </p:nvPicPr>
        <p:blipFill>
          <a:blip r:embed="rId4"/>
          <a:stretch>
            <a:fillRect/>
          </a:stretch>
        </p:blipFill>
        <p:spPr>
          <a:xfrm>
            <a:off x="7800622" y="3293532"/>
            <a:ext cx="4391378" cy="3564467"/>
          </a:xfrm>
          <a:prstGeom prst="rect">
            <a:avLst/>
          </a:prstGeom>
        </p:spPr>
      </p:pic>
      <p:sp>
        <p:nvSpPr>
          <p:cNvPr id="6" name="Rectangle 5">
            <a:extLst>
              <a:ext uri="{FF2B5EF4-FFF2-40B4-BE49-F238E27FC236}">
                <a16:creationId xmlns:a16="http://schemas.microsoft.com/office/drawing/2014/main" id="{13FF9627-EA3C-4AEB-9FFA-E4AF25DDE7DB}"/>
              </a:ext>
            </a:extLst>
          </p:cNvPr>
          <p:cNvSpPr/>
          <p:nvPr/>
        </p:nvSpPr>
        <p:spPr>
          <a:xfrm>
            <a:off x="1250676" y="225779"/>
            <a:ext cx="9126216" cy="584775"/>
          </a:xfrm>
          <a:prstGeom prst="rect">
            <a:avLst/>
          </a:prstGeom>
          <a:noFill/>
        </p:spPr>
        <p:txBody>
          <a:bodyPr wrap="none" lIns="91440" tIns="45720" rIns="91440" bIns="45720">
            <a:spAutoFit/>
          </a:bodyPr>
          <a:lstStyle/>
          <a:p>
            <a:pPr algn="ctr"/>
            <a:r>
              <a:rPr lang="en-US" sz="3200" b="1" spc="50" dirty="0">
                <a:ln w="0"/>
                <a:solidFill>
                  <a:schemeClr val="bg2"/>
                </a:solidFill>
                <a:effectLst>
                  <a:innerShdw blurRad="63500" dist="50800" dir="13500000">
                    <a:srgbClr val="000000">
                      <a:alpha val="50000"/>
                    </a:srgbClr>
                  </a:innerShdw>
                </a:effectLst>
              </a:rPr>
              <a:t>Closed roof at Cardiff UEFA champion  final </a:t>
            </a:r>
            <a:endParaRPr lang="en-US" sz="3200" b="1" cap="none" spc="50" dirty="0">
              <a:ln w="0"/>
              <a:solidFill>
                <a:schemeClr val="bg2"/>
              </a:solidFill>
              <a:effectLst>
                <a:innerShdw blurRad="63500" dist="50800" dir="13500000">
                  <a:srgbClr val="000000">
                    <a:alpha val="50000"/>
                  </a:srgbClr>
                </a:innerShdw>
              </a:effectLst>
            </a:endParaRPr>
          </a:p>
        </p:txBody>
      </p:sp>
      <p:sp>
        <p:nvSpPr>
          <p:cNvPr id="7" name="TextBox 6">
            <a:extLst>
              <a:ext uri="{FF2B5EF4-FFF2-40B4-BE49-F238E27FC236}">
                <a16:creationId xmlns:a16="http://schemas.microsoft.com/office/drawing/2014/main" id="{C6E61146-FFEC-43DD-B1B6-D4A0EB47DF4D}"/>
              </a:ext>
            </a:extLst>
          </p:cNvPr>
          <p:cNvSpPr txBox="1"/>
          <p:nvPr/>
        </p:nvSpPr>
        <p:spPr>
          <a:xfrm>
            <a:off x="4289777" y="1667322"/>
            <a:ext cx="3807453" cy="923330"/>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First UEFA Final to shut the roof</a:t>
            </a:r>
          </a:p>
          <a:p>
            <a:pPr marL="285750" indent="-285750">
              <a:buFont typeface="Arial" panose="020B0604020202020204" pitchFamily="34" charset="0"/>
              <a:buChar char="•"/>
            </a:pPr>
            <a:r>
              <a:rPr lang="en-GB" dirty="0">
                <a:solidFill>
                  <a:schemeClr val="bg1"/>
                </a:solidFill>
              </a:rPr>
              <a:t>Drones</a:t>
            </a:r>
          </a:p>
          <a:p>
            <a:pPr marL="285750" indent="-285750">
              <a:buFont typeface="Arial" panose="020B0604020202020204" pitchFamily="34" charset="0"/>
              <a:buChar char="•"/>
            </a:pPr>
            <a:r>
              <a:rPr lang="en-GB" dirty="0">
                <a:solidFill>
                  <a:schemeClr val="bg1"/>
                </a:solidFill>
              </a:rPr>
              <a:t>evacuation</a:t>
            </a:r>
          </a:p>
        </p:txBody>
      </p:sp>
    </p:spTree>
    <p:extLst>
      <p:ext uri="{BB962C8B-B14F-4D97-AF65-F5344CB8AC3E}">
        <p14:creationId xmlns:p14="http://schemas.microsoft.com/office/powerpoint/2010/main" val="1523325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0941" y="2592730"/>
            <a:ext cx="5440913" cy="2308324"/>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170,000 fans</a:t>
            </a:r>
          </a:p>
          <a:p>
            <a:pPr marL="285750" indent="-285750">
              <a:buFont typeface="Arial" panose="020B0604020202020204" pitchFamily="34" charset="0"/>
              <a:buChar char="•"/>
            </a:pPr>
            <a:r>
              <a:rPr lang="en-GB" dirty="0">
                <a:solidFill>
                  <a:schemeClr val="bg1"/>
                </a:solidFill>
              </a:rPr>
              <a:t>8,ooo officers</a:t>
            </a:r>
          </a:p>
          <a:p>
            <a:pPr marL="285750" indent="-285750">
              <a:buFont typeface="Arial" panose="020B0604020202020204" pitchFamily="34" charset="0"/>
              <a:buChar char="•"/>
            </a:pPr>
            <a:r>
              <a:rPr lang="en-GB" dirty="0">
                <a:solidFill>
                  <a:schemeClr val="bg1"/>
                </a:solidFill>
              </a:rPr>
              <a:t>1.4 million fund from government on Security</a:t>
            </a:r>
          </a:p>
          <a:p>
            <a:pPr marL="285750" indent="-285750">
              <a:buFont typeface="Arial" panose="020B0604020202020204" pitchFamily="34" charset="0"/>
              <a:buChar char="•"/>
            </a:pPr>
            <a:r>
              <a:rPr lang="en-GB" dirty="0">
                <a:solidFill>
                  <a:schemeClr val="bg1"/>
                </a:solidFill>
              </a:rPr>
              <a:t>Facial recognition</a:t>
            </a:r>
          </a:p>
          <a:p>
            <a:pPr marL="285750" indent="-285750">
              <a:buFont typeface="Arial" panose="020B0604020202020204" pitchFamily="34" charset="0"/>
              <a:buChar char="•"/>
            </a:pPr>
            <a:r>
              <a:rPr lang="en-GB" dirty="0">
                <a:solidFill>
                  <a:schemeClr val="bg1"/>
                </a:solidFill>
              </a:rPr>
              <a:t>CCTV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Rectangle 4"/>
          <p:cNvSpPr/>
          <p:nvPr/>
        </p:nvSpPr>
        <p:spPr>
          <a:xfrm>
            <a:off x="1023375" y="293583"/>
            <a:ext cx="88488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Cardiff city </a:t>
            </a:r>
            <a:r>
              <a:rPr lang="en-US" sz="5400" b="1" spc="50" dirty="0">
                <a:ln w="0"/>
                <a:solidFill>
                  <a:schemeClr val="bg2"/>
                </a:solidFill>
                <a:effectLst>
                  <a:innerShdw blurRad="63500" dist="50800" dir="13500000">
                    <a:srgbClr val="000000">
                      <a:alpha val="50000"/>
                    </a:srgbClr>
                  </a:innerShdw>
                </a:effectLst>
              </a:rPr>
              <a:t>c</a:t>
            </a:r>
            <a:r>
              <a:rPr lang="en-US" sz="5400" b="1" cap="none" spc="50" dirty="0">
                <a:ln w="0"/>
                <a:solidFill>
                  <a:schemeClr val="bg2"/>
                </a:solidFill>
                <a:effectLst>
                  <a:innerShdw blurRad="63500" dist="50800" dir="13500000">
                    <a:srgbClr val="000000">
                      <a:alpha val="50000"/>
                    </a:srgbClr>
                  </a:innerShdw>
                </a:effectLst>
              </a:rPr>
              <a:t>rowd </a:t>
            </a:r>
            <a:r>
              <a:rPr lang="en-US" sz="5400" b="1" spc="50" dirty="0">
                <a:ln w="0"/>
                <a:solidFill>
                  <a:schemeClr val="bg2"/>
                </a:solidFill>
                <a:effectLst>
                  <a:innerShdw blurRad="63500" dist="50800" dir="13500000">
                    <a:srgbClr val="000000">
                      <a:alpha val="50000"/>
                    </a:srgbClr>
                  </a:innerShdw>
                </a:effectLst>
              </a:rPr>
              <a:t>c</a:t>
            </a:r>
            <a:r>
              <a:rPr lang="en-US" sz="5400" b="1" cap="none" spc="50" dirty="0">
                <a:ln w="0"/>
                <a:solidFill>
                  <a:schemeClr val="bg2"/>
                </a:solidFill>
                <a:effectLst>
                  <a:innerShdw blurRad="63500" dist="50800" dir="13500000">
                    <a:srgbClr val="000000">
                      <a:alpha val="50000"/>
                    </a:srgbClr>
                  </a:innerShdw>
                </a:effectLst>
              </a:rPr>
              <a:t>ontrol</a:t>
            </a:r>
          </a:p>
        </p:txBody>
      </p:sp>
      <p:pic>
        <p:nvPicPr>
          <p:cNvPr id="6" name="Picture 5"/>
          <p:cNvPicPr>
            <a:picLocks noChangeAspect="1"/>
          </p:cNvPicPr>
          <p:nvPr/>
        </p:nvPicPr>
        <p:blipFill>
          <a:blip r:embed="rId3"/>
          <a:stretch>
            <a:fillRect/>
          </a:stretch>
        </p:blipFill>
        <p:spPr>
          <a:xfrm>
            <a:off x="6334125" y="2953191"/>
            <a:ext cx="5857875" cy="3895725"/>
          </a:xfrm>
          <a:prstGeom prst="rect">
            <a:avLst/>
          </a:prstGeom>
        </p:spPr>
      </p:pic>
    </p:spTree>
    <p:extLst>
      <p:ext uri="{BB962C8B-B14F-4D97-AF65-F5344CB8AC3E}">
        <p14:creationId xmlns:p14="http://schemas.microsoft.com/office/powerpoint/2010/main" val="3896406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01653" y="3585299"/>
            <a:ext cx="5062539" cy="3144536"/>
          </a:xfrm>
          <a:prstGeom prst="rect">
            <a:avLst/>
          </a:prstGeom>
        </p:spPr>
      </p:pic>
      <p:pic>
        <p:nvPicPr>
          <p:cNvPr id="6" name="Picture 5"/>
          <p:cNvPicPr>
            <a:picLocks noChangeAspect="1"/>
          </p:cNvPicPr>
          <p:nvPr/>
        </p:nvPicPr>
        <p:blipFill>
          <a:blip r:embed="rId4"/>
          <a:stretch>
            <a:fillRect/>
          </a:stretch>
        </p:blipFill>
        <p:spPr>
          <a:xfrm>
            <a:off x="6852213" y="3585299"/>
            <a:ext cx="4965539" cy="3144536"/>
          </a:xfrm>
          <a:prstGeom prst="rect">
            <a:avLst/>
          </a:prstGeom>
        </p:spPr>
      </p:pic>
      <p:sp>
        <p:nvSpPr>
          <p:cNvPr id="9" name="Rectangle 8"/>
          <p:cNvSpPr/>
          <p:nvPr/>
        </p:nvSpPr>
        <p:spPr>
          <a:xfrm>
            <a:off x="3663386" y="439502"/>
            <a:ext cx="6221394" cy="646331"/>
          </a:xfrm>
          <a:prstGeom prst="rect">
            <a:avLst/>
          </a:prstGeom>
        </p:spPr>
        <p:txBody>
          <a:bodyPr wrap="square">
            <a:spAutoFit/>
          </a:bodyPr>
          <a:lstStyle/>
          <a:p>
            <a:pPr algn="ctr"/>
            <a:r>
              <a:rPr lang="en-US" sz="3600" b="1" spc="50" dirty="0">
                <a:ln w="0"/>
                <a:solidFill>
                  <a:schemeClr val="bg2"/>
                </a:solidFill>
                <a:effectLst>
                  <a:innerShdw blurRad="63500" dist="50800" dir="13500000">
                    <a:srgbClr val="000000">
                      <a:alpha val="50000"/>
                    </a:srgbClr>
                  </a:innerShdw>
                </a:effectLst>
              </a:rPr>
              <a:t>Stadium Crowd control</a:t>
            </a:r>
          </a:p>
        </p:txBody>
      </p:sp>
      <p:sp>
        <p:nvSpPr>
          <p:cNvPr id="10" name="TextBox 9"/>
          <p:cNvSpPr txBox="1"/>
          <p:nvPr/>
        </p:nvSpPr>
        <p:spPr>
          <a:xfrm>
            <a:off x="3965714" y="1863524"/>
            <a:ext cx="3339376" cy="646331"/>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Big heavy Yellow barriers</a:t>
            </a:r>
          </a:p>
          <a:p>
            <a:pPr marL="285750" indent="-285750">
              <a:buFont typeface="Arial" panose="020B0604020202020204" pitchFamily="34" charset="0"/>
              <a:buChar char="•"/>
            </a:pPr>
            <a:r>
              <a:rPr lang="en-GB" dirty="0">
                <a:solidFill>
                  <a:schemeClr val="bg1"/>
                </a:solidFill>
              </a:rPr>
              <a:t>Bollards from the ground  </a:t>
            </a:r>
          </a:p>
        </p:txBody>
      </p:sp>
    </p:spTree>
    <p:extLst>
      <p:ext uri="{BB962C8B-B14F-4D97-AF65-F5344CB8AC3E}">
        <p14:creationId xmlns:p14="http://schemas.microsoft.com/office/powerpoint/2010/main" val="284082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798081" y="3934145"/>
            <a:ext cx="4393919" cy="2923855"/>
          </a:xfrm>
          <a:prstGeom prst="rect">
            <a:avLst/>
          </a:prstGeom>
        </p:spPr>
      </p:pic>
      <p:pic>
        <p:nvPicPr>
          <p:cNvPr id="5" name="Picture 4"/>
          <p:cNvPicPr>
            <a:picLocks noChangeAspect="1"/>
          </p:cNvPicPr>
          <p:nvPr/>
        </p:nvPicPr>
        <p:blipFill>
          <a:blip r:embed="rId4"/>
          <a:stretch>
            <a:fillRect/>
          </a:stretch>
        </p:blipFill>
        <p:spPr>
          <a:xfrm>
            <a:off x="0" y="4027990"/>
            <a:ext cx="3800897" cy="2830010"/>
          </a:xfrm>
          <a:prstGeom prst="rect">
            <a:avLst/>
          </a:prstGeom>
        </p:spPr>
      </p:pic>
      <p:pic>
        <p:nvPicPr>
          <p:cNvPr id="6" name="Picture 5"/>
          <p:cNvPicPr>
            <a:picLocks noChangeAspect="1"/>
          </p:cNvPicPr>
          <p:nvPr/>
        </p:nvPicPr>
        <p:blipFill>
          <a:blip r:embed="rId5"/>
          <a:stretch>
            <a:fillRect/>
          </a:stretch>
        </p:blipFill>
        <p:spPr>
          <a:xfrm>
            <a:off x="3864587" y="4027990"/>
            <a:ext cx="3869803" cy="2830010"/>
          </a:xfrm>
          <a:prstGeom prst="rect">
            <a:avLst/>
          </a:prstGeom>
        </p:spPr>
      </p:pic>
      <p:sp>
        <p:nvSpPr>
          <p:cNvPr id="7" name="Rectangle 6"/>
          <p:cNvSpPr/>
          <p:nvPr/>
        </p:nvSpPr>
        <p:spPr>
          <a:xfrm>
            <a:off x="1331983" y="606099"/>
            <a:ext cx="9034846"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Crowd control at fan zone</a:t>
            </a:r>
            <a:endParaRPr lang="en-US" sz="5400" b="1" cap="none" spc="50" dirty="0">
              <a:ln w="0"/>
              <a:solidFill>
                <a:schemeClr val="bg2"/>
              </a:solidFill>
              <a:effectLst>
                <a:innerShdw blurRad="63500" dist="50800" dir="13500000">
                  <a:srgbClr val="000000">
                    <a:alpha val="50000"/>
                  </a:srgbClr>
                </a:innerShdw>
              </a:effectLst>
            </a:endParaRPr>
          </a:p>
        </p:txBody>
      </p:sp>
      <p:sp>
        <p:nvSpPr>
          <p:cNvPr id="9" name="TextBox 8"/>
          <p:cNvSpPr txBox="1"/>
          <p:nvPr/>
        </p:nvSpPr>
        <p:spPr>
          <a:xfrm>
            <a:off x="1666754" y="2407534"/>
            <a:ext cx="5617243" cy="646331"/>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Real Madrid fan zone at Churchill Way</a:t>
            </a:r>
          </a:p>
          <a:p>
            <a:pPr marL="285750" indent="-285750">
              <a:buFont typeface="Arial" panose="020B0604020202020204" pitchFamily="34" charset="0"/>
              <a:buChar char="•"/>
            </a:pPr>
            <a:r>
              <a:rPr lang="en-GB" dirty="0">
                <a:solidFill>
                  <a:schemeClr val="bg1"/>
                </a:solidFill>
              </a:rPr>
              <a:t> Juventus fan fan zone at Callaghan Square. </a:t>
            </a:r>
          </a:p>
        </p:txBody>
      </p:sp>
    </p:spTree>
    <p:extLst>
      <p:ext uri="{BB962C8B-B14F-4D97-AF65-F5344CB8AC3E}">
        <p14:creationId xmlns:p14="http://schemas.microsoft.com/office/powerpoint/2010/main" val="1074243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9901" y="4169056"/>
            <a:ext cx="4271058" cy="2688944"/>
          </a:xfrm>
          <a:prstGeom prst="rect">
            <a:avLst/>
          </a:prstGeom>
        </p:spPr>
      </p:pic>
      <p:pic>
        <p:nvPicPr>
          <p:cNvPr id="5" name="Picture 4"/>
          <p:cNvPicPr>
            <a:picLocks noChangeAspect="1"/>
          </p:cNvPicPr>
          <p:nvPr/>
        </p:nvPicPr>
        <p:blipFill>
          <a:blip r:embed="rId4"/>
          <a:stretch>
            <a:fillRect/>
          </a:stretch>
        </p:blipFill>
        <p:spPr>
          <a:xfrm>
            <a:off x="4300960" y="4064884"/>
            <a:ext cx="4218008" cy="2767073"/>
          </a:xfrm>
          <a:prstGeom prst="rect">
            <a:avLst/>
          </a:prstGeom>
        </p:spPr>
      </p:pic>
      <p:pic>
        <p:nvPicPr>
          <p:cNvPr id="6" name="Picture 5"/>
          <p:cNvPicPr>
            <a:picLocks noChangeAspect="1"/>
          </p:cNvPicPr>
          <p:nvPr/>
        </p:nvPicPr>
        <p:blipFill>
          <a:blip r:embed="rId5"/>
          <a:stretch>
            <a:fillRect/>
          </a:stretch>
        </p:blipFill>
        <p:spPr>
          <a:xfrm>
            <a:off x="8518968" y="4064884"/>
            <a:ext cx="3673032" cy="2767073"/>
          </a:xfrm>
          <a:prstGeom prst="rect">
            <a:avLst/>
          </a:prstGeom>
        </p:spPr>
      </p:pic>
      <p:sp>
        <p:nvSpPr>
          <p:cNvPr id="7" name="Rectangle 6"/>
          <p:cNvSpPr/>
          <p:nvPr/>
        </p:nvSpPr>
        <p:spPr>
          <a:xfrm>
            <a:off x="1676274" y="282008"/>
            <a:ext cx="888576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City center crowd control</a:t>
            </a:r>
          </a:p>
        </p:txBody>
      </p:sp>
      <p:sp>
        <p:nvSpPr>
          <p:cNvPr id="8" name="TextBox 7"/>
          <p:cNvSpPr txBox="1"/>
          <p:nvPr/>
        </p:nvSpPr>
        <p:spPr>
          <a:xfrm>
            <a:off x="868101" y="2280213"/>
            <a:ext cx="2741456" cy="369332"/>
          </a:xfrm>
          <a:prstGeom prst="rect">
            <a:avLst/>
          </a:prstGeom>
          <a:noFill/>
        </p:spPr>
        <p:txBody>
          <a:bodyPr wrap="none" rtlCol="0">
            <a:spAutoFit/>
          </a:bodyPr>
          <a:lstStyle/>
          <a:p>
            <a:r>
              <a:rPr lang="en-GB" dirty="0"/>
              <a:t>Juventus fans arrested </a:t>
            </a:r>
          </a:p>
        </p:txBody>
      </p:sp>
    </p:spTree>
    <p:extLst>
      <p:ext uri="{BB962C8B-B14F-4D97-AF65-F5344CB8AC3E}">
        <p14:creationId xmlns:p14="http://schemas.microsoft.com/office/powerpoint/2010/main" val="863432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54006" y="305158"/>
            <a:ext cx="7406195"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	Hillsborough disaster </a:t>
            </a:r>
            <a:endParaRPr lang="en-US" sz="5400" b="1" cap="none" spc="50" dirty="0">
              <a:ln w="0"/>
              <a:solidFill>
                <a:schemeClr val="bg2"/>
              </a:solidFill>
              <a:effectLst>
                <a:innerShdw blurRad="63500" dist="50800" dir="13500000">
                  <a:srgbClr val="000000">
                    <a:alpha val="50000"/>
                  </a:srgbClr>
                </a:innerShdw>
              </a:effectLst>
            </a:endParaRPr>
          </a:p>
        </p:txBody>
      </p:sp>
      <p:sp>
        <p:nvSpPr>
          <p:cNvPr id="5" name="TextBox 4"/>
          <p:cNvSpPr txBox="1"/>
          <p:nvPr/>
        </p:nvSpPr>
        <p:spPr>
          <a:xfrm>
            <a:off x="810228" y="2488557"/>
            <a:ext cx="3655168" cy="369332"/>
          </a:xfrm>
          <a:prstGeom prst="rect">
            <a:avLst/>
          </a:prstGeom>
          <a:noFill/>
        </p:spPr>
        <p:txBody>
          <a:bodyPr wrap="none" rtlCol="0">
            <a:spAutoFit/>
          </a:bodyPr>
          <a:lstStyle/>
          <a:p>
            <a:r>
              <a:rPr lang="en-GB" dirty="0"/>
              <a:t>96 Liverpool fans were killed    </a:t>
            </a:r>
          </a:p>
        </p:txBody>
      </p:sp>
      <p:pic>
        <p:nvPicPr>
          <p:cNvPr id="6" name="Picture 5"/>
          <p:cNvPicPr>
            <a:picLocks noChangeAspect="1"/>
          </p:cNvPicPr>
          <p:nvPr/>
        </p:nvPicPr>
        <p:blipFill>
          <a:blip r:embed="rId3"/>
          <a:stretch>
            <a:fillRect/>
          </a:stretch>
        </p:blipFill>
        <p:spPr>
          <a:xfrm>
            <a:off x="38398" y="4117958"/>
            <a:ext cx="4235909" cy="2647443"/>
          </a:xfrm>
          <a:prstGeom prst="rect">
            <a:avLst/>
          </a:prstGeom>
        </p:spPr>
      </p:pic>
      <p:pic>
        <p:nvPicPr>
          <p:cNvPr id="7" name="Picture 6"/>
          <p:cNvPicPr>
            <a:picLocks noChangeAspect="1"/>
          </p:cNvPicPr>
          <p:nvPr/>
        </p:nvPicPr>
        <p:blipFill>
          <a:blip r:embed="rId4"/>
          <a:stretch>
            <a:fillRect/>
          </a:stretch>
        </p:blipFill>
        <p:spPr>
          <a:xfrm>
            <a:off x="7904659" y="4168524"/>
            <a:ext cx="4201610" cy="2647443"/>
          </a:xfrm>
          <a:prstGeom prst="rect">
            <a:avLst/>
          </a:prstGeom>
        </p:spPr>
      </p:pic>
      <p:pic>
        <p:nvPicPr>
          <p:cNvPr id="9" name="Picture 8"/>
          <p:cNvPicPr>
            <a:picLocks noChangeAspect="1"/>
          </p:cNvPicPr>
          <p:nvPr/>
        </p:nvPicPr>
        <p:blipFill>
          <a:blip r:embed="rId5"/>
          <a:stretch>
            <a:fillRect/>
          </a:stretch>
        </p:blipFill>
        <p:spPr>
          <a:xfrm>
            <a:off x="4274307" y="4117958"/>
            <a:ext cx="3596053" cy="2698009"/>
          </a:xfrm>
          <a:prstGeom prst="rect">
            <a:avLst/>
          </a:prstGeom>
        </p:spPr>
      </p:pic>
    </p:spTree>
    <p:extLst>
      <p:ext uri="{BB962C8B-B14F-4D97-AF65-F5344CB8AC3E}">
        <p14:creationId xmlns:p14="http://schemas.microsoft.com/office/powerpoint/2010/main" val="3364338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751757" y="247284"/>
            <a:ext cx="4341253"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Bradford fire</a:t>
            </a:r>
          </a:p>
        </p:txBody>
      </p:sp>
      <p:pic>
        <p:nvPicPr>
          <p:cNvPr id="6" name="Picture 5"/>
          <p:cNvPicPr>
            <a:picLocks noChangeAspect="1"/>
          </p:cNvPicPr>
          <p:nvPr/>
        </p:nvPicPr>
        <p:blipFill>
          <a:blip r:embed="rId3"/>
          <a:stretch>
            <a:fillRect/>
          </a:stretch>
        </p:blipFill>
        <p:spPr>
          <a:xfrm>
            <a:off x="92597" y="4113173"/>
            <a:ext cx="5185457" cy="2629080"/>
          </a:xfrm>
          <a:prstGeom prst="rect">
            <a:avLst/>
          </a:prstGeom>
        </p:spPr>
      </p:pic>
      <p:pic>
        <p:nvPicPr>
          <p:cNvPr id="7" name="Picture 6"/>
          <p:cNvPicPr>
            <a:picLocks noChangeAspect="1"/>
          </p:cNvPicPr>
          <p:nvPr/>
        </p:nvPicPr>
        <p:blipFill>
          <a:blip r:embed="rId4"/>
          <a:stretch>
            <a:fillRect/>
          </a:stretch>
        </p:blipFill>
        <p:spPr>
          <a:xfrm>
            <a:off x="5393801" y="4113173"/>
            <a:ext cx="4310606" cy="2552790"/>
          </a:xfrm>
          <a:prstGeom prst="rect">
            <a:avLst/>
          </a:prstGeom>
        </p:spPr>
      </p:pic>
      <p:pic>
        <p:nvPicPr>
          <p:cNvPr id="8" name="Picture 7"/>
          <p:cNvPicPr>
            <a:picLocks noChangeAspect="1"/>
          </p:cNvPicPr>
          <p:nvPr/>
        </p:nvPicPr>
        <p:blipFill>
          <a:blip r:embed="rId5"/>
          <a:stretch>
            <a:fillRect/>
          </a:stretch>
        </p:blipFill>
        <p:spPr>
          <a:xfrm>
            <a:off x="6736465" y="1253173"/>
            <a:ext cx="4884517" cy="2476500"/>
          </a:xfrm>
          <a:prstGeom prst="rect">
            <a:avLst/>
          </a:prstGeom>
        </p:spPr>
      </p:pic>
      <p:sp>
        <p:nvSpPr>
          <p:cNvPr id="9" name="TextBox 8"/>
          <p:cNvSpPr txBox="1"/>
          <p:nvPr/>
        </p:nvSpPr>
        <p:spPr>
          <a:xfrm>
            <a:off x="92597" y="2457227"/>
            <a:ext cx="6351419" cy="369332"/>
          </a:xfrm>
          <a:prstGeom prst="rect">
            <a:avLst/>
          </a:prstGeom>
          <a:noFill/>
        </p:spPr>
        <p:txBody>
          <a:bodyPr wrap="none" rtlCol="0">
            <a:spAutoFit/>
          </a:bodyPr>
          <a:lstStyle/>
          <a:p>
            <a:r>
              <a:rPr lang="en-GB" dirty="0">
                <a:solidFill>
                  <a:schemeClr val="bg1"/>
                </a:solidFill>
              </a:rPr>
              <a:t>56 people died, and more than 250 others were injured</a:t>
            </a:r>
          </a:p>
        </p:txBody>
      </p:sp>
    </p:spTree>
    <p:extLst>
      <p:ext uri="{BB962C8B-B14F-4D97-AF65-F5344CB8AC3E}">
        <p14:creationId xmlns:p14="http://schemas.microsoft.com/office/powerpoint/2010/main" val="2632000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260382" y="96813"/>
            <a:ext cx="5166799"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 Road closures</a:t>
            </a:r>
          </a:p>
        </p:txBody>
      </p:sp>
      <p:pic>
        <p:nvPicPr>
          <p:cNvPr id="5" name="Picture 4"/>
          <p:cNvPicPr>
            <a:picLocks noChangeAspect="1"/>
          </p:cNvPicPr>
          <p:nvPr/>
        </p:nvPicPr>
        <p:blipFill>
          <a:blip r:embed="rId3"/>
          <a:stretch>
            <a:fillRect/>
          </a:stretch>
        </p:blipFill>
        <p:spPr>
          <a:xfrm>
            <a:off x="98087" y="407172"/>
            <a:ext cx="4324726" cy="6115162"/>
          </a:xfrm>
          <a:prstGeom prst="rect">
            <a:avLst/>
          </a:prstGeom>
        </p:spPr>
      </p:pic>
      <p:sp>
        <p:nvSpPr>
          <p:cNvPr id="2" name="TextBox 1">
            <a:extLst>
              <a:ext uri="{FF2B5EF4-FFF2-40B4-BE49-F238E27FC236}">
                <a16:creationId xmlns:a16="http://schemas.microsoft.com/office/drawing/2014/main" id="{2D19C607-5106-4069-B355-06513ECE5CDA}"/>
              </a:ext>
            </a:extLst>
          </p:cNvPr>
          <p:cNvSpPr txBox="1"/>
          <p:nvPr/>
        </p:nvSpPr>
        <p:spPr>
          <a:xfrm>
            <a:off x="4978400" y="1433689"/>
            <a:ext cx="3730508" cy="923330"/>
          </a:xfrm>
          <a:prstGeom prst="rect">
            <a:avLst/>
          </a:prstGeom>
          <a:noFill/>
        </p:spPr>
        <p:txBody>
          <a:bodyPr wrap="none" rtlCol="0">
            <a:spAutoFit/>
          </a:bodyPr>
          <a:lstStyle/>
          <a:p>
            <a:r>
              <a:rPr lang="en-GB" dirty="0"/>
              <a:t>Road closure  in the city centre </a:t>
            </a:r>
          </a:p>
          <a:p>
            <a:endParaRPr lang="en-GB" dirty="0"/>
          </a:p>
          <a:p>
            <a:r>
              <a:rPr lang="en-GB" dirty="0"/>
              <a:t>Change of coach stations </a:t>
            </a:r>
          </a:p>
        </p:txBody>
      </p:sp>
    </p:spTree>
    <p:extLst>
      <p:ext uri="{BB962C8B-B14F-4D97-AF65-F5344CB8AC3E}">
        <p14:creationId xmlns:p14="http://schemas.microsoft.com/office/powerpoint/2010/main" val="1292427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1247" y="305158"/>
            <a:ext cx="11346376"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Recomandation and conclusion </a:t>
            </a:r>
            <a:endParaRPr lang="en-US" sz="5400" b="1" cap="none" spc="50" dirty="0">
              <a:ln w="0"/>
              <a:solidFill>
                <a:schemeClr val="bg2"/>
              </a:solidFill>
              <a:effectLst>
                <a:innerShdw blurRad="63500" dist="50800" dir="13500000">
                  <a:srgbClr val="000000">
                    <a:alpha val="50000"/>
                  </a:srgbClr>
                </a:innerShdw>
              </a:effectLst>
            </a:endParaRPr>
          </a:p>
        </p:txBody>
      </p:sp>
      <p:pic>
        <p:nvPicPr>
          <p:cNvPr id="2" name="Picture 1">
            <a:extLst>
              <a:ext uri="{FF2B5EF4-FFF2-40B4-BE49-F238E27FC236}">
                <a16:creationId xmlns:a16="http://schemas.microsoft.com/office/drawing/2014/main" id="{C9C6D297-88C3-4F42-B64F-1528476D5F18}"/>
              </a:ext>
            </a:extLst>
          </p:cNvPr>
          <p:cNvPicPr>
            <a:picLocks noChangeAspect="1"/>
          </p:cNvPicPr>
          <p:nvPr/>
        </p:nvPicPr>
        <p:blipFill>
          <a:blip r:embed="rId3"/>
          <a:stretch>
            <a:fillRect/>
          </a:stretch>
        </p:blipFill>
        <p:spPr>
          <a:xfrm>
            <a:off x="2963862" y="1869545"/>
            <a:ext cx="5857875" cy="4067175"/>
          </a:xfrm>
          <a:prstGeom prst="rect">
            <a:avLst/>
          </a:prstGeom>
        </p:spPr>
      </p:pic>
    </p:spTree>
    <p:extLst>
      <p:ext uri="{BB962C8B-B14F-4D97-AF65-F5344CB8AC3E}">
        <p14:creationId xmlns:p14="http://schemas.microsoft.com/office/powerpoint/2010/main" val="3714702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496757" y="145684"/>
            <a:ext cx="3695243"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Reference</a:t>
            </a:r>
            <a:endParaRPr lang="en-US" sz="5400" b="1" cap="none" spc="50" dirty="0">
              <a:ln w="0"/>
              <a:solidFill>
                <a:schemeClr val="bg2"/>
              </a:solidFill>
              <a:effectLst>
                <a:innerShdw blurRad="63500" dist="50800" dir="13500000">
                  <a:srgbClr val="000000">
                    <a:alpha val="50000"/>
                  </a:srgbClr>
                </a:innerShdw>
              </a:effectLst>
            </a:endParaRPr>
          </a:p>
        </p:txBody>
      </p:sp>
      <p:pic>
        <p:nvPicPr>
          <p:cNvPr id="2" name="Picture 1">
            <a:extLst>
              <a:ext uri="{FF2B5EF4-FFF2-40B4-BE49-F238E27FC236}">
                <a16:creationId xmlns:a16="http://schemas.microsoft.com/office/drawing/2014/main" id="{E8998D76-0052-4FAF-A3BC-A98006E97013}"/>
              </a:ext>
            </a:extLst>
          </p:cNvPr>
          <p:cNvPicPr>
            <a:picLocks noChangeAspect="1"/>
          </p:cNvPicPr>
          <p:nvPr/>
        </p:nvPicPr>
        <p:blipFill rotWithShape="1">
          <a:blip r:embed="rId3"/>
          <a:srcRect l="23982" t="17530" r="24907" b="6337"/>
          <a:stretch/>
        </p:blipFill>
        <p:spPr>
          <a:xfrm>
            <a:off x="237066" y="248356"/>
            <a:ext cx="7332194" cy="6143369"/>
          </a:xfrm>
          <a:prstGeom prst="rect">
            <a:avLst/>
          </a:prstGeom>
        </p:spPr>
      </p:pic>
    </p:spTree>
    <p:extLst>
      <p:ext uri="{BB962C8B-B14F-4D97-AF65-F5344CB8AC3E}">
        <p14:creationId xmlns:p14="http://schemas.microsoft.com/office/powerpoint/2010/main" val="448547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D585A1-A03B-40C6-8DDB-72B4BFD1D682}"/>
              </a:ext>
            </a:extLst>
          </p:cNvPr>
          <p:cNvSpPr/>
          <p:nvPr/>
        </p:nvSpPr>
        <p:spPr>
          <a:xfrm>
            <a:off x="8154337" y="500712"/>
            <a:ext cx="3695243"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Reference</a:t>
            </a:r>
          </a:p>
        </p:txBody>
      </p:sp>
      <p:pic>
        <p:nvPicPr>
          <p:cNvPr id="5" name="Picture 4">
            <a:extLst>
              <a:ext uri="{FF2B5EF4-FFF2-40B4-BE49-F238E27FC236}">
                <a16:creationId xmlns:a16="http://schemas.microsoft.com/office/drawing/2014/main" id="{8811B096-308F-4F86-81DF-C352BFB19FC5}"/>
              </a:ext>
            </a:extLst>
          </p:cNvPr>
          <p:cNvPicPr>
            <a:picLocks noChangeAspect="1"/>
          </p:cNvPicPr>
          <p:nvPr/>
        </p:nvPicPr>
        <p:blipFill rotWithShape="1">
          <a:blip r:embed="rId3"/>
          <a:srcRect l="25092" t="18050" r="23241" b="7818"/>
          <a:stretch/>
        </p:blipFill>
        <p:spPr>
          <a:xfrm>
            <a:off x="191913" y="500712"/>
            <a:ext cx="7487227" cy="6042842"/>
          </a:xfrm>
          <a:prstGeom prst="rect">
            <a:avLst/>
          </a:prstGeom>
        </p:spPr>
      </p:pic>
    </p:spTree>
    <p:extLst>
      <p:ext uri="{BB962C8B-B14F-4D97-AF65-F5344CB8AC3E}">
        <p14:creationId xmlns:p14="http://schemas.microsoft.com/office/powerpoint/2010/main" val="9686887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252</TotalTime>
  <Words>3325</Words>
  <Application>Microsoft Office PowerPoint</Application>
  <PresentationFormat>Widescreen</PresentationFormat>
  <Paragraphs>101</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Christelle SengaFundi (P142103)</dc:creator>
  <cp:lastModifiedBy>Hana Sabrina H Jaafar</cp:lastModifiedBy>
  <cp:revision>21</cp:revision>
  <dcterms:created xsi:type="dcterms:W3CDTF">2017-12-06T20:42:41Z</dcterms:created>
  <dcterms:modified xsi:type="dcterms:W3CDTF">2017-12-07T08:51:44Z</dcterms:modified>
</cp:coreProperties>
</file>