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50AFFD-C573-4549-BA12-32AD306DB0D5}" v="2" dt="2025-12-01T17:31:59.8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1" d="100"/>
          <a:sy n="61" d="100"/>
        </p:scale>
        <p:origin x="1656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DUPEOLA OYENAME" userId="80cbfd733d660830" providerId="LiveId" clId="{49D047A9-839B-47A1-8C3B-EB21B76043AC}"/>
    <pc:docChg chg="modSld">
      <pc:chgData name="MODUPEOLA OYENAME" userId="80cbfd733d660830" providerId="LiveId" clId="{49D047A9-839B-47A1-8C3B-EB21B76043AC}" dt="2025-12-01T17:32:43.091" v="68" actId="255"/>
      <pc:docMkLst>
        <pc:docMk/>
      </pc:docMkLst>
      <pc:sldChg chg="modSp mod">
        <pc:chgData name="MODUPEOLA OYENAME" userId="80cbfd733d660830" providerId="LiveId" clId="{49D047A9-839B-47A1-8C3B-EB21B76043AC}" dt="2025-12-01T17:32:08.505" v="67" actId="14100"/>
        <pc:sldMkLst>
          <pc:docMk/>
          <pc:sldMk cId="0" sldId="256"/>
        </pc:sldMkLst>
        <pc:spChg chg="mod">
          <ac:chgData name="MODUPEOLA OYENAME" userId="80cbfd733d660830" providerId="LiveId" clId="{49D047A9-839B-47A1-8C3B-EB21B76043AC}" dt="2025-12-01T17:06:11.361" v="1" actId="255"/>
          <ac:spMkLst>
            <pc:docMk/>
            <pc:sldMk cId="0" sldId="256"/>
            <ac:spMk id="2" creationId="{00000000-0000-0000-0000-000000000000}"/>
          </ac:spMkLst>
        </pc:spChg>
        <pc:spChg chg="mod">
          <ac:chgData name="MODUPEOLA OYENAME" userId="80cbfd733d660830" providerId="LiveId" clId="{49D047A9-839B-47A1-8C3B-EB21B76043AC}" dt="2025-12-01T17:32:08.505" v="67" actId="14100"/>
          <ac:spMkLst>
            <pc:docMk/>
            <pc:sldMk cId="0" sldId="256"/>
            <ac:spMk id="3" creationId="{00000000-0000-0000-0000-000000000000}"/>
          </ac:spMkLst>
        </pc:spChg>
      </pc:sldChg>
      <pc:sldChg chg="modSp mod">
        <pc:chgData name="MODUPEOLA OYENAME" userId="80cbfd733d660830" providerId="LiveId" clId="{49D047A9-839B-47A1-8C3B-EB21B76043AC}" dt="2025-12-01T17:32:43.091" v="68" actId="255"/>
        <pc:sldMkLst>
          <pc:docMk/>
          <pc:sldMk cId="0" sldId="257"/>
        </pc:sldMkLst>
        <pc:spChg chg="mod">
          <ac:chgData name="MODUPEOLA OYENAME" userId="80cbfd733d660830" providerId="LiveId" clId="{49D047A9-839B-47A1-8C3B-EB21B76043AC}" dt="2025-12-01T17:32:43.091" v="68" actId="255"/>
          <ac:spMkLst>
            <pc:docMk/>
            <pc:sldMk cId="0" sldId="257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135008"/>
      </p:ext>
    </p:extLst>
  </p:cSld>
  <p:clrMapOvr>
    <a:masterClrMapping/>
  </p:clrMapOvr>
  <p:transition spd="slow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5894340"/>
      </p:ext>
    </p:extLst>
  </p:cSld>
  <p:clrMapOvr>
    <a:masterClrMapping/>
  </p:clrMapOvr>
  <p:transition spd="slow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033625"/>
      </p:ext>
    </p:extLst>
  </p:cSld>
  <p:clrMapOvr>
    <a:masterClrMapping/>
  </p:clrMapOvr>
  <p:transition spd="slow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1210317"/>
      </p:ext>
    </p:extLst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9311417"/>
      </p:ext>
    </p:extLst>
  </p:cSld>
  <p:clrMapOvr>
    <a:masterClrMapping/>
  </p:clrMapOvr>
  <p:transition spd="slow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9961974"/>
      </p:ext>
    </p:extLst>
  </p:cSld>
  <p:clrMapOvr>
    <a:masterClrMapping/>
  </p:clrMapOvr>
  <p:transition spd="slow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4184694"/>
      </p:ext>
    </p:extLst>
  </p:cSld>
  <p:clrMapOvr>
    <a:masterClrMapping/>
  </p:clrMapOvr>
  <p:transition spd="slow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5051280"/>
      </p:ext>
    </p:extLst>
  </p:cSld>
  <p:clrMapOvr>
    <a:masterClrMapping/>
  </p:clrMapOvr>
  <p:transition spd="slow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1277440"/>
      </p:ext>
    </p:extLst>
  </p:cSld>
  <p:clrMapOvr>
    <a:masterClrMapping/>
  </p:clrMapOvr>
  <p:transition spd="slow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4376843"/>
      </p:ext>
    </p:extLst>
  </p:cSld>
  <p:clrMapOvr>
    <a:masterClrMapping/>
  </p:clrMapOvr>
  <p:transition spd="slow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42525686"/>
      </p:ext>
    </p:extLst>
  </p:cSld>
  <p:clrMapOvr>
    <a:masterClrMapping/>
  </p:clrMapOvr>
  <p:transition spd="slow">
    <p:randomBar dir="vert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0935687"/>
      </p:ext>
    </p:extLst>
  </p:cSld>
  <p:clrMapOvr>
    <a:masterClrMapping/>
  </p:clrMapOvr>
  <p:transition spd="slow">
    <p:randomBar dir="vert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13238079"/>
      </p:ext>
    </p:extLst>
  </p:cSld>
  <p:clrMapOvr>
    <a:masterClrMapping/>
  </p:clrMapOvr>
  <p:transition spd="slow">
    <p:randomBar dir="vert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9048912"/>
      </p:ext>
    </p:extLst>
  </p:cSld>
  <p:clrMapOvr>
    <a:masterClrMapping/>
  </p:clrMapOvr>
  <p:transition spd="slow">
    <p:randomBar dir="vert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1395489"/>
      </p:ext>
    </p:extLst>
  </p:cSld>
  <p:clrMapOvr>
    <a:masterClrMapping/>
  </p:clrMapOvr>
  <p:transition spd="slow">
    <p:randomBar dir="vert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601039"/>
      </p:ext>
    </p:extLst>
  </p:cSld>
  <p:clrMapOvr>
    <a:masterClrMapping/>
  </p:clrMapOvr>
  <p:transition spd="slow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54299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  <p:sldLayoutId id="2147483713" r:id="rId12"/>
    <p:sldLayoutId id="2147483714" r:id="rId13"/>
    <p:sldLayoutId id="2147483715" r:id="rId14"/>
    <p:sldLayoutId id="2147483716" r:id="rId15"/>
    <p:sldLayoutId id="2147483717" r:id="rId16"/>
  </p:sldLayoutIdLst>
  <p:transition spd="slow">
    <p:randomBar dir="vert"/>
  </p:transition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965032" y="0"/>
            <a:ext cx="9144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599781" y="3681413"/>
            <a:ext cx="3572669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93473" y="-8467"/>
            <a:ext cx="2255512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09947" y="-8467"/>
            <a:ext cx="1941419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06616" y="3048000"/>
            <a:ext cx="2444750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08241" y="-8467"/>
            <a:ext cx="2140744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86115" y="3589867"/>
            <a:ext cx="1362870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609600"/>
            <a:ext cx="2882531" cy="5175624"/>
          </a:xfrm>
        </p:spPr>
        <p:txBody>
          <a:bodyPr anchor="ctr">
            <a:normAutofit/>
          </a:bodyPr>
          <a:lstStyle/>
          <a:p>
            <a:r>
              <a:rPr lang="en-US" sz="4000" dirty="0">
                <a:solidFill>
                  <a:schemeClr val="tx1">
                    <a:lumMod val="85000"/>
                    <a:lumOff val="15000"/>
                  </a:schemeClr>
                </a:solidFill>
                <a:latin typeface="Aptos Narrow" panose="020B0004020202020204" pitchFamily="34" charset="0"/>
              </a:rPr>
              <a:t>Using Digital Technology to Improve Efficiency in a GP Surgery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142BFA2A-77A0-4F60-A32A-685681C84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11615" y="-8467"/>
            <a:ext cx="5332385" cy="6866467"/>
          </a:xfrm>
          <a:custGeom>
            <a:avLst/>
            <a:gdLst>
              <a:gd name="connsiteX0" fmla="*/ 0 w 7109846"/>
              <a:gd name="connsiteY0" fmla="*/ 0 h 6866467"/>
              <a:gd name="connsiteX1" fmla="*/ 1249825 w 7109846"/>
              <a:gd name="connsiteY1" fmla="*/ 0 h 6866467"/>
              <a:gd name="connsiteX2" fmla="*/ 1249825 w 7109846"/>
              <a:gd name="connsiteY2" fmla="*/ 8467 h 6866467"/>
              <a:gd name="connsiteX3" fmla="*/ 7109846 w 7109846"/>
              <a:gd name="connsiteY3" fmla="*/ 8467 h 6866467"/>
              <a:gd name="connsiteX4" fmla="*/ 7109846 w 7109846"/>
              <a:gd name="connsiteY4" fmla="*/ 6866467 h 6866467"/>
              <a:gd name="connsiteX5" fmla="*/ 1249825 w 7109846"/>
              <a:gd name="connsiteY5" fmla="*/ 6866467 h 6866467"/>
              <a:gd name="connsiteX6" fmla="*/ 1109382 w 7109846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9846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7109846" y="8467"/>
                </a:lnTo>
                <a:lnTo>
                  <a:pt x="7109846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97366" y="609601"/>
            <a:ext cx="4623169" cy="5175624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rgbClr val="FFFFFF"/>
                </a:solidFill>
              </a:rPr>
              <a:t>Name: Modupeola Oyename-Awodesu</a:t>
            </a:r>
          </a:p>
          <a:p>
            <a:r>
              <a:rPr lang="en-GB" sz="2400" dirty="0">
                <a:solidFill>
                  <a:srgbClr val="FFFFFF"/>
                </a:solidFill>
              </a:rPr>
              <a:t>Course: </a:t>
            </a:r>
            <a:r>
              <a:rPr lang="en-US" sz="2400" dirty="0">
                <a:solidFill>
                  <a:srgbClr val="FFFFFF"/>
                </a:solidFill>
              </a:rPr>
              <a:t>Digital Skills and Research Methods (LCHS4007)​</a:t>
            </a:r>
          </a:p>
          <a:p>
            <a:r>
              <a:rPr lang="en-US" sz="2400" dirty="0">
                <a:solidFill>
                  <a:srgbClr val="FFFFFF"/>
                </a:solidFill>
              </a:rPr>
              <a:t>Assignment 1</a:t>
            </a:r>
            <a:endParaRPr lang="en-GB" sz="2400" dirty="0">
              <a:solidFill>
                <a:srgbClr val="FFFFFF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randomBar dir="vert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CDD733AE-DD5E-4C77-8BCD-72BF12A06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51DE90A4-932E-4370-BA07-30F43254C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6A19CA4A-B208-452A-8BE4-BC6940D33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Rectangle 23">
              <a:extLst>
                <a:ext uri="{FF2B5EF4-FFF2-40B4-BE49-F238E27FC236}">
                  <a16:creationId xmlns:a16="http://schemas.microsoft.com/office/drawing/2014/main" id="{B74F8D3E-E618-4DE3-A0CC-B4904BB5D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7" name="Rectangle 25">
              <a:extLst>
                <a:ext uri="{FF2B5EF4-FFF2-40B4-BE49-F238E27FC236}">
                  <a16:creationId xmlns:a16="http://schemas.microsoft.com/office/drawing/2014/main" id="{299DA406-C54B-4E31-867D-FAF8DCE70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8" name="Isosceles Triangle 37">
              <a:extLst>
                <a:ext uri="{FF2B5EF4-FFF2-40B4-BE49-F238E27FC236}">
                  <a16:creationId xmlns:a16="http://schemas.microsoft.com/office/drawing/2014/main" id="{A1E16883-5140-47C4-A9AD-AD6598AC3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9" name="Rectangle 27">
              <a:extLst>
                <a:ext uri="{FF2B5EF4-FFF2-40B4-BE49-F238E27FC236}">
                  <a16:creationId xmlns:a16="http://schemas.microsoft.com/office/drawing/2014/main" id="{4CD848DC-8A2A-4093-9BDD-7AF4B6A27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0" name="Rectangle 28">
              <a:extLst>
                <a:ext uri="{FF2B5EF4-FFF2-40B4-BE49-F238E27FC236}">
                  <a16:creationId xmlns:a16="http://schemas.microsoft.com/office/drawing/2014/main" id="{34635A4D-E9CE-4B78-912A-479EA451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1" name="Rectangle 29">
              <a:extLst>
                <a:ext uri="{FF2B5EF4-FFF2-40B4-BE49-F238E27FC236}">
                  <a16:creationId xmlns:a16="http://schemas.microsoft.com/office/drawing/2014/main" id="{D663A5EE-5581-44F3-8F98-688755F63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2" name="Isosceles Triangle 41">
              <a:extLst>
                <a:ext uri="{FF2B5EF4-FFF2-40B4-BE49-F238E27FC236}">
                  <a16:creationId xmlns:a16="http://schemas.microsoft.com/office/drawing/2014/main" id="{B1E84E6A-F5AE-4F4D-98F2-82FE4FCC2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3" name="Isosceles Triangle 42">
              <a:extLst>
                <a:ext uri="{FF2B5EF4-FFF2-40B4-BE49-F238E27FC236}">
                  <a16:creationId xmlns:a16="http://schemas.microsoft.com/office/drawing/2014/main" id="{DDE7DDC9-17D4-4686-833D-48F8733B4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609600"/>
            <a:ext cx="6447501" cy="1320800"/>
          </a:xfrm>
        </p:spPr>
        <p:txBody>
          <a:bodyPr>
            <a:normAutofit/>
          </a:bodyPr>
          <a:lstStyle/>
          <a:p>
            <a:r>
              <a:rPr lang="en-GB">
                <a:latin typeface="Aptos Narrow" panose="020B0004020202020204" pitchFamily="34" charset="0"/>
              </a:rPr>
              <a:t>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000" y="1702676"/>
            <a:ext cx="6447501" cy="3673366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sz="2000" dirty="0">
                <a:latin typeface="Aptos Narrow" panose="020B0004020202020204" pitchFamily="34" charset="0"/>
              </a:rPr>
              <a:t>In a GP surgery, technology supports day-to-day tasks such as communication, record-keeping, patient bookings, and data safety.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2000" dirty="0">
                <a:latin typeface="Aptos Narrow" panose="020B0004020202020204" pitchFamily="34" charset="0"/>
              </a:rPr>
              <a:t>Digital tools make work faster, safer, and more accurate (NHS England, 2023).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2000" dirty="0">
                <a:latin typeface="Aptos Narrow" panose="020B0004020202020204" pitchFamily="34" charset="0"/>
              </a:rPr>
              <a:t>It improves workflow, patient engagement, and care quality (NHS England, 2025).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randomBar dir="vert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52550" y="122182"/>
            <a:ext cx="4423891" cy="730469"/>
          </a:xfrm>
        </p:spPr>
        <p:txBody>
          <a:bodyPr>
            <a:normAutofit fontScale="90000"/>
          </a:bodyPr>
          <a:lstStyle/>
          <a:p>
            <a:r>
              <a:rPr lang="en-US" dirty="0">
                <a:latin typeface="Aptos Narrow" panose="020B0004020202020204" pitchFamily="34" charset="0"/>
              </a:rPr>
              <a:t>MS Word in a GP Surgery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07172" y="677918"/>
            <a:ext cx="5236808" cy="6022428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b="1" dirty="0">
                <a:latin typeface="Aptos Narrow" panose="020B0004020202020204" pitchFamily="34" charset="0"/>
              </a:rPr>
              <a:t>How MS Word is used in a GP Surgery: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Aptos Narrow" panose="020B0004020202020204" pitchFamily="34" charset="0"/>
              </a:rPr>
              <a:t>Writing referral letters, reports, and care plans (Bowns &amp; Smith, 2020)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Aptos Narrow" panose="020B0004020202020204" pitchFamily="34" charset="0"/>
              </a:rPr>
              <a:t>Creating templates for repeat documents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Aptos Narrow" panose="020B0004020202020204" pitchFamily="34" charset="0"/>
              </a:rPr>
              <a:t>Producing patient information leaflets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endParaRPr lang="en-US" sz="2000" dirty="0">
              <a:latin typeface="Aptos Narrow" panose="020B0004020202020204" pitchFamily="34" charset="0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b="1" dirty="0">
                <a:latin typeface="Aptos Narrow" panose="020B0004020202020204" pitchFamily="34" charset="0"/>
              </a:rPr>
              <a:t>Benefits: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Aptos Narrow" panose="020B0004020202020204" pitchFamily="34" charset="0"/>
              </a:rPr>
              <a:t>Easy to use for simple documents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Aptos Narrow" panose="020B0004020202020204" pitchFamily="34" charset="0"/>
              </a:rPr>
              <a:t>Templates save time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Aptos Narrow" panose="020B0004020202020204" pitchFamily="34" charset="0"/>
              </a:rPr>
              <a:t>Works well with cloud storage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endParaRPr lang="en-US" sz="2000" dirty="0">
              <a:latin typeface="Aptos Narrow" panose="020B0004020202020204" pitchFamily="34" charset="0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b="1" dirty="0">
                <a:latin typeface="Aptos Narrow" panose="020B0004020202020204" pitchFamily="34" charset="0"/>
              </a:rPr>
              <a:t>Drawbacks: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Aptos Narrow" panose="020B0004020202020204" pitchFamily="34" charset="0"/>
              </a:rPr>
              <a:t>Errors can lead to incorrect patient info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Aptos Narrow" panose="020B0004020202020204" pitchFamily="34" charset="0"/>
              </a:rPr>
              <a:t>Staff need basic computer skills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Aptos Narrow" panose="020B0004020202020204" pitchFamily="34" charset="0"/>
              </a:rPr>
              <a:t>Poor version control without proper filing (Louw, 2022)</a:t>
            </a:r>
          </a:p>
        </p:txBody>
      </p:sp>
      <p:pic>
        <p:nvPicPr>
          <p:cNvPr id="28" name="Picture 27" descr="Different colored organizers">
            <a:extLst>
              <a:ext uri="{FF2B5EF4-FFF2-40B4-BE49-F238E27FC236}">
                <a16:creationId xmlns:a16="http://schemas.microsoft.com/office/drawing/2014/main" id="{D12B70B6-C124-8F5B-4817-399B4016D8E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564" r="31742" b="1"/>
          <a:stretch>
            <a:fillRect/>
          </a:stretch>
        </p:blipFill>
        <p:spPr>
          <a:xfrm>
            <a:off x="20" y="-1"/>
            <a:ext cx="404620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102" name="Isosceles Triangle 101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randomBar dir="vert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30467" y="135758"/>
            <a:ext cx="2802951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dirty="0">
                <a:latin typeface="Aptos Narrow" panose="020F0502020204030204" pitchFamily="34" charset="0"/>
              </a:rPr>
              <a:t>MS Teams for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07172" y="1229711"/>
            <a:ext cx="5110704" cy="5423338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200" b="1" dirty="0">
                <a:latin typeface="Aptos Narrow" panose="020B0004020202020204" pitchFamily="34" charset="0"/>
              </a:rPr>
              <a:t>How MS Teams works: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Aptos Narrow" panose="020B0004020202020204" pitchFamily="34" charset="0"/>
              </a:rPr>
              <a:t>Quick messaging between staff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Aptos Narrow" panose="020B0004020202020204" pitchFamily="34" charset="0"/>
              </a:rPr>
              <a:t>Holding virtual meetings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Aptos Narrow" panose="020B0004020202020204" pitchFamily="34" charset="0"/>
              </a:rPr>
              <a:t>Sharing documents securely (NHS Digital, 2022)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endParaRPr lang="en-US" sz="2000" dirty="0">
              <a:latin typeface="Aptos Narrow" panose="020B0004020202020204" pitchFamily="34" charset="0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b="1" dirty="0">
                <a:latin typeface="Aptos Narrow" panose="020B0004020202020204" pitchFamily="34" charset="0"/>
              </a:rPr>
              <a:t>Benefits: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Aptos Narrow" panose="020B0004020202020204" pitchFamily="34" charset="0"/>
              </a:rPr>
              <a:t>Faster communication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Aptos Narrow" panose="020B0004020202020204" pitchFamily="34" charset="0"/>
              </a:rPr>
              <a:t>Reduces need for in-person meetings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Aptos Narrow" panose="020B0004020202020204" pitchFamily="34" charset="0"/>
              </a:rPr>
              <a:t> Secure and NHS-approved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endParaRPr lang="en-US" sz="2000" dirty="0">
              <a:latin typeface="Aptos Narrow" panose="020B0004020202020204" pitchFamily="34" charset="0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b="1" dirty="0">
                <a:latin typeface="Aptos Narrow" panose="020B0004020202020204" pitchFamily="34" charset="0"/>
              </a:rPr>
              <a:t>Drawbacks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Aptos Narrow" panose="020B0004020202020204" pitchFamily="34" charset="0"/>
              </a:rPr>
              <a:t>Needs a stable internet connection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Aptos Narrow" panose="020B0004020202020204" pitchFamily="34" charset="0"/>
              </a:rPr>
              <a:t>Notifications can be missed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Aptos Narrow" panose="020B0004020202020204" pitchFamily="34" charset="0"/>
              </a:rPr>
              <a:t> Some staff may find it difficult to use (Marshall &amp; Suh, 2021)</a:t>
            </a:r>
          </a:p>
        </p:txBody>
      </p:sp>
      <p:pic>
        <p:nvPicPr>
          <p:cNvPr id="59" name="Picture 58">
            <a:extLst>
              <a:ext uri="{FF2B5EF4-FFF2-40B4-BE49-F238E27FC236}">
                <a16:creationId xmlns:a16="http://schemas.microsoft.com/office/drawing/2014/main" id="{DD618591-8710-0E8E-DB22-6BDE136E3F2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9315" r="17497"/>
          <a:stretch>
            <a:fillRect/>
          </a:stretch>
        </p:blipFill>
        <p:spPr>
          <a:xfrm>
            <a:off x="20" y="-1"/>
            <a:ext cx="404620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113" name="Isosceles Triangle 112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randomBar dir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CDD733AE-DD5E-4C77-8BCD-72BF12A06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51DE90A4-932E-4370-BA07-30F43254C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6A19CA4A-B208-452A-8BE4-BC6940D33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Rectangle 23">
              <a:extLst>
                <a:ext uri="{FF2B5EF4-FFF2-40B4-BE49-F238E27FC236}">
                  <a16:creationId xmlns:a16="http://schemas.microsoft.com/office/drawing/2014/main" id="{B74F8D3E-E618-4DE3-A0CC-B4904BB5D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7" name="Rectangle 25">
              <a:extLst>
                <a:ext uri="{FF2B5EF4-FFF2-40B4-BE49-F238E27FC236}">
                  <a16:creationId xmlns:a16="http://schemas.microsoft.com/office/drawing/2014/main" id="{299DA406-C54B-4E31-867D-FAF8DCE70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8" name="Isosceles Triangle 37">
              <a:extLst>
                <a:ext uri="{FF2B5EF4-FFF2-40B4-BE49-F238E27FC236}">
                  <a16:creationId xmlns:a16="http://schemas.microsoft.com/office/drawing/2014/main" id="{A1E16883-5140-47C4-A9AD-AD6598AC3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9" name="Rectangle 27">
              <a:extLst>
                <a:ext uri="{FF2B5EF4-FFF2-40B4-BE49-F238E27FC236}">
                  <a16:creationId xmlns:a16="http://schemas.microsoft.com/office/drawing/2014/main" id="{4CD848DC-8A2A-4093-9BDD-7AF4B6A27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0" name="Rectangle 28">
              <a:extLst>
                <a:ext uri="{FF2B5EF4-FFF2-40B4-BE49-F238E27FC236}">
                  <a16:creationId xmlns:a16="http://schemas.microsoft.com/office/drawing/2014/main" id="{34635A4D-E9CE-4B78-912A-479EA451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1" name="Rectangle 29">
              <a:extLst>
                <a:ext uri="{FF2B5EF4-FFF2-40B4-BE49-F238E27FC236}">
                  <a16:creationId xmlns:a16="http://schemas.microsoft.com/office/drawing/2014/main" id="{D663A5EE-5581-44F3-8F98-688755F63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2" name="Isosceles Triangle 41">
              <a:extLst>
                <a:ext uri="{FF2B5EF4-FFF2-40B4-BE49-F238E27FC236}">
                  <a16:creationId xmlns:a16="http://schemas.microsoft.com/office/drawing/2014/main" id="{B1E84E6A-F5AE-4F4D-98F2-82FE4FCC2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3" name="Isosceles Triangle 42">
              <a:extLst>
                <a:ext uri="{FF2B5EF4-FFF2-40B4-BE49-F238E27FC236}">
                  <a16:creationId xmlns:a16="http://schemas.microsoft.com/office/drawing/2014/main" id="{DDE7DDC9-17D4-4686-833D-48F8733B4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609600"/>
            <a:ext cx="6447501" cy="1320800"/>
          </a:xfrm>
        </p:spPr>
        <p:txBody>
          <a:bodyPr>
            <a:normAutofit/>
          </a:bodyPr>
          <a:lstStyle/>
          <a:p>
            <a:r>
              <a:rPr lang="en-GB" dirty="0">
                <a:latin typeface="Aptos Narrow" panose="020B0004020202020204" pitchFamily="34" charset="0"/>
              </a:rPr>
              <a:t>Importance of Digital Literacy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000" y="2160589"/>
            <a:ext cx="6447501" cy="388077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sz="2000" dirty="0"/>
              <a:t>Staff must use electronic health records, e-prescriptions, and online booking systems.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2000" dirty="0"/>
              <a:t>Good digital skills help staff: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2000" dirty="0"/>
              <a:t>Work quicker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2000" dirty="0"/>
              <a:t>Reduce mistakes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2000" dirty="0"/>
              <a:t>Give patients safer, more accurate care (Health Education England, 2021)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randomBar dir="vert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52550" y="609600"/>
            <a:ext cx="2802951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/>
              <a:t>Digital Safety in a GP Surgery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07172" y="2160589"/>
            <a:ext cx="4921518" cy="4555521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b="1" dirty="0">
                <a:latin typeface="Aptos Narrow" panose="020B0004020202020204" pitchFamily="34" charset="0"/>
              </a:rPr>
              <a:t>Key points: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Aptos Narrow" panose="020B0004020202020204" pitchFamily="34" charset="0"/>
              </a:rPr>
              <a:t>Protecting patient information (GDPR)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Aptos Narrow" panose="020B0004020202020204" pitchFamily="34" charset="0"/>
              </a:rPr>
              <a:t>Using strong passwords and two-factor authentication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Aptos Narrow" panose="020B0004020202020204" pitchFamily="34" charset="0"/>
              </a:rPr>
              <a:t>Avoiding phishing emails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Aptos Narrow" panose="020B0004020202020204" pitchFamily="34" charset="0"/>
              </a:rPr>
              <a:t>Storing documents securely in OneDrive (ICO, 2023)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endParaRPr lang="en-US" sz="2000" dirty="0">
              <a:latin typeface="Aptos Narrow" panose="020B0004020202020204" pitchFamily="34" charset="0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b="1" dirty="0">
                <a:latin typeface="Aptos Narrow" panose="020B0004020202020204" pitchFamily="34" charset="0"/>
              </a:rPr>
              <a:t>Why it matters: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Aptos Narrow" panose="020B0004020202020204" pitchFamily="34" charset="0"/>
              </a:rPr>
              <a:t>Prevents data breaches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Aptos Narrow" panose="020B0004020202020204" pitchFamily="34" charset="0"/>
              </a:rPr>
              <a:t>Follows legal requirements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2000" dirty="0">
                <a:latin typeface="Aptos Narrow" panose="020B0004020202020204" pitchFamily="34" charset="0"/>
              </a:rPr>
              <a:t>Builds patient trust</a:t>
            </a:r>
          </a:p>
        </p:txBody>
      </p:sp>
      <p:pic>
        <p:nvPicPr>
          <p:cNvPr id="5" name="Picture 4" descr="Computer script on a screen">
            <a:extLst>
              <a:ext uri="{FF2B5EF4-FFF2-40B4-BE49-F238E27FC236}">
                <a16:creationId xmlns:a16="http://schemas.microsoft.com/office/drawing/2014/main" id="{3E4B6EBF-9BE6-6B2D-600C-176C89B5E93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422" r="50195" b="-2"/>
          <a:stretch>
            <a:fillRect/>
          </a:stretch>
        </p:blipFill>
        <p:spPr>
          <a:xfrm>
            <a:off x="20" y="-1"/>
            <a:ext cx="404620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randomBar dir="vert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CDD733AE-DD5E-4C77-8BCD-72BF12A06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51DE90A4-932E-4370-BA07-30F43254C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6A19CA4A-B208-452A-8BE4-BC6940D33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Rectangle 23">
              <a:extLst>
                <a:ext uri="{FF2B5EF4-FFF2-40B4-BE49-F238E27FC236}">
                  <a16:creationId xmlns:a16="http://schemas.microsoft.com/office/drawing/2014/main" id="{B74F8D3E-E618-4DE3-A0CC-B4904BB5D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7" name="Rectangle 25">
              <a:extLst>
                <a:ext uri="{FF2B5EF4-FFF2-40B4-BE49-F238E27FC236}">
                  <a16:creationId xmlns:a16="http://schemas.microsoft.com/office/drawing/2014/main" id="{299DA406-C54B-4E31-867D-FAF8DCE70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8" name="Isosceles Triangle 37">
              <a:extLst>
                <a:ext uri="{FF2B5EF4-FFF2-40B4-BE49-F238E27FC236}">
                  <a16:creationId xmlns:a16="http://schemas.microsoft.com/office/drawing/2014/main" id="{A1E16883-5140-47C4-A9AD-AD6598AC3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9" name="Rectangle 27">
              <a:extLst>
                <a:ext uri="{FF2B5EF4-FFF2-40B4-BE49-F238E27FC236}">
                  <a16:creationId xmlns:a16="http://schemas.microsoft.com/office/drawing/2014/main" id="{4CD848DC-8A2A-4093-9BDD-7AF4B6A27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0" name="Rectangle 28">
              <a:extLst>
                <a:ext uri="{FF2B5EF4-FFF2-40B4-BE49-F238E27FC236}">
                  <a16:creationId xmlns:a16="http://schemas.microsoft.com/office/drawing/2014/main" id="{34635A4D-E9CE-4B78-912A-479EA451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1" name="Rectangle 29">
              <a:extLst>
                <a:ext uri="{FF2B5EF4-FFF2-40B4-BE49-F238E27FC236}">
                  <a16:creationId xmlns:a16="http://schemas.microsoft.com/office/drawing/2014/main" id="{D663A5EE-5581-44F3-8F98-688755F63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2" name="Isosceles Triangle 41">
              <a:extLst>
                <a:ext uri="{FF2B5EF4-FFF2-40B4-BE49-F238E27FC236}">
                  <a16:creationId xmlns:a16="http://schemas.microsoft.com/office/drawing/2014/main" id="{B1E84E6A-F5AE-4F4D-98F2-82FE4FCC2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3" name="Isosceles Triangle 42">
              <a:extLst>
                <a:ext uri="{FF2B5EF4-FFF2-40B4-BE49-F238E27FC236}">
                  <a16:creationId xmlns:a16="http://schemas.microsoft.com/office/drawing/2014/main" id="{DDE7DDC9-17D4-4686-833D-48F8733B4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609600"/>
            <a:ext cx="6447501" cy="1320800"/>
          </a:xfrm>
        </p:spPr>
        <p:txBody>
          <a:bodyPr>
            <a:normAutofit/>
          </a:bodyPr>
          <a:lstStyle/>
          <a:p>
            <a:r>
              <a:rPr lang="en-GB">
                <a:latin typeface="Aptos Narrow" panose="020B0004020202020204" pitchFamily="34" charset="0"/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000" y="2160589"/>
            <a:ext cx="6447501" cy="388077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 </a:t>
            </a:r>
            <a:r>
              <a:rPr lang="en-US" dirty="0">
                <a:latin typeface="Aptos Narrow" panose="020B0004020202020204" pitchFamily="34" charset="0"/>
              </a:rPr>
              <a:t>Tools like MS Word and MS Teams help GP surgeries work efficiently.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>
                <a:latin typeface="Aptos Narrow" panose="020B0004020202020204" pitchFamily="34" charset="0"/>
              </a:rPr>
              <a:t> Digital literacy supports safer and more effective use of technology.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Strong digital safety protects patients and maintains confidentiality (NHS England, 2025).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randomBar dir="vert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6" name="Group 55">
            <a:extLst>
              <a:ext uri="{FF2B5EF4-FFF2-40B4-BE49-F238E27FC236}">
                <a16:creationId xmlns:a16="http://schemas.microsoft.com/office/drawing/2014/main" id="{CDD733AE-DD5E-4C77-8BCD-72BF12A06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51DE90A4-932E-4370-BA07-30F43254C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6A19CA4A-B208-452A-8BE4-BC6940D33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Rectangle 23">
              <a:extLst>
                <a:ext uri="{FF2B5EF4-FFF2-40B4-BE49-F238E27FC236}">
                  <a16:creationId xmlns:a16="http://schemas.microsoft.com/office/drawing/2014/main" id="{B74F8D3E-E618-4DE3-A0CC-B4904BB5D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7" name="Rectangle 25">
              <a:extLst>
                <a:ext uri="{FF2B5EF4-FFF2-40B4-BE49-F238E27FC236}">
                  <a16:creationId xmlns:a16="http://schemas.microsoft.com/office/drawing/2014/main" id="{299DA406-C54B-4E31-867D-FAF8DCE70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8" name="Isosceles Triangle 37">
              <a:extLst>
                <a:ext uri="{FF2B5EF4-FFF2-40B4-BE49-F238E27FC236}">
                  <a16:creationId xmlns:a16="http://schemas.microsoft.com/office/drawing/2014/main" id="{A1E16883-5140-47C4-A9AD-AD6598AC3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9" name="Rectangle 27">
              <a:extLst>
                <a:ext uri="{FF2B5EF4-FFF2-40B4-BE49-F238E27FC236}">
                  <a16:creationId xmlns:a16="http://schemas.microsoft.com/office/drawing/2014/main" id="{4CD848DC-8A2A-4093-9BDD-7AF4B6A27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0" name="Rectangle 28">
              <a:extLst>
                <a:ext uri="{FF2B5EF4-FFF2-40B4-BE49-F238E27FC236}">
                  <a16:creationId xmlns:a16="http://schemas.microsoft.com/office/drawing/2014/main" id="{34635A4D-E9CE-4B78-912A-479EA451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1" name="Rectangle 29">
              <a:extLst>
                <a:ext uri="{FF2B5EF4-FFF2-40B4-BE49-F238E27FC236}">
                  <a16:creationId xmlns:a16="http://schemas.microsoft.com/office/drawing/2014/main" id="{D663A5EE-5581-44F3-8F98-688755F63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2" name="Isosceles Triangle 41">
              <a:extLst>
                <a:ext uri="{FF2B5EF4-FFF2-40B4-BE49-F238E27FC236}">
                  <a16:creationId xmlns:a16="http://schemas.microsoft.com/office/drawing/2014/main" id="{B1E84E6A-F5AE-4F4D-98F2-82FE4FCC2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3" name="Isosceles Triangle 42">
              <a:extLst>
                <a:ext uri="{FF2B5EF4-FFF2-40B4-BE49-F238E27FC236}">
                  <a16:creationId xmlns:a16="http://schemas.microsoft.com/office/drawing/2014/main" id="{DDE7DDC9-17D4-4686-833D-48F8733B4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609600"/>
            <a:ext cx="6447501" cy="1320800"/>
          </a:xfrm>
        </p:spPr>
        <p:txBody>
          <a:bodyPr>
            <a:normAutofit/>
          </a:bodyPr>
          <a:lstStyle/>
          <a:p>
            <a:r>
              <a:rPr lang="en-GB">
                <a:latin typeface="Aptos Narrow" panose="020B00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000" y="1418897"/>
            <a:ext cx="6447501" cy="4829503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dirty="0">
                <a:latin typeface="Aptos Narrow" panose="020B0004020202020204" pitchFamily="34" charset="0"/>
              </a:rPr>
              <a:t>Bowns, I. &amp; Smith, J. (2020) Digital Documentation in Primary Care. London: Primary Care Press.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dirty="0">
                <a:latin typeface="Aptos Narrow" panose="020B0004020202020204" pitchFamily="34" charset="0"/>
              </a:rPr>
              <a:t>Health Education England (2021) The Importance of Digital Literacy in Healthcare. Available at: https://www.hee.nhs.uk (Accessed: 28 Nov 2024).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dirty="0">
                <a:latin typeface="Aptos Narrow" panose="020B0004020202020204" pitchFamily="34" charset="0"/>
              </a:rPr>
              <a:t>ICO (2023) Guide to Data Protection and GDPR. Available at: https://ico.org.uk (Accessed: 29 Nov 2024).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dirty="0">
                <a:latin typeface="Aptos Narrow" panose="020B0004020202020204" pitchFamily="34" charset="0"/>
              </a:rPr>
              <a:t>Louw, A. (2022) ‘Digital Document Challenges in Healthcare’, Journal of Health Informatics, 15(3), pp. 40–47.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dirty="0">
                <a:latin typeface="Aptos Narrow" panose="020B0004020202020204" pitchFamily="34" charset="0"/>
              </a:rPr>
              <a:t>Marshall, D. &amp; Suh, T. (2021) ‘Use of Digital Tools in Primary Care’, British Journal of General Practice, 71(708), pp. 210–212.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dirty="0">
                <a:latin typeface="Aptos Narrow" panose="020B0004020202020204" pitchFamily="34" charset="0"/>
              </a:rPr>
              <a:t>NHS Digital (2022) Microsoft Teams for NHS Staff. Available at: https://digital.nhs.uk (Accessed: 30 Nov 2024).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dirty="0">
                <a:latin typeface="Aptos Narrow" panose="020B0004020202020204" pitchFamily="34" charset="0"/>
              </a:rPr>
              <a:t>NHS England (2023) Digital Technology in GP Practices. Available at: https://www.england.nhs.uk (Accessed: 30 Nov 2024).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randomBar dir="vert"/>
  </p:transition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108</TotalTime>
  <Words>561</Words>
  <Application>Microsoft Office PowerPoint</Application>
  <PresentationFormat>On-screen Show (4:3)</PresentationFormat>
  <Paragraphs>67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Aptos Narrow</vt:lpstr>
      <vt:lpstr>Arial</vt:lpstr>
      <vt:lpstr>Trebuchet MS</vt:lpstr>
      <vt:lpstr>Wingdings</vt:lpstr>
      <vt:lpstr>Wingdings 3</vt:lpstr>
      <vt:lpstr>Facet</vt:lpstr>
      <vt:lpstr>Using Digital Technology to Improve Efficiency in a GP Surgery</vt:lpstr>
      <vt:lpstr>Overview</vt:lpstr>
      <vt:lpstr>MS Word in a GP Surgery</vt:lpstr>
      <vt:lpstr>MS Teams for Communication</vt:lpstr>
      <vt:lpstr>Importance of Digital Literacy</vt:lpstr>
      <vt:lpstr>Digital Safety in a GP Surgery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MODUPEOLA OYENAME</dc:creator>
  <cp:keywords/>
  <dc:description>generated using python-pptx</dc:description>
  <cp:lastModifiedBy>MODUPEOLA OYENAME</cp:lastModifiedBy>
  <cp:revision>3</cp:revision>
  <dcterms:created xsi:type="dcterms:W3CDTF">2013-01-27T09:14:16Z</dcterms:created>
  <dcterms:modified xsi:type="dcterms:W3CDTF">2025-12-01T17:32:48Z</dcterms:modified>
  <cp:category/>
</cp:coreProperties>
</file>