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56" r:id="rId2"/>
    <p:sldId id="286" r:id="rId3"/>
    <p:sldId id="264" r:id="rId4"/>
    <p:sldId id="287" r:id="rId5"/>
    <p:sldId id="288" r:id="rId6"/>
    <p:sldId id="281" r:id="rId7"/>
    <p:sldId id="291" r:id="rId8"/>
    <p:sldId id="258" r:id="rId9"/>
    <p:sldId id="293" r:id="rId10"/>
    <p:sldId id="262" r:id="rId11"/>
    <p:sldId id="294" r:id="rId12"/>
    <p:sldId id="295" r:id="rId13"/>
    <p:sldId id="296" r:id="rId14"/>
    <p:sldId id="297" r:id="rId15"/>
    <p:sldId id="299" r:id="rId16"/>
    <p:sldId id="300" r:id="rId17"/>
    <p:sldId id="301" r:id="rId18"/>
    <p:sldId id="302" r:id="rId19"/>
    <p:sldId id="303"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61438" autoAdjust="0"/>
  </p:normalViewPr>
  <p:slideViewPr>
    <p:cSldViewPr snapToGrid="0">
      <p:cViewPr varScale="1">
        <p:scale>
          <a:sx n="50" d="100"/>
          <a:sy n="50" d="100"/>
        </p:scale>
        <p:origin x="1704" y="48"/>
      </p:cViewPr>
      <p:guideLst/>
    </p:cSldViewPr>
  </p:slideViewPr>
  <p:outlineViewPr>
    <p:cViewPr>
      <p:scale>
        <a:sx n="33" d="100"/>
        <a:sy n="33" d="100"/>
      </p:scale>
      <p:origin x="0" y="0"/>
    </p:cViewPr>
  </p:outlineViewPr>
  <p:notesTextViewPr>
    <p:cViewPr>
      <p:scale>
        <a:sx n="125" d="100"/>
        <a:sy n="12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05084B6-908F-4A23-BCB9-D6AFF526DDE9}"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05FFDB20-7C8F-4FE4-9FC8-E8814C69D930}">
      <dgm:prSet/>
      <dgm:spPr/>
      <dgm:t>
        <a:bodyPr/>
        <a:lstStyle/>
        <a:p>
          <a:r>
            <a:rPr lang="en-GB"/>
            <a:t>Constant social, political and economic change</a:t>
          </a:r>
          <a:endParaRPr lang="en-US"/>
        </a:p>
      </dgm:t>
    </dgm:pt>
    <dgm:pt modelId="{BE85A8D4-2C7D-438D-8617-D85DC825B8D6}" type="parTrans" cxnId="{7D203418-17A4-4D9F-A442-2F711D3A9C7A}">
      <dgm:prSet/>
      <dgm:spPr/>
      <dgm:t>
        <a:bodyPr/>
        <a:lstStyle/>
        <a:p>
          <a:endParaRPr lang="en-US"/>
        </a:p>
      </dgm:t>
    </dgm:pt>
    <dgm:pt modelId="{22FE5DEE-DF2B-4980-8F13-B72805DCE886}" type="sibTrans" cxnId="{7D203418-17A4-4D9F-A442-2F711D3A9C7A}">
      <dgm:prSet/>
      <dgm:spPr/>
      <dgm:t>
        <a:bodyPr/>
        <a:lstStyle/>
        <a:p>
          <a:endParaRPr lang="en-US"/>
        </a:p>
      </dgm:t>
    </dgm:pt>
    <dgm:pt modelId="{6DFF1F88-276F-4DC9-B068-6774CFA14E81}">
      <dgm:prSet/>
      <dgm:spPr/>
      <dgm:t>
        <a:bodyPr/>
        <a:lstStyle/>
        <a:p>
          <a:r>
            <a:rPr lang="en-GB"/>
            <a:t>Young people must navigate this change</a:t>
          </a:r>
          <a:endParaRPr lang="en-US"/>
        </a:p>
      </dgm:t>
    </dgm:pt>
    <dgm:pt modelId="{6A9D7E6F-3890-4A57-948E-7EA051C57F9B}" type="parTrans" cxnId="{CF6D4C49-1904-4C73-B836-D80616425610}">
      <dgm:prSet/>
      <dgm:spPr/>
      <dgm:t>
        <a:bodyPr/>
        <a:lstStyle/>
        <a:p>
          <a:endParaRPr lang="en-US"/>
        </a:p>
      </dgm:t>
    </dgm:pt>
    <dgm:pt modelId="{7463F433-83C7-4CB7-9AF8-EFFD3F75EA97}" type="sibTrans" cxnId="{CF6D4C49-1904-4C73-B836-D80616425610}">
      <dgm:prSet/>
      <dgm:spPr/>
      <dgm:t>
        <a:bodyPr/>
        <a:lstStyle/>
        <a:p>
          <a:endParaRPr lang="en-US"/>
        </a:p>
      </dgm:t>
    </dgm:pt>
    <dgm:pt modelId="{B982CFD9-2D30-4F18-B006-358602B08BF6}">
      <dgm:prSet/>
      <dgm:spPr/>
      <dgm:t>
        <a:bodyPr/>
        <a:lstStyle/>
        <a:p>
          <a:r>
            <a:rPr lang="en-GB"/>
            <a:t>Still portrayed in a negative way</a:t>
          </a:r>
          <a:endParaRPr lang="en-US"/>
        </a:p>
      </dgm:t>
    </dgm:pt>
    <dgm:pt modelId="{09B29160-EB3E-4913-BA1F-B85E09A9A063}" type="parTrans" cxnId="{2783E191-73B5-41B0-955B-8899DC833821}">
      <dgm:prSet/>
      <dgm:spPr/>
      <dgm:t>
        <a:bodyPr/>
        <a:lstStyle/>
        <a:p>
          <a:endParaRPr lang="en-US"/>
        </a:p>
      </dgm:t>
    </dgm:pt>
    <dgm:pt modelId="{454D6880-51D8-4773-BE20-7E966B621840}" type="sibTrans" cxnId="{2783E191-73B5-41B0-955B-8899DC833821}">
      <dgm:prSet/>
      <dgm:spPr/>
      <dgm:t>
        <a:bodyPr/>
        <a:lstStyle/>
        <a:p>
          <a:endParaRPr lang="en-US"/>
        </a:p>
      </dgm:t>
    </dgm:pt>
    <dgm:pt modelId="{7B25203E-029F-40E9-89FB-A30185A3E1A4}">
      <dgm:prSet/>
      <dgm:spPr/>
      <dgm:t>
        <a:bodyPr/>
        <a:lstStyle/>
        <a:p>
          <a:r>
            <a:rPr lang="en-GB"/>
            <a:t>Social factors- consumerism, media, social media</a:t>
          </a:r>
          <a:endParaRPr lang="en-US"/>
        </a:p>
      </dgm:t>
    </dgm:pt>
    <dgm:pt modelId="{22C46ADD-3F9B-4348-A4BB-A062BF3E172E}" type="parTrans" cxnId="{C5C3E791-E9DA-4A49-99B6-51313F377E0F}">
      <dgm:prSet/>
      <dgm:spPr/>
      <dgm:t>
        <a:bodyPr/>
        <a:lstStyle/>
        <a:p>
          <a:endParaRPr lang="en-US"/>
        </a:p>
      </dgm:t>
    </dgm:pt>
    <dgm:pt modelId="{6598ABBD-8F7E-404B-80B7-A681D2CCC183}" type="sibTrans" cxnId="{C5C3E791-E9DA-4A49-99B6-51313F377E0F}">
      <dgm:prSet/>
      <dgm:spPr/>
      <dgm:t>
        <a:bodyPr/>
        <a:lstStyle/>
        <a:p>
          <a:endParaRPr lang="en-US"/>
        </a:p>
      </dgm:t>
    </dgm:pt>
    <dgm:pt modelId="{744B0A63-210C-4986-ADF5-E8081DE325CC}">
      <dgm:prSet/>
      <dgm:spPr/>
      <dgm:t>
        <a:bodyPr/>
        <a:lstStyle/>
        <a:p>
          <a:r>
            <a:rPr lang="en-GB" dirty="0"/>
            <a:t>Developments in legislation</a:t>
          </a:r>
          <a:endParaRPr lang="en-US" dirty="0"/>
        </a:p>
      </dgm:t>
    </dgm:pt>
    <dgm:pt modelId="{B4153BF6-6318-4940-834E-D0D6A2DF950F}" type="parTrans" cxnId="{645BE299-D19D-4F25-AF83-0C530EC65E87}">
      <dgm:prSet/>
      <dgm:spPr/>
      <dgm:t>
        <a:bodyPr/>
        <a:lstStyle/>
        <a:p>
          <a:endParaRPr lang="en-US"/>
        </a:p>
      </dgm:t>
    </dgm:pt>
    <dgm:pt modelId="{370D6B29-1437-4296-8F31-FBE638CDD7DF}" type="sibTrans" cxnId="{645BE299-D19D-4F25-AF83-0C530EC65E87}">
      <dgm:prSet/>
      <dgm:spPr/>
      <dgm:t>
        <a:bodyPr/>
        <a:lstStyle/>
        <a:p>
          <a:endParaRPr lang="en-US"/>
        </a:p>
      </dgm:t>
    </dgm:pt>
    <dgm:pt modelId="{48DF8CA6-0D91-42EB-B241-11B8ACE9DC16}">
      <dgm:prSet/>
      <dgm:spPr/>
      <dgm:t>
        <a:bodyPr/>
        <a:lstStyle/>
        <a:p>
          <a:r>
            <a:rPr lang="en-GB"/>
            <a:t>Growth in the youth work sector</a:t>
          </a:r>
          <a:endParaRPr lang="en-US"/>
        </a:p>
      </dgm:t>
    </dgm:pt>
    <dgm:pt modelId="{86EBCE8F-5047-48C1-9C4A-1A691B910668}" type="parTrans" cxnId="{0A897F2A-45C5-499B-A183-8FD7E5153BC0}">
      <dgm:prSet/>
      <dgm:spPr/>
      <dgm:t>
        <a:bodyPr/>
        <a:lstStyle/>
        <a:p>
          <a:endParaRPr lang="en-US"/>
        </a:p>
      </dgm:t>
    </dgm:pt>
    <dgm:pt modelId="{D10F154B-267C-4011-B652-E9E016457B82}" type="sibTrans" cxnId="{0A897F2A-45C5-499B-A183-8FD7E5153BC0}">
      <dgm:prSet/>
      <dgm:spPr/>
      <dgm:t>
        <a:bodyPr/>
        <a:lstStyle/>
        <a:p>
          <a:endParaRPr lang="en-US"/>
        </a:p>
      </dgm:t>
    </dgm:pt>
    <dgm:pt modelId="{86F787EB-0227-4421-B3AB-8FDF7FA8FBDB}" type="pres">
      <dgm:prSet presAssocID="{705084B6-908F-4A23-BCB9-D6AFF526DDE9}" presName="vert0" presStyleCnt="0">
        <dgm:presLayoutVars>
          <dgm:dir/>
          <dgm:animOne val="branch"/>
          <dgm:animLvl val="lvl"/>
        </dgm:presLayoutVars>
      </dgm:prSet>
      <dgm:spPr/>
    </dgm:pt>
    <dgm:pt modelId="{2E69F724-20DF-44A4-8A66-4949FA815F65}" type="pres">
      <dgm:prSet presAssocID="{05FFDB20-7C8F-4FE4-9FC8-E8814C69D930}" presName="thickLine" presStyleLbl="alignNode1" presStyleIdx="0" presStyleCnt="6"/>
      <dgm:spPr/>
    </dgm:pt>
    <dgm:pt modelId="{E94F4C17-5138-4BAB-BD64-A296228457D8}" type="pres">
      <dgm:prSet presAssocID="{05FFDB20-7C8F-4FE4-9FC8-E8814C69D930}" presName="horz1" presStyleCnt="0"/>
      <dgm:spPr/>
    </dgm:pt>
    <dgm:pt modelId="{86B2E9E1-840A-41F1-B2D6-96630D695C30}" type="pres">
      <dgm:prSet presAssocID="{05FFDB20-7C8F-4FE4-9FC8-E8814C69D930}" presName="tx1" presStyleLbl="revTx" presStyleIdx="0" presStyleCnt="6"/>
      <dgm:spPr/>
    </dgm:pt>
    <dgm:pt modelId="{681EFB53-9F00-4B77-A0BD-4E8C57CD96F2}" type="pres">
      <dgm:prSet presAssocID="{05FFDB20-7C8F-4FE4-9FC8-E8814C69D930}" presName="vert1" presStyleCnt="0"/>
      <dgm:spPr/>
    </dgm:pt>
    <dgm:pt modelId="{4E4B8842-80F4-44BA-9ECE-335E75569EE2}" type="pres">
      <dgm:prSet presAssocID="{6DFF1F88-276F-4DC9-B068-6774CFA14E81}" presName="thickLine" presStyleLbl="alignNode1" presStyleIdx="1" presStyleCnt="6"/>
      <dgm:spPr/>
    </dgm:pt>
    <dgm:pt modelId="{7A308684-E1C7-4106-A0C2-F62ABA3FA30F}" type="pres">
      <dgm:prSet presAssocID="{6DFF1F88-276F-4DC9-B068-6774CFA14E81}" presName="horz1" presStyleCnt="0"/>
      <dgm:spPr/>
    </dgm:pt>
    <dgm:pt modelId="{744974F1-94DC-4B6A-8422-400D91FBCF2C}" type="pres">
      <dgm:prSet presAssocID="{6DFF1F88-276F-4DC9-B068-6774CFA14E81}" presName="tx1" presStyleLbl="revTx" presStyleIdx="1" presStyleCnt="6"/>
      <dgm:spPr/>
    </dgm:pt>
    <dgm:pt modelId="{6D141015-848D-4901-9C59-33AD79B44F52}" type="pres">
      <dgm:prSet presAssocID="{6DFF1F88-276F-4DC9-B068-6774CFA14E81}" presName="vert1" presStyleCnt="0"/>
      <dgm:spPr/>
    </dgm:pt>
    <dgm:pt modelId="{D88743B2-7ADE-463A-96E5-EE58BB613E08}" type="pres">
      <dgm:prSet presAssocID="{B982CFD9-2D30-4F18-B006-358602B08BF6}" presName="thickLine" presStyleLbl="alignNode1" presStyleIdx="2" presStyleCnt="6"/>
      <dgm:spPr/>
    </dgm:pt>
    <dgm:pt modelId="{1ED088CA-0550-4FA1-9726-06563D316CF1}" type="pres">
      <dgm:prSet presAssocID="{B982CFD9-2D30-4F18-B006-358602B08BF6}" presName="horz1" presStyleCnt="0"/>
      <dgm:spPr/>
    </dgm:pt>
    <dgm:pt modelId="{964FA42C-1B2A-44EB-B0B5-760A6DD89E47}" type="pres">
      <dgm:prSet presAssocID="{B982CFD9-2D30-4F18-B006-358602B08BF6}" presName="tx1" presStyleLbl="revTx" presStyleIdx="2" presStyleCnt="6"/>
      <dgm:spPr/>
    </dgm:pt>
    <dgm:pt modelId="{B67CE484-40DE-48F3-A5CD-3479343E3BCD}" type="pres">
      <dgm:prSet presAssocID="{B982CFD9-2D30-4F18-B006-358602B08BF6}" presName="vert1" presStyleCnt="0"/>
      <dgm:spPr/>
    </dgm:pt>
    <dgm:pt modelId="{F959E413-0310-4982-965A-58B2F0F86921}" type="pres">
      <dgm:prSet presAssocID="{7B25203E-029F-40E9-89FB-A30185A3E1A4}" presName="thickLine" presStyleLbl="alignNode1" presStyleIdx="3" presStyleCnt="6"/>
      <dgm:spPr/>
    </dgm:pt>
    <dgm:pt modelId="{77D345C5-77B6-4F0C-AE85-2B891929B51B}" type="pres">
      <dgm:prSet presAssocID="{7B25203E-029F-40E9-89FB-A30185A3E1A4}" presName="horz1" presStyleCnt="0"/>
      <dgm:spPr/>
    </dgm:pt>
    <dgm:pt modelId="{7BA6DF3D-C9F9-449E-9D77-F202344EAB7C}" type="pres">
      <dgm:prSet presAssocID="{7B25203E-029F-40E9-89FB-A30185A3E1A4}" presName="tx1" presStyleLbl="revTx" presStyleIdx="3" presStyleCnt="6"/>
      <dgm:spPr/>
    </dgm:pt>
    <dgm:pt modelId="{98918AB7-ECAB-4FC7-B90A-F786D27A186C}" type="pres">
      <dgm:prSet presAssocID="{7B25203E-029F-40E9-89FB-A30185A3E1A4}" presName="vert1" presStyleCnt="0"/>
      <dgm:spPr/>
    </dgm:pt>
    <dgm:pt modelId="{F8AB63A6-B36B-437D-BDBC-F5E4C59D9DF5}" type="pres">
      <dgm:prSet presAssocID="{744B0A63-210C-4986-ADF5-E8081DE325CC}" presName="thickLine" presStyleLbl="alignNode1" presStyleIdx="4" presStyleCnt="6"/>
      <dgm:spPr/>
    </dgm:pt>
    <dgm:pt modelId="{1403B372-2F53-471C-B6EB-A120D26C01B3}" type="pres">
      <dgm:prSet presAssocID="{744B0A63-210C-4986-ADF5-E8081DE325CC}" presName="horz1" presStyleCnt="0"/>
      <dgm:spPr/>
    </dgm:pt>
    <dgm:pt modelId="{DF5C7F5F-EA12-4804-920B-4FAA6B362E04}" type="pres">
      <dgm:prSet presAssocID="{744B0A63-210C-4986-ADF5-E8081DE325CC}" presName="tx1" presStyleLbl="revTx" presStyleIdx="4" presStyleCnt="6"/>
      <dgm:spPr/>
    </dgm:pt>
    <dgm:pt modelId="{95EF7993-0491-430C-8F07-69D40BD62033}" type="pres">
      <dgm:prSet presAssocID="{744B0A63-210C-4986-ADF5-E8081DE325CC}" presName="vert1" presStyleCnt="0"/>
      <dgm:spPr/>
    </dgm:pt>
    <dgm:pt modelId="{3DEE0D6E-580C-4D64-A0B1-ADC1FAA6CFE1}" type="pres">
      <dgm:prSet presAssocID="{48DF8CA6-0D91-42EB-B241-11B8ACE9DC16}" presName="thickLine" presStyleLbl="alignNode1" presStyleIdx="5" presStyleCnt="6"/>
      <dgm:spPr/>
    </dgm:pt>
    <dgm:pt modelId="{E8477DB8-3BC2-4D73-BABF-931965654097}" type="pres">
      <dgm:prSet presAssocID="{48DF8CA6-0D91-42EB-B241-11B8ACE9DC16}" presName="horz1" presStyleCnt="0"/>
      <dgm:spPr/>
    </dgm:pt>
    <dgm:pt modelId="{FD86212A-FC46-4D71-B9E2-576AD8EADC59}" type="pres">
      <dgm:prSet presAssocID="{48DF8CA6-0D91-42EB-B241-11B8ACE9DC16}" presName="tx1" presStyleLbl="revTx" presStyleIdx="5" presStyleCnt="6"/>
      <dgm:spPr/>
    </dgm:pt>
    <dgm:pt modelId="{7EDD73D6-E33B-4492-8D5A-A3E4AA567202}" type="pres">
      <dgm:prSet presAssocID="{48DF8CA6-0D91-42EB-B241-11B8ACE9DC16}" presName="vert1" presStyleCnt="0"/>
      <dgm:spPr/>
    </dgm:pt>
  </dgm:ptLst>
  <dgm:cxnLst>
    <dgm:cxn modelId="{63B4B504-86E9-4821-B32C-D7CA823B40B2}" type="presOf" srcId="{744B0A63-210C-4986-ADF5-E8081DE325CC}" destId="{DF5C7F5F-EA12-4804-920B-4FAA6B362E04}" srcOrd="0" destOrd="0" presId="urn:microsoft.com/office/officeart/2008/layout/LinedList"/>
    <dgm:cxn modelId="{7D203418-17A4-4D9F-A442-2F711D3A9C7A}" srcId="{705084B6-908F-4A23-BCB9-D6AFF526DDE9}" destId="{05FFDB20-7C8F-4FE4-9FC8-E8814C69D930}" srcOrd="0" destOrd="0" parTransId="{BE85A8D4-2C7D-438D-8617-D85DC825B8D6}" sibTransId="{22FE5DEE-DF2B-4980-8F13-B72805DCE886}"/>
    <dgm:cxn modelId="{0E5ABB22-AFF5-4620-99AE-4E7C45D2BE4D}" type="presOf" srcId="{05FFDB20-7C8F-4FE4-9FC8-E8814C69D930}" destId="{86B2E9E1-840A-41F1-B2D6-96630D695C30}" srcOrd="0" destOrd="0" presId="urn:microsoft.com/office/officeart/2008/layout/LinedList"/>
    <dgm:cxn modelId="{0A897F2A-45C5-499B-A183-8FD7E5153BC0}" srcId="{705084B6-908F-4A23-BCB9-D6AFF526DDE9}" destId="{48DF8CA6-0D91-42EB-B241-11B8ACE9DC16}" srcOrd="5" destOrd="0" parTransId="{86EBCE8F-5047-48C1-9C4A-1A691B910668}" sibTransId="{D10F154B-267C-4011-B652-E9E016457B82}"/>
    <dgm:cxn modelId="{8FB58A33-8DC1-4B69-A16A-816786047A98}" type="presOf" srcId="{48DF8CA6-0D91-42EB-B241-11B8ACE9DC16}" destId="{FD86212A-FC46-4D71-B9E2-576AD8EADC59}" srcOrd="0" destOrd="0" presId="urn:microsoft.com/office/officeart/2008/layout/LinedList"/>
    <dgm:cxn modelId="{CF6D4C49-1904-4C73-B836-D80616425610}" srcId="{705084B6-908F-4A23-BCB9-D6AFF526DDE9}" destId="{6DFF1F88-276F-4DC9-B068-6774CFA14E81}" srcOrd="1" destOrd="0" parTransId="{6A9D7E6F-3890-4A57-948E-7EA051C57F9B}" sibTransId="{7463F433-83C7-4CB7-9AF8-EFFD3F75EA97}"/>
    <dgm:cxn modelId="{B993CA69-F902-45A9-ABEC-CB62330BD09F}" type="presOf" srcId="{6DFF1F88-276F-4DC9-B068-6774CFA14E81}" destId="{744974F1-94DC-4B6A-8422-400D91FBCF2C}" srcOrd="0" destOrd="0" presId="urn:microsoft.com/office/officeart/2008/layout/LinedList"/>
    <dgm:cxn modelId="{E245B98D-F553-47E8-834B-AF6C9B12D481}" type="presOf" srcId="{7B25203E-029F-40E9-89FB-A30185A3E1A4}" destId="{7BA6DF3D-C9F9-449E-9D77-F202344EAB7C}" srcOrd="0" destOrd="0" presId="urn:microsoft.com/office/officeart/2008/layout/LinedList"/>
    <dgm:cxn modelId="{2783E191-73B5-41B0-955B-8899DC833821}" srcId="{705084B6-908F-4A23-BCB9-D6AFF526DDE9}" destId="{B982CFD9-2D30-4F18-B006-358602B08BF6}" srcOrd="2" destOrd="0" parTransId="{09B29160-EB3E-4913-BA1F-B85E09A9A063}" sibTransId="{454D6880-51D8-4773-BE20-7E966B621840}"/>
    <dgm:cxn modelId="{C5C3E791-E9DA-4A49-99B6-51313F377E0F}" srcId="{705084B6-908F-4A23-BCB9-D6AFF526DDE9}" destId="{7B25203E-029F-40E9-89FB-A30185A3E1A4}" srcOrd="3" destOrd="0" parTransId="{22C46ADD-3F9B-4348-A4BB-A062BF3E172E}" sibTransId="{6598ABBD-8F7E-404B-80B7-A681D2CCC183}"/>
    <dgm:cxn modelId="{645BE299-D19D-4F25-AF83-0C530EC65E87}" srcId="{705084B6-908F-4A23-BCB9-D6AFF526DDE9}" destId="{744B0A63-210C-4986-ADF5-E8081DE325CC}" srcOrd="4" destOrd="0" parTransId="{B4153BF6-6318-4940-834E-D0D6A2DF950F}" sibTransId="{370D6B29-1437-4296-8F31-FBE638CDD7DF}"/>
    <dgm:cxn modelId="{ED4664D4-1AEA-4B4C-AFFA-2120CC5AB37E}" type="presOf" srcId="{705084B6-908F-4A23-BCB9-D6AFF526DDE9}" destId="{86F787EB-0227-4421-B3AB-8FDF7FA8FBDB}" srcOrd="0" destOrd="0" presId="urn:microsoft.com/office/officeart/2008/layout/LinedList"/>
    <dgm:cxn modelId="{B32321E2-8056-4AFE-8373-2DD7098CC6AC}" type="presOf" srcId="{B982CFD9-2D30-4F18-B006-358602B08BF6}" destId="{964FA42C-1B2A-44EB-B0B5-760A6DD89E47}" srcOrd="0" destOrd="0" presId="urn:microsoft.com/office/officeart/2008/layout/LinedList"/>
    <dgm:cxn modelId="{6C50A40D-F22A-41E9-A3E5-69220B9D366B}" type="presParOf" srcId="{86F787EB-0227-4421-B3AB-8FDF7FA8FBDB}" destId="{2E69F724-20DF-44A4-8A66-4949FA815F65}" srcOrd="0" destOrd="0" presId="urn:microsoft.com/office/officeart/2008/layout/LinedList"/>
    <dgm:cxn modelId="{EDD32A5B-7A4D-4C58-B11E-D64A1B4B5F0A}" type="presParOf" srcId="{86F787EB-0227-4421-B3AB-8FDF7FA8FBDB}" destId="{E94F4C17-5138-4BAB-BD64-A296228457D8}" srcOrd="1" destOrd="0" presId="urn:microsoft.com/office/officeart/2008/layout/LinedList"/>
    <dgm:cxn modelId="{0D3176AC-A73F-48AA-B3FF-87A08220A50C}" type="presParOf" srcId="{E94F4C17-5138-4BAB-BD64-A296228457D8}" destId="{86B2E9E1-840A-41F1-B2D6-96630D695C30}" srcOrd="0" destOrd="0" presId="urn:microsoft.com/office/officeart/2008/layout/LinedList"/>
    <dgm:cxn modelId="{A337AEBF-BC29-4EF6-B1EB-085F3F18AADF}" type="presParOf" srcId="{E94F4C17-5138-4BAB-BD64-A296228457D8}" destId="{681EFB53-9F00-4B77-A0BD-4E8C57CD96F2}" srcOrd="1" destOrd="0" presId="urn:microsoft.com/office/officeart/2008/layout/LinedList"/>
    <dgm:cxn modelId="{65A6BECC-964A-4284-8431-704A267AEF2E}" type="presParOf" srcId="{86F787EB-0227-4421-B3AB-8FDF7FA8FBDB}" destId="{4E4B8842-80F4-44BA-9ECE-335E75569EE2}" srcOrd="2" destOrd="0" presId="urn:microsoft.com/office/officeart/2008/layout/LinedList"/>
    <dgm:cxn modelId="{7067DF7A-4D3F-4E47-A44C-9DBE9B5C688F}" type="presParOf" srcId="{86F787EB-0227-4421-B3AB-8FDF7FA8FBDB}" destId="{7A308684-E1C7-4106-A0C2-F62ABA3FA30F}" srcOrd="3" destOrd="0" presId="urn:microsoft.com/office/officeart/2008/layout/LinedList"/>
    <dgm:cxn modelId="{4CF7C0D9-0C1F-4802-AAAF-25AFDB4C7956}" type="presParOf" srcId="{7A308684-E1C7-4106-A0C2-F62ABA3FA30F}" destId="{744974F1-94DC-4B6A-8422-400D91FBCF2C}" srcOrd="0" destOrd="0" presId="urn:microsoft.com/office/officeart/2008/layout/LinedList"/>
    <dgm:cxn modelId="{0B6EA2FE-7099-460D-A9D1-FDB4CC0937C8}" type="presParOf" srcId="{7A308684-E1C7-4106-A0C2-F62ABA3FA30F}" destId="{6D141015-848D-4901-9C59-33AD79B44F52}" srcOrd="1" destOrd="0" presId="urn:microsoft.com/office/officeart/2008/layout/LinedList"/>
    <dgm:cxn modelId="{AECBD456-B78A-42AC-84DB-A9B6764A26C7}" type="presParOf" srcId="{86F787EB-0227-4421-B3AB-8FDF7FA8FBDB}" destId="{D88743B2-7ADE-463A-96E5-EE58BB613E08}" srcOrd="4" destOrd="0" presId="urn:microsoft.com/office/officeart/2008/layout/LinedList"/>
    <dgm:cxn modelId="{DB5E59E7-747C-4B9C-B1AC-FB2C704E69F7}" type="presParOf" srcId="{86F787EB-0227-4421-B3AB-8FDF7FA8FBDB}" destId="{1ED088CA-0550-4FA1-9726-06563D316CF1}" srcOrd="5" destOrd="0" presId="urn:microsoft.com/office/officeart/2008/layout/LinedList"/>
    <dgm:cxn modelId="{A895DCE5-B6A2-4EF2-B6F1-DD46E13E1C88}" type="presParOf" srcId="{1ED088CA-0550-4FA1-9726-06563D316CF1}" destId="{964FA42C-1B2A-44EB-B0B5-760A6DD89E47}" srcOrd="0" destOrd="0" presId="urn:microsoft.com/office/officeart/2008/layout/LinedList"/>
    <dgm:cxn modelId="{411C3DC3-04C5-4537-9C2D-3CDECBA4B40D}" type="presParOf" srcId="{1ED088CA-0550-4FA1-9726-06563D316CF1}" destId="{B67CE484-40DE-48F3-A5CD-3479343E3BCD}" srcOrd="1" destOrd="0" presId="urn:microsoft.com/office/officeart/2008/layout/LinedList"/>
    <dgm:cxn modelId="{D647170F-19FC-4B79-B993-6CF94906F520}" type="presParOf" srcId="{86F787EB-0227-4421-B3AB-8FDF7FA8FBDB}" destId="{F959E413-0310-4982-965A-58B2F0F86921}" srcOrd="6" destOrd="0" presId="urn:microsoft.com/office/officeart/2008/layout/LinedList"/>
    <dgm:cxn modelId="{D73986B9-5C00-45B4-AA39-6047419B9F0A}" type="presParOf" srcId="{86F787EB-0227-4421-B3AB-8FDF7FA8FBDB}" destId="{77D345C5-77B6-4F0C-AE85-2B891929B51B}" srcOrd="7" destOrd="0" presId="urn:microsoft.com/office/officeart/2008/layout/LinedList"/>
    <dgm:cxn modelId="{8A7B76FD-3C76-4C05-99CA-67A573345402}" type="presParOf" srcId="{77D345C5-77B6-4F0C-AE85-2B891929B51B}" destId="{7BA6DF3D-C9F9-449E-9D77-F202344EAB7C}" srcOrd="0" destOrd="0" presId="urn:microsoft.com/office/officeart/2008/layout/LinedList"/>
    <dgm:cxn modelId="{C0A7ABE0-00DF-4DC4-A4C6-9FC5E895EDFC}" type="presParOf" srcId="{77D345C5-77B6-4F0C-AE85-2B891929B51B}" destId="{98918AB7-ECAB-4FC7-B90A-F786D27A186C}" srcOrd="1" destOrd="0" presId="urn:microsoft.com/office/officeart/2008/layout/LinedList"/>
    <dgm:cxn modelId="{0056769A-C4C5-4189-8F3D-6F6C1CD0B265}" type="presParOf" srcId="{86F787EB-0227-4421-B3AB-8FDF7FA8FBDB}" destId="{F8AB63A6-B36B-437D-BDBC-F5E4C59D9DF5}" srcOrd="8" destOrd="0" presId="urn:microsoft.com/office/officeart/2008/layout/LinedList"/>
    <dgm:cxn modelId="{3EE69B60-E2F9-43DC-B2DB-49D0C6663974}" type="presParOf" srcId="{86F787EB-0227-4421-B3AB-8FDF7FA8FBDB}" destId="{1403B372-2F53-471C-B6EB-A120D26C01B3}" srcOrd="9" destOrd="0" presId="urn:microsoft.com/office/officeart/2008/layout/LinedList"/>
    <dgm:cxn modelId="{00EA9173-F98E-4FA8-8666-B1974CAADF32}" type="presParOf" srcId="{1403B372-2F53-471C-B6EB-A120D26C01B3}" destId="{DF5C7F5F-EA12-4804-920B-4FAA6B362E04}" srcOrd="0" destOrd="0" presId="urn:microsoft.com/office/officeart/2008/layout/LinedList"/>
    <dgm:cxn modelId="{1534DEA3-E1B4-4BA5-8319-83248ADE9383}" type="presParOf" srcId="{1403B372-2F53-471C-B6EB-A120D26C01B3}" destId="{95EF7993-0491-430C-8F07-69D40BD62033}" srcOrd="1" destOrd="0" presId="urn:microsoft.com/office/officeart/2008/layout/LinedList"/>
    <dgm:cxn modelId="{35FB38C0-0EFA-452B-902D-1C18C87C22FF}" type="presParOf" srcId="{86F787EB-0227-4421-B3AB-8FDF7FA8FBDB}" destId="{3DEE0D6E-580C-4D64-A0B1-ADC1FAA6CFE1}" srcOrd="10" destOrd="0" presId="urn:microsoft.com/office/officeart/2008/layout/LinedList"/>
    <dgm:cxn modelId="{0EA2FCF4-4C96-4063-A55A-BD561A0E21D1}" type="presParOf" srcId="{86F787EB-0227-4421-B3AB-8FDF7FA8FBDB}" destId="{E8477DB8-3BC2-4D73-BABF-931965654097}" srcOrd="11" destOrd="0" presId="urn:microsoft.com/office/officeart/2008/layout/LinedList"/>
    <dgm:cxn modelId="{83E45442-0CCE-4029-B6C8-2CD86BBA4A51}" type="presParOf" srcId="{E8477DB8-3BC2-4D73-BABF-931965654097}" destId="{FD86212A-FC46-4D71-B9E2-576AD8EADC59}" srcOrd="0" destOrd="0" presId="urn:microsoft.com/office/officeart/2008/layout/LinedList"/>
    <dgm:cxn modelId="{549ED161-8FF4-4D2B-8245-6AE45AE57F7F}" type="presParOf" srcId="{E8477DB8-3BC2-4D73-BABF-931965654097}" destId="{7EDD73D6-E33B-4492-8D5A-A3E4AA56720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69F724-20DF-44A4-8A66-4949FA815F65}">
      <dsp:nvSpPr>
        <dsp:cNvPr id="0" name=""/>
        <dsp:cNvSpPr/>
      </dsp:nvSpPr>
      <dsp:spPr>
        <a:xfrm>
          <a:off x="0" y="212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B2E9E1-840A-41F1-B2D6-96630D695C30}">
      <dsp:nvSpPr>
        <dsp:cNvPr id="0" name=""/>
        <dsp:cNvSpPr/>
      </dsp:nvSpPr>
      <dsp:spPr>
        <a:xfrm>
          <a:off x="0" y="2124"/>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Constant social, political and economic change</a:t>
          </a:r>
          <a:endParaRPr lang="en-US" sz="3300" kern="1200"/>
        </a:p>
      </dsp:txBody>
      <dsp:txXfrm>
        <a:off x="0" y="2124"/>
        <a:ext cx="10515600" cy="724514"/>
      </dsp:txXfrm>
    </dsp:sp>
    <dsp:sp modelId="{4E4B8842-80F4-44BA-9ECE-335E75569EE2}">
      <dsp:nvSpPr>
        <dsp:cNvPr id="0" name=""/>
        <dsp:cNvSpPr/>
      </dsp:nvSpPr>
      <dsp:spPr>
        <a:xfrm>
          <a:off x="0" y="72663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4974F1-94DC-4B6A-8422-400D91FBCF2C}">
      <dsp:nvSpPr>
        <dsp:cNvPr id="0" name=""/>
        <dsp:cNvSpPr/>
      </dsp:nvSpPr>
      <dsp:spPr>
        <a:xfrm>
          <a:off x="0" y="726639"/>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Young people must navigate this change</a:t>
          </a:r>
          <a:endParaRPr lang="en-US" sz="3300" kern="1200"/>
        </a:p>
      </dsp:txBody>
      <dsp:txXfrm>
        <a:off x="0" y="726639"/>
        <a:ext cx="10515600" cy="724514"/>
      </dsp:txXfrm>
    </dsp:sp>
    <dsp:sp modelId="{D88743B2-7ADE-463A-96E5-EE58BB613E08}">
      <dsp:nvSpPr>
        <dsp:cNvPr id="0" name=""/>
        <dsp:cNvSpPr/>
      </dsp:nvSpPr>
      <dsp:spPr>
        <a:xfrm>
          <a:off x="0" y="145115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4FA42C-1B2A-44EB-B0B5-760A6DD89E47}">
      <dsp:nvSpPr>
        <dsp:cNvPr id="0" name=""/>
        <dsp:cNvSpPr/>
      </dsp:nvSpPr>
      <dsp:spPr>
        <a:xfrm>
          <a:off x="0" y="1451154"/>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Still portrayed in a negative way</a:t>
          </a:r>
          <a:endParaRPr lang="en-US" sz="3300" kern="1200"/>
        </a:p>
      </dsp:txBody>
      <dsp:txXfrm>
        <a:off x="0" y="1451154"/>
        <a:ext cx="10515600" cy="724514"/>
      </dsp:txXfrm>
    </dsp:sp>
    <dsp:sp modelId="{F959E413-0310-4982-965A-58B2F0F86921}">
      <dsp:nvSpPr>
        <dsp:cNvPr id="0" name=""/>
        <dsp:cNvSpPr/>
      </dsp:nvSpPr>
      <dsp:spPr>
        <a:xfrm>
          <a:off x="0" y="217566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A6DF3D-C9F9-449E-9D77-F202344EAB7C}">
      <dsp:nvSpPr>
        <dsp:cNvPr id="0" name=""/>
        <dsp:cNvSpPr/>
      </dsp:nvSpPr>
      <dsp:spPr>
        <a:xfrm>
          <a:off x="0" y="2175669"/>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Social factors- consumerism, media, social media</a:t>
          </a:r>
          <a:endParaRPr lang="en-US" sz="3300" kern="1200"/>
        </a:p>
      </dsp:txBody>
      <dsp:txXfrm>
        <a:off x="0" y="2175669"/>
        <a:ext cx="10515600" cy="724514"/>
      </dsp:txXfrm>
    </dsp:sp>
    <dsp:sp modelId="{F8AB63A6-B36B-437D-BDBC-F5E4C59D9DF5}">
      <dsp:nvSpPr>
        <dsp:cNvPr id="0" name=""/>
        <dsp:cNvSpPr/>
      </dsp:nvSpPr>
      <dsp:spPr>
        <a:xfrm>
          <a:off x="0" y="290018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5C7F5F-EA12-4804-920B-4FAA6B362E04}">
      <dsp:nvSpPr>
        <dsp:cNvPr id="0" name=""/>
        <dsp:cNvSpPr/>
      </dsp:nvSpPr>
      <dsp:spPr>
        <a:xfrm>
          <a:off x="0" y="2900183"/>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dirty="0"/>
            <a:t>Developments in legislation</a:t>
          </a:r>
          <a:endParaRPr lang="en-US" sz="3300" kern="1200" dirty="0"/>
        </a:p>
      </dsp:txBody>
      <dsp:txXfrm>
        <a:off x="0" y="2900183"/>
        <a:ext cx="10515600" cy="724514"/>
      </dsp:txXfrm>
    </dsp:sp>
    <dsp:sp modelId="{3DEE0D6E-580C-4D64-A0B1-ADC1FAA6CFE1}">
      <dsp:nvSpPr>
        <dsp:cNvPr id="0" name=""/>
        <dsp:cNvSpPr/>
      </dsp:nvSpPr>
      <dsp:spPr>
        <a:xfrm>
          <a:off x="0" y="3624698"/>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86212A-FC46-4D71-B9E2-576AD8EADC59}">
      <dsp:nvSpPr>
        <dsp:cNvPr id="0" name=""/>
        <dsp:cNvSpPr/>
      </dsp:nvSpPr>
      <dsp:spPr>
        <a:xfrm>
          <a:off x="0" y="3624698"/>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Growth in the youth work sector</a:t>
          </a:r>
          <a:endParaRPr lang="en-US" sz="3300" kern="1200"/>
        </a:p>
      </dsp:txBody>
      <dsp:txXfrm>
        <a:off x="0" y="3624698"/>
        <a:ext cx="10515600" cy="72451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F674B0-1E98-4A3C-96BA-7140DAC32C77}" type="datetimeFigureOut">
              <a:rPr lang="en-GB" smtClean="0"/>
              <a:t>25/01/2023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2BF68A2-6EBD-4319-B31C-CE4DBA0929E7}" type="slidenum">
              <a:rPr lang="en-GB" smtClean="0"/>
              <a:t>‹#›</a:t>
            </a:fld>
            <a:endParaRPr lang="en-GB"/>
          </a:p>
        </p:txBody>
      </p:sp>
    </p:spTree>
    <p:extLst>
      <p:ext uri="{BB962C8B-B14F-4D97-AF65-F5344CB8AC3E}">
        <p14:creationId xmlns:p14="http://schemas.microsoft.com/office/powerpoint/2010/main" val="10954727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Good morning everyone. My name is Kayleigh Cowdery and today I will be demonstrating a presentation on young people’s lives in the 1960s.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F2BF68A2-6EBD-4319-B31C-CE4DBA0929E7}" type="slidenum">
              <a:rPr lang="en-GB" smtClean="0"/>
              <a:t>1</a:t>
            </a:fld>
            <a:endParaRPr lang="en-GB"/>
          </a:p>
        </p:txBody>
      </p:sp>
    </p:spTree>
    <p:extLst>
      <p:ext uri="{BB962C8B-B14F-4D97-AF65-F5344CB8AC3E}">
        <p14:creationId xmlns:p14="http://schemas.microsoft.com/office/powerpoint/2010/main" val="10597329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Young people must navigate their way to adulthood through factors influenced by a changing society. Today, I will examine youth and youth culture in the nineteen-sixties and consider the social and political factors impacting them during that time. I will assess society and the government’s response to this continuity of change, paying particular attention to matters affecting the youth service. I will then compare and contrast the similarities between life for young people in the 1960s and today.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 key point to remember is that the concept of ‘youth’ only began to take form towards the end of the nineteenth century, and this started mainly out of the ‘concern of matters relating to young people, delinquency and social reform’ (Gilles, 1974, cited in Garland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2012)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F2BF68A2-6EBD-4319-B31C-CE4DBA0929E7}" type="slidenum">
              <a:rPr lang="en-GB" smtClean="0"/>
              <a:t>2</a:t>
            </a:fld>
            <a:endParaRPr lang="en-GB"/>
          </a:p>
        </p:txBody>
      </p:sp>
    </p:spTree>
    <p:extLst>
      <p:ext uri="{BB962C8B-B14F-4D97-AF65-F5344CB8AC3E}">
        <p14:creationId xmlns:p14="http://schemas.microsoft.com/office/powerpoint/2010/main" val="36334668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GB" sz="1800" dirty="0">
                <a:effectLst/>
                <a:latin typeface="Times New Roman" panose="02020603050405020304" pitchFamily="18" charset="0"/>
                <a:ea typeface="Calibri" panose="020F0502020204030204" pitchFamily="34" charset="0"/>
              </a:rPr>
              <a:t>To get an idea of what was transpiring in the 1960s it is important to examine some critical arguments about the decade’s role in facilitating change.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Marwick (2011) argues that ‘the sixties’ was a period of ‘outstanding historical significance because what happened during the decade transformed social and cultural developments for the rest of the century’.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He continued by saying… ‘For some, it was a golden age’.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But ‘for others, a time when the old, secure framework of morality, authority, and discipline disintegrated’.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Margaret Thatcher (1982,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cited</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in</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Marwick, 2011) declared, ‘we are reaping’, ‘what was sewn in the sixties… fashionable theories and permissive claptrap set the scene for a society in which old values of discipline and restraint were denigrated’. These quotes appear to demonstrate the contradicting opinions about what happened in that decade and how it affected society. </a:t>
            </a:r>
            <a:endParaRPr lang="en-GB" dirty="0"/>
          </a:p>
        </p:txBody>
      </p:sp>
      <p:sp>
        <p:nvSpPr>
          <p:cNvPr id="4" name="Slide Number Placeholder 3"/>
          <p:cNvSpPr>
            <a:spLocks noGrp="1"/>
          </p:cNvSpPr>
          <p:nvPr>
            <p:ph type="sldNum" sz="quarter" idx="5"/>
          </p:nvPr>
        </p:nvSpPr>
        <p:spPr/>
        <p:txBody>
          <a:bodyPr/>
          <a:lstStyle/>
          <a:p>
            <a:fld id="{F2BF68A2-6EBD-4319-B31C-CE4DBA0929E7}" type="slidenum">
              <a:rPr lang="en-GB" smtClean="0"/>
              <a:t>3</a:t>
            </a:fld>
            <a:endParaRPr lang="en-GB"/>
          </a:p>
        </p:txBody>
      </p:sp>
    </p:spTree>
    <p:extLst>
      <p:ext uri="{BB962C8B-B14F-4D97-AF65-F5344CB8AC3E}">
        <p14:creationId xmlns:p14="http://schemas.microsoft.com/office/powerpoint/2010/main" val="6955739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From ‘Beatlemania’ to ‘mini skirts’ to ‘landing on the moon’, the 1960s is referred to as an ‘iconic’ decade, where there was an emergence of youth culture. World War Two was over and young people started to steer away from the more traditional, ‘conservative norms’ of their parent’s generation (Care Visions Healthy Ageing, 2021). Music and fashion provided an outlet for creativity, self-expression, and individuality (Care Visions Healthy Ageing, 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F2BF68A2-6EBD-4319-B31C-CE4DBA0929E7}" type="slidenum">
              <a:rPr lang="en-GB" smtClean="0"/>
              <a:t>4</a:t>
            </a:fld>
            <a:endParaRPr lang="en-GB"/>
          </a:p>
        </p:txBody>
      </p:sp>
    </p:spTree>
    <p:extLst>
      <p:ext uri="{BB962C8B-B14F-4D97-AF65-F5344CB8AC3E}">
        <p14:creationId xmlns:p14="http://schemas.microsoft.com/office/powerpoint/2010/main" val="27952505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Social change and youth culture are integral. Rowe (2004), argues that the causes and influences of social change are complex. For instance, television revealed and influenced change in young people’s lives.  The same can be said regarding ‘fashion’ and ‘popular music’. Watson (no date) suggests that listening to music revealed information regarding significant international events such as the ‘Vietnam War’, thus igniting a response from young people. For instance, anti-war protests, the ‘hippie movement’, and the pursuit of ‘peace and freedom’ (Watson, no date).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Affluence was another contributor to social change according to Rowe (2004). There was significant economic growth and an increase in jobs after the war. Newfound time, freedoms and disposable income fed young people’s desires and created a culture of growth.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1960s Windrush generation boosted immigration in Britain, prompting multicultural diversity (Rowe, 2004).</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Twenty-two universities opened in the 1960s, allowing young people greater access to higher education, and social mobility (Rowe, 2004). For many, this was the first time in a generation that it was acceptable to leave home before (Rowe 2004). Higher education also encouraged self-expression and the confidence stand up to issues such as gender equality, sexual liberation, and black civil rights (Rowe, 2004).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F2BF68A2-6EBD-4319-B31C-CE4DBA0929E7}" type="slidenum">
              <a:rPr lang="en-GB" smtClean="0"/>
              <a:t>5</a:t>
            </a:fld>
            <a:endParaRPr lang="en-GB"/>
          </a:p>
        </p:txBody>
      </p:sp>
    </p:spTree>
    <p:extLst>
      <p:ext uri="{BB962C8B-B14F-4D97-AF65-F5344CB8AC3E}">
        <p14:creationId xmlns:p14="http://schemas.microsoft.com/office/powerpoint/2010/main" val="40790166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Another influence on social change was a change in demography. The key demographic factor that affected social change and young people in the 1960s included the post-war ‘baby-bulge’.  This graph from the Office for National Statistics (2015) shows the peaks in birth, particularly in the years of 1947 and 1964. This big ‘bulge’ of babies would grow to become the teenagers of 1960s and 1970s. This increase in number of teenagers contributed to what was considered ‘the emerging youth problem’.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effectLst/>
              <a:latin typeface="Times New Roman" panose="02020603050405020304" pitchFamily="18" charset="0"/>
              <a:ea typeface="Calibri" panose="020F0502020204030204" pitchFamily="34" charset="0"/>
            </a:endParaRPr>
          </a:p>
        </p:txBody>
      </p:sp>
      <p:sp>
        <p:nvSpPr>
          <p:cNvPr id="4" name="Slide Number Placeholder 3"/>
          <p:cNvSpPr>
            <a:spLocks noGrp="1"/>
          </p:cNvSpPr>
          <p:nvPr>
            <p:ph type="sldNum" sz="quarter" idx="5"/>
          </p:nvPr>
        </p:nvSpPr>
        <p:spPr/>
        <p:txBody>
          <a:bodyPr/>
          <a:lstStyle/>
          <a:p>
            <a:fld id="{F2BF68A2-6EBD-4319-B31C-CE4DBA0929E7}" type="slidenum">
              <a:rPr lang="en-GB" smtClean="0"/>
              <a:t>6</a:t>
            </a:fld>
            <a:endParaRPr lang="en-GB"/>
          </a:p>
        </p:txBody>
      </p:sp>
    </p:spTree>
    <p:extLst>
      <p:ext uri="{BB962C8B-B14F-4D97-AF65-F5344CB8AC3E}">
        <p14:creationId xmlns:p14="http://schemas.microsoft.com/office/powerpoint/2010/main" val="3293568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‘emergence of youth culture’ brought with it, an ‘emerging youth problem’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Smith and Doyle, 2002).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Various social, political, and cultural factors, (as mentioned previously), prompted governmental intervention, in response to growing concerns regarding young people. Particularly the influx of the ‘baby boom’ generation and public anxiety linked to youth culture and delinquency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Smith and Doyle, 2002). </a:t>
            </a:r>
          </a:p>
          <a:p>
            <a:pPr algn="just">
              <a:lnSpc>
                <a:spcPct val="200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government recognised the need to address these anxiety and related issues, so they looked at the potential of the youth service to help combat this. As a result, the government commissioned a review of the youth service in 1958 called the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Albermarle</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Report’. This came into fruition in 1960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and was heralded as ‘a golden era for youth work’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Smith and Doyle, 2002).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F2BF68A2-6EBD-4319-B31C-CE4DBA0929E7}" type="slidenum">
              <a:rPr lang="en-GB" smtClean="0"/>
              <a:t>7</a:t>
            </a:fld>
            <a:endParaRPr lang="en-GB"/>
          </a:p>
        </p:txBody>
      </p:sp>
    </p:spTree>
    <p:extLst>
      <p:ext uri="{BB962C8B-B14F-4D97-AF65-F5344CB8AC3E}">
        <p14:creationId xmlns:p14="http://schemas.microsoft.com/office/powerpoint/2010/main" val="35950794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However, the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Albermarle</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Report (1960) found that the youth service in England and Wales was in ‘a state of acute depression’ at the time </a:t>
            </a:r>
            <a:r>
              <a:rPr lang="en-GB" sz="1200" dirty="0">
                <a:solidFill>
                  <a:srgbClr val="111111"/>
                </a:solidFill>
                <a:effectLst/>
                <a:latin typeface="Times New Roman" panose="02020603050405020304" pitchFamily="18" charset="0"/>
                <a:ea typeface="Calibri" panose="020F0502020204030204" pitchFamily="34" charset="0"/>
                <a:cs typeface="Times New Roman" panose="02020603050405020304" pitchFamily="18" charset="0"/>
              </a:rPr>
              <a:t>(Ministry of Education 1960, </a:t>
            </a:r>
            <a:r>
              <a:rPr lang="en-GB" sz="1200" i="1" dirty="0">
                <a:solidFill>
                  <a:srgbClr val="111111"/>
                </a:solidFill>
                <a:effectLst/>
                <a:latin typeface="Times New Roman" panose="02020603050405020304" pitchFamily="18" charset="0"/>
                <a:ea typeface="Calibri" panose="020F0502020204030204" pitchFamily="34" charset="0"/>
                <a:cs typeface="Times New Roman" panose="02020603050405020304" pitchFamily="18" charset="0"/>
              </a:rPr>
              <a:t>cited in</a:t>
            </a:r>
            <a:r>
              <a:rPr lang="en-GB" sz="1200" dirty="0">
                <a:solidFill>
                  <a:srgbClr val="111111"/>
                </a:solidFill>
                <a:effectLst/>
                <a:latin typeface="Times New Roman" panose="02020603050405020304" pitchFamily="18" charset="0"/>
                <a:ea typeface="Calibri" panose="020F0502020204030204" pitchFamily="34" charset="0"/>
                <a:cs typeface="Times New Roman" panose="02020603050405020304" pitchFamily="18" charset="0"/>
              </a:rPr>
              <a:t> Smith and Doyle, 2002). The report was considered a turning point for the youth work as it </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led to a substantial boost in funding and resources. It also paved the way for further interest and research into the field. The Report identified the principle of ‘voluntary attendance’ of young people as a significant characteristic and asset (</a:t>
            </a:r>
            <a:r>
              <a:rPr lang="en-GB" sz="1200" dirty="0">
                <a:solidFill>
                  <a:srgbClr val="111111"/>
                </a:solidFill>
                <a:effectLst/>
                <a:latin typeface="Times New Roman" panose="02020603050405020304" pitchFamily="18" charset="0"/>
                <a:ea typeface="Calibri" panose="020F0502020204030204" pitchFamily="34" charset="0"/>
                <a:cs typeface="Times New Roman" panose="02020603050405020304" pitchFamily="18" charset="0"/>
              </a:rPr>
              <a:t>Smith and Doyle, 2002). This is still reflected in youth framework today.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i="0" dirty="0">
              <a:solidFill>
                <a:srgbClr val="111111"/>
              </a:solidFill>
              <a:effectLst/>
              <a:latin typeface="Georgia" panose="02040502050405020303" pitchFamily="18" charset="0"/>
            </a:endParaRPr>
          </a:p>
        </p:txBody>
      </p:sp>
      <p:sp>
        <p:nvSpPr>
          <p:cNvPr id="4" name="Slide Number Placeholder 3"/>
          <p:cNvSpPr>
            <a:spLocks noGrp="1"/>
          </p:cNvSpPr>
          <p:nvPr>
            <p:ph type="sldNum" sz="quarter" idx="5"/>
          </p:nvPr>
        </p:nvSpPr>
        <p:spPr/>
        <p:txBody>
          <a:bodyPr/>
          <a:lstStyle/>
          <a:p>
            <a:fld id="{F2BF68A2-6EBD-4319-B31C-CE4DBA0929E7}" type="slidenum">
              <a:rPr lang="en-GB" smtClean="0"/>
              <a:t>8</a:t>
            </a:fld>
            <a:endParaRPr lang="en-GB"/>
          </a:p>
        </p:txBody>
      </p:sp>
    </p:spTree>
    <p:extLst>
      <p:ext uri="{BB962C8B-B14F-4D97-AF65-F5344CB8AC3E}">
        <p14:creationId xmlns:p14="http://schemas.microsoft.com/office/powerpoint/2010/main" val="8216939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200000"/>
              </a:lnSpc>
              <a:spcBef>
                <a:spcPts val="0"/>
              </a:spcBef>
              <a:spcAft>
                <a:spcPts val="80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Albermarle</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Report (1960) outlined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 new purpose for the Youth Service.  This included the ‘facilitation of activities to encourage ‘association, training, and challenge (ibid.</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 cited in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Smith, 2013). This involved the encouragement of ‘voluntary’ relationships and opportunities for ‘commitment, counsel and self-determination’ (</a:t>
            </a:r>
            <a:r>
              <a:rPr lang="en-GB" sz="1800" dirty="0">
                <a:solidFill>
                  <a:srgbClr val="111111"/>
                </a:solidFill>
                <a:effectLst/>
                <a:latin typeface="Times New Roman" panose="02020603050405020304" pitchFamily="18" charset="0"/>
                <a:ea typeface="Calibri" panose="020F0502020204030204" pitchFamily="34" charset="0"/>
                <a:cs typeface="Times New Roman" panose="02020603050405020304" pitchFamily="18" charset="0"/>
              </a:rPr>
              <a:t>Smith, 2013).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spcAft>
                <a:spcPts val="800"/>
              </a:spcAft>
            </a:pP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Despite this substantial increase in funding in youth work, there appeared to be a lack of effective framework linking theory and practice (</a:t>
            </a:r>
            <a:r>
              <a:rPr lang="en-GB" sz="1800" dirty="0">
                <a:solidFill>
                  <a:srgbClr val="111111"/>
                </a:solidFill>
                <a:effectLst/>
                <a:latin typeface="Times New Roman" panose="02020603050405020304" pitchFamily="18" charset="0"/>
                <a:ea typeface="Calibri" panose="020F0502020204030204" pitchFamily="34" charset="0"/>
                <a:cs typeface="Times New Roman" panose="02020603050405020304" pitchFamily="18" charset="0"/>
              </a:rPr>
              <a:t>Smith and Doyle, 2002).</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The committee proceeded swiftly in response to social change, lacking preparation, research, and appropriate framework (</a:t>
            </a:r>
            <a:r>
              <a:rPr lang="en-GB" sz="1800" dirty="0">
                <a:solidFill>
                  <a:srgbClr val="111111"/>
                </a:solidFill>
                <a:effectLst/>
                <a:latin typeface="Times New Roman" panose="02020603050405020304" pitchFamily="18" charset="0"/>
                <a:ea typeface="Calibri" panose="020F0502020204030204" pitchFamily="34" charset="0"/>
                <a:cs typeface="Times New Roman" panose="02020603050405020304" pitchFamily="18" charset="0"/>
              </a:rPr>
              <a:t>Smith and Doyle, 2002).</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The Report responded to public anxiety on ‘youth crime and delinquency’ and decided to focus on combatting this issues. However, it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lacked analysis of the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changing ‘context’ of crime, media’s influence, or youth ‘trends and patterns’ (</a:t>
            </a:r>
            <a:r>
              <a:rPr lang="en-GB" sz="1800" dirty="0">
                <a:solidFill>
                  <a:srgbClr val="111111"/>
                </a:solidFill>
                <a:effectLst/>
                <a:latin typeface="Times New Roman" panose="02020603050405020304" pitchFamily="18" charset="0"/>
                <a:ea typeface="Calibri" panose="020F0502020204030204" pitchFamily="34" charset="0"/>
                <a:cs typeface="Times New Roman" panose="02020603050405020304" pitchFamily="18" charset="0"/>
              </a:rPr>
              <a:t>Smith and Doyle, 2002).</a:t>
            </a:r>
          </a:p>
          <a:p>
            <a:pPr algn="just">
              <a:lnSpc>
                <a:spcPct val="200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solidFill>
                <a:srgbClr val="111111"/>
              </a:solidFill>
              <a:latin typeface="Georgia" panose="02040502050405020303" pitchFamily="18" charset="0"/>
            </a:endParaRPr>
          </a:p>
        </p:txBody>
      </p:sp>
      <p:sp>
        <p:nvSpPr>
          <p:cNvPr id="4" name="Slide Number Placeholder 3"/>
          <p:cNvSpPr>
            <a:spLocks noGrp="1"/>
          </p:cNvSpPr>
          <p:nvPr>
            <p:ph type="sldNum" sz="quarter" idx="5"/>
          </p:nvPr>
        </p:nvSpPr>
        <p:spPr/>
        <p:txBody>
          <a:bodyPr/>
          <a:lstStyle/>
          <a:p>
            <a:fld id="{F2BF68A2-6EBD-4319-B31C-CE4DBA0929E7}" type="slidenum">
              <a:rPr lang="en-GB" smtClean="0"/>
              <a:t>9</a:t>
            </a:fld>
            <a:endParaRPr lang="en-GB"/>
          </a:p>
        </p:txBody>
      </p:sp>
    </p:spTree>
    <p:extLst>
      <p:ext uri="{BB962C8B-B14F-4D97-AF65-F5344CB8AC3E}">
        <p14:creationId xmlns:p14="http://schemas.microsoft.com/office/powerpoint/2010/main" val="8483753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Young people are still facing similar challenges today to that of the 1960s. For instance, the media still ‘discriminates’ against young people, portraying them as societal ‘delinquents’ or ‘rebels (Greaves, 2002). This can affect their self-esteem, sense of identity, belonging and discourages their participation in society (Greaves, 2002). ‘Social Media’ and the ‘pandemic’ are additional factors affecting youth today (UK Youth, 2020).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Unlike the 1960s where money was flowing, today’s generation are facing a ‘struggling economy’ with the cost-of-living crisis, ‘cuts to vital services, and government’s lack of investment in the youth service’ (UK Youth, 2020). </a:t>
            </a:r>
            <a:endParaRPr lang="en-GB" dirty="0"/>
          </a:p>
        </p:txBody>
      </p:sp>
      <p:sp>
        <p:nvSpPr>
          <p:cNvPr id="4" name="Slide Number Placeholder 3"/>
          <p:cNvSpPr>
            <a:spLocks noGrp="1"/>
          </p:cNvSpPr>
          <p:nvPr>
            <p:ph type="sldNum" sz="quarter" idx="5"/>
          </p:nvPr>
        </p:nvSpPr>
        <p:spPr/>
        <p:txBody>
          <a:bodyPr/>
          <a:lstStyle/>
          <a:p>
            <a:fld id="{F2BF68A2-6EBD-4319-B31C-CE4DBA0929E7}" type="slidenum">
              <a:rPr lang="en-GB" smtClean="0"/>
              <a:t>10</a:t>
            </a:fld>
            <a:endParaRPr lang="en-GB"/>
          </a:p>
        </p:txBody>
      </p:sp>
    </p:spTree>
    <p:extLst>
      <p:ext uri="{BB962C8B-B14F-4D97-AF65-F5344CB8AC3E}">
        <p14:creationId xmlns:p14="http://schemas.microsoft.com/office/powerpoint/2010/main" val="26987646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Youth work today, does not have the significant amount of funding that was available in the 1960s. However, the youth service still endeavours to support young people in their transition to adulthood. In comparison to the 1960s it now has an established framework in place that emphasises the importance of being present with ‘social and political change’ (CLD Scotland, 2019).  It helps combat influences such as the media and focuses on building confidence, sense of identity and belonging (CLD Scotland, 2019). It aims to provide safe spaces for young people to ‘grow holistically, and works with them to encourage their personal, social and educational growth, empowering self-expression and young people’s influence in society’ (CLD Scotland, 2019). Youth work today no longer focuses on the delinquency of young people, and instead focuses on the individual needs of each young person, helping them reach their full potential.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F2BF68A2-6EBD-4319-B31C-CE4DBA0929E7}" type="slidenum">
              <a:rPr lang="en-GB" smtClean="0"/>
              <a:t>11</a:t>
            </a:fld>
            <a:endParaRPr lang="en-GB"/>
          </a:p>
        </p:txBody>
      </p:sp>
    </p:spTree>
    <p:extLst>
      <p:ext uri="{BB962C8B-B14F-4D97-AF65-F5344CB8AC3E}">
        <p14:creationId xmlns:p14="http://schemas.microsoft.com/office/powerpoint/2010/main" val="25877157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this presentation it is evident that young people in whatever decade they live will experience social, political and economic change. In both the 1960s and the present day, they must find ways to navigate these changes. Each have different and similar influences that will affect them. For example, in the 1960s young people were portrayed as delinquents. Today, both the media and social media still portray young people in a similar light. Consumerism is also a major factor that affects young people as it did in the 1960s. There has been improvement in legislation that affects young people. International and national legislation has put some elements of protection for young people that didn’t exist previously. For example, the United nations Convention on the Rights of the Child (UNCRC) (Youth Work in </a:t>
            </a:r>
            <a:r>
              <a:rPr lang="en-GB" dirty="0" err="1"/>
              <a:t>wales</a:t>
            </a:r>
            <a:r>
              <a:rPr lang="en-GB" dirty="0"/>
              <a:t> Review Group, 2022).</a:t>
            </a:r>
          </a:p>
          <a:p>
            <a:r>
              <a:rPr lang="en-GB" dirty="0"/>
              <a:t>It is obvious that youth work has changed dramatically from the original findings and recommendations of the </a:t>
            </a:r>
            <a:r>
              <a:rPr lang="en-GB" dirty="0" err="1"/>
              <a:t>Albermarle</a:t>
            </a:r>
            <a:r>
              <a:rPr lang="en-GB" dirty="0"/>
              <a:t> Report (1960). Despite its good intentions, youth work has progressed significantly since the 1960s although it is obviously struggling with a lack of funding.  </a:t>
            </a:r>
          </a:p>
        </p:txBody>
      </p:sp>
      <p:sp>
        <p:nvSpPr>
          <p:cNvPr id="4" name="Slide Number Placeholder 3"/>
          <p:cNvSpPr>
            <a:spLocks noGrp="1"/>
          </p:cNvSpPr>
          <p:nvPr>
            <p:ph type="sldNum" sz="quarter" idx="5"/>
          </p:nvPr>
        </p:nvSpPr>
        <p:spPr/>
        <p:txBody>
          <a:bodyPr/>
          <a:lstStyle/>
          <a:p>
            <a:fld id="{F2BF68A2-6EBD-4319-B31C-CE4DBA0929E7}" type="slidenum">
              <a:rPr lang="en-GB" smtClean="0"/>
              <a:t>12</a:t>
            </a:fld>
            <a:endParaRPr lang="en-GB"/>
          </a:p>
        </p:txBody>
      </p:sp>
    </p:spTree>
    <p:extLst>
      <p:ext uri="{BB962C8B-B14F-4D97-AF65-F5344CB8AC3E}">
        <p14:creationId xmlns:p14="http://schemas.microsoft.com/office/powerpoint/2010/main" val="404435379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Thank you for listening to this presentation. Please feel free to ask any questions you may have. </a:t>
            </a:r>
          </a:p>
        </p:txBody>
      </p:sp>
      <p:sp>
        <p:nvSpPr>
          <p:cNvPr id="4" name="Slide Number Placeholder 3"/>
          <p:cNvSpPr>
            <a:spLocks noGrp="1"/>
          </p:cNvSpPr>
          <p:nvPr>
            <p:ph type="sldNum" sz="quarter" idx="5"/>
          </p:nvPr>
        </p:nvSpPr>
        <p:spPr/>
        <p:txBody>
          <a:bodyPr/>
          <a:lstStyle/>
          <a:p>
            <a:fld id="{F2BF68A2-6EBD-4319-B31C-CE4DBA0929E7}" type="slidenum">
              <a:rPr lang="en-GB" smtClean="0"/>
              <a:t>13</a:t>
            </a:fld>
            <a:endParaRPr lang="en-GB"/>
          </a:p>
        </p:txBody>
      </p:sp>
    </p:spTree>
    <p:extLst>
      <p:ext uri="{BB962C8B-B14F-4D97-AF65-F5344CB8AC3E}">
        <p14:creationId xmlns:p14="http://schemas.microsoft.com/office/powerpoint/2010/main" val="47925801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Youth Work in Wales Review Group (2022)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Youth Work in Wales: Principles and Purposes</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Available at: https://www.cwvys.org.uk/youth-work-in-wales-principles-and-purposes-2/ (Accessed: 9 January 2023).</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F2BF68A2-6EBD-4319-B31C-CE4DBA0929E7}" type="slidenum">
              <a:rPr lang="en-GB" smtClean="0"/>
              <a:t>18</a:t>
            </a:fld>
            <a:endParaRPr lang="en-GB"/>
          </a:p>
        </p:txBody>
      </p:sp>
    </p:spTree>
    <p:extLst>
      <p:ext uri="{BB962C8B-B14F-4D97-AF65-F5344CB8AC3E}">
        <p14:creationId xmlns:p14="http://schemas.microsoft.com/office/powerpoint/2010/main" val="383097268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2BF68A2-6EBD-4319-B31C-CE4DBA0929E7}" type="slidenum">
              <a:rPr lang="en-GB" smtClean="0"/>
              <a:t>19</a:t>
            </a:fld>
            <a:endParaRPr lang="en-GB"/>
          </a:p>
        </p:txBody>
      </p:sp>
    </p:spTree>
    <p:extLst>
      <p:ext uri="{BB962C8B-B14F-4D97-AF65-F5344CB8AC3E}">
        <p14:creationId xmlns:p14="http://schemas.microsoft.com/office/powerpoint/2010/main" val="34549749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43A2D1-6576-FCD6-52C3-5825A4C619B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3CF3E80-7A38-C3C8-4219-D3A60675B72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A736172-FE7D-F1B1-BBA5-37A6873F8627}"/>
              </a:ext>
            </a:extLst>
          </p:cNvPr>
          <p:cNvSpPr>
            <a:spLocks noGrp="1"/>
          </p:cNvSpPr>
          <p:nvPr>
            <p:ph type="dt" sz="half" idx="10"/>
          </p:nvPr>
        </p:nvSpPr>
        <p:spPr/>
        <p:txBody>
          <a:bodyPr/>
          <a:lstStyle/>
          <a:p>
            <a:fld id="{8C654098-D10E-47D6-AE21-8DE5C14C3E91}" type="datetimeFigureOut">
              <a:rPr lang="en-GB" smtClean="0"/>
              <a:t>25/01/2023</a:t>
            </a:fld>
            <a:endParaRPr lang="en-GB"/>
          </a:p>
        </p:txBody>
      </p:sp>
      <p:sp>
        <p:nvSpPr>
          <p:cNvPr id="5" name="Footer Placeholder 4">
            <a:extLst>
              <a:ext uri="{FF2B5EF4-FFF2-40B4-BE49-F238E27FC236}">
                <a16:creationId xmlns:a16="http://schemas.microsoft.com/office/drawing/2014/main" id="{C0745399-BEBD-CEEA-3F8B-6069879933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6D70990-A38C-150C-1F43-E16BFBBF369C}"/>
              </a:ext>
            </a:extLst>
          </p:cNvPr>
          <p:cNvSpPr>
            <a:spLocks noGrp="1"/>
          </p:cNvSpPr>
          <p:nvPr>
            <p:ph type="sldNum" sz="quarter" idx="12"/>
          </p:nvPr>
        </p:nvSpPr>
        <p:spPr/>
        <p:txBody>
          <a:bodyPr/>
          <a:lstStyle/>
          <a:p>
            <a:fld id="{B5340DAD-0CC6-4943-8595-9DFCF12A5D9F}" type="slidenum">
              <a:rPr lang="en-GB" smtClean="0"/>
              <a:t>‹#›</a:t>
            </a:fld>
            <a:endParaRPr lang="en-GB"/>
          </a:p>
        </p:txBody>
      </p:sp>
    </p:spTree>
    <p:extLst>
      <p:ext uri="{BB962C8B-B14F-4D97-AF65-F5344CB8AC3E}">
        <p14:creationId xmlns:p14="http://schemas.microsoft.com/office/powerpoint/2010/main" val="10641886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43AAB-97A1-0091-D1D1-1AF95BA38DB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ACA702D-C98A-1BAB-B3C8-6CD5CCB540A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97DD64B-2776-7FA6-5925-30DB4F2A7E91}"/>
              </a:ext>
            </a:extLst>
          </p:cNvPr>
          <p:cNvSpPr>
            <a:spLocks noGrp="1"/>
          </p:cNvSpPr>
          <p:nvPr>
            <p:ph type="dt" sz="half" idx="10"/>
          </p:nvPr>
        </p:nvSpPr>
        <p:spPr/>
        <p:txBody>
          <a:bodyPr/>
          <a:lstStyle/>
          <a:p>
            <a:fld id="{8C654098-D10E-47D6-AE21-8DE5C14C3E91}" type="datetimeFigureOut">
              <a:rPr lang="en-GB" smtClean="0"/>
              <a:t>25/01/2023</a:t>
            </a:fld>
            <a:endParaRPr lang="en-GB"/>
          </a:p>
        </p:txBody>
      </p:sp>
      <p:sp>
        <p:nvSpPr>
          <p:cNvPr id="5" name="Footer Placeholder 4">
            <a:extLst>
              <a:ext uri="{FF2B5EF4-FFF2-40B4-BE49-F238E27FC236}">
                <a16:creationId xmlns:a16="http://schemas.microsoft.com/office/drawing/2014/main" id="{80C28EFE-3744-27CB-1A41-00FC205538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BA30FF4-578E-FEF1-B783-213CA61BD9BF}"/>
              </a:ext>
            </a:extLst>
          </p:cNvPr>
          <p:cNvSpPr>
            <a:spLocks noGrp="1"/>
          </p:cNvSpPr>
          <p:nvPr>
            <p:ph type="sldNum" sz="quarter" idx="12"/>
          </p:nvPr>
        </p:nvSpPr>
        <p:spPr/>
        <p:txBody>
          <a:bodyPr/>
          <a:lstStyle/>
          <a:p>
            <a:fld id="{B5340DAD-0CC6-4943-8595-9DFCF12A5D9F}" type="slidenum">
              <a:rPr lang="en-GB" smtClean="0"/>
              <a:t>‹#›</a:t>
            </a:fld>
            <a:endParaRPr lang="en-GB"/>
          </a:p>
        </p:txBody>
      </p:sp>
    </p:spTree>
    <p:extLst>
      <p:ext uri="{BB962C8B-B14F-4D97-AF65-F5344CB8AC3E}">
        <p14:creationId xmlns:p14="http://schemas.microsoft.com/office/powerpoint/2010/main" val="5107512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609F2-F3E8-C5C7-F26A-6A48F88A4EE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870B05D-BE7F-E50F-CF18-D3E266303CD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1720171-A5BC-1B88-C3B1-FA04246C3A9F}"/>
              </a:ext>
            </a:extLst>
          </p:cNvPr>
          <p:cNvSpPr>
            <a:spLocks noGrp="1"/>
          </p:cNvSpPr>
          <p:nvPr>
            <p:ph type="dt" sz="half" idx="10"/>
          </p:nvPr>
        </p:nvSpPr>
        <p:spPr/>
        <p:txBody>
          <a:bodyPr/>
          <a:lstStyle/>
          <a:p>
            <a:fld id="{8C654098-D10E-47D6-AE21-8DE5C14C3E91}" type="datetimeFigureOut">
              <a:rPr lang="en-GB" smtClean="0"/>
              <a:t>25/01/2023</a:t>
            </a:fld>
            <a:endParaRPr lang="en-GB"/>
          </a:p>
        </p:txBody>
      </p:sp>
      <p:sp>
        <p:nvSpPr>
          <p:cNvPr id="5" name="Footer Placeholder 4">
            <a:extLst>
              <a:ext uri="{FF2B5EF4-FFF2-40B4-BE49-F238E27FC236}">
                <a16:creationId xmlns:a16="http://schemas.microsoft.com/office/drawing/2014/main" id="{D1526767-1F6C-1729-561E-5CEC435232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F84366-0FF1-79DB-FEBA-65CB51B2F962}"/>
              </a:ext>
            </a:extLst>
          </p:cNvPr>
          <p:cNvSpPr>
            <a:spLocks noGrp="1"/>
          </p:cNvSpPr>
          <p:nvPr>
            <p:ph type="sldNum" sz="quarter" idx="12"/>
          </p:nvPr>
        </p:nvSpPr>
        <p:spPr/>
        <p:txBody>
          <a:bodyPr/>
          <a:lstStyle/>
          <a:p>
            <a:fld id="{B5340DAD-0CC6-4943-8595-9DFCF12A5D9F}" type="slidenum">
              <a:rPr lang="en-GB" smtClean="0"/>
              <a:t>‹#›</a:t>
            </a:fld>
            <a:endParaRPr lang="en-GB"/>
          </a:p>
        </p:txBody>
      </p:sp>
    </p:spTree>
    <p:extLst>
      <p:ext uri="{BB962C8B-B14F-4D97-AF65-F5344CB8AC3E}">
        <p14:creationId xmlns:p14="http://schemas.microsoft.com/office/powerpoint/2010/main" val="28297610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FFF30-F1C9-FB88-BC25-902EB943E24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CEDCF19-6ADC-C28B-377D-F0844CE7C52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C5A3630-503D-B4C3-2839-27B8739ABED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88E8F62-9582-397F-A4C8-72E94DC6F8F2}"/>
              </a:ext>
            </a:extLst>
          </p:cNvPr>
          <p:cNvSpPr>
            <a:spLocks noGrp="1"/>
          </p:cNvSpPr>
          <p:nvPr>
            <p:ph type="dt" sz="half" idx="10"/>
          </p:nvPr>
        </p:nvSpPr>
        <p:spPr/>
        <p:txBody>
          <a:bodyPr/>
          <a:lstStyle/>
          <a:p>
            <a:fld id="{8C654098-D10E-47D6-AE21-8DE5C14C3E91}" type="datetimeFigureOut">
              <a:rPr lang="en-GB" smtClean="0"/>
              <a:t>25/01/2023</a:t>
            </a:fld>
            <a:endParaRPr lang="en-GB"/>
          </a:p>
        </p:txBody>
      </p:sp>
      <p:sp>
        <p:nvSpPr>
          <p:cNvPr id="6" name="Footer Placeholder 5">
            <a:extLst>
              <a:ext uri="{FF2B5EF4-FFF2-40B4-BE49-F238E27FC236}">
                <a16:creationId xmlns:a16="http://schemas.microsoft.com/office/drawing/2014/main" id="{D6F34753-01DE-EE70-6CA0-731B14A44F4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BE20BE3-35BA-1008-A4C6-3893B01F8BED}"/>
              </a:ext>
            </a:extLst>
          </p:cNvPr>
          <p:cNvSpPr>
            <a:spLocks noGrp="1"/>
          </p:cNvSpPr>
          <p:nvPr>
            <p:ph type="sldNum" sz="quarter" idx="12"/>
          </p:nvPr>
        </p:nvSpPr>
        <p:spPr/>
        <p:txBody>
          <a:bodyPr/>
          <a:lstStyle/>
          <a:p>
            <a:fld id="{B5340DAD-0CC6-4943-8595-9DFCF12A5D9F}" type="slidenum">
              <a:rPr lang="en-GB" smtClean="0"/>
              <a:t>‹#›</a:t>
            </a:fld>
            <a:endParaRPr lang="en-GB"/>
          </a:p>
        </p:txBody>
      </p:sp>
    </p:spTree>
    <p:extLst>
      <p:ext uri="{BB962C8B-B14F-4D97-AF65-F5344CB8AC3E}">
        <p14:creationId xmlns:p14="http://schemas.microsoft.com/office/powerpoint/2010/main" val="15542878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4BE93-EDFB-7AFE-7E20-3FF6B59C451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201D13D-5F83-3BBA-98E6-1801CFD7A59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83FF0D9-57BF-FEAF-4DD2-B0747457A66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A8772A2-DF19-FCE0-2179-5784FAD7742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F61CF76-9976-3F5D-AE11-F8EF730DC04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87F030A-A88D-27AC-459E-2EB7BC845EA3}"/>
              </a:ext>
            </a:extLst>
          </p:cNvPr>
          <p:cNvSpPr>
            <a:spLocks noGrp="1"/>
          </p:cNvSpPr>
          <p:nvPr>
            <p:ph type="dt" sz="half" idx="10"/>
          </p:nvPr>
        </p:nvSpPr>
        <p:spPr/>
        <p:txBody>
          <a:bodyPr/>
          <a:lstStyle/>
          <a:p>
            <a:fld id="{8C654098-D10E-47D6-AE21-8DE5C14C3E91}" type="datetimeFigureOut">
              <a:rPr lang="en-GB" smtClean="0"/>
              <a:t>25/01/2023</a:t>
            </a:fld>
            <a:endParaRPr lang="en-GB"/>
          </a:p>
        </p:txBody>
      </p:sp>
      <p:sp>
        <p:nvSpPr>
          <p:cNvPr id="8" name="Footer Placeholder 7">
            <a:extLst>
              <a:ext uri="{FF2B5EF4-FFF2-40B4-BE49-F238E27FC236}">
                <a16:creationId xmlns:a16="http://schemas.microsoft.com/office/drawing/2014/main" id="{73C6B9F4-9CE8-6B60-7CFA-50FABB1EC77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DC3D08A-62DD-A8E2-73FD-8A89387B298A}"/>
              </a:ext>
            </a:extLst>
          </p:cNvPr>
          <p:cNvSpPr>
            <a:spLocks noGrp="1"/>
          </p:cNvSpPr>
          <p:nvPr>
            <p:ph type="sldNum" sz="quarter" idx="12"/>
          </p:nvPr>
        </p:nvSpPr>
        <p:spPr/>
        <p:txBody>
          <a:bodyPr/>
          <a:lstStyle/>
          <a:p>
            <a:fld id="{B5340DAD-0CC6-4943-8595-9DFCF12A5D9F}" type="slidenum">
              <a:rPr lang="en-GB" smtClean="0"/>
              <a:t>‹#›</a:t>
            </a:fld>
            <a:endParaRPr lang="en-GB"/>
          </a:p>
        </p:txBody>
      </p:sp>
    </p:spTree>
    <p:extLst>
      <p:ext uri="{BB962C8B-B14F-4D97-AF65-F5344CB8AC3E}">
        <p14:creationId xmlns:p14="http://schemas.microsoft.com/office/powerpoint/2010/main" val="25185419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8C731-BEEA-E543-4DF1-C7061FE486E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9D44495-03E5-C79C-6C96-F757BB53622B}"/>
              </a:ext>
            </a:extLst>
          </p:cNvPr>
          <p:cNvSpPr>
            <a:spLocks noGrp="1"/>
          </p:cNvSpPr>
          <p:nvPr>
            <p:ph type="dt" sz="half" idx="10"/>
          </p:nvPr>
        </p:nvSpPr>
        <p:spPr/>
        <p:txBody>
          <a:bodyPr/>
          <a:lstStyle/>
          <a:p>
            <a:fld id="{8C654098-D10E-47D6-AE21-8DE5C14C3E91}" type="datetimeFigureOut">
              <a:rPr lang="en-GB" smtClean="0"/>
              <a:t>25/01/2023</a:t>
            </a:fld>
            <a:endParaRPr lang="en-GB"/>
          </a:p>
        </p:txBody>
      </p:sp>
      <p:sp>
        <p:nvSpPr>
          <p:cNvPr id="4" name="Footer Placeholder 3">
            <a:extLst>
              <a:ext uri="{FF2B5EF4-FFF2-40B4-BE49-F238E27FC236}">
                <a16:creationId xmlns:a16="http://schemas.microsoft.com/office/drawing/2014/main" id="{8B3C45BC-98FF-1665-422C-EFA650358BC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2BCA48D-0947-D1BF-7B20-84389D1AB41E}"/>
              </a:ext>
            </a:extLst>
          </p:cNvPr>
          <p:cNvSpPr>
            <a:spLocks noGrp="1"/>
          </p:cNvSpPr>
          <p:nvPr>
            <p:ph type="sldNum" sz="quarter" idx="12"/>
          </p:nvPr>
        </p:nvSpPr>
        <p:spPr/>
        <p:txBody>
          <a:bodyPr/>
          <a:lstStyle/>
          <a:p>
            <a:fld id="{B5340DAD-0CC6-4943-8595-9DFCF12A5D9F}" type="slidenum">
              <a:rPr lang="en-GB" smtClean="0"/>
              <a:t>‹#›</a:t>
            </a:fld>
            <a:endParaRPr lang="en-GB"/>
          </a:p>
        </p:txBody>
      </p:sp>
    </p:spTree>
    <p:extLst>
      <p:ext uri="{BB962C8B-B14F-4D97-AF65-F5344CB8AC3E}">
        <p14:creationId xmlns:p14="http://schemas.microsoft.com/office/powerpoint/2010/main" val="4284632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E5A81D2-50BF-FCFF-516A-87EF9150D402}"/>
              </a:ext>
            </a:extLst>
          </p:cNvPr>
          <p:cNvSpPr>
            <a:spLocks noGrp="1"/>
          </p:cNvSpPr>
          <p:nvPr>
            <p:ph type="dt" sz="half" idx="10"/>
          </p:nvPr>
        </p:nvSpPr>
        <p:spPr/>
        <p:txBody>
          <a:bodyPr/>
          <a:lstStyle/>
          <a:p>
            <a:fld id="{8C654098-D10E-47D6-AE21-8DE5C14C3E91}" type="datetimeFigureOut">
              <a:rPr lang="en-GB" smtClean="0"/>
              <a:t>25/01/2023</a:t>
            </a:fld>
            <a:endParaRPr lang="en-GB"/>
          </a:p>
        </p:txBody>
      </p:sp>
      <p:sp>
        <p:nvSpPr>
          <p:cNvPr id="3" name="Footer Placeholder 2">
            <a:extLst>
              <a:ext uri="{FF2B5EF4-FFF2-40B4-BE49-F238E27FC236}">
                <a16:creationId xmlns:a16="http://schemas.microsoft.com/office/drawing/2014/main" id="{8FB3A2D7-3E38-BD4A-A2BC-9FF325613E3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8E77A8F-20FE-9092-301E-4F5652E1D414}"/>
              </a:ext>
            </a:extLst>
          </p:cNvPr>
          <p:cNvSpPr>
            <a:spLocks noGrp="1"/>
          </p:cNvSpPr>
          <p:nvPr>
            <p:ph type="sldNum" sz="quarter" idx="12"/>
          </p:nvPr>
        </p:nvSpPr>
        <p:spPr/>
        <p:txBody>
          <a:bodyPr/>
          <a:lstStyle/>
          <a:p>
            <a:fld id="{B5340DAD-0CC6-4943-8595-9DFCF12A5D9F}" type="slidenum">
              <a:rPr lang="en-GB" smtClean="0"/>
              <a:t>‹#›</a:t>
            </a:fld>
            <a:endParaRPr lang="en-GB"/>
          </a:p>
        </p:txBody>
      </p:sp>
    </p:spTree>
    <p:extLst>
      <p:ext uri="{BB962C8B-B14F-4D97-AF65-F5344CB8AC3E}">
        <p14:creationId xmlns:p14="http://schemas.microsoft.com/office/powerpoint/2010/main" val="18991930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4E7106-0BF7-4DDD-CAAA-DBC1A0A9DF8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D9143A7-250A-23A4-28D5-61D4389FBAD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6E5A264-8637-4364-C25B-2C15C2D1DCE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BFE8951-00E5-55ED-EEBF-A94AB3EC2CBB}"/>
              </a:ext>
            </a:extLst>
          </p:cNvPr>
          <p:cNvSpPr>
            <a:spLocks noGrp="1"/>
          </p:cNvSpPr>
          <p:nvPr>
            <p:ph type="dt" sz="half" idx="10"/>
          </p:nvPr>
        </p:nvSpPr>
        <p:spPr/>
        <p:txBody>
          <a:bodyPr/>
          <a:lstStyle/>
          <a:p>
            <a:fld id="{8C654098-D10E-47D6-AE21-8DE5C14C3E91}" type="datetimeFigureOut">
              <a:rPr lang="en-GB" smtClean="0"/>
              <a:t>25/01/2023</a:t>
            </a:fld>
            <a:endParaRPr lang="en-GB"/>
          </a:p>
        </p:txBody>
      </p:sp>
      <p:sp>
        <p:nvSpPr>
          <p:cNvPr id="6" name="Footer Placeholder 5">
            <a:extLst>
              <a:ext uri="{FF2B5EF4-FFF2-40B4-BE49-F238E27FC236}">
                <a16:creationId xmlns:a16="http://schemas.microsoft.com/office/drawing/2014/main" id="{3FC11ECC-588F-6756-10B5-3FB89B4881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B021D5-9ADB-B5FB-935F-D6A399C13CC1}"/>
              </a:ext>
            </a:extLst>
          </p:cNvPr>
          <p:cNvSpPr>
            <a:spLocks noGrp="1"/>
          </p:cNvSpPr>
          <p:nvPr>
            <p:ph type="sldNum" sz="quarter" idx="12"/>
          </p:nvPr>
        </p:nvSpPr>
        <p:spPr/>
        <p:txBody>
          <a:bodyPr/>
          <a:lstStyle/>
          <a:p>
            <a:fld id="{B5340DAD-0CC6-4943-8595-9DFCF12A5D9F}" type="slidenum">
              <a:rPr lang="en-GB" smtClean="0"/>
              <a:t>‹#›</a:t>
            </a:fld>
            <a:endParaRPr lang="en-GB"/>
          </a:p>
        </p:txBody>
      </p:sp>
    </p:spTree>
    <p:extLst>
      <p:ext uri="{BB962C8B-B14F-4D97-AF65-F5344CB8AC3E}">
        <p14:creationId xmlns:p14="http://schemas.microsoft.com/office/powerpoint/2010/main" val="9194100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2BFC34-82D9-A25E-FB37-ACE4A619AE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58455DF-2752-0B2A-E3C3-0CF4001DCAC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31C1913-48FC-1330-036D-570E206E233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05FEE2E-93A7-AE32-4E40-34C2E72D17AC}"/>
              </a:ext>
            </a:extLst>
          </p:cNvPr>
          <p:cNvSpPr>
            <a:spLocks noGrp="1"/>
          </p:cNvSpPr>
          <p:nvPr>
            <p:ph type="dt" sz="half" idx="10"/>
          </p:nvPr>
        </p:nvSpPr>
        <p:spPr/>
        <p:txBody>
          <a:bodyPr/>
          <a:lstStyle/>
          <a:p>
            <a:fld id="{8C654098-D10E-47D6-AE21-8DE5C14C3E91}" type="datetimeFigureOut">
              <a:rPr lang="en-GB" smtClean="0"/>
              <a:t>25/01/2023</a:t>
            </a:fld>
            <a:endParaRPr lang="en-GB"/>
          </a:p>
        </p:txBody>
      </p:sp>
      <p:sp>
        <p:nvSpPr>
          <p:cNvPr id="6" name="Footer Placeholder 5">
            <a:extLst>
              <a:ext uri="{FF2B5EF4-FFF2-40B4-BE49-F238E27FC236}">
                <a16:creationId xmlns:a16="http://schemas.microsoft.com/office/drawing/2014/main" id="{C9079B47-17E9-2C59-E199-FC36719DA82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E19AFB-2408-3337-8BBE-934BBF1F8C2B}"/>
              </a:ext>
            </a:extLst>
          </p:cNvPr>
          <p:cNvSpPr>
            <a:spLocks noGrp="1"/>
          </p:cNvSpPr>
          <p:nvPr>
            <p:ph type="sldNum" sz="quarter" idx="12"/>
          </p:nvPr>
        </p:nvSpPr>
        <p:spPr/>
        <p:txBody>
          <a:bodyPr/>
          <a:lstStyle/>
          <a:p>
            <a:fld id="{B5340DAD-0CC6-4943-8595-9DFCF12A5D9F}" type="slidenum">
              <a:rPr lang="en-GB" smtClean="0"/>
              <a:t>‹#›</a:t>
            </a:fld>
            <a:endParaRPr lang="en-GB"/>
          </a:p>
        </p:txBody>
      </p:sp>
    </p:spTree>
    <p:extLst>
      <p:ext uri="{BB962C8B-B14F-4D97-AF65-F5344CB8AC3E}">
        <p14:creationId xmlns:p14="http://schemas.microsoft.com/office/powerpoint/2010/main" val="28779958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3F0A3-7899-3CEB-CCB9-DA1C70E16F1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9D48CE5-A17C-3384-3913-F276AD3D4BA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C3C001-3744-401E-89ED-8D0C59D702E5}"/>
              </a:ext>
            </a:extLst>
          </p:cNvPr>
          <p:cNvSpPr>
            <a:spLocks noGrp="1"/>
          </p:cNvSpPr>
          <p:nvPr>
            <p:ph type="dt" sz="half" idx="10"/>
          </p:nvPr>
        </p:nvSpPr>
        <p:spPr/>
        <p:txBody>
          <a:bodyPr/>
          <a:lstStyle/>
          <a:p>
            <a:fld id="{8C654098-D10E-47D6-AE21-8DE5C14C3E91}" type="datetimeFigureOut">
              <a:rPr lang="en-GB" smtClean="0"/>
              <a:t>25/01/2023</a:t>
            </a:fld>
            <a:endParaRPr lang="en-GB"/>
          </a:p>
        </p:txBody>
      </p:sp>
      <p:sp>
        <p:nvSpPr>
          <p:cNvPr id="5" name="Footer Placeholder 4">
            <a:extLst>
              <a:ext uri="{FF2B5EF4-FFF2-40B4-BE49-F238E27FC236}">
                <a16:creationId xmlns:a16="http://schemas.microsoft.com/office/drawing/2014/main" id="{D32EE4F7-DFE2-93BA-2C85-65A5313F71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3C036C-D65B-DA4C-1F6E-6362777C8FD1}"/>
              </a:ext>
            </a:extLst>
          </p:cNvPr>
          <p:cNvSpPr>
            <a:spLocks noGrp="1"/>
          </p:cNvSpPr>
          <p:nvPr>
            <p:ph type="sldNum" sz="quarter" idx="12"/>
          </p:nvPr>
        </p:nvSpPr>
        <p:spPr/>
        <p:txBody>
          <a:bodyPr/>
          <a:lstStyle/>
          <a:p>
            <a:fld id="{B5340DAD-0CC6-4943-8595-9DFCF12A5D9F}" type="slidenum">
              <a:rPr lang="en-GB" smtClean="0"/>
              <a:t>‹#›</a:t>
            </a:fld>
            <a:endParaRPr lang="en-GB"/>
          </a:p>
        </p:txBody>
      </p:sp>
    </p:spTree>
    <p:extLst>
      <p:ext uri="{BB962C8B-B14F-4D97-AF65-F5344CB8AC3E}">
        <p14:creationId xmlns:p14="http://schemas.microsoft.com/office/powerpoint/2010/main" val="27408639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62F305A-B727-1848-506E-4070AAF5E8C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3C854FF-B608-DA47-FD3B-E376077612A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431CDB5-D0B0-7A28-DA86-BC4C6EED5D8A}"/>
              </a:ext>
            </a:extLst>
          </p:cNvPr>
          <p:cNvSpPr>
            <a:spLocks noGrp="1"/>
          </p:cNvSpPr>
          <p:nvPr>
            <p:ph type="dt" sz="half" idx="10"/>
          </p:nvPr>
        </p:nvSpPr>
        <p:spPr/>
        <p:txBody>
          <a:bodyPr/>
          <a:lstStyle/>
          <a:p>
            <a:fld id="{8C654098-D10E-47D6-AE21-8DE5C14C3E91}" type="datetimeFigureOut">
              <a:rPr lang="en-GB" smtClean="0"/>
              <a:t>25/01/2023</a:t>
            </a:fld>
            <a:endParaRPr lang="en-GB"/>
          </a:p>
        </p:txBody>
      </p:sp>
      <p:sp>
        <p:nvSpPr>
          <p:cNvPr id="5" name="Footer Placeholder 4">
            <a:extLst>
              <a:ext uri="{FF2B5EF4-FFF2-40B4-BE49-F238E27FC236}">
                <a16:creationId xmlns:a16="http://schemas.microsoft.com/office/drawing/2014/main" id="{621B3A5A-0DAF-10CB-B2C3-1A05EC415C5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53A10B-1C12-F9E0-B0CA-072907766E8C}"/>
              </a:ext>
            </a:extLst>
          </p:cNvPr>
          <p:cNvSpPr>
            <a:spLocks noGrp="1"/>
          </p:cNvSpPr>
          <p:nvPr>
            <p:ph type="sldNum" sz="quarter" idx="12"/>
          </p:nvPr>
        </p:nvSpPr>
        <p:spPr/>
        <p:txBody>
          <a:bodyPr/>
          <a:lstStyle/>
          <a:p>
            <a:fld id="{B5340DAD-0CC6-4943-8595-9DFCF12A5D9F}" type="slidenum">
              <a:rPr lang="en-GB" smtClean="0"/>
              <a:t>‹#›</a:t>
            </a:fld>
            <a:endParaRPr lang="en-GB"/>
          </a:p>
        </p:txBody>
      </p:sp>
    </p:spTree>
    <p:extLst>
      <p:ext uri="{BB962C8B-B14F-4D97-AF65-F5344CB8AC3E}">
        <p14:creationId xmlns:p14="http://schemas.microsoft.com/office/powerpoint/2010/main" val="18673010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55A56D0-03B4-0EC5-0BCA-C02C7AB91B9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ACB3A4-0FDD-4D84-30CF-8C0DE081A10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D5F025-DC4A-6708-0540-9F4A630D95B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654098-D10E-47D6-AE21-8DE5C14C3E91}" type="datetimeFigureOut">
              <a:rPr lang="en-GB" smtClean="0"/>
              <a:t>25/01/2023</a:t>
            </a:fld>
            <a:endParaRPr lang="en-GB"/>
          </a:p>
        </p:txBody>
      </p:sp>
      <p:sp>
        <p:nvSpPr>
          <p:cNvPr id="5" name="Footer Placeholder 4">
            <a:extLst>
              <a:ext uri="{FF2B5EF4-FFF2-40B4-BE49-F238E27FC236}">
                <a16:creationId xmlns:a16="http://schemas.microsoft.com/office/drawing/2014/main" id="{79B22CE4-9DC4-A3C1-C138-7BF6D371676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AE904FC-EAA8-5D3C-65B8-D54B6DCE9D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5340DAD-0CC6-4943-8595-9DFCF12A5D9F}" type="slidenum">
              <a:rPr lang="en-GB" smtClean="0"/>
              <a:t>‹#›</a:t>
            </a:fld>
            <a:endParaRPr lang="en-GB"/>
          </a:p>
        </p:txBody>
      </p:sp>
    </p:spTree>
    <p:extLst>
      <p:ext uri="{BB962C8B-B14F-4D97-AF65-F5344CB8AC3E}">
        <p14:creationId xmlns:p14="http://schemas.microsoft.com/office/powerpoint/2010/main" val="161702678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0" name="Rectangle 49">
            <a:extLst>
              <a:ext uri="{FF2B5EF4-FFF2-40B4-BE49-F238E27FC236}">
                <a16:creationId xmlns:a16="http://schemas.microsoft.com/office/drawing/2014/main" id="{5AADD842-7469-481F-AEF2-DDA7D3A9AB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12191990" cy="2358677"/>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CB7695-E88E-64A6-0559-CACFF9F6124D}"/>
              </a:ext>
            </a:extLst>
          </p:cNvPr>
          <p:cNvSpPr>
            <a:spLocks noGrp="1"/>
          </p:cNvSpPr>
          <p:nvPr>
            <p:ph type="ctrTitle"/>
          </p:nvPr>
        </p:nvSpPr>
        <p:spPr>
          <a:xfrm>
            <a:off x="1155558" y="637763"/>
            <a:ext cx="9889797" cy="1413144"/>
          </a:xfrm>
        </p:spPr>
        <p:txBody>
          <a:bodyPr anchor="b">
            <a:normAutofit/>
          </a:bodyPr>
          <a:lstStyle/>
          <a:p>
            <a:pPr algn="l"/>
            <a:r>
              <a:rPr lang="en-US" sz="4000" dirty="0">
                <a:solidFill>
                  <a:schemeClr val="bg1"/>
                </a:solidFill>
              </a:rPr>
              <a:t>ECYW4002 </a:t>
            </a:r>
            <a:r>
              <a:rPr lang="en-US" sz="3700" dirty="0">
                <a:solidFill>
                  <a:schemeClr val="bg1"/>
                </a:solidFill>
              </a:rPr>
              <a:t>Professional Practice: </a:t>
            </a:r>
            <a:br>
              <a:rPr lang="en-US" sz="3700" dirty="0">
                <a:solidFill>
                  <a:schemeClr val="bg1"/>
                </a:solidFill>
              </a:rPr>
            </a:br>
            <a:r>
              <a:rPr lang="en-US" sz="3700" dirty="0">
                <a:solidFill>
                  <a:schemeClr val="bg1"/>
                </a:solidFill>
              </a:rPr>
              <a:t>Principles and Contexts of Work with Young People</a:t>
            </a:r>
            <a:endParaRPr lang="en-GB" sz="3700" dirty="0">
              <a:solidFill>
                <a:schemeClr val="bg1"/>
              </a:solidFill>
            </a:endParaRPr>
          </a:p>
        </p:txBody>
      </p:sp>
      <p:sp>
        <p:nvSpPr>
          <p:cNvPr id="52" name="Rectangle 51">
            <a:extLst>
              <a:ext uri="{FF2B5EF4-FFF2-40B4-BE49-F238E27FC236}">
                <a16:creationId xmlns:a16="http://schemas.microsoft.com/office/drawing/2014/main" id="{94058847-87A2-48B5-B733-C9FC6F0FF7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358676"/>
            <a:ext cx="12191990" cy="454542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57502AF7-8289-F76D-B94E-E231B61725A4}"/>
              </a:ext>
            </a:extLst>
          </p:cNvPr>
          <p:cNvSpPr>
            <a:spLocks noGrp="1"/>
          </p:cNvSpPr>
          <p:nvPr>
            <p:ph type="subTitle" idx="1"/>
          </p:nvPr>
        </p:nvSpPr>
        <p:spPr>
          <a:xfrm>
            <a:off x="1155558" y="3100284"/>
            <a:ext cx="9889793" cy="3114237"/>
          </a:xfrm>
        </p:spPr>
        <p:txBody>
          <a:bodyPr anchor="t">
            <a:normAutofit/>
          </a:bodyPr>
          <a:lstStyle/>
          <a:p>
            <a:pPr algn="l"/>
            <a:endParaRPr lang="en-GB" sz="2800" dirty="0"/>
          </a:p>
          <a:p>
            <a:pPr algn="l"/>
            <a:r>
              <a:rPr lang="en-US" sz="4800" dirty="0"/>
              <a:t>‘Life for Young People in the 1960s’ </a:t>
            </a:r>
          </a:p>
          <a:p>
            <a:pPr algn="l"/>
            <a:r>
              <a:rPr lang="en-US" sz="2000" dirty="0"/>
              <a:t>by</a:t>
            </a:r>
            <a:r>
              <a:rPr lang="en-US" sz="2800" dirty="0"/>
              <a:t> Kayleigh Cowdery (2218436)</a:t>
            </a:r>
          </a:p>
        </p:txBody>
      </p:sp>
      <p:sp>
        <p:nvSpPr>
          <p:cNvPr id="54" name="Rectangle 53">
            <a:extLst>
              <a:ext uri="{FF2B5EF4-FFF2-40B4-BE49-F238E27FC236}">
                <a16:creationId xmlns:a16="http://schemas.microsoft.com/office/drawing/2014/main" id="{38CE886A-266A-45DB-B141-3271799F49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893697"/>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614952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400"/>
                                        <p:tgtEl>
                                          <p:spTgt spid="3">
                                            <p:txEl>
                                              <p:pRg st="1" end="1"/>
                                            </p:txEl>
                                          </p:spTgt>
                                        </p:tgtEl>
                                      </p:cBhvr>
                                    </p:animEffect>
                                  </p:childTnLst>
                                </p:cTn>
                              </p:par>
                              <p:par>
                                <p:cTn id="11" presetID="10" presetClass="entr" presetSubtype="0" fill="hold" grpId="0" nodeType="withEffect">
                                  <p:stCondLst>
                                    <p:cond delay="2000"/>
                                  </p:stCondLst>
                                  <p:iterate type="lt">
                                    <p:tmPct val="10000"/>
                                  </p:iterate>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4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C86710D-9DF2-EA92-139F-F3698F943752}"/>
              </a:ext>
            </a:extLst>
          </p:cNvPr>
          <p:cNvSpPr>
            <a:spLocks noGrp="1"/>
          </p:cNvSpPr>
          <p:nvPr>
            <p:ph type="title"/>
          </p:nvPr>
        </p:nvSpPr>
        <p:spPr>
          <a:xfrm>
            <a:off x="2311147" y="365760"/>
            <a:ext cx="7569706" cy="1288238"/>
          </a:xfrm>
        </p:spPr>
        <p:txBody>
          <a:bodyPr anchor="ctr">
            <a:normAutofit/>
          </a:bodyPr>
          <a:lstStyle/>
          <a:p>
            <a:pPr algn="ctr"/>
            <a:r>
              <a:rPr lang="en-GB" sz="4800" dirty="0">
                <a:latin typeface="+mn-lt"/>
                <a:cs typeface="Arial" panose="020B0604020202020204" pitchFamily="34" charset="0"/>
              </a:rPr>
              <a:t>Content</a:t>
            </a:r>
          </a:p>
        </p:txBody>
      </p:sp>
      <p:sp>
        <p:nvSpPr>
          <p:cNvPr id="3" name="Content Placeholder 2">
            <a:extLst>
              <a:ext uri="{FF2B5EF4-FFF2-40B4-BE49-F238E27FC236}">
                <a16:creationId xmlns:a16="http://schemas.microsoft.com/office/drawing/2014/main" id="{D5A3D9A6-84FF-F916-0DD3-A38EEF3AEC35}"/>
              </a:ext>
            </a:extLst>
          </p:cNvPr>
          <p:cNvSpPr>
            <a:spLocks noGrp="1"/>
          </p:cNvSpPr>
          <p:nvPr>
            <p:ph idx="1"/>
          </p:nvPr>
        </p:nvSpPr>
        <p:spPr>
          <a:xfrm>
            <a:off x="2165569" y="1956816"/>
            <a:ext cx="7860863" cy="4024884"/>
          </a:xfrm>
        </p:spPr>
        <p:txBody>
          <a:bodyPr anchor="t">
            <a:normAutofit/>
          </a:bodyPr>
          <a:lstStyle/>
          <a:p>
            <a:r>
              <a:rPr lang="en-GB" sz="2400" dirty="0">
                <a:ea typeface="Calibri" panose="020F0502020204030204" pitchFamily="34" charset="0"/>
                <a:cs typeface="Arial" panose="020B0604020202020204" pitchFamily="34" charset="0"/>
              </a:rPr>
              <a:t>Y</a:t>
            </a:r>
            <a:r>
              <a:rPr lang="en-GB" sz="2400" dirty="0">
                <a:effectLst/>
                <a:ea typeface="Calibri" panose="020F0502020204030204" pitchFamily="34" charset="0"/>
                <a:cs typeface="Arial" panose="020B0604020202020204" pitchFamily="34" charset="0"/>
              </a:rPr>
              <a:t>outh and youth culture in the 1960s</a:t>
            </a:r>
          </a:p>
          <a:p>
            <a:r>
              <a:rPr lang="en-GB" sz="2400" dirty="0">
                <a:ea typeface="Calibri" panose="020F0502020204030204" pitchFamily="34" charset="0"/>
                <a:cs typeface="Arial" panose="020B0604020202020204" pitchFamily="34" charset="0"/>
              </a:rPr>
              <a:t>S</a:t>
            </a:r>
            <a:r>
              <a:rPr lang="en-GB" sz="2400" dirty="0">
                <a:effectLst/>
                <a:ea typeface="Calibri" panose="020F0502020204030204" pitchFamily="34" charset="0"/>
                <a:cs typeface="Arial" panose="020B0604020202020204" pitchFamily="34" charset="0"/>
              </a:rPr>
              <a:t>ocial and political factors </a:t>
            </a:r>
          </a:p>
          <a:p>
            <a:r>
              <a:rPr lang="en-GB" sz="2400" dirty="0">
                <a:ea typeface="Calibri" panose="020F0502020204030204" pitchFamily="34" charset="0"/>
                <a:cs typeface="Arial" panose="020B0604020202020204" pitchFamily="34" charset="0"/>
              </a:rPr>
              <a:t>S</a:t>
            </a:r>
            <a:r>
              <a:rPr lang="en-GB" sz="2400" dirty="0">
                <a:effectLst/>
                <a:ea typeface="Calibri" panose="020F0502020204030204" pitchFamily="34" charset="0"/>
                <a:cs typeface="Arial" panose="020B0604020202020204" pitchFamily="34" charset="0"/>
              </a:rPr>
              <a:t>ocietal and governmental responses to social changes </a:t>
            </a:r>
          </a:p>
          <a:p>
            <a:r>
              <a:rPr lang="en-GB" sz="2400" dirty="0">
                <a:ea typeface="Calibri" panose="020F0502020204030204" pitchFamily="34" charset="0"/>
                <a:cs typeface="Arial" panose="020B0604020202020204" pitchFamily="34" charset="0"/>
              </a:rPr>
              <a:t>Role of yout</a:t>
            </a:r>
            <a:r>
              <a:rPr lang="en-GB" sz="2400" dirty="0">
                <a:effectLst/>
                <a:ea typeface="Calibri" panose="020F0502020204030204" pitchFamily="34" charset="0"/>
                <a:cs typeface="Arial" panose="020B0604020202020204" pitchFamily="34" charset="0"/>
              </a:rPr>
              <a:t>h services</a:t>
            </a:r>
          </a:p>
          <a:p>
            <a:r>
              <a:rPr lang="en-GB" sz="2400" dirty="0">
                <a:ea typeface="Calibri" panose="020F0502020204030204" pitchFamily="34" charset="0"/>
                <a:cs typeface="Arial" panose="020B0604020202020204" pitchFamily="34" charset="0"/>
              </a:rPr>
              <a:t>Compare and contrast life for 1960s young people with today’s</a:t>
            </a:r>
          </a:p>
          <a:p>
            <a:r>
              <a:rPr lang="en-GB" sz="2400" dirty="0">
                <a:effectLst/>
                <a:ea typeface="Calibri" panose="020F0502020204030204" pitchFamily="34" charset="0"/>
                <a:cs typeface="Arial" panose="020B0604020202020204" pitchFamily="34" charset="0"/>
              </a:rPr>
              <a:t>Delinquency and social reform (Gilles, 1974, </a:t>
            </a:r>
            <a:r>
              <a:rPr lang="en-GB" sz="2400" i="1" dirty="0">
                <a:effectLst/>
                <a:ea typeface="Calibri" panose="020F0502020204030204" pitchFamily="34" charset="0"/>
                <a:cs typeface="Arial" panose="020B0604020202020204" pitchFamily="34" charset="0"/>
              </a:rPr>
              <a:t>cited in</a:t>
            </a:r>
            <a:r>
              <a:rPr lang="en-GB" sz="2400" dirty="0">
                <a:effectLst/>
                <a:ea typeface="Calibri" panose="020F0502020204030204" pitchFamily="34" charset="0"/>
                <a:cs typeface="Arial" panose="020B0604020202020204" pitchFamily="34" charset="0"/>
              </a:rPr>
              <a:t> Garland </a:t>
            </a:r>
            <a:r>
              <a:rPr lang="en-GB" sz="2400" i="1" dirty="0">
                <a:effectLst/>
                <a:ea typeface="Calibri" panose="020F0502020204030204" pitchFamily="34" charset="0"/>
                <a:cs typeface="Arial" panose="020B0604020202020204" pitchFamily="34" charset="0"/>
              </a:rPr>
              <a:t>et al. 2012). </a:t>
            </a:r>
          </a:p>
        </p:txBody>
      </p:sp>
    </p:spTree>
    <p:extLst>
      <p:ext uri="{BB962C8B-B14F-4D97-AF65-F5344CB8AC3E}">
        <p14:creationId xmlns:p14="http://schemas.microsoft.com/office/powerpoint/2010/main" val="3594513754"/>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488333BA-AE6E-427A-9B16-A39C8073F4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bg1"/>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6E5F83-AA0C-455C-96D7-0A461AB6CD50}"/>
              </a:ext>
            </a:extLst>
          </p:cNvPr>
          <p:cNvSpPr>
            <a:spLocks noGrp="1"/>
          </p:cNvSpPr>
          <p:nvPr>
            <p:ph type="title"/>
          </p:nvPr>
        </p:nvSpPr>
        <p:spPr>
          <a:xfrm>
            <a:off x="838200" y="631825"/>
            <a:ext cx="10515600" cy="1325563"/>
          </a:xfrm>
        </p:spPr>
        <p:txBody>
          <a:bodyPr>
            <a:normAutofit/>
          </a:bodyPr>
          <a:lstStyle/>
          <a:p>
            <a:r>
              <a:rPr lang="en-GB" sz="4800" dirty="0"/>
              <a:t>The 1960s</a:t>
            </a:r>
          </a:p>
        </p:txBody>
      </p:sp>
      <p:sp>
        <p:nvSpPr>
          <p:cNvPr id="3" name="Content Placeholder 2">
            <a:extLst>
              <a:ext uri="{FF2B5EF4-FFF2-40B4-BE49-F238E27FC236}">
                <a16:creationId xmlns:a16="http://schemas.microsoft.com/office/drawing/2014/main" id="{C4A18F53-B76F-2E38-10A0-72BD87C0DC52}"/>
              </a:ext>
            </a:extLst>
          </p:cNvPr>
          <p:cNvSpPr>
            <a:spLocks noGrp="1"/>
          </p:cNvSpPr>
          <p:nvPr>
            <p:ph idx="1"/>
          </p:nvPr>
        </p:nvSpPr>
        <p:spPr>
          <a:xfrm>
            <a:off x="838200" y="2057400"/>
            <a:ext cx="10515600" cy="3871762"/>
          </a:xfrm>
        </p:spPr>
        <p:txBody>
          <a:bodyPr>
            <a:normAutofit/>
          </a:bodyPr>
          <a:lstStyle/>
          <a:p>
            <a:r>
              <a:rPr lang="en-GB" sz="2400" dirty="0">
                <a:cs typeface="Arial" panose="020B0604020202020204" pitchFamily="34" charset="0"/>
              </a:rPr>
              <a:t>Marwick (2011), argues that ‘the sixties’ was a period of ‘ outstanding historical significance because what happened during the decade transformed social and cultural developments for the rest of the century’. </a:t>
            </a:r>
          </a:p>
          <a:p>
            <a:r>
              <a:rPr lang="en-GB" sz="2400" dirty="0">
                <a:cs typeface="Arial" panose="020B0604020202020204" pitchFamily="34" charset="0"/>
              </a:rPr>
              <a:t>He continued by saying… ‘For some, it was a golden age’ .</a:t>
            </a:r>
          </a:p>
          <a:p>
            <a:r>
              <a:rPr lang="en-GB" sz="2400" dirty="0">
                <a:cs typeface="Arial" panose="020B0604020202020204" pitchFamily="34" charset="0"/>
              </a:rPr>
              <a:t>But ‘for others, a time when the old, secure framework of morality, authority, and discipline disintegrated’.</a:t>
            </a:r>
          </a:p>
          <a:p>
            <a:r>
              <a:rPr lang="en-GB" sz="2400" dirty="0">
                <a:cs typeface="Arial" panose="020B0604020202020204" pitchFamily="34" charset="0"/>
              </a:rPr>
              <a:t>Margaret Thatcher (1982, </a:t>
            </a:r>
            <a:r>
              <a:rPr lang="en-GB" sz="2400" i="1" dirty="0">
                <a:cs typeface="Arial" panose="020B0604020202020204" pitchFamily="34" charset="0"/>
              </a:rPr>
              <a:t>cited</a:t>
            </a:r>
            <a:r>
              <a:rPr lang="en-GB" sz="2400" dirty="0">
                <a:cs typeface="Arial" panose="020B0604020202020204" pitchFamily="34" charset="0"/>
              </a:rPr>
              <a:t> </a:t>
            </a:r>
            <a:r>
              <a:rPr lang="en-GB" sz="2400" i="1" dirty="0">
                <a:cs typeface="Arial" panose="020B0604020202020204" pitchFamily="34" charset="0"/>
              </a:rPr>
              <a:t>in</a:t>
            </a:r>
            <a:r>
              <a:rPr lang="en-GB" sz="2400" dirty="0">
                <a:cs typeface="Arial" panose="020B0604020202020204" pitchFamily="34" charset="0"/>
              </a:rPr>
              <a:t> Marwick, 2011) declared, ‘we are reaping’, ‘what was sewn in the sixties… fashionable theories and permissive claptrap set the scene for a society in which old values of discipline and restraint were denigrated’.</a:t>
            </a:r>
          </a:p>
        </p:txBody>
      </p:sp>
    </p:spTree>
    <p:extLst>
      <p:ext uri="{BB962C8B-B14F-4D97-AF65-F5344CB8AC3E}">
        <p14:creationId xmlns:p14="http://schemas.microsoft.com/office/powerpoint/2010/main" val="12257960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1AC6A30-4F22-4C0F-B278-19C5B8A80C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B4335AD-65B1-44E4-90AF-264024FE4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12191999"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A927CB-298B-CD03-4BDD-E9B8AF163AED}"/>
              </a:ext>
            </a:extLst>
          </p:cNvPr>
          <p:cNvSpPr>
            <a:spLocks noGrp="1"/>
          </p:cNvSpPr>
          <p:nvPr>
            <p:ph type="title"/>
          </p:nvPr>
        </p:nvSpPr>
        <p:spPr>
          <a:xfrm>
            <a:off x="3970366" y="609600"/>
            <a:ext cx="4267200" cy="1351472"/>
          </a:xfrm>
        </p:spPr>
        <p:txBody>
          <a:bodyPr>
            <a:noAutofit/>
          </a:bodyPr>
          <a:lstStyle/>
          <a:p>
            <a:pPr algn="ctr"/>
            <a:r>
              <a:rPr lang="en-GB" sz="4800" dirty="0">
                <a:solidFill>
                  <a:schemeClr val="tx1">
                    <a:lumMod val="85000"/>
                    <a:lumOff val="15000"/>
                  </a:schemeClr>
                </a:solidFill>
              </a:rPr>
              <a:t>The Emergence of Youth Culture</a:t>
            </a:r>
          </a:p>
        </p:txBody>
      </p:sp>
      <p:pic>
        <p:nvPicPr>
          <p:cNvPr id="5" name="Picture 4" descr="The 10 best: 60's Style And Hippies&#10;">
            <a:extLst>
              <a:ext uri="{FF2B5EF4-FFF2-40B4-BE49-F238E27FC236}">
                <a16:creationId xmlns:a16="http://schemas.microsoft.com/office/drawing/2014/main" id="{9D75DA75-3613-C906-9AEA-55BEC164A265}"/>
              </a:ext>
            </a:extLst>
          </p:cNvPr>
          <p:cNvPicPr>
            <a:picLocks noChangeAspect="1"/>
          </p:cNvPicPr>
          <p:nvPr/>
        </p:nvPicPr>
        <p:blipFill rotWithShape="1">
          <a:blip r:embed="rId3">
            <a:extLst>
              <a:ext uri="{28A0092B-C50C-407E-A947-70E740481C1C}">
                <a14:useLocalDpi xmlns:a14="http://schemas.microsoft.com/office/drawing/2010/main" val="0"/>
              </a:ext>
            </a:extLst>
          </a:blip>
          <a:srcRect r="25154"/>
          <a:stretch/>
        </p:blipFill>
        <p:spPr bwMode="auto">
          <a:xfrm>
            <a:off x="3" y="1"/>
            <a:ext cx="3695699" cy="6858001"/>
          </a:xfrm>
          <a:custGeom>
            <a:avLst/>
            <a:gdLst/>
            <a:ahLst/>
            <a:cxnLst/>
            <a:rect l="l" t="t" r="r" b="b"/>
            <a:pathLst>
              <a:path w="3695699" h="6858001">
                <a:moveTo>
                  <a:pt x="0" y="0"/>
                </a:moveTo>
                <a:lnTo>
                  <a:pt x="3435129" y="0"/>
                </a:lnTo>
                <a:lnTo>
                  <a:pt x="3430599" y="17349"/>
                </a:lnTo>
                <a:cubicBezTo>
                  <a:pt x="3437542" y="19835"/>
                  <a:pt x="3423757" y="30822"/>
                  <a:pt x="3427683" y="38871"/>
                </a:cubicBezTo>
                <a:cubicBezTo>
                  <a:pt x="3431230" y="44698"/>
                  <a:pt x="3427877" y="49388"/>
                  <a:pt x="3427096" y="55116"/>
                </a:cubicBezTo>
                <a:cubicBezTo>
                  <a:pt x="3429620" y="62945"/>
                  <a:pt x="3421946" y="87211"/>
                  <a:pt x="3417356" y="93331"/>
                </a:cubicBezTo>
                <a:cubicBezTo>
                  <a:pt x="3401974" y="107607"/>
                  <a:pt x="3409629" y="143436"/>
                  <a:pt x="3397765" y="155370"/>
                </a:cubicBezTo>
                <a:cubicBezTo>
                  <a:pt x="3395800" y="159886"/>
                  <a:pt x="3394789" y="164378"/>
                  <a:pt x="3394373" y="168831"/>
                </a:cubicBezTo>
                <a:lnTo>
                  <a:pt x="3394553" y="181402"/>
                </a:lnTo>
                <a:lnTo>
                  <a:pt x="3397293" y="185192"/>
                </a:lnTo>
                <a:lnTo>
                  <a:pt x="3395923" y="192756"/>
                </a:lnTo>
                <a:cubicBezTo>
                  <a:pt x="3396018" y="193497"/>
                  <a:pt x="3396112" y="194237"/>
                  <a:pt x="3396207" y="194978"/>
                </a:cubicBezTo>
                <a:cubicBezTo>
                  <a:pt x="3396531" y="199154"/>
                  <a:pt x="3396856" y="203330"/>
                  <a:pt x="3397180" y="207506"/>
                </a:cubicBezTo>
                <a:cubicBezTo>
                  <a:pt x="3382438" y="200939"/>
                  <a:pt x="3394549" y="241317"/>
                  <a:pt x="3383191" y="229051"/>
                </a:cubicBezTo>
                <a:cubicBezTo>
                  <a:pt x="3382519" y="234401"/>
                  <a:pt x="3381383" y="237332"/>
                  <a:pt x="3380194" y="239137"/>
                </a:cubicBezTo>
                <a:lnTo>
                  <a:pt x="3349267" y="310262"/>
                </a:lnTo>
                <a:lnTo>
                  <a:pt x="3344455" y="381704"/>
                </a:lnTo>
                <a:cubicBezTo>
                  <a:pt x="3343420" y="464598"/>
                  <a:pt x="3338482" y="511985"/>
                  <a:pt x="3327551" y="571873"/>
                </a:cubicBezTo>
                <a:cubicBezTo>
                  <a:pt x="3316620" y="631761"/>
                  <a:pt x="3309762" y="702429"/>
                  <a:pt x="3278869" y="741030"/>
                </a:cubicBezTo>
                <a:lnTo>
                  <a:pt x="3239259" y="957888"/>
                </a:lnTo>
                <a:cubicBezTo>
                  <a:pt x="3267597" y="1021376"/>
                  <a:pt x="3235647" y="1004478"/>
                  <a:pt x="3243890" y="1047869"/>
                </a:cubicBezTo>
                <a:cubicBezTo>
                  <a:pt x="3245988" y="1077107"/>
                  <a:pt x="3228006" y="1101189"/>
                  <a:pt x="3221700" y="1118244"/>
                </a:cubicBezTo>
                <a:cubicBezTo>
                  <a:pt x="3220198" y="1120922"/>
                  <a:pt x="3213346" y="1188569"/>
                  <a:pt x="3211078" y="1190394"/>
                </a:cubicBezTo>
                <a:cubicBezTo>
                  <a:pt x="3204899" y="1218939"/>
                  <a:pt x="3210276" y="1253036"/>
                  <a:pt x="3199704" y="1304585"/>
                </a:cubicBezTo>
                <a:cubicBezTo>
                  <a:pt x="3199438" y="1346246"/>
                  <a:pt x="3168623" y="1413431"/>
                  <a:pt x="3167741" y="1449444"/>
                </a:cubicBezTo>
                <a:cubicBezTo>
                  <a:pt x="3180911" y="1471132"/>
                  <a:pt x="3193362" y="1499173"/>
                  <a:pt x="3194410" y="1520667"/>
                </a:cubicBezTo>
                <a:cubicBezTo>
                  <a:pt x="3181228" y="1513763"/>
                  <a:pt x="3199978" y="1547097"/>
                  <a:pt x="3184473" y="1547038"/>
                </a:cubicBezTo>
                <a:cubicBezTo>
                  <a:pt x="3185153" y="1550949"/>
                  <a:pt x="3186303" y="1554741"/>
                  <a:pt x="3187573" y="1558550"/>
                </a:cubicBezTo>
                <a:lnTo>
                  <a:pt x="3188231" y="1560544"/>
                </a:lnTo>
                <a:lnTo>
                  <a:pt x="3188195" y="1568317"/>
                </a:lnTo>
                <a:lnTo>
                  <a:pt x="3191518" y="1570772"/>
                </a:lnTo>
                <a:lnTo>
                  <a:pt x="3193853" y="1582659"/>
                </a:lnTo>
                <a:cubicBezTo>
                  <a:pt x="3194213" y="1587070"/>
                  <a:pt x="3193997" y="1591769"/>
                  <a:pt x="3192857" y="1596890"/>
                </a:cubicBezTo>
                <a:cubicBezTo>
                  <a:pt x="3185716" y="1609144"/>
                  <a:pt x="3191593" y="1629575"/>
                  <a:pt x="3189686" y="1647479"/>
                </a:cubicBezTo>
                <a:lnTo>
                  <a:pt x="3187125" y="1655568"/>
                </a:lnTo>
                <a:cubicBezTo>
                  <a:pt x="3187259" y="1659315"/>
                  <a:pt x="3192418" y="1733399"/>
                  <a:pt x="3192552" y="1737146"/>
                </a:cubicBezTo>
                <a:cubicBezTo>
                  <a:pt x="3236684" y="1834597"/>
                  <a:pt x="3210475" y="1851660"/>
                  <a:pt x="3219437" y="1908917"/>
                </a:cubicBezTo>
                <a:lnTo>
                  <a:pt x="3220572" y="1915235"/>
                </a:lnTo>
                <a:cubicBezTo>
                  <a:pt x="3225642" y="1919319"/>
                  <a:pt x="3228448" y="1945519"/>
                  <a:pt x="3226946" y="1954447"/>
                </a:cubicBezTo>
                <a:cubicBezTo>
                  <a:pt x="3219553" y="1979351"/>
                  <a:pt x="3239504" y="2001442"/>
                  <a:pt x="3234148" y="2021397"/>
                </a:cubicBezTo>
                <a:cubicBezTo>
                  <a:pt x="3234224" y="2026740"/>
                  <a:pt x="3235084" y="2031233"/>
                  <a:pt x="3236424" y="2035173"/>
                </a:cubicBezTo>
                <a:lnTo>
                  <a:pt x="3241339" y="2045116"/>
                </a:lnTo>
                <a:lnTo>
                  <a:pt x="3233470" y="2098623"/>
                </a:lnTo>
                <a:cubicBezTo>
                  <a:pt x="3230495" y="2129687"/>
                  <a:pt x="3232618" y="2188321"/>
                  <a:pt x="3230016" y="2240964"/>
                </a:cubicBezTo>
                <a:cubicBezTo>
                  <a:pt x="3226602" y="2283982"/>
                  <a:pt x="3232644" y="2342030"/>
                  <a:pt x="3237809" y="2379644"/>
                </a:cubicBezTo>
                <a:cubicBezTo>
                  <a:pt x="3244462" y="2409884"/>
                  <a:pt x="3221747" y="2435219"/>
                  <a:pt x="3237054" y="2459103"/>
                </a:cubicBezTo>
                <a:cubicBezTo>
                  <a:pt x="3245536" y="2488997"/>
                  <a:pt x="3251426" y="2510390"/>
                  <a:pt x="3255285" y="2538679"/>
                </a:cubicBezTo>
                <a:cubicBezTo>
                  <a:pt x="3258296" y="2574322"/>
                  <a:pt x="3245460" y="2589819"/>
                  <a:pt x="3245073" y="2622720"/>
                </a:cubicBezTo>
                <a:lnTo>
                  <a:pt x="3252960" y="2736087"/>
                </a:lnTo>
                <a:cubicBezTo>
                  <a:pt x="3245577" y="2772183"/>
                  <a:pt x="3230063" y="2856752"/>
                  <a:pt x="3218681" y="2902964"/>
                </a:cubicBezTo>
                <a:cubicBezTo>
                  <a:pt x="3212624" y="2927969"/>
                  <a:pt x="3209733" y="2973979"/>
                  <a:pt x="3203641" y="3008786"/>
                </a:cubicBezTo>
                <a:cubicBezTo>
                  <a:pt x="3197547" y="3043595"/>
                  <a:pt x="3186644" y="3093251"/>
                  <a:pt x="3182123" y="3111815"/>
                </a:cubicBezTo>
                <a:lnTo>
                  <a:pt x="3176517" y="3120169"/>
                </a:lnTo>
                <a:lnTo>
                  <a:pt x="3177035" y="3121646"/>
                </a:lnTo>
                <a:cubicBezTo>
                  <a:pt x="3177423" y="3127588"/>
                  <a:pt x="3176129" y="3130763"/>
                  <a:pt x="3174093" y="3132705"/>
                </a:cubicBezTo>
                <a:lnTo>
                  <a:pt x="3171045" y="3134220"/>
                </a:lnTo>
                <a:lnTo>
                  <a:pt x="3168274" y="3141524"/>
                </a:lnTo>
                <a:lnTo>
                  <a:pt x="3160781" y="3155149"/>
                </a:lnTo>
                <a:cubicBezTo>
                  <a:pt x="3160949" y="3156237"/>
                  <a:pt x="3161116" y="3157326"/>
                  <a:pt x="3161284" y="3158414"/>
                </a:cubicBezTo>
                <a:lnTo>
                  <a:pt x="3152950" y="3180080"/>
                </a:lnTo>
                <a:lnTo>
                  <a:pt x="3153739" y="3180719"/>
                </a:lnTo>
                <a:cubicBezTo>
                  <a:pt x="3155321" y="3182647"/>
                  <a:pt x="3156128" y="3184999"/>
                  <a:pt x="3155342" y="3188313"/>
                </a:cubicBezTo>
                <a:cubicBezTo>
                  <a:pt x="3169797" y="3188216"/>
                  <a:pt x="3159934" y="3192271"/>
                  <a:pt x="3156340" y="3202049"/>
                </a:cubicBezTo>
                <a:cubicBezTo>
                  <a:pt x="3177988" y="3204083"/>
                  <a:pt x="3159779" y="3228842"/>
                  <a:pt x="3169832" y="3237938"/>
                </a:cubicBezTo>
                <a:cubicBezTo>
                  <a:pt x="3166705" y="3245075"/>
                  <a:pt x="3163793" y="3252659"/>
                  <a:pt x="3161244" y="3260564"/>
                </a:cubicBezTo>
                <a:lnTo>
                  <a:pt x="3160005" y="3265314"/>
                </a:lnTo>
                <a:cubicBezTo>
                  <a:pt x="3160063" y="3265371"/>
                  <a:pt x="3160124" y="3265428"/>
                  <a:pt x="3160184" y="3265486"/>
                </a:cubicBezTo>
                <a:cubicBezTo>
                  <a:pt x="3160345" y="3266694"/>
                  <a:pt x="3160101" y="3268319"/>
                  <a:pt x="3159279" y="3270659"/>
                </a:cubicBezTo>
                <a:lnTo>
                  <a:pt x="3157747" y="3273971"/>
                </a:lnTo>
                <a:lnTo>
                  <a:pt x="3155343" y="3283185"/>
                </a:lnTo>
                <a:cubicBezTo>
                  <a:pt x="3155517" y="3284422"/>
                  <a:pt x="3155689" y="3285657"/>
                  <a:pt x="3155860" y="3286893"/>
                </a:cubicBezTo>
                <a:lnTo>
                  <a:pt x="3158001" y="3289146"/>
                </a:lnTo>
                <a:lnTo>
                  <a:pt x="3157508" y="3289877"/>
                </a:lnTo>
                <a:cubicBezTo>
                  <a:pt x="3151604" y="3294411"/>
                  <a:pt x="3144966" y="3293561"/>
                  <a:pt x="3159853" y="3309833"/>
                </a:cubicBezTo>
                <a:cubicBezTo>
                  <a:pt x="3149181" y="3321561"/>
                  <a:pt x="3158789" y="3329345"/>
                  <a:pt x="3157392" y="3351579"/>
                </a:cubicBezTo>
                <a:cubicBezTo>
                  <a:pt x="3148710" y="3357083"/>
                  <a:pt x="3149361" y="3365079"/>
                  <a:pt x="3152871" y="3374240"/>
                </a:cubicBezTo>
                <a:cubicBezTo>
                  <a:pt x="3148885" y="3383513"/>
                  <a:pt x="3145239" y="3392740"/>
                  <a:pt x="3142119" y="3402557"/>
                </a:cubicBezTo>
                <a:lnTo>
                  <a:pt x="3138061" y="3419585"/>
                </a:lnTo>
                <a:lnTo>
                  <a:pt x="3139796" y="3424940"/>
                </a:lnTo>
                <a:cubicBezTo>
                  <a:pt x="3142520" y="3434326"/>
                  <a:pt x="3143300" y="3443700"/>
                  <a:pt x="3137669" y="3463264"/>
                </a:cubicBezTo>
                <a:cubicBezTo>
                  <a:pt x="3147380" y="3480689"/>
                  <a:pt x="3167781" y="3490510"/>
                  <a:pt x="3168140" y="3518969"/>
                </a:cubicBezTo>
                <a:cubicBezTo>
                  <a:pt x="3159473" y="3545761"/>
                  <a:pt x="3191152" y="3574399"/>
                  <a:pt x="3179206" y="3607864"/>
                </a:cubicBezTo>
                <a:cubicBezTo>
                  <a:pt x="3176757" y="3619813"/>
                  <a:pt x="3181069" y="3654600"/>
                  <a:pt x="3189125" y="3659839"/>
                </a:cubicBezTo>
                <a:cubicBezTo>
                  <a:pt x="3191518" y="3666815"/>
                  <a:pt x="3189857" y="3675779"/>
                  <a:pt x="3198077" y="3677681"/>
                </a:cubicBezTo>
                <a:cubicBezTo>
                  <a:pt x="3208136" y="3681475"/>
                  <a:pt x="3196345" y="3709561"/>
                  <a:pt x="3207094" y="3703876"/>
                </a:cubicBezTo>
                <a:cubicBezTo>
                  <a:pt x="3199084" y="3723751"/>
                  <a:pt x="3220453" y="3734396"/>
                  <a:pt x="3227016" y="3748633"/>
                </a:cubicBezTo>
                <a:cubicBezTo>
                  <a:pt x="3218663" y="3764666"/>
                  <a:pt x="3240667" y="3778725"/>
                  <a:pt x="3246806" y="3811324"/>
                </a:cubicBezTo>
                <a:cubicBezTo>
                  <a:pt x="3237058" y="3829063"/>
                  <a:pt x="3251097" y="3833247"/>
                  <a:pt x="3239091" y="3865102"/>
                </a:cubicBezTo>
                <a:cubicBezTo>
                  <a:pt x="3240755" y="3865725"/>
                  <a:pt x="3242340" y="3866659"/>
                  <a:pt x="3243800" y="3867874"/>
                </a:cubicBezTo>
                <a:cubicBezTo>
                  <a:pt x="3252276" y="3874935"/>
                  <a:pt x="3254724" y="3889782"/>
                  <a:pt x="3249268" y="3901031"/>
                </a:cubicBezTo>
                <a:cubicBezTo>
                  <a:pt x="3234180" y="3950514"/>
                  <a:pt x="3270886" y="3938724"/>
                  <a:pt x="3271850" y="3976535"/>
                </a:cubicBezTo>
                <a:cubicBezTo>
                  <a:pt x="3275333" y="4018513"/>
                  <a:pt x="3265836" y="4033210"/>
                  <a:pt x="3253128" y="4091308"/>
                </a:cubicBezTo>
                <a:cubicBezTo>
                  <a:pt x="3262530" y="4093945"/>
                  <a:pt x="3263925" y="4100312"/>
                  <a:pt x="3261491" y="4112665"/>
                </a:cubicBezTo>
                <a:cubicBezTo>
                  <a:pt x="3263824" y="4132845"/>
                  <a:pt x="3285122" y="4124005"/>
                  <a:pt x="3275235" y="4148543"/>
                </a:cubicBezTo>
                <a:cubicBezTo>
                  <a:pt x="3282222" y="4163609"/>
                  <a:pt x="3300717" y="4191930"/>
                  <a:pt x="3303406" y="4203059"/>
                </a:cubicBezTo>
                <a:cubicBezTo>
                  <a:pt x="3307769" y="4216879"/>
                  <a:pt x="3289765" y="4198911"/>
                  <a:pt x="3291377" y="4215304"/>
                </a:cubicBezTo>
                <a:cubicBezTo>
                  <a:pt x="3295421" y="4234470"/>
                  <a:pt x="3290844" y="4240556"/>
                  <a:pt x="3303627" y="4247412"/>
                </a:cubicBezTo>
                <a:cubicBezTo>
                  <a:pt x="3300302" y="4270043"/>
                  <a:pt x="3313094" y="4269840"/>
                  <a:pt x="3323715" y="4295574"/>
                </a:cubicBezTo>
                <a:cubicBezTo>
                  <a:pt x="3318854" y="4309546"/>
                  <a:pt x="3323708" y="4317748"/>
                  <a:pt x="3331757" y="4324626"/>
                </a:cubicBezTo>
                <a:cubicBezTo>
                  <a:pt x="3334500" y="4352298"/>
                  <a:pt x="3348521" y="4373553"/>
                  <a:pt x="3357571" y="4402594"/>
                </a:cubicBezTo>
                <a:cubicBezTo>
                  <a:pt x="3395421" y="4440113"/>
                  <a:pt x="3406716" y="4492429"/>
                  <a:pt x="3416883" y="4511276"/>
                </a:cubicBezTo>
                <a:lnTo>
                  <a:pt x="3418568" y="4515669"/>
                </a:lnTo>
                <a:cubicBezTo>
                  <a:pt x="3418685" y="4519956"/>
                  <a:pt x="3418801" y="4524244"/>
                  <a:pt x="3418918" y="4528531"/>
                </a:cubicBezTo>
                <a:cubicBezTo>
                  <a:pt x="3418727" y="4530191"/>
                  <a:pt x="3418537" y="4531850"/>
                  <a:pt x="3418346" y="4533510"/>
                </a:cubicBezTo>
                <a:cubicBezTo>
                  <a:pt x="3418215" y="4536889"/>
                  <a:pt x="3418462" y="4539065"/>
                  <a:pt x="3419005" y="4540494"/>
                </a:cubicBezTo>
                <a:lnTo>
                  <a:pt x="3424268" y="4595886"/>
                </a:lnTo>
                <a:cubicBezTo>
                  <a:pt x="3429156" y="4624362"/>
                  <a:pt x="3443934" y="4682306"/>
                  <a:pt x="3448330" y="4711348"/>
                </a:cubicBezTo>
                <a:lnTo>
                  <a:pt x="3445621" y="4714874"/>
                </a:lnTo>
                <a:cubicBezTo>
                  <a:pt x="3444103" y="4718397"/>
                  <a:pt x="3443735" y="4723077"/>
                  <a:pt x="3445980" y="4730345"/>
                </a:cubicBezTo>
                <a:lnTo>
                  <a:pt x="3446976" y="4731926"/>
                </a:lnTo>
                <a:lnTo>
                  <a:pt x="3443720" y="4745408"/>
                </a:lnTo>
                <a:cubicBezTo>
                  <a:pt x="3444756" y="4771155"/>
                  <a:pt x="3455466" y="4843107"/>
                  <a:pt x="3453194" y="4886406"/>
                </a:cubicBezTo>
                <a:cubicBezTo>
                  <a:pt x="3454856" y="4906631"/>
                  <a:pt x="3481235" y="5008239"/>
                  <a:pt x="3455210" y="5025296"/>
                </a:cubicBezTo>
                <a:cubicBezTo>
                  <a:pt x="3442202" y="5116320"/>
                  <a:pt x="3464654" y="5119078"/>
                  <a:pt x="3462841" y="5211091"/>
                </a:cubicBezTo>
                <a:cubicBezTo>
                  <a:pt x="3469390" y="5269669"/>
                  <a:pt x="3462794" y="5327391"/>
                  <a:pt x="3469385" y="5356669"/>
                </a:cubicBezTo>
                <a:cubicBezTo>
                  <a:pt x="3471479" y="5361935"/>
                  <a:pt x="3474277" y="5366825"/>
                  <a:pt x="3477268" y="5371683"/>
                </a:cubicBezTo>
                <a:lnTo>
                  <a:pt x="3478824" y="5374232"/>
                </a:lnTo>
                <a:lnTo>
                  <a:pt x="3486664" y="5427532"/>
                </a:lnTo>
                <a:lnTo>
                  <a:pt x="3499845" y="5523238"/>
                </a:lnTo>
                <a:cubicBezTo>
                  <a:pt x="3496480" y="5535759"/>
                  <a:pt x="3498126" y="5574631"/>
                  <a:pt x="3505782" y="5582050"/>
                </a:cubicBezTo>
                <a:cubicBezTo>
                  <a:pt x="3507640" y="5590169"/>
                  <a:pt x="3505294" y="5599602"/>
                  <a:pt x="3513368" y="5603412"/>
                </a:cubicBezTo>
                <a:cubicBezTo>
                  <a:pt x="3518549" y="5620896"/>
                  <a:pt x="3530454" y="5660930"/>
                  <a:pt x="3536869" y="5686953"/>
                </a:cubicBezTo>
                <a:cubicBezTo>
                  <a:pt x="3527290" y="5702684"/>
                  <a:pt x="3548216" y="5722678"/>
                  <a:pt x="3551859" y="5759548"/>
                </a:cubicBezTo>
                <a:cubicBezTo>
                  <a:pt x="3540751" y="5776843"/>
                  <a:pt x="3554471" y="5784377"/>
                  <a:pt x="3540024" y="5816599"/>
                </a:cubicBezTo>
                <a:cubicBezTo>
                  <a:pt x="3541640" y="5817630"/>
                  <a:pt x="3543154" y="5818984"/>
                  <a:pt x="3544521" y="5820619"/>
                </a:cubicBezTo>
                <a:cubicBezTo>
                  <a:pt x="3552455" y="5830118"/>
                  <a:pt x="3553767" y="5846834"/>
                  <a:pt x="3547449" y="5857956"/>
                </a:cubicBezTo>
                <a:cubicBezTo>
                  <a:pt x="3528571" y="5908761"/>
                  <a:pt x="3532186" y="5952107"/>
                  <a:pt x="3530253" y="5993572"/>
                </a:cubicBezTo>
                <a:cubicBezTo>
                  <a:pt x="3530522" y="6040113"/>
                  <a:pt x="3553891" y="6005695"/>
                  <a:pt x="3536734" y="6066404"/>
                </a:cubicBezTo>
                <a:cubicBezTo>
                  <a:pt x="3545935" y="6071268"/>
                  <a:pt x="3546842" y="6078512"/>
                  <a:pt x="3543461" y="6091477"/>
                </a:cubicBezTo>
                <a:cubicBezTo>
                  <a:pt x="3549602" y="6107585"/>
                  <a:pt x="3568275" y="6137061"/>
                  <a:pt x="3573577" y="6163051"/>
                </a:cubicBezTo>
                <a:cubicBezTo>
                  <a:pt x="3577046" y="6182032"/>
                  <a:pt x="3572259" y="6223892"/>
                  <a:pt x="3575275" y="6247420"/>
                </a:cubicBezTo>
                <a:cubicBezTo>
                  <a:pt x="3570217" y="6271412"/>
                  <a:pt x="3583023" y="6273898"/>
                  <a:pt x="3591673" y="6304222"/>
                </a:cubicBezTo>
                <a:cubicBezTo>
                  <a:pt x="3585743" y="6318440"/>
                  <a:pt x="3589967" y="6328418"/>
                  <a:pt x="3597489" y="6337624"/>
                </a:cubicBezTo>
                <a:cubicBezTo>
                  <a:pt x="3598113" y="6368401"/>
                  <a:pt x="3610504" y="6394558"/>
                  <a:pt x="3617330" y="6428161"/>
                </a:cubicBezTo>
                <a:cubicBezTo>
                  <a:pt x="3612404" y="6466489"/>
                  <a:pt x="3633001" y="6482393"/>
                  <a:pt x="3640218" y="6518318"/>
                </a:cubicBezTo>
                <a:cubicBezTo>
                  <a:pt x="3625420" y="6557419"/>
                  <a:pt x="3668862" y="6537820"/>
                  <a:pt x="3670788" y="6568733"/>
                </a:cubicBezTo>
                <a:cubicBezTo>
                  <a:pt x="3659124" y="6621466"/>
                  <a:pt x="3685482" y="6565072"/>
                  <a:pt x="3687763" y="6643164"/>
                </a:cubicBezTo>
                <a:cubicBezTo>
                  <a:pt x="3685396" y="6647995"/>
                  <a:pt x="3689317" y="6656838"/>
                  <a:pt x="3693097" y="6655183"/>
                </a:cubicBezTo>
                <a:cubicBezTo>
                  <a:pt x="3693444" y="6672318"/>
                  <a:pt x="3690193" y="6715787"/>
                  <a:pt x="3689847" y="6745974"/>
                </a:cubicBezTo>
                <a:cubicBezTo>
                  <a:pt x="3689583" y="6773144"/>
                  <a:pt x="3690048" y="6817635"/>
                  <a:pt x="3691023" y="6836306"/>
                </a:cubicBezTo>
                <a:lnTo>
                  <a:pt x="3695699" y="6858001"/>
                </a:lnTo>
                <a:lnTo>
                  <a:pt x="0" y="6858000"/>
                </a:lnTo>
                <a:close/>
              </a:path>
            </a:pathLst>
          </a:custGeom>
          <a:noFill/>
        </p:spPr>
      </p:pic>
      <p:sp>
        <p:nvSpPr>
          <p:cNvPr id="3" name="Content Placeholder 2">
            <a:extLst>
              <a:ext uri="{FF2B5EF4-FFF2-40B4-BE49-F238E27FC236}">
                <a16:creationId xmlns:a16="http://schemas.microsoft.com/office/drawing/2014/main" id="{1B3F268F-6D8D-D4C9-2764-44554D3D65E7}"/>
              </a:ext>
            </a:extLst>
          </p:cNvPr>
          <p:cNvSpPr>
            <a:spLocks noGrp="1"/>
          </p:cNvSpPr>
          <p:nvPr>
            <p:ph idx="1"/>
          </p:nvPr>
        </p:nvSpPr>
        <p:spPr>
          <a:xfrm>
            <a:off x="4198966" y="2359015"/>
            <a:ext cx="3810000" cy="4101042"/>
          </a:xfrm>
        </p:spPr>
        <p:txBody>
          <a:bodyPr>
            <a:normAutofit/>
          </a:bodyPr>
          <a:lstStyle/>
          <a:p>
            <a:pPr algn="ctr"/>
            <a:r>
              <a:rPr lang="en-GB" sz="2400" dirty="0">
                <a:solidFill>
                  <a:schemeClr val="tx1">
                    <a:lumMod val="85000"/>
                    <a:lumOff val="15000"/>
                  </a:schemeClr>
                </a:solidFill>
                <a:effectLst/>
                <a:ea typeface="Calibri" panose="020F0502020204030204" pitchFamily="34" charset="0"/>
                <a:cs typeface="Times New Roman" panose="02020603050405020304" pitchFamily="18" charset="0"/>
              </a:rPr>
              <a:t>‘Iconic’ decade- The Beatles, mini-skirts, space mission</a:t>
            </a:r>
          </a:p>
          <a:p>
            <a:pPr algn="ctr"/>
            <a:r>
              <a:rPr lang="en-GB" sz="2400" dirty="0">
                <a:solidFill>
                  <a:schemeClr val="tx1">
                    <a:lumMod val="85000"/>
                    <a:lumOff val="15000"/>
                  </a:schemeClr>
                </a:solidFill>
                <a:effectLst/>
                <a:ea typeface="Calibri" panose="020F0502020204030204" pitchFamily="34" charset="0"/>
                <a:cs typeface="Times New Roman" panose="02020603050405020304" pitchFamily="18" charset="0"/>
              </a:rPr>
              <a:t>World War Two  ended</a:t>
            </a:r>
          </a:p>
          <a:p>
            <a:pPr algn="ctr"/>
            <a:r>
              <a:rPr lang="en-GB" sz="2400" dirty="0">
                <a:solidFill>
                  <a:schemeClr val="tx1">
                    <a:lumMod val="85000"/>
                    <a:lumOff val="15000"/>
                  </a:schemeClr>
                </a:solidFill>
                <a:effectLst/>
                <a:ea typeface="Calibri" panose="020F0502020204030204" pitchFamily="34" charset="0"/>
                <a:cs typeface="Times New Roman" panose="02020603050405020304" pitchFamily="18" charset="0"/>
              </a:rPr>
              <a:t>‘</a:t>
            </a:r>
            <a:r>
              <a:rPr lang="en-GB" sz="2400" dirty="0">
                <a:solidFill>
                  <a:schemeClr val="tx1">
                    <a:lumMod val="85000"/>
                    <a:lumOff val="15000"/>
                  </a:schemeClr>
                </a:solidFill>
                <a:ea typeface="Calibri" panose="020F0502020204030204" pitchFamily="34" charset="0"/>
                <a:cs typeface="Times New Roman" panose="02020603050405020304" pitchFamily="18" charset="0"/>
              </a:rPr>
              <a:t>S</a:t>
            </a:r>
            <a:r>
              <a:rPr lang="en-GB" sz="2400" dirty="0">
                <a:solidFill>
                  <a:schemeClr val="tx1">
                    <a:lumMod val="85000"/>
                    <a:lumOff val="15000"/>
                  </a:schemeClr>
                </a:solidFill>
                <a:effectLst/>
                <a:ea typeface="Calibri" panose="020F0502020204030204" pitchFamily="34" charset="0"/>
                <a:cs typeface="Times New Roman" panose="02020603050405020304" pitchFamily="18" charset="0"/>
              </a:rPr>
              <a:t>elf-expression and identity were explored and celebrated’ </a:t>
            </a:r>
          </a:p>
          <a:p>
            <a:pPr algn="ctr"/>
            <a:r>
              <a:rPr lang="en-GB" sz="2400" dirty="0">
                <a:solidFill>
                  <a:schemeClr val="tx1">
                    <a:lumMod val="85000"/>
                    <a:lumOff val="15000"/>
                  </a:schemeClr>
                </a:solidFill>
                <a:effectLst/>
                <a:ea typeface="Calibri" panose="020F0502020204030204" pitchFamily="34" charset="0"/>
                <a:cs typeface="Times New Roman" panose="02020603050405020304" pitchFamily="18" charset="0"/>
              </a:rPr>
              <a:t>Music and fashion</a:t>
            </a:r>
          </a:p>
          <a:p>
            <a:pPr marL="0" indent="0" algn="ctr">
              <a:buNone/>
            </a:pPr>
            <a:r>
              <a:rPr lang="en-GB" sz="2400" dirty="0">
                <a:solidFill>
                  <a:schemeClr val="tx1">
                    <a:lumMod val="85000"/>
                    <a:lumOff val="15000"/>
                  </a:schemeClr>
                </a:solidFill>
                <a:cs typeface="Times New Roman" panose="02020603050405020304" pitchFamily="18" charset="0"/>
              </a:rPr>
              <a:t>(Care Visions Healthy Ageing, 2021)</a:t>
            </a:r>
            <a:endParaRPr lang="en-GB" sz="2400" dirty="0">
              <a:solidFill>
                <a:schemeClr val="tx1">
                  <a:lumMod val="85000"/>
                  <a:lumOff val="15000"/>
                </a:schemeClr>
              </a:solidFill>
            </a:endParaRPr>
          </a:p>
        </p:txBody>
      </p:sp>
      <p:pic>
        <p:nvPicPr>
          <p:cNvPr id="4" name="Picture 3" descr="The 10 best: 'Quadrophenia' - 1979">
            <a:extLst>
              <a:ext uri="{FF2B5EF4-FFF2-40B4-BE49-F238E27FC236}">
                <a16:creationId xmlns:a16="http://schemas.microsoft.com/office/drawing/2014/main" id="{4EA49A5E-29CC-5E6F-66AF-ADD03D92A1B9}"/>
              </a:ext>
            </a:extLst>
          </p:cNvPr>
          <p:cNvPicPr>
            <a:picLocks noChangeAspect="1"/>
          </p:cNvPicPr>
          <p:nvPr/>
        </p:nvPicPr>
        <p:blipFill rotWithShape="1">
          <a:blip r:embed="rId4">
            <a:extLst>
              <a:ext uri="{28A0092B-C50C-407E-A947-70E740481C1C}">
                <a14:useLocalDpi xmlns:a14="http://schemas.microsoft.com/office/drawing/2010/main" val="0"/>
              </a:ext>
            </a:extLst>
          </a:blip>
          <a:srcRect l="10287" r="19848" b="-1"/>
          <a:stretch/>
        </p:blipFill>
        <p:spPr bwMode="auto">
          <a:xfrm>
            <a:off x="8580467" y="10"/>
            <a:ext cx="3611533" cy="6857990"/>
          </a:xfrm>
          <a:custGeom>
            <a:avLst/>
            <a:gdLst/>
            <a:ahLst/>
            <a:cxnLst/>
            <a:rect l="l" t="t" r="r" b="b"/>
            <a:pathLst>
              <a:path w="3810000" h="6858000">
                <a:moveTo>
                  <a:pt x="95627" y="0"/>
                </a:moveTo>
                <a:lnTo>
                  <a:pt x="3810000" y="0"/>
                </a:lnTo>
                <a:lnTo>
                  <a:pt x="3810000" y="6858000"/>
                </a:lnTo>
                <a:lnTo>
                  <a:pt x="13132" y="6858000"/>
                </a:lnTo>
                <a:cubicBezTo>
                  <a:pt x="13183" y="6857363"/>
                  <a:pt x="13234" y="6856727"/>
                  <a:pt x="13284" y="6856090"/>
                </a:cubicBezTo>
                <a:lnTo>
                  <a:pt x="31566" y="6805847"/>
                </a:lnTo>
                <a:lnTo>
                  <a:pt x="30463" y="6715381"/>
                </a:lnTo>
                <a:cubicBezTo>
                  <a:pt x="29585" y="6714082"/>
                  <a:pt x="28597" y="6713038"/>
                  <a:pt x="27533" y="6712286"/>
                </a:cubicBezTo>
                <a:lnTo>
                  <a:pt x="31288" y="6698474"/>
                </a:lnTo>
                <a:lnTo>
                  <a:pt x="29901" y="6686264"/>
                </a:lnTo>
                <a:cubicBezTo>
                  <a:pt x="29591" y="6639749"/>
                  <a:pt x="29281" y="6593234"/>
                  <a:pt x="28971" y="6546719"/>
                </a:cubicBezTo>
                <a:cubicBezTo>
                  <a:pt x="23415" y="6502008"/>
                  <a:pt x="3087" y="6462057"/>
                  <a:pt x="310" y="6408337"/>
                </a:cubicBezTo>
                <a:cubicBezTo>
                  <a:pt x="-2468" y="6354617"/>
                  <a:pt x="14431" y="6312397"/>
                  <a:pt x="12307" y="6224401"/>
                </a:cubicBezTo>
                <a:lnTo>
                  <a:pt x="27152" y="6147415"/>
                </a:lnTo>
                <a:lnTo>
                  <a:pt x="39044" y="6093837"/>
                </a:lnTo>
                <a:cubicBezTo>
                  <a:pt x="47718" y="6039281"/>
                  <a:pt x="47985" y="5964495"/>
                  <a:pt x="46816" y="5915901"/>
                </a:cubicBezTo>
                <a:cubicBezTo>
                  <a:pt x="43189" y="5876557"/>
                  <a:pt x="47196" y="5863739"/>
                  <a:pt x="33533" y="5831562"/>
                </a:cubicBezTo>
                <a:cubicBezTo>
                  <a:pt x="27901" y="5792459"/>
                  <a:pt x="47408" y="5747455"/>
                  <a:pt x="46555" y="5710909"/>
                </a:cubicBezTo>
                <a:cubicBezTo>
                  <a:pt x="53188" y="5686865"/>
                  <a:pt x="49116" y="5615845"/>
                  <a:pt x="62461" y="5602222"/>
                </a:cubicBezTo>
                <a:cubicBezTo>
                  <a:pt x="64066" y="5572067"/>
                  <a:pt x="49594" y="5555548"/>
                  <a:pt x="56185" y="5529979"/>
                </a:cubicBezTo>
                <a:lnTo>
                  <a:pt x="67961" y="5458854"/>
                </a:lnTo>
                <a:lnTo>
                  <a:pt x="110939" y="5353584"/>
                </a:lnTo>
                <a:cubicBezTo>
                  <a:pt x="123070" y="5308303"/>
                  <a:pt x="110671" y="5307524"/>
                  <a:pt x="128276" y="5249764"/>
                </a:cubicBezTo>
                <a:cubicBezTo>
                  <a:pt x="137692" y="5218499"/>
                  <a:pt x="146153" y="5160067"/>
                  <a:pt x="156749" y="5116288"/>
                </a:cubicBezTo>
                <a:cubicBezTo>
                  <a:pt x="167347" y="5072508"/>
                  <a:pt x="184838" y="5010298"/>
                  <a:pt x="191855" y="4987089"/>
                </a:cubicBezTo>
                <a:lnTo>
                  <a:pt x="219824" y="4934095"/>
                </a:lnTo>
                <a:cubicBezTo>
                  <a:pt x="223315" y="4926170"/>
                  <a:pt x="231151" y="4920904"/>
                  <a:pt x="231137" y="4903120"/>
                </a:cubicBezTo>
                <a:lnTo>
                  <a:pt x="219738" y="4827391"/>
                </a:lnTo>
                <a:cubicBezTo>
                  <a:pt x="223928" y="4818620"/>
                  <a:pt x="227939" y="4809255"/>
                  <a:pt x="231597" y="4799440"/>
                </a:cubicBezTo>
                <a:lnTo>
                  <a:pt x="233480" y="4793512"/>
                </a:lnTo>
                <a:cubicBezTo>
                  <a:pt x="233423" y="4793432"/>
                  <a:pt x="233367" y="4793351"/>
                  <a:pt x="233310" y="4793271"/>
                </a:cubicBezTo>
                <a:cubicBezTo>
                  <a:pt x="233275" y="4791711"/>
                  <a:pt x="233728" y="4789662"/>
                  <a:pt x="234882" y="4786765"/>
                </a:cubicBezTo>
                <a:lnTo>
                  <a:pt x="236914" y="4782703"/>
                </a:lnTo>
                <a:lnTo>
                  <a:pt x="246329" y="4683644"/>
                </a:lnTo>
                <a:cubicBezTo>
                  <a:pt x="256294" y="4677568"/>
                  <a:pt x="256527" y="4667288"/>
                  <a:pt x="253823" y="4655204"/>
                </a:cubicBezTo>
                <a:cubicBezTo>
                  <a:pt x="259521" y="4631796"/>
                  <a:pt x="280440" y="4574275"/>
                  <a:pt x="280514" y="4543195"/>
                </a:cubicBezTo>
                <a:cubicBezTo>
                  <a:pt x="272112" y="4519880"/>
                  <a:pt x="251340" y="4505102"/>
                  <a:pt x="254268" y="4468722"/>
                </a:cubicBezTo>
                <a:cubicBezTo>
                  <a:pt x="266696" y="4435462"/>
                  <a:pt x="236001" y="4395418"/>
                  <a:pt x="252728" y="4353998"/>
                </a:cubicBezTo>
                <a:cubicBezTo>
                  <a:pt x="256750" y="4339008"/>
                  <a:pt x="256168" y="4294115"/>
                  <a:pt x="248123" y="4286542"/>
                </a:cubicBezTo>
                <a:cubicBezTo>
                  <a:pt x="246365" y="4277371"/>
                  <a:pt x="249194" y="4266107"/>
                  <a:pt x="240584" y="4262777"/>
                </a:cubicBezTo>
                <a:cubicBezTo>
                  <a:pt x="230221" y="4256829"/>
                  <a:pt x="246153" y="4222259"/>
                  <a:pt x="233949" y="4228340"/>
                </a:cubicBezTo>
                <a:cubicBezTo>
                  <a:pt x="244865" y="4203839"/>
                  <a:pt x="223150" y="4187902"/>
                  <a:pt x="217758" y="4169004"/>
                </a:cubicBezTo>
                <a:cubicBezTo>
                  <a:pt x="228596" y="4149446"/>
                  <a:pt x="206597" y="4129080"/>
                  <a:pt x="203797" y="4086781"/>
                </a:cubicBezTo>
                <a:cubicBezTo>
                  <a:pt x="216334" y="4065199"/>
                  <a:pt x="201740" y="4058317"/>
                  <a:pt x="218344" y="4018957"/>
                </a:cubicBezTo>
                <a:cubicBezTo>
                  <a:pt x="216630" y="4017979"/>
                  <a:pt x="215034" y="4016614"/>
                  <a:pt x="213609" y="4014902"/>
                </a:cubicBezTo>
                <a:cubicBezTo>
                  <a:pt x="205325" y="4004955"/>
                  <a:pt x="204424" y="3985729"/>
                  <a:pt x="211594" y="3971964"/>
                </a:cubicBezTo>
                <a:cubicBezTo>
                  <a:pt x="233561" y="3910433"/>
                  <a:pt x="230991" y="3860613"/>
                  <a:pt x="234357" y="3812226"/>
                </a:cubicBezTo>
                <a:cubicBezTo>
                  <a:pt x="235501" y="3758242"/>
                  <a:pt x="209185" y="3801364"/>
                  <a:pt x="229596" y="3728573"/>
                </a:cubicBezTo>
                <a:cubicBezTo>
                  <a:pt x="219804" y="3724174"/>
                  <a:pt x="219047" y="3715890"/>
                  <a:pt x="223099" y="3700384"/>
                </a:cubicBezTo>
                <a:cubicBezTo>
                  <a:pt x="222942" y="3674360"/>
                  <a:pt x="199034" y="3683312"/>
                  <a:pt x="212511" y="3653063"/>
                </a:cubicBezTo>
                <a:cubicBezTo>
                  <a:pt x="207582" y="3623616"/>
                  <a:pt x="199349" y="3555881"/>
                  <a:pt x="193522" y="3523704"/>
                </a:cubicBezTo>
                <a:cubicBezTo>
                  <a:pt x="199728" y="3495169"/>
                  <a:pt x="185963" y="3494025"/>
                  <a:pt x="177551" y="3460001"/>
                </a:cubicBezTo>
                <a:cubicBezTo>
                  <a:pt x="184399" y="3442692"/>
                  <a:pt x="180138" y="3431687"/>
                  <a:pt x="172293" y="3422022"/>
                </a:cubicBezTo>
                <a:cubicBezTo>
                  <a:pt x="172567" y="3386386"/>
                  <a:pt x="159982" y="3357707"/>
                  <a:pt x="153640" y="3319632"/>
                </a:cubicBezTo>
                <a:cubicBezTo>
                  <a:pt x="117352" y="3267571"/>
                  <a:pt x="111308" y="3199530"/>
                  <a:pt x="102580" y="3174350"/>
                </a:cubicBezTo>
                <a:lnTo>
                  <a:pt x="101281" y="3168555"/>
                </a:lnTo>
                <a:cubicBezTo>
                  <a:pt x="101655" y="3163067"/>
                  <a:pt x="102030" y="3157580"/>
                  <a:pt x="102403" y="3152092"/>
                </a:cubicBezTo>
                <a:lnTo>
                  <a:pt x="103597" y="3145797"/>
                </a:lnTo>
                <a:cubicBezTo>
                  <a:pt x="104132" y="3141497"/>
                  <a:pt x="104119" y="3138691"/>
                  <a:pt x="103701" y="3136806"/>
                </a:cubicBezTo>
                <a:lnTo>
                  <a:pt x="108221" y="3088993"/>
                </a:lnTo>
                <a:cubicBezTo>
                  <a:pt x="109464" y="3064872"/>
                  <a:pt x="113188" y="3030250"/>
                  <a:pt x="111158" y="2992081"/>
                </a:cubicBezTo>
                <a:cubicBezTo>
                  <a:pt x="109031" y="2944441"/>
                  <a:pt x="104226" y="2942439"/>
                  <a:pt x="105565" y="2902844"/>
                </a:cubicBezTo>
                <a:cubicBezTo>
                  <a:pt x="107874" y="2897323"/>
                  <a:pt x="101362" y="2801618"/>
                  <a:pt x="105102" y="2797375"/>
                </a:cubicBezTo>
                <a:cubicBezTo>
                  <a:pt x="86174" y="2744941"/>
                  <a:pt x="109804" y="2750735"/>
                  <a:pt x="107241" y="2691357"/>
                </a:cubicBezTo>
                <a:cubicBezTo>
                  <a:pt x="107811" y="2665349"/>
                  <a:pt x="115946" y="2561129"/>
                  <a:pt x="145888" y="2542201"/>
                </a:cubicBezTo>
                <a:cubicBezTo>
                  <a:pt x="170455" y="2427400"/>
                  <a:pt x="123634" y="2367849"/>
                  <a:pt x="136292" y="2250554"/>
                </a:cubicBezTo>
                <a:cubicBezTo>
                  <a:pt x="110877" y="2215639"/>
                  <a:pt x="134601" y="2180816"/>
                  <a:pt x="130310" y="2141581"/>
                </a:cubicBezTo>
                <a:cubicBezTo>
                  <a:pt x="154051" y="2149219"/>
                  <a:pt x="117587" y="2094975"/>
                  <a:pt x="144587" y="2089095"/>
                </a:cubicBezTo>
                <a:cubicBezTo>
                  <a:pt x="142952" y="2082142"/>
                  <a:pt x="140513" y="2075590"/>
                  <a:pt x="137867" y="2069059"/>
                </a:cubicBezTo>
                <a:lnTo>
                  <a:pt x="136492" y="2065634"/>
                </a:lnTo>
                <a:cubicBezTo>
                  <a:pt x="136216" y="2060851"/>
                  <a:pt x="135939" y="2056067"/>
                  <a:pt x="135663" y="2051284"/>
                </a:cubicBezTo>
                <a:lnTo>
                  <a:pt x="124268" y="1960184"/>
                </a:lnTo>
                <a:cubicBezTo>
                  <a:pt x="138968" y="1926370"/>
                  <a:pt x="111716" y="1914873"/>
                  <a:pt x="131257" y="1873060"/>
                </a:cubicBezTo>
                <a:cubicBezTo>
                  <a:pt x="136329" y="1857442"/>
                  <a:pt x="139083" y="1807624"/>
                  <a:pt x="131724" y="1797311"/>
                </a:cubicBezTo>
                <a:cubicBezTo>
                  <a:pt x="130673" y="1786740"/>
                  <a:pt x="134293" y="1774954"/>
                  <a:pt x="126063" y="1769201"/>
                </a:cubicBezTo>
                <a:cubicBezTo>
                  <a:pt x="116300" y="1760126"/>
                  <a:pt x="134551" y="1725705"/>
                  <a:pt x="122085" y="1729500"/>
                </a:cubicBezTo>
                <a:cubicBezTo>
                  <a:pt x="134648" y="1705012"/>
                  <a:pt x="114449" y="1682158"/>
                  <a:pt x="110543" y="1659949"/>
                </a:cubicBezTo>
                <a:cubicBezTo>
                  <a:pt x="122664" y="1640913"/>
                  <a:pt x="102513" y="1613087"/>
                  <a:pt x="102892" y="1565607"/>
                </a:cubicBezTo>
                <a:cubicBezTo>
                  <a:pt x="116835" y="1544742"/>
                  <a:pt x="102976" y="1533616"/>
                  <a:pt x="122245" y="1494057"/>
                </a:cubicBezTo>
                <a:cubicBezTo>
                  <a:pt x="120629" y="1492563"/>
                  <a:pt x="119160" y="1490668"/>
                  <a:pt x="117883" y="1488429"/>
                </a:cubicBezTo>
                <a:cubicBezTo>
                  <a:pt x="110465" y="1475431"/>
                  <a:pt x="111002" y="1453942"/>
                  <a:pt x="119083" y="1440433"/>
                </a:cubicBezTo>
                <a:cubicBezTo>
                  <a:pt x="145274" y="1377630"/>
                  <a:pt x="146438" y="1321884"/>
                  <a:pt x="153340" y="1269148"/>
                </a:cubicBezTo>
                <a:cubicBezTo>
                  <a:pt x="158467" y="1209690"/>
                  <a:pt x="129360" y="1251077"/>
                  <a:pt x="154855" y="1175439"/>
                </a:cubicBezTo>
                <a:cubicBezTo>
                  <a:pt x="145538" y="1168218"/>
                  <a:pt x="145408" y="1158868"/>
                  <a:pt x="150548" y="1142685"/>
                </a:cubicBezTo>
                <a:cubicBezTo>
                  <a:pt x="152321" y="1113850"/>
                  <a:pt x="128121" y="1118007"/>
                  <a:pt x="143630" y="1087778"/>
                </a:cubicBezTo>
                <a:cubicBezTo>
                  <a:pt x="139451" y="1064261"/>
                  <a:pt x="125971" y="1018012"/>
                  <a:pt x="125476" y="1001580"/>
                </a:cubicBezTo>
                <a:cubicBezTo>
                  <a:pt x="123958" y="976962"/>
                  <a:pt x="134851" y="962709"/>
                  <a:pt x="134526" y="940069"/>
                </a:cubicBezTo>
                <a:cubicBezTo>
                  <a:pt x="142751" y="909988"/>
                  <a:pt x="129284" y="905409"/>
                  <a:pt x="123523" y="865739"/>
                </a:cubicBezTo>
                <a:cubicBezTo>
                  <a:pt x="131549" y="848234"/>
                  <a:pt x="128173" y="835030"/>
                  <a:pt x="121164" y="822450"/>
                </a:cubicBezTo>
                <a:cubicBezTo>
                  <a:pt x="124077" y="783082"/>
                  <a:pt x="113811" y="748321"/>
                  <a:pt x="110389" y="704665"/>
                </a:cubicBezTo>
                <a:cubicBezTo>
                  <a:pt x="120144" y="656264"/>
                  <a:pt x="99869" y="633697"/>
                  <a:pt x="96299" y="587032"/>
                </a:cubicBezTo>
                <a:cubicBezTo>
                  <a:pt x="87861" y="539988"/>
                  <a:pt x="66571" y="452493"/>
                  <a:pt x="59759" y="422399"/>
                </a:cubicBezTo>
                <a:cubicBezTo>
                  <a:pt x="62865" y="416491"/>
                  <a:pt x="59682" y="404768"/>
                  <a:pt x="55429" y="406467"/>
                </a:cubicBezTo>
                <a:cubicBezTo>
                  <a:pt x="56742" y="400038"/>
                  <a:pt x="64884" y="384166"/>
                  <a:pt x="58062" y="383409"/>
                </a:cubicBezTo>
                <a:cubicBezTo>
                  <a:pt x="57210" y="351894"/>
                  <a:pt x="61145" y="320031"/>
                  <a:pt x="69487" y="290892"/>
                </a:cubicBezTo>
                <a:cubicBezTo>
                  <a:pt x="57686" y="231306"/>
                  <a:pt x="89539" y="260845"/>
                  <a:pt x="86198" y="217175"/>
                </a:cubicBezTo>
                <a:cubicBezTo>
                  <a:pt x="72715" y="183379"/>
                  <a:pt x="83646" y="168958"/>
                  <a:pt x="74643" y="129155"/>
                </a:cubicBezTo>
                <a:cubicBezTo>
                  <a:pt x="96697" y="112411"/>
                  <a:pt x="72236" y="90977"/>
                  <a:pt x="78417" y="74202"/>
                </a:cubicBezTo>
                <a:cubicBezTo>
                  <a:pt x="59029" y="57686"/>
                  <a:pt x="81827" y="29115"/>
                  <a:pt x="94183" y="4683"/>
                </a:cubicBezTo>
                <a:close/>
              </a:path>
            </a:pathLst>
          </a:custGeom>
          <a:noFill/>
        </p:spPr>
      </p:pic>
    </p:spTree>
    <p:extLst>
      <p:ext uri="{BB962C8B-B14F-4D97-AF65-F5344CB8AC3E}">
        <p14:creationId xmlns:p14="http://schemas.microsoft.com/office/powerpoint/2010/main" val="7311790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1170C-D308-0EE1-A957-3A8044363126}"/>
              </a:ext>
            </a:extLst>
          </p:cNvPr>
          <p:cNvSpPr>
            <a:spLocks noGrp="1"/>
          </p:cNvSpPr>
          <p:nvPr>
            <p:ph type="title"/>
          </p:nvPr>
        </p:nvSpPr>
        <p:spPr>
          <a:xfrm>
            <a:off x="929640" y="927582"/>
            <a:ext cx="6248399" cy="1325563"/>
          </a:xfrm>
        </p:spPr>
        <p:txBody>
          <a:bodyPr vert="horz" lIns="91440" tIns="45720" rIns="91440" bIns="45720" rtlCol="0" anchor="ctr">
            <a:normAutofit fontScale="90000"/>
          </a:bodyPr>
          <a:lstStyle/>
          <a:p>
            <a:r>
              <a:rPr lang="en-US"/>
              <a:t>Influences of social change </a:t>
            </a:r>
            <a:br>
              <a:rPr lang="en-US"/>
            </a:br>
            <a:r>
              <a:rPr lang="en-US"/>
              <a:t>and Youth Culture </a:t>
            </a:r>
            <a:br>
              <a:rPr lang="en-US"/>
            </a:br>
            <a:r>
              <a:rPr lang="en-US"/>
              <a:t>in the 1960s</a:t>
            </a:r>
            <a:br>
              <a:rPr lang="en-US" sz="2400"/>
            </a:br>
            <a:endParaRPr lang="en-US" sz="2400" dirty="0"/>
          </a:p>
        </p:txBody>
      </p:sp>
      <p:sp>
        <p:nvSpPr>
          <p:cNvPr id="6" name="Content Placeholder 5">
            <a:extLst>
              <a:ext uri="{FF2B5EF4-FFF2-40B4-BE49-F238E27FC236}">
                <a16:creationId xmlns:a16="http://schemas.microsoft.com/office/drawing/2014/main" id="{42F71AFE-DA49-3FD1-10DE-A3B46E20441F}"/>
              </a:ext>
            </a:extLst>
          </p:cNvPr>
          <p:cNvSpPr>
            <a:spLocks noGrp="1"/>
          </p:cNvSpPr>
          <p:nvPr>
            <p:ph sz="quarter" idx="4"/>
          </p:nvPr>
        </p:nvSpPr>
        <p:spPr>
          <a:xfrm>
            <a:off x="781457" y="2462350"/>
            <a:ext cx="5314543" cy="3938450"/>
          </a:xfrm>
        </p:spPr>
        <p:txBody>
          <a:bodyPr vert="horz" lIns="91440" tIns="45720" rIns="91440" bIns="45720" rtlCol="0" anchor="t">
            <a:normAutofit fontScale="92500" lnSpcReduction="10000"/>
          </a:bodyPr>
          <a:lstStyle/>
          <a:p>
            <a:r>
              <a:rPr lang="en-US" sz="2600" dirty="0"/>
              <a:t>Complex, TV, fashion, music (</a:t>
            </a:r>
            <a:r>
              <a:rPr lang="en-US" sz="2600" dirty="0">
                <a:effectLst/>
              </a:rPr>
              <a:t>Rowe, 2004)</a:t>
            </a:r>
            <a:endParaRPr lang="en-US" sz="2600" dirty="0"/>
          </a:p>
          <a:p>
            <a:r>
              <a:rPr lang="en-US" sz="2600" dirty="0"/>
              <a:t>Music, Vietnam War, ‘Hippie Movement’ (</a:t>
            </a:r>
            <a:r>
              <a:rPr lang="en-US" sz="2600" dirty="0">
                <a:effectLst/>
              </a:rPr>
              <a:t>Watson, no date) </a:t>
            </a:r>
            <a:endParaRPr lang="en-US" sz="2600" dirty="0"/>
          </a:p>
          <a:p>
            <a:r>
              <a:rPr lang="en-US" sz="2600" dirty="0"/>
              <a:t>Wealth and prosperity- jobs, disposable income, newfound freedoms (</a:t>
            </a:r>
            <a:r>
              <a:rPr lang="en-US" sz="2600" dirty="0">
                <a:effectLst/>
              </a:rPr>
              <a:t>Rowe, 2004) </a:t>
            </a:r>
            <a:endParaRPr lang="en-US" sz="2600" dirty="0"/>
          </a:p>
          <a:p>
            <a:r>
              <a:rPr lang="en-US" sz="2600" dirty="0"/>
              <a:t>Immigration, cultural diversity- 1960s Windrush generation (</a:t>
            </a:r>
            <a:r>
              <a:rPr lang="en-US" sz="2600" dirty="0">
                <a:effectLst/>
              </a:rPr>
              <a:t>Rowe, 2004) </a:t>
            </a:r>
            <a:endParaRPr lang="en-US" sz="2600" dirty="0"/>
          </a:p>
          <a:p>
            <a:r>
              <a:rPr lang="en-US" sz="2600" dirty="0"/>
              <a:t>Growth of higher education sector, social mobility (</a:t>
            </a:r>
            <a:r>
              <a:rPr lang="en-US" sz="2600" dirty="0">
                <a:effectLst/>
              </a:rPr>
              <a:t>Rowe, 2004) </a:t>
            </a:r>
            <a:endParaRPr lang="en-US" sz="2600" dirty="0"/>
          </a:p>
          <a:p>
            <a:endParaRPr lang="en-US" sz="1800" dirty="0"/>
          </a:p>
          <a:p>
            <a:endParaRPr lang="en-US" sz="1800" dirty="0"/>
          </a:p>
          <a:p>
            <a:endParaRPr lang="en-US" sz="1800" dirty="0"/>
          </a:p>
          <a:p>
            <a:endParaRPr lang="en-US" sz="1800" dirty="0"/>
          </a:p>
        </p:txBody>
      </p:sp>
      <p:sp>
        <p:nvSpPr>
          <p:cNvPr id="3086" name="Freeform: Shape 3085">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074" name="Picture 2" descr="Bob Dylan: 1960s Counterculture - Home">
            <a:extLst>
              <a:ext uri="{FF2B5EF4-FFF2-40B4-BE49-F238E27FC236}">
                <a16:creationId xmlns:a16="http://schemas.microsoft.com/office/drawing/2014/main" id="{0660BD21-B00E-E137-6B5D-8BDCEC6A9AE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607" r="21864" b="-1"/>
          <a:stretch/>
        </p:blipFill>
        <p:spPr bwMode="auto">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97318704"/>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C232B152-3720-4D3B-97ED-45CE5483F1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Shape 42">
            <a:extLst>
              <a:ext uri="{FF2B5EF4-FFF2-40B4-BE49-F238E27FC236}">
                <a16:creationId xmlns:a16="http://schemas.microsoft.com/office/drawing/2014/main" id="{11BAB570-FF10-4E96-8A3F-FA9804702B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693698" cy="6858000"/>
          </a:xfrm>
          <a:custGeom>
            <a:avLst/>
            <a:gdLst>
              <a:gd name="connsiteX0" fmla="*/ 0 w 4693698"/>
              <a:gd name="connsiteY0" fmla="*/ 0 h 6858000"/>
              <a:gd name="connsiteX1" fmla="*/ 420914 w 4693698"/>
              <a:gd name="connsiteY1" fmla="*/ 0 h 6858000"/>
              <a:gd name="connsiteX2" fmla="*/ 1582057 w 4693698"/>
              <a:gd name="connsiteY2" fmla="*/ 0 h 6858000"/>
              <a:gd name="connsiteX3" fmla="*/ 4503903 w 4693698"/>
              <a:gd name="connsiteY3" fmla="*/ 0 h 6858000"/>
              <a:gd name="connsiteX4" fmla="*/ 4508943 w 4693698"/>
              <a:gd name="connsiteY4" fmla="*/ 66675 h 6858000"/>
              <a:gd name="connsiteX5" fmla="*/ 4517340 w 4693698"/>
              <a:gd name="connsiteY5" fmla="*/ 122237 h 6858000"/>
              <a:gd name="connsiteX6" fmla="*/ 4527418 w 4693698"/>
              <a:gd name="connsiteY6" fmla="*/ 174625 h 6858000"/>
              <a:gd name="connsiteX7" fmla="*/ 4544214 w 4693698"/>
              <a:gd name="connsiteY7" fmla="*/ 217487 h 6858000"/>
              <a:gd name="connsiteX8" fmla="*/ 4561010 w 4693698"/>
              <a:gd name="connsiteY8" fmla="*/ 260350 h 6858000"/>
              <a:gd name="connsiteX9" fmla="*/ 4581165 w 4693698"/>
              <a:gd name="connsiteY9" fmla="*/ 296862 h 6858000"/>
              <a:gd name="connsiteX10" fmla="*/ 4601320 w 4693698"/>
              <a:gd name="connsiteY10" fmla="*/ 334962 h 6858000"/>
              <a:gd name="connsiteX11" fmla="*/ 4619796 w 4693698"/>
              <a:gd name="connsiteY11" fmla="*/ 369887 h 6858000"/>
              <a:gd name="connsiteX12" fmla="*/ 4638271 w 4693698"/>
              <a:gd name="connsiteY12" fmla="*/ 409575 h 6858000"/>
              <a:gd name="connsiteX13" fmla="*/ 4655067 w 4693698"/>
              <a:gd name="connsiteY13" fmla="*/ 450850 h 6858000"/>
              <a:gd name="connsiteX14" fmla="*/ 4670184 w 4693698"/>
              <a:gd name="connsiteY14" fmla="*/ 496887 h 6858000"/>
              <a:gd name="connsiteX15" fmla="*/ 4681941 w 4693698"/>
              <a:gd name="connsiteY15" fmla="*/ 546100 h 6858000"/>
              <a:gd name="connsiteX16" fmla="*/ 4690339 w 4693698"/>
              <a:gd name="connsiteY16" fmla="*/ 606425 h 6858000"/>
              <a:gd name="connsiteX17" fmla="*/ 4693698 w 4693698"/>
              <a:gd name="connsiteY17" fmla="*/ 673100 h 6858000"/>
              <a:gd name="connsiteX18" fmla="*/ 4690339 w 4693698"/>
              <a:gd name="connsiteY18" fmla="*/ 744537 h 6858000"/>
              <a:gd name="connsiteX19" fmla="*/ 4681941 w 4693698"/>
              <a:gd name="connsiteY19" fmla="*/ 801687 h 6858000"/>
              <a:gd name="connsiteX20" fmla="*/ 4670184 w 4693698"/>
              <a:gd name="connsiteY20" fmla="*/ 854075 h 6858000"/>
              <a:gd name="connsiteX21" fmla="*/ 4655067 w 4693698"/>
              <a:gd name="connsiteY21" fmla="*/ 901700 h 6858000"/>
              <a:gd name="connsiteX22" fmla="*/ 4638271 w 4693698"/>
              <a:gd name="connsiteY22" fmla="*/ 942975 h 6858000"/>
              <a:gd name="connsiteX23" fmla="*/ 4618116 w 4693698"/>
              <a:gd name="connsiteY23" fmla="*/ 981075 h 6858000"/>
              <a:gd name="connsiteX24" fmla="*/ 4597961 w 4693698"/>
              <a:gd name="connsiteY24" fmla="*/ 1017587 h 6858000"/>
              <a:gd name="connsiteX25" fmla="*/ 4577806 w 4693698"/>
              <a:gd name="connsiteY25" fmla="*/ 1055687 h 6858000"/>
              <a:gd name="connsiteX26" fmla="*/ 4559330 w 4693698"/>
              <a:gd name="connsiteY26" fmla="*/ 1095375 h 6858000"/>
              <a:gd name="connsiteX27" fmla="*/ 4540854 w 4693698"/>
              <a:gd name="connsiteY27" fmla="*/ 1136650 h 6858000"/>
              <a:gd name="connsiteX28" fmla="*/ 4525739 w 4693698"/>
              <a:gd name="connsiteY28" fmla="*/ 1182687 h 6858000"/>
              <a:gd name="connsiteX29" fmla="*/ 4515661 w 4693698"/>
              <a:gd name="connsiteY29" fmla="*/ 1235075 h 6858000"/>
              <a:gd name="connsiteX30" fmla="*/ 4505583 w 4693698"/>
              <a:gd name="connsiteY30" fmla="*/ 1295400 h 6858000"/>
              <a:gd name="connsiteX31" fmla="*/ 4503903 w 4693698"/>
              <a:gd name="connsiteY31" fmla="*/ 1363662 h 6858000"/>
              <a:gd name="connsiteX32" fmla="*/ 4505583 w 4693698"/>
              <a:gd name="connsiteY32" fmla="*/ 1431925 h 6858000"/>
              <a:gd name="connsiteX33" fmla="*/ 4515661 w 4693698"/>
              <a:gd name="connsiteY33" fmla="*/ 1492250 h 6858000"/>
              <a:gd name="connsiteX34" fmla="*/ 4525739 w 4693698"/>
              <a:gd name="connsiteY34" fmla="*/ 1544637 h 6858000"/>
              <a:gd name="connsiteX35" fmla="*/ 4540854 w 4693698"/>
              <a:gd name="connsiteY35" fmla="*/ 1589087 h 6858000"/>
              <a:gd name="connsiteX36" fmla="*/ 4559330 w 4693698"/>
              <a:gd name="connsiteY36" fmla="*/ 1631950 h 6858000"/>
              <a:gd name="connsiteX37" fmla="*/ 4577806 w 4693698"/>
              <a:gd name="connsiteY37" fmla="*/ 1671637 h 6858000"/>
              <a:gd name="connsiteX38" fmla="*/ 4597961 w 4693698"/>
              <a:gd name="connsiteY38" fmla="*/ 1708150 h 6858000"/>
              <a:gd name="connsiteX39" fmla="*/ 4618116 w 4693698"/>
              <a:gd name="connsiteY39" fmla="*/ 1743075 h 6858000"/>
              <a:gd name="connsiteX40" fmla="*/ 4638271 w 4693698"/>
              <a:gd name="connsiteY40" fmla="*/ 1782762 h 6858000"/>
              <a:gd name="connsiteX41" fmla="*/ 4655067 w 4693698"/>
              <a:gd name="connsiteY41" fmla="*/ 1824037 h 6858000"/>
              <a:gd name="connsiteX42" fmla="*/ 4670184 w 4693698"/>
              <a:gd name="connsiteY42" fmla="*/ 1870075 h 6858000"/>
              <a:gd name="connsiteX43" fmla="*/ 4681941 w 4693698"/>
              <a:gd name="connsiteY43" fmla="*/ 1922462 h 6858000"/>
              <a:gd name="connsiteX44" fmla="*/ 4690339 w 4693698"/>
              <a:gd name="connsiteY44" fmla="*/ 1982787 h 6858000"/>
              <a:gd name="connsiteX45" fmla="*/ 4693698 w 4693698"/>
              <a:gd name="connsiteY45" fmla="*/ 2051050 h 6858000"/>
              <a:gd name="connsiteX46" fmla="*/ 4690339 w 4693698"/>
              <a:gd name="connsiteY46" fmla="*/ 2119312 h 6858000"/>
              <a:gd name="connsiteX47" fmla="*/ 4681941 w 4693698"/>
              <a:gd name="connsiteY47" fmla="*/ 2179637 h 6858000"/>
              <a:gd name="connsiteX48" fmla="*/ 4670184 w 4693698"/>
              <a:gd name="connsiteY48" fmla="*/ 2232025 h 6858000"/>
              <a:gd name="connsiteX49" fmla="*/ 4655067 w 4693698"/>
              <a:gd name="connsiteY49" fmla="*/ 2278062 h 6858000"/>
              <a:gd name="connsiteX50" fmla="*/ 4638271 w 4693698"/>
              <a:gd name="connsiteY50" fmla="*/ 2319337 h 6858000"/>
              <a:gd name="connsiteX51" fmla="*/ 4618116 w 4693698"/>
              <a:gd name="connsiteY51" fmla="*/ 2359025 h 6858000"/>
              <a:gd name="connsiteX52" fmla="*/ 4597961 w 4693698"/>
              <a:gd name="connsiteY52" fmla="*/ 2395537 h 6858000"/>
              <a:gd name="connsiteX53" fmla="*/ 4577806 w 4693698"/>
              <a:gd name="connsiteY53" fmla="*/ 2433637 h 6858000"/>
              <a:gd name="connsiteX54" fmla="*/ 4559330 w 4693698"/>
              <a:gd name="connsiteY54" fmla="*/ 2471737 h 6858000"/>
              <a:gd name="connsiteX55" fmla="*/ 4540854 w 4693698"/>
              <a:gd name="connsiteY55" fmla="*/ 2513012 h 6858000"/>
              <a:gd name="connsiteX56" fmla="*/ 4525739 w 4693698"/>
              <a:gd name="connsiteY56" fmla="*/ 2560637 h 6858000"/>
              <a:gd name="connsiteX57" fmla="*/ 4515661 w 4693698"/>
              <a:gd name="connsiteY57" fmla="*/ 2613025 h 6858000"/>
              <a:gd name="connsiteX58" fmla="*/ 4505583 w 4693698"/>
              <a:gd name="connsiteY58" fmla="*/ 2671762 h 6858000"/>
              <a:gd name="connsiteX59" fmla="*/ 4503903 w 4693698"/>
              <a:gd name="connsiteY59" fmla="*/ 2741612 h 6858000"/>
              <a:gd name="connsiteX60" fmla="*/ 4505583 w 4693698"/>
              <a:gd name="connsiteY60" fmla="*/ 2809875 h 6858000"/>
              <a:gd name="connsiteX61" fmla="*/ 4515661 w 4693698"/>
              <a:gd name="connsiteY61" fmla="*/ 2868612 h 6858000"/>
              <a:gd name="connsiteX62" fmla="*/ 4525739 w 4693698"/>
              <a:gd name="connsiteY62" fmla="*/ 2922587 h 6858000"/>
              <a:gd name="connsiteX63" fmla="*/ 4540854 w 4693698"/>
              <a:gd name="connsiteY63" fmla="*/ 2967037 h 6858000"/>
              <a:gd name="connsiteX64" fmla="*/ 4559330 w 4693698"/>
              <a:gd name="connsiteY64" fmla="*/ 3009900 h 6858000"/>
              <a:gd name="connsiteX65" fmla="*/ 4577806 w 4693698"/>
              <a:gd name="connsiteY65" fmla="*/ 3046412 h 6858000"/>
              <a:gd name="connsiteX66" fmla="*/ 4597961 w 4693698"/>
              <a:gd name="connsiteY66" fmla="*/ 3084512 h 6858000"/>
              <a:gd name="connsiteX67" fmla="*/ 4618116 w 4693698"/>
              <a:gd name="connsiteY67" fmla="*/ 3121025 h 6858000"/>
              <a:gd name="connsiteX68" fmla="*/ 4638271 w 4693698"/>
              <a:gd name="connsiteY68" fmla="*/ 3160712 h 6858000"/>
              <a:gd name="connsiteX69" fmla="*/ 4655067 w 4693698"/>
              <a:gd name="connsiteY69" fmla="*/ 3201987 h 6858000"/>
              <a:gd name="connsiteX70" fmla="*/ 4670184 w 4693698"/>
              <a:gd name="connsiteY70" fmla="*/ 3248025 h 6858000"/>
              <a:gd name="connsiteX71" fmla="*/ 4681941 w 4693698"/>
              <a:gd name="connsiteY71" fmla="*/ 3300412 h 6858000"/>
              <a:gd name="connsiteX72" fmla="*/ 4690339 w 4693698"/>
              <a:gd name="connsiteY72" fmla="*/ 3360737 h 6858000"/>
              <a:gd name="connsiteX73" fmla="*/ 4693698 w 4693698"/>
              <a:gd name="connsiteY73" fmla="*/ 3427412 h 6858000"/>
              <a:gd name="connsiteX74" fmla="*/ 4690339 w 4693698"/>
              <a:gd name="connsiteY74" fmla="*/ 3497262 h 6858000"/>
              <a:gd name="connsiteX75" fmla="*/ 4681941 w 4693698"/>
              <a:gd name="connsiteY75" fmla="*/ 3557587 h 6858000"/>
              <a:gd name="connsiteX76" fmla="*/ 4670184 w 4693698"/>
              <a:gd name="connsiteY76" fmla="*/ 3609975 h 6858000"/>
              <a:gd name="connsiteX77" fmla="*/ 4655067 w 4693698"/>
              <a:gd name="connsiteY77" fmla="*/ 3656012 h 6858000"/>
              <a:gd name="connsiteX78" fmla="*/ 4638271 w 4693698"/>
              <a:gd name="connsiteY78" fmla="*/ 3697287 h 6858000"/>
              <a:gd name="connsiteX79" fmla="*/ 4618116 w 4693698"/>
              <a:gd name="connsiteY79" fmla="*/ 3736975 h 6858000"/>
              <a:gd name="connsiteX80" fmla="*/ 4577806 w 4693698"/>
              <a:gd name="connsiteY80" fmla="*/ 3811587 h 6858000"/>
              <a:gd name="connsiteX81" fmla="*/ 4559330 w 4693698"/>
              <a:gd name="connsiteY81" fmla="*/ 3848100 h 6858000"/>
              <a:gd name="connsiteX82" fmla="*/ 4540854 w 4693698"/>
              <a:gd name="connsiteY82" fmla="*/ 3890962 h 6858000"/>
              <a:gd name="connsiteX83" fmla="*/ 4525739 w 4693698"/>
              <a:gd name="connsiteY83" fmla="*/ 3935412 h 6858000"/>
              <a:gd name="connsiteX84" fmla="*/ 4515661 w 4693698"/>
              <a:gd name="connsiteY84" fmla="*/ 3987800 h 6858000"/>
              <a:gd name="connsiteX85" fmla="*/ 4505583 w 4693698"/>
              <a:gd name="connsiteY85" fmla="*/ 4048125 h 6858000"/>
              <a:gd name="connsiteX86" fmla="*/ 4503903 w 4693698"/>
              <a:gd name="connsiteY86" fmla="*/ 4116387 h 6858000"/>
              <a:gd name="connsiteX87" fmla="*/ 4505583 w 4693698"/>
              <a:gd name="connsiteY87" fmla="*/ 4186237 h 6858000"/>
              <a:gd name="connsiteX88" fmla="*/ 4515661 w 4693698"/>
              <a:gd name="connsiteY88" fmla="*/ 4244975 h 6858000"/>
              <a:gd name="connsiteX89" fmla="*/ 4525739 w 4693698"/>
              <a:gd name="connsiteY89" fmla="*/ 4297362 h 6858000"/>
              <a:gd name="connsiteX90" fmla="*/ 4540854 w 4693698"/>
              <a:gd name="connsiteY90" fmla="*/ 4343400 h 6858000"/>
              <a:gd name="connsiteX91" fmla="*/ 4559330 w 4693698"/>
              <a:gd name="connsiteY91" fmla="*/ 4386262 h 6858000"/>
              <a:gd name="connsiteX92" fmla="*/ 4577806 w 4693698"/>
              <a:gd name="connsiteY92" fmla="*/ 4424362 h 6858000"/>
              <a:gd name="connsiteX93" fmla="*/ 4618116 w 4693698"/>
              <a:gd name="connsiteY93" fmla="*/ 4498975 h 6858000"/>
              <a:gd name="connsiteX94" fmla="*/ 4638271 w 4693698"/>
              <a:gd name="connsiteY94" fmla="*/ 4537075 h 6858000"/>
              <a:gd name="connsiteX95" fmla="*/ 4655067 w 4693698"/>
              <a:gd name="connsiteY95" fmla="*/ 4579937 h 6858000"/>
              <a:gd name="connsiteX96" fmla="*/ 4670184 w 4693698"/>
              <a:gd name="connsiteY96" fmla="*/ 4625975 h 6858000"/>
              <a:gd name="connsiteX97" fmla="*/ 4681941 w 4693698"/>
              <a:gd name="connsiteY97" fmla="*/ 4678362 h 6858000"/>
              <a:gd name="connsiteX98" fmla="*/ 4690339 w 4693698"/>
              <a:gd name="connsiteY98" fmla="*/ 4738687 h 6858000"/>
              <a:gd name="connsiteX99" fmla="*/ 4693698 w 4693698"/>
              <a:gd name="connsiteY99" fmla="*/ 4806950 h 6858000"/>
              <a:gd name="connsiteX100" fmla="*/ 4690339 w 4693698"/>
              <a:gd name="connsiteY100" fmla="*/ 4875212 h 6858000"/>
              <a:gd name="connsiteX101" fmla="*/ 4681941 w 4693698"/>
              <a:gd name="connsiteY101" fmla="*/ 4935537 h 6858000"/>
              <a:gd name="connsiteX102" fmla="*/ 4670184 w 4693698"/>
              <a:gd name="connsiteY102" fmla="*/ 4987925 h 6858000"/>
              <a:gd name="connsiteX103" fmla="*/ 4655067 w 4693698"/>
              <a:gd name="connsiteY103" fmla="*/ 5033962 h 6858000"/>
              <a:gd name="connsiteX104" fmla="*/ 4638271 w 4693698"/>
              <a:gd name="connsiteY104" fmla="*/ 5075237 h 6858000"/>
              <a:gd name="connsiteX105" fmla="*/ 4618116 w 4693698"/>
              <a:gd name="connsiteY105" fmla="*/ 5114925 h 6858000"/>
              <a:gd name="connsiteX106" fmla="*/ 4597961 w 4693698"/>
              <a:gd name="connsiteY106" fmla="*/ 5149850 h 6858000"/>
              <a:gd name="connsiteX107" fmla="*/ 4577806 w 4693698"/>
              <a:gd name="connsiteY107" fmla="*/ 5186362 h 6858000"/>
              <a:gd name="connsiteX108" fmla="*/ 4559330 w 4693698"/>
              <a:gd name="connsiteY108" fmla="*/ 5226050 h 6858000"/>
              <a:gd name="connsiteX109" fmla="*/ 4540854 w 4693698"/>
              <a:gd name="connsiteY109" fmla="*/ 5268912 h 6858000"/>
              <a:gd name="connsiteX110" fmla="*/ 4525739 w 4693698"/>
              <a:gd name="connsiteY110" fmla="*/ 5313362 h 6858000"/>
              <a:gd name="connsiteX111" fmla="*/ 4515661 w 4693698"/>
              <a:gd name="connsiteY111" fmla="*/ 5365750 h 6858000"/>
              <a:gd name="connsiteX112" fmla="*/ 4505583 w 4693698"/>
              <a:gd name="connsiteY112" fmla="*/ 5426075 h 6858000"/>
              <a:gd name="connsiteX113" fmla="*/ 4503903 w 4693698"/>
              <a:gd name="connsiteY113" fmla="*/ 5494337 h 6858000"/>
              <a:gd name="connsiteX114" fmla="*/ 4505583 w 4693698"/>
              <a:gd name="connsiteY114" fmla="*/ 5562600 h 6858000"/>
              <a:gd name="connsiteX115" fmla="*/ 4515661 w 4693698"/>
              <a:gd name="connsiteY115" fmla="*/ 5622925 h 6858000"/>
              <a:gd name="connsiteX116" fmla="*/ 4525739 w 4693698"/>
              <a:gd name="connsiteY116" fmla="*/ 5675312 h 6858000"/>
              <a:gd name="connsiteX117" fmla="*/ 4540854 w 4693698"/>
              <a:gd name="connsiteY117" fmla="*/ 5721350 h 6858000"/>
              <a:gd name="connsiteX118" fmla="*/ 4559330 w 4693698"/>
              <a:gd name="connsiteY118" fmla="*/ 5762625 h 6858000"/>
              <a:gd name="connsiteX119" fmla="*/ 4577806 w 4693698"/>
              <a:gd name="connsiteY119" fmla="*/ 5802312 h 6858000"/>
              <a:gd name="connsiteX120" fmla="*/ 4597961 w 4693698"/>
              <a:gd name="connsiteY120" fmla="*/ 5840412 h 6858000"/>
              <a:gd name="connsiteX121" fmla="*/ 4618116 w 4693698"/>
              <a:gd name="connsiteY121" fmla="*/ 5876925 h 6858000"/>
              <a:gd name="connsiteX122" fmla="*/ 4638271 w 4693698"/>
              <a:gd name="connsiteY122" fmla="*/ 5915025 h 6858000"/>
              <a:gd name="connsiteX123" fmla="*/ 4655067 w 4693698"/>
              <a:gd name="connsiteY123" fmla="*/ 5956300 h 6858000"/>
              <a:gd name="connsiteX124" fmla="*/ 4670184 w 4693698"/>
              <a:gd name="connsiteY124" fmla="*/ 6003925 h 6858000"/>
              <a:gd name="connsiteX125" fmla="*/ 4681941 w 4693698"/>
              <a:gd name="connsiteY125" fmla="*/ 6056312 h 6858000"/>
              <a:gd name="connsiteX126" fmla="*/ 4690339 w 4693698"/>
              <a:gd name="connsiteY126" fmla="*/ 6113462 h 6858000"/>
              <a:gd name="connsiteX127" fmla="*/ 4693698 w 4693698"/>
              <a:gd name="connsiteY127" fmla="*/ 6183312 h 6858000"/>
              <a:gd name="connsiteX128" fmla="*/ 4690339 w 4693698"/>
              <a:gd name="connsiteY128" fmla="*/ 6251575 h 6858000"/>
              <a:gd name="connsiteX129" fmla="*/ 4681941 w 4693698"/>
              <a:gd name="connsiteY129" fmla="*/ 6311900 h 6858000"/>
              <a:gd name="connsiteX130" fmla="*/ 4670184 w 4693698"/>
              <a:gd name="connsiteY130" fmla="*/ 6361112 h 6858000"/>
              <a:gd name="connsiteX131" fmla="*/ 4655067 w 4693698"/>
              <a:gd name="connsiteY131" fmla="*/ 6407150 h 6858000"/>
              <a:gd name="connsiteX132" fmla="*/ 4638271 w 4693698"/>
              <a:gd name="connsiteY132" fmla="*/ 6448425 h 6858000"/>
              <a:gd name="connsiteX133" fmla="*/ 4619796 w 4693698"/>
              <a:gd name="connsiteY133" fmla="*/ 6488112 h 6858000"/>
              <a:gd name="connsiteX134" fmla="*/ 4601320 w 4693698"/>
              <a:gd name="connsiteY134" fmla="*/ 6523037 h 6858000"/>
              <a:gd name="connsiteX135" fmla="*/ 4581165 w 4693698"/>
              <a:gd name="connsiteY135" fmla="*/ 6561137 h 6858000"/>
              <a:gd name="connsiteX136" fmla="*/ 4561010 w 4693698"/>
              <a:gd name="connsiteY136" fmla="*/ 6597650 h 6858000"/>
              <a:gd name="connsiteX137" fmla="*/ 4544214 w 4693698"/>
              <a:gd name="connsiteY137" fmla="*/ 6640512 h 6858000"/>
              <a:gd name="connsiteX138" fmla="*/ 4527418 w 4693698"/>
              <a:gd name="connsiteY138" fmla="*/ 6683375 h 6858000"/>
              <a:gd name="connsiteX139" fmla="*/ 4517340 w 4693698"/>
              <a:gd name="connsiteY139" fmla="*/ 6735762 h 6858000"/>
              <a:gd name="connsiteX140" fmla="*/ 4508943 w 4693698"/>
              <a:gd name="connsiteY140" fmla="*/ 6791325 h 6858000"/>
              <a:gd name="connsiteX141" fmla="*/ 4503903 w 4693698"/>
              <a:gd name="connsiteY141" fmla="*/ 6858000 h 6858000"/>
              <a:gd name="connsiteX142" fmla="*/ 1582057 w 4693698"/>
              <a:gd name="connsiteY142" fmla="*/ 6858000 h 6858000"/>
              <a:gd name="connsiteX143" fmla="*/ 420914 w 4693698"/>
              <a:gd name="connsiteY143" fmla="*/ 6858000 h 6858000"/>
              <a:gd name="connsiteX144" fmla="*/ 0 w 4693698"/>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693698" h="6858000">
                <a:moveTo>
                  <a:pt x="0" y="0"/>
                </a:moveTo>
                <a:lnTo>
                  <a:pt x="420914" y="0"/>
                </a:lnTo>
                <a:lnTo>
                  <a:pt x="1582057" y="0"/>
                </a:lnTo>
                <a:lnTo>
                  <a:pt x="4503903" y="0"/>
                </a:lnTo>
                <a:lnTo>
                  <a:pt x="4508943" y="66675"/>
                </a:lnTo>
                <a:lnTo>
                  <a:pt x="4517340" y="122237"/>
                </a:lnTo>
                <a:lnTo>
                  <a:pt x="4527418" y="174625"/>
                </a:lnTo>
                <a:lnTo>
                  <a:pt x="4544214" y="217487"/>
                </a:lnTo>
                <a:lnTo>
                  <a:pt x="4561010" y="260350"/>
                </a:lnTo>
                <a:lnTo>
                  <a:pt x="4581165" y="296862"/>
                </a:lnTo>
                <a:lnTo>
                  <a:pt x="4601320" y="334962"/>
                </a:lnTo>
                <a:lnTo>
                  <a:pt x="4619796" y="369887"/>
                </a:lnTo>
                <a:lnTo>
                  <a:pt x="4638271" y="409575"/>
                </a:lnTo>
                <a:lnTo>
                  <a:pt x="4655067" y="450850"/>
                </a:lnTo>
                <a:lnTo>
                  <a:pt x="4670184" y="496887"/>
                </a:lnTo>
                <a:lnTo>
                  <a:pt x="4681941" y="546100"/>
                </a:lnTo>
                <a:lnTo>
                  <a:pt x="4690339" y="606425"/>
                </a:lnTo>
                <a:lnTo>
                  <a:pt x="4693698" y="673100"/>
                </a:lnTo>
                <a:lnTo>
                  <a:pt x="4690339" y="744537"/>
                </a:lnTo>
                <a:lnTo>
                  <a:pt x="4681941" y="801687"/>
                </a:lnTo>
                <a:lnTo>
                  <a:pt x="4670184" y="854075"/>
                </a:lnTo>
                <a:lnTo>
                  <a:pt x="4655067" y="901700"/>
                </a:lnTo>
                <a:lnTo>
                  <a:pt x="4638271" y="942975"/>
                </a:lnTo>
                <a:lnTo>
                  <a:pt x="4618116" y="981075"/>
                </a:lnTo>
                <a:lnTo>
                  <a:pt x="4597961" y="1017587"/>
                </a:lnTo>
                <a:lnTo>
                  <a:pt x="4577806" y="1055687"/>
                </a:lnTo>
                <a:lnTo>
                  <a:pt x="4559330" y="1095375"/>
                </a:lnTo>
                <a:lnTo>
                  <a:pt x="4540854" y="1136650"/>
                </a:lnTo>
                <a:lnTo>
                  <a:pt x="4525739" y="1182687"/>
                </a:lnTo>
                <a:lnTo>
                  <a:pt x="4515661" y="1235075"/>
                </a:lnTo>
                <a:lnTo>
                  <a:pt x="4505583" y="1295400"/>
                </a:lnTo>
                <a:lnTo>
                  <a:pt x="4503903" y="1363662"/>
                </a:lnTo>
                <a:lnTo>
                  <a:pt x="4505583" y="1431925"/>
                </a:lnTo>
                <a:lnTo>
                  <a:pt x="4515661" y="1492250"/>
                </a:lnTo>
                <a:lnTo>
                  <a:pt x="4525739" y="1544637"/>
                </a:lnTo>
                <a:lnTo>
                  <a:pt x="4540854" y="1589087"/>
                </a:lnTo>
                <a:lnTo>
                  <a:pt x="4559330" y="1631950"/>
                </a:lnTo>
                <a:lnTo>
                  <a:pt x="4577806" y="1671637"/>
                </a:lnTo>
                <a:lnTo>
                  <a:pt x="4597961" y="1708150"/>
                </a:lnTo>
                <a:lnTo>
                  <a:pt x="4618116" y="1743075"/>
                </a:lnTo>
                <a:lnTo>
                  <a:pt x="4638271" y="1782762"/>
                </a:lnTo>
                <a:lnTo>
                  <a:pt x="4655067" y="1824037"/>
                </a:lnTo>
                <a:lnTo>
                  <a:pt x="4670184" y="1870075"/>
                </a:lnTo>
                <a:lnTo>
                  <a:pt x="4681941" y="1922462"/>
                </a:lnTo>
                <a:lnTo>
                  <a:pt x="4690339" y="1982787"/>
                </a:lnTo>
                <a:lnTo>
                  <a:pt x="4693698" y="2051050"/>
                </a:lnTo>
                <a:lnTo>
                  <a:pt x="4690339" y="2119312"/>
                </a:lnTo>
                <a:lnTo>
                  <a:pt x="4681941" y="2179637"/>
                </a:lnTo>
                <a:lnTo>
                  <a:pt x="4670184" y="2232025"/>
                </a:lnTo>
                <a:lnTo>
                  <a:pt x="4655067" y="2278062"/>
                </a:lnTo>
                <a:lnTo>
                  <a:pt x="4638271" y="2319337"/>
                </a:lnTo>
                <a:lnTo>
                  <a:pt x="4618116" y="2359025"/>
                </a:lnTo>
                <a:lnTo>
                  <a:pt x="4597961" y="2395537"/>
                </a:lnTo>
                <a:lnTo>
                  <a:pt x="4577806" y="2433637"/>
                </a:lnTo>
                <a:lnTo>
                  <a:pt x="4559330" y="2471737"/>
                </a:lnTo>
                <a:lnTo>
                  <a:pt x="4540854" y="2513012"/>
                </a:lnTo>
                <a:lnTo>
                  <a:pt x="4525739" y="2560637"/>
                </a:lnTo>
                <a:lnTo>
                  <a:pt x="4515661" y="2613025"/>
                </a:lnTo>
                <a:lnTo>
                  <a:pt x="4505583" y="2671762"/>
                </a:lnTo>
                <a:lnTo>
                  <a:pt x="4503903" y="2741612"/>
                </a:lnTo>
                <a:lnTo>
                  <a:pt x="4505583" y="2809875"/>
                </a:lnTo>
                <a:lnTo>
                  <a:pt x="4515661" y="2868612"/>
                </a:lnTo>
                <a:lnTo>
                  <a:pt x="4525739" y="2922587"/>
                </a:lnTo>
                <a:lnTo>
                  <a:pt x="4540854" y="2967037"/>
                </a:lnTo>
                <a:lnTo>
                  <a:pt x="4559330" y="3009900"/>
                </a:lnTo>
                <a:lnTo>
                  <a:pt x="4577806" y="3046412"/>
                </a:lnTo>
                <a:lnTo>
                  <a:pt x="4597961" y="3084512"/>
                </a:lnTo>
                <a:lnTo>
                  <a:pt x="4618116" y="3121025"/>
                </a:lnTo>
                <a:lnTo>
                  <a:pt x="4638271" y="3160712"/>
                </a:lnTo>
                <a:lnTo>
                  <a:pt x="4655067" y="3201987"/>
                </a:lnTo>
                <a:lnTo>
                  <a:pt x="4670184" y="3248025"/>
                </a:lnTo>
                <a:lnTo>
                  <a:pt x="4681941" y="3300412"/>
                </a:lnTo>
                <a:lnTo>
                  <a:pt x="4690339" y="3360737"/>
                </a:lnTo>
                <a:lnTo>
                  <a:pt x="4693698" y="3427412"/>
                </a:lnTo>
                <a:lnTo>
                  <a:pt x="4690339" y="3497262"/>
                </a:lnTo>
                <a:lnTo>
                  <a:pt x="4681941" y="3557587"/>
                </a:lnTo>
                <a:lnTo>
                  <a:pt x="4670184" y="3609975"/>
                </a:lnTo>
                <a:lnTo>
                  <a:pt x="4655067" y="3656012"/>
                </a:lnTo>
                <a:lnTo>
                  <a:pt x="4638271" y="3697287"/>
                </a:lnTo>
                <a:lnTo>
                  <a:pt x="4618116" y="3736975"/>
                </a:lnTo>
                <a:lnTo>
                  <a:pt x="4577806" y="3811587"/>
                </a:lnTo>
                <a:lnTo>
                  <a:pt x="4559330" y="3848100"/>
                </a:lnTo>
                <a:lnTo>
                  <a:pt x="4540854" y="3890962"/>
                </a:lnTo>
                <a:lnTo>
                  <a:pt x="4525739" y="3935412"/>
                </a:lnTo>
                <a:lnTo>
                  <a:pt x="4515661" y="3987800"/>
                </a:lnTo>
                <a:lnTo>
                  <a:pt x="4505583" y="4048125"/>
                </a:lnTo>
                <a:lnTo>
                  <a:pt x="4503903" y="4116387"/>
                </a:lnTo>
                <a:lnTo>
                  <a:pt x="4505583" y="4186237"/>
                </a:lnTo>
                <a:lnTo>
                  <a:pt x="4515661" y="4244975"/>
                </a:lnTo>
                <a:lnTo>
                  <a:pt x="4525739" y="4297362"/>
                </a:lnTo>
                <a:lnTo>
                  <a:pt x="4540854" y="4343400"/>
                </a:lnTo>
                <a:lnTo>
                  <a:pt x="4559330" y="4386262"/>
                </a:lnTo>
                <a:lnTo>
                  <a:pt x="4577806" y="4424362"/>
                </a:lnTo>
                <a:lnTo>
                  <a:pt x="4618116" y="4498975"/>
                </a:lnTo>
                <a:lnTo>
                  <a:pt x="4638271" y="4537075"/>
                </a:lnTo>
                <a:lnTo>
                  <a:pt x="4655067" y="4579937"/>
                </a:lnTo>
                <a:lnTo>
                  <a:pt x="4670184" y="4625975"/>
                </a:lnTo>
                <a:lnTo>
                  <a:pt x="4681941" y="4678362"/>
                </a:lnTo>
                <a:lnTo>
                  <a:pt x="4690339" y="4738687"/>
                </a:lnTo>
                <a:lnTo>
                  <a:pt x="4693698" y="4806950"/>
                </a:lnTo>
                <a:lnTo>
                  <a:pt x="4690339" y="4875212"/>
                </a:lnTo>
                <a:lnTo>
                  <a:pt x="4681941" y="4935537"/>
                </a:lnTo>
                <a:lnTo>
                  <a:pt x="4670184" y="4987925"/>
                </a:lnTo>
                <a:lnTo>
                  <a:pt x="4655067" y="5033962"/>
                </a:lnTo>
                <a:lnTo>
                  <a:pt x="4638271" y="5075237"/>
                </a:lnTo>
                <a:lnTo>
                  <a:pt x="4618116" y="5114925"/>
                </a:lnTo>
                <a:lnTo>
                  <a:pt x="4597961" y="5149850"/>
                </a:lnTo>
                <a:lnTo>
                  <a:pt x="4577806" y="5186362"/>
                </a:lnTo>
                <a:lnTo>
                  <a:pt x="4559330" y="5226050"/>
                </a:lnTo>
                <a:lnTo>
                  <a:pt x="4540854" y="5268912"/>
                </a:lnTo>
                <a:lnTo>
                  <a:pt x="4525739" y="5313362"/>
                </a:lnTo>
                <a:lnTo>
                  <a:pt x="4515661" y="5365750"/>
                </a:lnTo>
                <a:lnTo>
                  <a:pt x="4505583" y="5426075"/>
                </a:lnTo>
                <a:lnTo>
                  <a:pt x="4503903" y="5494337"/>
                </a:lnTo>
                <a:lnTo>
                  <a:pt x="4505583" y="5562600"/>
                </a:lnTo>
                <a:lnTo>
                  <a:pt x="4515661" y="5622925"/>
                </a:lnTo>
                <a:lnTo>
                  <a:pt x="4525739" y="5675312"/>
                </a:lnTo>
                <a:lnTo>
                  <a:pt x="4540854" y="5721350"/>
                </a:lnTo>
                <a:lnTo>
                  <a:pt x="4559330" y="5762625"/>
                </a:lnTo>
                <a:lnTo>
                  <a:pt x="4577806" y="5802312"/>
                </a:lnTo>
                <a:lnTo>
                  <a:pt x="4597961" y="5840412"/>
                </a:lnTo>
                <a:lnTo>
                  <a:pt x="4618116" y="5876925"/>
                </a:lnTo>
                <a:lnTo>
                  <a:pt x="4638271" y="5915025"/>
                </a:lnTo>
                <a:lnTo>
                  <a:pt x="4655067" y="5956300"/>
                </a:lnTo>
                <a:lnTo>
                  <a:pt x="4670184" y="6003925"/>
                </a:lnTo>
                <a:lnTo>
                  <a:pt x="4681941" y="6056312"/>
                </a:lnTo>
                <a:lnTo>
                  <a:pt x="4690339" y="6113462"/>
                </a:lnTo>
                <a:lnTo>
                  <a:pt x="4693698" y="6183312"/>
                </a:lnTo>
                <a:lnTo>
                  <a:pt x="4690339" y="6251575"/>
                </a:lnTo>
                <a:lnTo>
                  <a:pt x="4681941" y="6311900"/>
                </a:lnTo>
                <a:lnTo>
                  <a:pt x="4670184" y="6361112"/>
                </a:lnTo>
                <a:lnTo>
                  <a:pt x="4655067" y="6407150"/>
                </a:lnTo>
                <a:lnTo>
                  <a:pt x="4638271" y="6448425"/>
                </a:lnTo>
                <a:lnTo>
                  <a:pt x="4619796" y="6488112"/>
                </a:lnTo>
                <a:lnTo>
                  <a:pt x="4601320" y="6523037"/>
                </a:lnTo>
                <a:lnTo>
                  <a:pt x="4581165" y="6561137"/>
                </a:lnTo>
                <a:lnTo>
                  <a:pt x="4561010" y="6597650"/>
                </a:lnTo>
                <a:lnTo>
                  <a:pt x="4544214" y="6640512"/>
                </a:lnTo>
                <a:lnTo>
                  <a:pt x="4527418" y="6683375"/>
                </a:lnTo>
                <a:lnTo>
                  <a:pt x="4517340" y="6735762"/>
                </a:lnTo>
                <a:lnTo>
                  <a:pt x="4508943" y="6791325"/>
                </a:lnTo>
                <a:lnTo>
                  <a:pt x="4503903" y="6858000"/>
                </a:lnTo>
                <a:lnTo>
                  <a:pt x="1582057" y="6858000"/>
                </a:lnTo>
                <a:lnTo>
                  <a:pt x="420914" y="6858000"/>
                </a:lnTo>
                <a:lnTo>
                  <a:pt x="0" y="6858000"/>
                </a:lnTo>
                <a:close/>
              </a:path>
            </a:pathLst>
          </a:custGeom>
          <a:solidFill>
            <a:schemeClr val="tx1"/>
          </a:solidFill>
          <a:ln w="0">
            <a:noFill/>
            <a:prstDash val="solid"/>
            <a:round/>
            <a:headEnd/>
            <a:tailEnd/>
          </a:ln>
        </p:spPr>
        <p:txBody>
          <a:bodyPr wrap="square">
            <a:noAutofit/>
          </a:bodyPr>
          <a:lstStyle/>
          <a:p>
            <a:endParaRPr lang="en-US" dirty="0"/>
          </a:p>
        </p:txBody>
      </p:sp>
      <p:sp>
        <p:nvSpPr>
          <p:cNvPr id="45" name="Freeform: Shape 44">
            <a:extLst>
              <a:ext uri="{FF2B5EF4-FFF2-40B4-BE49-F238E27FC236}">
                <a16:creationId xmlns:a16="http://schemas.microsoft.com/office/drawing/2014/main" id="{4B9FAFB2-BEB5-4848-8018-BCAD99E2E1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838076" cy="6858000"/>
          </a:xfrm>
          <a:custGeom>
            <a:avLst/>
            <a:gdLst>
              <a:gd name="connsiteX0" fmla="*/ 4838076 w 4838076"/>
              <a:gd name="connsiteY0" fmla="*/ 0 h 6858000"/>
              <a:gd name="connsiteX1" fmla="*/ 4417162 w 4838076"/>
              <a:gd name="connsiteY1" fmla="*/ 0 h 6858000"/>
              <a:gd name="connsiteX2" fmla="*/ 3459219 w 4838076"/>
              <a:gd name="connsiteY2" fmla="*/ 0 h 6858000"/>
              <a:gd name="connsiteX3" fmla="*/ 334174 w 4838076"/>
              <a:gd name="connsiteY3" fmla="*/ 0 h 6858000"/>
              <a:gd name="connsiteX4" fmla="*/ 334173 w 4838076"/>
              <a:gd name="connsiteY4" fmla="*/ 0 h 6858000"/>
              <a:gd name="connsiteX5" fmla="*/ 189795 w 4838076"/>
              <a:gd name="connsiteY5" fmla="*/ 0 h 6858000"/>
              <a:gd name="connsiteX6" fmla="*/ 184756 w 4838076"/>
              <a:gd name="connsiteY6" fmla="*/ 66675 h 6858000"/>
              <a:gd name="connsiteX7" fmla="*/ 176358 w 4838076"/>
              <a:gd name="connsiteY7" fmla="*/ 122237 h 6858000"/>
              <a:gd name="connsiteX8" fmla="*/ 166281 w 4838076"/>
              <a:gd name="connsiteY8" fmla="*/ 174625 h 6858000"/>
              <a:gd name="connsiteX9" fmla="*/ 149485 w 4838076"/>
              <a:gd name="connsiteY9" fmla="*/ 217487 h 6858000"/>
              <a:gd name="connsiteX10" fmla="*/ 132689 w 4838076"/>
              <a:gd name="connsiteY10" fmla="*/ 260350 h 6858000"/>
              <a:gd name="connsiteX11" fmla="*/ 112534 w 4838076"/>
              <a:gd name="connsiteY11" fmla="*/ 296862 h 6858000"/>
              <a:gd name="connsiteX12" fmla="*/ 92379 w 4838076"/>
              <a:gd name="connsiteY12" fmla="*/ 334962 h 6858000"/>
              <a:gd name="connsiteX13" fmla="*/ 73903 w 4838076"/>
              <a:gd name="connsiteY13" fmla="*/ 369887 h 6858000"/>
              <a:gd name="connsiteX14" fmla="*/ 55427 w 4838076"/>
              <a:gd name="connsiteY14" fmla="*/ 409575 h 6858000"/>
              <a:gd name="connsiteX15" fmla="*/ 38632 w 4838076"/>
              <a:gd name="connsiteY15" fmla="*/ 450850 h 6858000"/>
              <a:gd name="connsiteX16" fmla="*/ 23515 w 4838076"/>
              <a:gd name="connsiteY16" fmla="*/ 496887 h 6858000"/>
              <a:gd name="connsiteX17" fmla="*/ 11758 w 4838076"/>
              <a:gd name="connsiteY17" fmla="*/ 546100 h 6858000"/>
              <a:gd name="connsiteX18" fmla="*/ 3359 w 4838076"/>
              <a:gd name="connsiteY18" fmla="*/ 606425 h 6858000"/>
              <a:gd name="connsiteX19" fmla="*/ 0 w 4838076"/>
              <a:gd name="connsiteY19" fmla="*/ 673100 h 6858000"/>
              <a:gd name="connsiteX20" fmla="*/ 3359 w 4838076"/>
              <a:gd name="connsiteY20" fmla="*/ 744537 h 6858000"/>
              <a:gd name="connsiteX21" fmla="*/ 11758 w 4838076"/>
              <a:gd name="connsiteY21" fmla="*/ 801687 h 6858000"/>
              <a:gd name="connsiteX22" fmla="*/ 23515 w 4838076"/>
              <a:gd name="connsiteY22" fmla="*/ 854075 h 6858000"/>
              <a:gd name="connsiteX23" fmla="*/ 38632 w 4838076"/>
              <a:gd name="connsiteY23" fmla="*/ 901700 h 6858000"/>
              <a:gd name="connsiteX24" fmla="*/ 55427 w 4838076"/>
              <a:gd name="connsiteY24" fmla="*/ 942975 h 6858000"/>
              <a:gd name="connsiteX25" fmla="*/ 75583 w 4838076"/>
              <a:gd name="connsiteY25" fmla="*/ 981075 h 6858000"/>
              <a:gd name="connsiteX26" fmla="*/ 95738 w 4838076"/>
              <a:gd name="connsiteY26" fmla="*/ 1017587 h 6858000"/>
              <a:gd name="connsiteX27" fmla="*/ 115893 w 4838076"/>
              <a:gd name="connsiteY27" fmla="*/ 1055687 h 6858000"/>
              <a:gd name="connsiteX28" fmla="*/ 134368 w 4838076"/>
              <a:gd name="connsiteY28" fmla="*/ 1095375 h 6858000"/>
              <a:gd name="connsiteX29" fmla="*/ 152844 w 4838076"/>
              <a:gd name="connsiteY29" fmla="*/ 1136650 h 6858000"/>
              <a:gd name="connsiteX30" fmla="*/ 167960 w 4838076"/>
              <a:gd name="connsiteY30" fmla="*/ 1182687 h 6858000"/>
              <a:gd name="connsiteX31" fmla="*/ 178038 w 4838076"/>
              <a:gd name="connsiteY31" fmla="*/ 1235075 h 6858000"/>
              <a:gd name="connsiteX32" fmla="*/ 188115 w 4838076"/>
              <a:gd name="connsiteY32" fmla="*/ 1295400 h 6858000"/>
              <a:gd name="connsiteX33" fmla="*/ 189795 w 4838076"/>
              <a:gd name="connsiteY33" fmla="*/ 1363662 h 6858000"/>
              <a:gd name="connsiteX34" fmla="*/ 188115 w 4838076"/>
              <a:gd name="connsiteY34" fmla="*/ 1431925 h 6858000"/>
              <a:gd name="connsiteX35" fmla="*/ 178038 w 4838076"/>
              <a:gd name="connsiteY35" fmla="*/ 1492250 h 6858000"/>
              <a:gd name="connsiteX36" fmla="*/ 167960 w 4838076"/>
              <a:gd name="connsiteY36" fmla="*/ 1544637 h 6858000"/>
              <a:gd name="connsiteX37" fmla="*/ 152844 w 4838076"/>
              <a:gd name="connsiteY37" fmla="*/ 1589087 h 6858000"/>
              <a:gd name="connsiteX38" fmla="*/ 134368 w 4838076"/>
              <a:gd name="connsiteY38" fmla="*/ 1631950 h 6858000"/>
              <a:gd name="connsiteX39" fmla="*/ 115893 w 4838076"/>
              <a:gd name="connsiteY39" fmla="*/ 1671637 h 6858000"/>
              <a:gd name="connsiteX40" fmla="*/ 95738 w 4838076"/>
              <a:gd name="connsiteY40" fmla="*/ 1708150 h 6858000"/>
              <a:gd name="connsiteX41" fmla="*/ 75583 w 4838076"/>
              <a:gd name="connsiteY41" fmla="*/ 1743075 h 6858000"/>
              <a:gd name="connsiteX42" fmla="*/ 55427 w 4838076"/>
              <a:gd name="connsiteY42" fmla="*/ 1782762 h 6858000"/>
              <a:gd name="connsiteX43" fmla="*/ 38632 w 4838076"/>
              <a:gd name="connsiteY43" fmla="*/ 1824037 h 6858000"/>
              <a:gd name="connsiteX44" fmla="*/ 23515 w 4838076"/>
              <a:gd name="connsiteY44" fmla="*/ 1870075 h 6858000"/>
              <a:gd name="connsiteX45" fmla="*/ 11758 w 4838076"/>
              <a:gd name="connsiteY45" fmla="*/ 1922462 h 6858000"/>
              <a:gd name="connsiteX46" fmla="*/ 3359 w 4838076"/>
              <a:gd name="connsiteY46" fmla="*/ 1982787 h 6858000"/>
              <a:gd name="connsiteX47" fmla="*/ 0 w 4838076"/>
              <a:gd name="connsiteY47" fmla="*/ 2051050 h 6858000"/>
              <a:gd name="connsiteX48" fmla="*/ 3359 w 4838076"/>
              <a:gd name="connsiteY48" fmla="*/ 2119312 h 6858000"/>
              <a:gd name="connsiteX49" fmla="*/ 11758 w 4838076"/>
              <a:gd name="connsiteY49" fmla="*/ 2179637 h 6858000"/>
              <a:gd name="connsiteX50" fmla="*/ 23515 w 4838076"/>
              <a:gd name="connsiteY50" fmla="*/ 2232025 h 6858000"/>
              <a:gd name="connsiteX51" fmla="*/ 38632 w 4838076"/>
              <a:gd name="connsiteY51" fmla="*/ 2278062 h 6858000"/>
              <a:gd name="connsiteX52" fmla="*/ 55427 w 4838076"/>
              <a:gd name="connsiteY52" fmla="*/ 2319337 h 6858000"/>
              <a:gd name="connsiteX53" fmla="*/ 75583 w 4838076"/>
              <a:gd name="connsiteY53" fmla="*/ 2359025 h 6858000"/>
              <a:gd name="connsiteX54" fmla="*/ 95738 w 4838076"/>
              <a:gd name="connsiteY54" fmla="*/ 2395537 h 6858000"/>
              <a:gd name="connsiteX55" fmla="*/ 115893 w 4838076"/>
              <a:gd name="connsiteY55" fmla="*/ 2433637 h 6858000"/>
              <a:gd name="connsiteX56" fmla="*/ 134368 w 4838076"/>
              <a:gd name="connsiteY56" fmla="*/ 2471737 h 6858000"/>
              <a:gd name="connsiteX57" fmla="*/ 152844 w 4838076"/>
              <a:gd name="connsiteY57" fmla="*/ 2513012 h 6858000"/>
              <a:gd name="connsiteX58" fmla="*/ 167960 w 4838076"/>
              <a:gd name="connsiteY58" fmla="*/ 2560637 h 6858000"/>
              <a:gd name="connsiteX59" fmla="*/ 178038 w 4838076"/>
              <a:gd name="connsiteY59" fmla="*/ 2613025 h 6858000"/>
              <a:gd name="connsiteX60" fmla="*/ 188115 w 4838076"/>
              <a:gd name="connsiteY60" fmla="*/ 2671762 h 6858000"/>
              <a:gd name="connsiteX61" fmla="*/ 189795 w 4838076"/>
              <a:gd name="connsiteY61" fmla="*/ 2741612 h 6858000"/>
              <a:gd name="connsiteX62" fmla="*/ 188115 w 4838076"/>
              <a:gd name="connsiteY62" fmla="*/ 2809875 h 6858000"/>
              <a:gd name="connsiteX63" fmla="*/ 178038 w 4838076"/>
              <a:gd name="connsiteY63" fmla="*/ 2868612 h 6858000"/>
              <a:gd name="connsiteX64" fmla="*/ 167960 w 4838076"/>
              <a:gd name="connsiteY64" fmla="*/ 2922587 h 6858000"/>
              <a:gd name="connsiteX65" fmla="*/ 152844 w 4838076"/>
              <a:gd name="connsiteY65" fmla="*/ 2967037 h 6858000"/>
              <a:gd name="connsiteX66" fmla="*/ 134368 w 4838076"/>
              <a:gd name="connsiteY66" fmla="*/ 3009900 h 6858000"/>
              <a:gd name="connsiteX67" fmla="*/ 115893 w 4838076"/>
              <a:gd name="connsiteY67" fmla="*/ 3046412 h 6858000"/>
              <a:gd name="connsiteX68" fmla="*/ 95738 w 4838076"/>
              <a:gd name="connsiteY68" fmla="*/ 3084512 h 6858000"/>
              <a:gd name="connsiteX69" fmla="*/ 75583 w 4838076"/>
              <a:gd name="connsiteY69" fmla="*/ 3121025 h 6858000"/>
              <a:gd name="connsiteX70" fmla="*/ 55427 w 4838076"/>
              <a:gd name="connsiteY70" fmla="*/ 3160712 h 6858000"/>
              <a:gd name="connsiteX71" fmla="*/ 38632 w 4838076"/>
              <a:gd name="connsiteY71" fmla="*/ 3201987 h 6858000"/>
              <a:gd name="connsiteX72" fmla="*/ 23515 w 4838076"/>
              <a:gd name="connsiteY72" fmla="*/ 3248025 h 6858000"/>
              <a:gd name="connsiteX73" fmla="*/ 11758 w 4838076"/>
              <a:gd name="connsiteY73" fmla="*/ 3300412 h 6858000"/>
              <a:gd name="connsiteX74" fmla="*/ 3359 w 4838076"/>
              <a:gd name="connsiteY74" fmla="*/ 3360737 h 6858000"/>
              <a:gd name="connsiteX75" fmla="*/ 0 w 4838076"/>
              <a:gd name="connsiteY75" fmla="*/ 3427412 h 6858000"/>
              <a:gd name="connsiteX76" fmla="*/ 3359 w 4838076"/>
              <a:gd name="connsiteY76" fmla="*/ 3497262 h 6858000"/>
              <a:gd name="connsiteX77" fmla="*/ 11758 w 4838076"/>
              <a:gd name="connsiteY77" fmla="*/ 3557587 h 6858000"/>
              <a:gd name="connsiteX78" fmla="*/ 23515 w 4838076"/>
              <a:gd name="connsiteY78" fmla="*/ 3609975 h 6858000"/>
              <a:gd name="connsiteX79" fmla="*/ 38632 w 4838076"/>
              <a:gd name="connsiteY79" fmla="*/ 3656012 h 6858000"/>
              <a:gd name="connsiteX80" fmla="*/ 55427 w 4838076"/>
              <a:gd name="connsiteY80" fmla="*/ 3697287 h 6858000"/>
              <a:gd name="connsiteX81" fmla="*/ 75583 w 4838076"/>
              <a:gd name="connsiteY81" fmla="*/ 3736975 h 6858000"/>
              <a:gd name="connsiteX82" fmla="*/ 115893 w 4838076"/>
              <a:gd name="connsiteY82" fmla="*/ 3811587 h 6858000"/>
              <a:gd name="connsiteX83" fmla="*/ 134368 w 4838076"/>
              <a:gd name="connsiteY83" fmla="*/ 3848100 h 6858000"/>
              <a:gd name="connsiteX84" fmla="*/ 152844 w 4838076"/>
              <a:gd name="connsiteY84" fmla="*/ 3890962 h 6858000"/>
              <a:gd name="connsiteX85" fmla="*/ 167960 w 4838076"/>
              <a:gd name="connsiteY85" fmla="*/ 3935412 h 6858000"/>
              <a:gd name="connsiteX86" fmla="*/ 178038 w 4838076"/>
              <a:gd name="connsiteY86" fmla="*/ 3987800 h 6858000"/>
              <a:gd name="connsiteX87" fmla="*/ 188115 w 4838076"/>
              <a:gd name="connsiteY87" fmla="*/ 4048125 h 6858000"/>
              <a:gd name="connsiteX88" fmla="*/ 189795 w 4838076"/>
              <a:gd name="connsiteY88" fmla="*/ 4116387 h 6858000"/>
              <a:gd name="connsiteX89" fmla="*/ 188115 w 4838076"/>
              <a:gd name="connsiteY89" fmla="*/ 4186237 h 6858000"/>
              <a:gd name="connsiteX90" fmla="*/ 178038 w 4838076"/>
              <a:gd name="connsiteY90" fmla="*/ 4244975 h 6858000"/>
              <a:gd name="connsiteX91" fmla="*/ 167960 w 4838076"/>
              <a:gd name="connsiteY91" fmla="*/ 4297362 h 6858000"/>
              <a:gd name="connsiteX92" fmla="*/ 152844 w 4838076"/>
              <a:gd name="connsiteY92" fmla="*/ 4343400 h 6858000"/>
              <a:gd name="connsiteX93" fmla="*/ 134368 w 4838076"/>
              <a:gd name="connsiteY93" fmla="*/ 4386262 h 6858000"/>
              <a:gd name="connsiteX94" fmla="*/ 115893 w 4838076"/>
              <a:gd name="connsiteY94" fmla="*/ 4424362 h 6858000"/>
              <a:gd name="connsiteX95" fmla="*/ 75583 w 4838076"/>
              <a:gd name="connsiteY95" fmla="*/ 4498975 h 6858000"/>
              <a:gd name="connsiteX96" fmla="*/ 55427 w 4838076"/>
              <a:gd name="connsiteY96" fmla="*/ 4537075 h 6858000"/>
              <a:gd name="connsiteX97" fmla="*/ 38632 w 4838076"/>
              <a:gd name="connsiteY97" fmla="*/ 4579937 h 6858000"/>
              <a:gd name="connsiteX98" fmla="*/ 23515 w 4838076"/>
              <a:gd name="connsiteY98" fmla="*/ 4625975 h 6858000"/>
              <a:gd name="connsiteX99" fmla="*/ 11758 w 4838076"/>
              <a:gd name="connsiteY99" fmla="*/ 4678362 h 6858000"/>
              <a:gd name="connsiteX100" fmla="*/ 3359 w 4838076"/>
              <a:gd name="connsiteY100" fmla="*/ 4738687 h 6858000"/>
              <a:gd name="connsiteX101" fmla="*/ 0 w 4838076"/>
              <a:gd name="connsiteY101" fmla="*/ 4806950 h 6858000"/>
              <a:gd name="connsiteX102" fmla="*/ 3359 w 4838076"/>
              <a:gd name="connsiteY102" fmla="*/ 4875212 h 6858000"/>
              <a:gd name="connsiteX103" fmla="*/ 11758 w 4838076"/>
              <a:gd name="connsiteY103" fmla="*/ 4935537 h 6858000"/>
              <a:gd name="connsiteX104" fmla="*/ 23515 w 4838076"/>
              <a:gd name="connsiteY104" fmla="*/ 4987925 h 6858000"/>
              <a:gd name="connsiteX105" fmla="*/ 38632 w 4838076"/>
              <a:gd name="connsiteY105" fmla="*/ 5033962 h 6858000"/>
              <a:gd name="connsiteX106" fmla="*/ 55427 w 4838076"/>
              <a:gd name="connsiteY106" fmla="*/ 5075237 h 6858000"/>
              <a:gd name="connsiteX107" fmla="*/ 75583 w 4838076"/>
              <a:gd name="connsiteY107" fmla="*/ 5114925 h 6858000"/>
              <a:gd name="connsiteX108" fmla="*/ 95738 w 4838076"/>
              <a:gd name="connsiteY108" fmla="*/ 5149850 h 6858000"/>
              <a:gd name="connsiteX109" fmla="*/ 115893 w 4838076"/>
              <a:gd name="connsiteY109" fmla="*/ 5186362 h 6858000"/>
              <a:gd name="connsiteX110" fmla="*/ 134368 w 4838076"/>
              <a:gd name="connsiteY110" fmla="*/ 5226050 h 6858000"/>
              <a:gd name="connsiteX111" fmla="*/ 152844 w 4838076"/>
              <a:gd name="connsiteY111" fmla="*/ 5268912 h 6858000"/>
              <a:gd name="connsiteX112" fmla="*/ 167960 w 4838076"/>
              <a:gd name="connsiteY112" fmla="*/ 5313362 h 6858000"/>
              <a:gd name="connsiteX113" fmla="*/ 178038 w 4838076"/>
              <a:gd name="connsiteY113" fmla="*/ 5365750 h 6858000"/>
              <a:gd name="connsiteX114" fmla="*/ 188115 w 4838076"/>
              <a:gd name="connsiteY114" fmla="*/ 5426075 h 6858000"/>
              <a:gd name="connsiteX115" fmla="*/ 189795 w 4838076"/>
              <a:gd name="connsiteY115" fmla="*/ 5494337 h 6858000"/>
              <a:gd name="connsiteX116" fmla="*/ 188115 w 4838076"/>
              <a:gd name="connsiteY116" fmla="*/ 5562600 h 6858000"/>
              <a:gd name="connsiteX117" fmla="*/ 178038 w 4838076"/>
              <a:gd name="connsiteY117" fmla="*/ 5622925 h 6858000"/>
              <a:gd name="connsiteX118" fmla="*/ 167960 w 4838076"/>
              <a:gd name="connsiteY118" fmla="*/ 5675312 h 6858000"/>
              <a:gd name="connsiteX119" fmla="*/ 152844 w 4838076"/>
              <a:gd name="connsiteY119" fmla="*/ 5721350 h 6858000"/>
              <a:gd name="connsiteX120" fmla="*/ 134368 w 4838076"/>
              <a:gd name="connsiteY120" fmla="*/ 5762625 h 6858000"/>
              <a:gd name="connsiteX121" fmla="*/ 115893 w 4838076"/>
              <a:gd name="connsiteY121" fmla="*/ 5802312 h 6858000"/>
              <a:gd name="connsiteX122" fmla="*/ 95738 w 4838076"/>
              <a:gd name="connsiteY122" fmla="*/ 5840412 h 6858000"/>
              <a:gd name="connsiteX123" fmla="*/ 75583 w 4838076"/>
              <a:gd name="connsiteY123" fmla="*/ 5876925 h 6858000"/>
              <a:gd name="connsiteX124" fmla="*/ 55427 w 4838076"/>
              <a:gd name="connsiteY124" fmla="*/ 5915025 h 6858000"/>
              <a:gd name="connsiteX125" fmla="*/ 38632 w 4838076"/>
              <a:gd name="connsiteY125" fmla="*/ 5956300 h 6858000"/>
              <a:gd name="connsiteX126" fmla="*/ 23515 w 4838076"/>
              <a:gd name="connsiteY126" fmla="*/ 6003925 h 6858000"/>
              <a:gd name="connsiteX127" fmla="*/ 11758 w 4838076"/>
              <a:gd name="connsiteY127" fmla="*/ 6056312 h 6858000"/>
              <a:gd name="connsiteX128" fmla="*/ 3359 w 4838076"/>
              <a:gd name="connsiteY128" fmla="*/ 6113462 h 6858000"/>
              <a:gd name="connsiteX129" fmla="*/ 0 w 4838076"/>
              <a:gd name="connsiteY129" fmla="*/ 6183312 h 6858000"/>
              <a:gd name="connsiteX130" fmla="*/ 3359 w 4838076"/>
              <a:gd name="connsiteY130" fmla="*/ 6251575 h 6858000"/>
              <a:gd name="connsiteX131" fmla="*/ 11758 w 4838076"/>
              <a:gd name="connsiteY131" fmla="*/ 6311900 h 6858000"/>
              <a:gd name="connsiteX132" fmla="*/ 23515 w 4838076"/>
              <a:gd name="connsiteY132" fmla="*/ 6361112 h 6858000"/>
              <a:gd name="connsiteX133" fmla="*/ 38632 w 4838076"/>
              <a:gd name="connsiteY133" fmla="*/ 6407150 h 6858000"/>
              <a:gd name="connsiteX134" fmla="*/ 55427 w 4838076"/>
              <a:gd name="connsiteY134" fmla="*/ 6448425 h 6858000"/>
              <a:gd name="connsiteX135" fmla="*/ 73903 w 4838076"/>
              <a:gd name="connsiteY135" fmla="*/ 6488112 h 6858000"/>
              <a:gd name="connsiteX136" fmla="*/ 92379 w 4838076"/>
              <a:gd name="connsiteY136" fmla="*/ 6523037 h 6858000"/>
              <a:gd name="connsiteX137" fmla="*/ 112534 w 4838076"/>
              <a:gd name="connsiteY137" fmla="*/ 6561137 h 6858000"/>
              <a:gd name="connsiteX138" fmla="*/ 132689 w 4838076"/>
              <a:gd name="connsiteY138" fmla="*/ 6597650 h 6858000"/>
              <a:gd name="connsiteX139" fmla="*/ 149485 w 4838076"/>
              <a:gd name="connsiteY139" fmla="*/ 6640512 h 6858000"/>
              <a:gd name="connsiteX140" fmla="*/ 166281 w 4838076"/>
              <a:gd name="connsiteY140" fmla="*/ 6683375 h 6858000"/>
              <a:gd name="connsiteX141" fmla="*/ 176358 w 4838076"/>
              <a:gd name="connsiteY141" fmla="*/ 6735762 h 6858000"/>
              <a:gd name="connsiteX142" fmla="*/ 184756 w 4838076"/>
              <a:gd name="connsiteY142" fmla="*/ 6791325 h 6858000"/>
              <a:gd name="connsiteX143" fmla="*/ 189795 w 4838076"/>
              <a:gd name="connsiteY143" fmla="*/ 6858000 h 6858000"/>
              <a:gd name="connsiteX144" fmla="*/ 334173 w 4838076"/>
              <a:gd name="connsiteY144" fmla="*/ 6858000 h 6858000"/>
              <a:gd name="connsiteX145" fmla="*/ 334174 w 4838076"/>
              <a:gd name="connsiteY145" fmla="*/ 6858000 h 6858000"/>
              <a:gd name="connsiteX146" fmla="*/ 3459219 w 4838076"/>
              <a:gd name="connsiteY146" fmla="*/ 6858000 h 6858000"/>
              <a:gd name="connsiteX147" fmla="*/ 4417162 w 4838076"/>
              <a:gd name="connsiteY147" fmla="*/ 6858000 h 6858000"/>
              <a:gd name="connsiteX148" fmla="*/ 4838076 w 4838076"/>
              <a:gd name="connsiteY14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Lst>
            <a:rect l="l" t="t" r="r" b="b"/>
            <a:pathLst>
              <a:path w="4838076" h="6858000">
                <a:moveTo>
                  <a:pt x="4838076" y="0"/>
                </a:moveTo>
                <a:lnTo>
                  <a:pt x="4417162" y="0"/>
                </a:lnTo>
                <a:lnTo>
                  <a:pt x="3459219" y="0"/>
                </a:lnTo>
                <a:lnTo>
                  <a:pt x="334174" y="0"/>
                </a:lnTo>
                <a:lnTo>
                  <a:pt x="334173" y="0"/>
                </a:lnTo>
                <a:lnTo>
                  <a:pt x="189795" y="0"/>
                </a:lnTo>
                <a:lnTo>
                  <a:pt x="184756" y="66675"/>
                </a:lnTo>
                <a:lnTo>
                  <a:pt x="176358" y="122237"/>
                </a:lnTo>
                <a:lnTo>
                  <a:pt x="166281" y="174625"/>
                </a:lnTo>
                <a:lnTo>
                  <a:pt x="149485" y="217487"/>
                </a:lnTo>
                <a:lnTo>
                  <a:pt x="132689" y="260350"/>
                </a:lnTo>
                <a:lnTo>
                  <a:pt x="112534" y="296862"/>
                </a:lnTo>
                <a:lnTo>
                  <a:pt x="92379" y="334962"/>
                </a:lnTo>
                <a:lnTo>
                  <a:pt x="73903" y="369887"/>
                </a:lnTo>
                <a:lnTo>
                  <a:pt x="55427" y="409575"/>
                </a:lnTo>
                <a:lnTo>
                  <a:pt x="38632" y="450850"/>
                </a:lnTo>
                <a:lnTo>
                  <a:pt x="23515" y="496887"/>
                </a:lnTo>
                <a:lnTo>
                  <a:pt x="11758" y="546100"/>
                </a:lnTo>
                <a:lnTo>
                  <a:pt x="3359" y="606425"/>
                </a:lnTo>
                <a:lnTo>
                  <a:pt x="0" y="673100"/>
                </a:lnTo>
                <a:lnTo>
                  <a:pt x="3359" y="744537"/>
                </a:lnTo>
                <a:lnTo>
                  <a:pt x="11758" y="801687"/>
                </a:lnTo>
                <a:lnTo>
                  <a:pt x="23515" y="854075"/>
                </a:lnTo>
                <a:lnTo>
                  <a:pt x="38632" y="901700"/>
                </a:lnTo>
                <a:lnTo>
                  <a:pt x="55427" y="942975"/>
                </a:lnTo>
                <a:lnTo>
                  <a:pt x="75583" y="981075"/>
                </a:lnTo>
                <a:lnTo>
                  <a:pt x="95738" y="1017587"/>
                </a:lnTo>
                <a:lnTo>
                  <a:pt x="115893" y="1055687"/>
                </a:lnTo>
                <a:lnTo>
                  <a:pt x="134368" y="1095375"/>
                </a:lnTo>
                <a:lnTo>
                  <a:pt x="152844" y="1136650"/>
                </a:lnTo>
                <a:lnTo>
                  <a:pt x="167960" y="1182687"/>
                </a:lnTo>
                <a:lnTo>
                  <a:pt x="178038" y="1235075"/>
                </a:lnTo>
                <a:lnTo>
                  <a:pt x="188115" y="1295400"/>
                </a:lnTo>
                <a:lnTo>
                  <a:pt x="189795" y="1363662"/>
                </a:lnTo>
                <a:lnTo>
                  <a:pt x="188115" y="1431925"/>
                </a:lnTo>
                <a:lnTo>
                  <a:pt x="178038" y="1492250"/>
                </a:lnTo>
                <a:lnTo>
                  <a:pt x="167960" y="1544637"/>
                </a:lnTo>
                <a:lnTo>
                  <a:pt x="152844" y="1589087"/>
                </a:lnTo>
                <a:lnTo>
                  <a:pt x="134368" y="1631950"/>
                </a:lnTo>
                <a:lnTo>
                  <a:pt x="115893" y="1671637"/>
                </a:lnTo>
                <a:lnTo>
                  <a:pt x="95738" y="1708150"/>
                </a:lnTo>
                <a:lnTo>
                  <a:pt x="75583" y="1743075"/>
                </a:lnTo>
                <a:lnTo>
                  <a:pt x="55427" y="1782762"/>
                </a:lnTo>
                <a:lnTo>
                  <a:pt x="38632" y="1824037"/>
                </a:lnTo>
                <a:lnTo>
                  <a:pt x="23515" y="1870075"/>
                </a:lnTo>
                <a:lnTo>
                  <a:pt x="11758" y="1922462"/>
                </a:lnTo>
                <a:lnTo>
                  <a:pt x="3359" y="1982787"/>
                </a:lnTo>
                <a:lnTo>
                  <a:pt x="0" y="2051050"/>
                </a:lnTo>
                <a:lnTo>
                  <a:pt x="3359" y="2119312"/>
                </a:lnTo>
                <a:lnTo>
                  <a:pt x="11758" y="2179637"/>
                </a:lnTo>
                <a:lnTo>
                  <a:pt x="23515" y="2232025"/>
                </a:lnTo>
                <a:lnTo>
                  <a:pt x="38632" y="2278062"/>
                </a:lnTo>
                <a:lnTo>
                  <a:pt x="55427" y="2319337"/>
                </a:lnTo>
                <a:lnTo>
                  <a:pt x="75583" y="2359025"/>
                </a:lnTo>
                <a:lnTo>
                  <a:pt x="95738" y="2395537"/>
                </a:lnTo>
                <a:lnTo>
                  <a:pt x="115893" y="2433637"/>
                </a:lnTo>
                <a:lnTo>
                  <a:pt x="134368" y="2471737"/>
                </a:lnTo>
                <a:lnTo>
                  <a:pt x="152844" y="2513012"/>
                </a:lnTo>
                <a:lnTo>
                  <a:pt x="167960" y="2560637"/>
                </a:lnTo>
                <a:lnTo>
                  <a:pt x="178038" y="2613025"/>
                </a:lnTo>
                <a:lnTo>
                  <a:pt x="188115" y="2671762"/>
                </a:lnTo>
                <a:lnTo>
                  <a:pt x="189795" y="2741612"/>
                </a:lnTo>
                <a:lnTo>
                  <a:pt x="188115" y="2809875"/>
                </a:lnTo>
                <a:lnTo>
                  <a:pt x="178038" y="2868612"/>
                </a:lnTo>
                <a:lnTo>
                  <a:pt x="167960" y="2922587"/>
                </a:lnTo>
                <a:lnTo>
                  <a:pt x="152844" y="2967037"/>
                </a:lnTo>
                <a:lnTo>
                  <a:pt x="134368" y="3009900"/>
                </a:lnTo>
                <a:lnTo>
                  <a:pt x="115893" y="3046412"/>
                </a:lnTo>
                <a:lnTo>
                  <a:pt x="95738" y="3084512"/>
                </a:lnTo>
                <a:lnTo>
                  <a:pt x="75583" y="3121025"/>
                </a:lnTo>
                <a:lnTo>
                  <a:pt x="55427" y="3160712"/>
                </a:lnTo>
                <a:lnTo>
                  <a:pt x="38632" y="3201987"/>
                </a:lnTo>
                <a:lnTo>
                  <a:pt x="23515" y="3248025"/>
                </a:lnTo>
                <a:lnTo>
                  <a:pt x="11758" y="3300412"/>
                </a:lnTo>
                <a:lnTo>
                  <a:pt x="3359" y="3360737"/>
                </a:lnTo>
                <a:lnTo>
                  <a:pt x="0" y="3427412"/>
                </a:lnTo>
                <a:lnTo>
                  <a:pt x="3359" y="3497262"/>
                </a:lnTo>
                <a:lnTo>
                  <a:pt x="11758" y="3557587"/>
                </a:lnTo>
                <a:lnTo>
                  <a:pt x="23515" y="3609975"/>
                </a:lnTo>
                <a:lnTo>
                  <a:pt x="38632" y="3656012"/>
                </a:lnTo>
                <a:lnTo>
                  <a:pt x="55427" y="3697287"/>
                </a:lnTo>
                <a:lnTo>
                  <a:pt x="75583" y="3736975"/>
                </a:lnTo>
                <a:lnTo>
                  <a:pt x="115893" y="3811587"/>
                </a:lnTo>
                <a:lnTo>
                  <a:pt x="134368" y="3848100"/>
                </a:lnTo>
                <a:lnTo>
                  <a:pt x="152844" y="3890962"/>
                </a:lnTo>
                <a:lnTo>
                  <a:pt x="167960" y="3935412"/>
                </a:lnTo>
                <a:lnTo>
                  <a:pt x="178038" y="3987800"/>
                </a:lnTo>
                <a:lnTo>
                  <a:pt x="188115" y="4048125"/>
                </a:lnTo>
                <a:lnTo>
                  <a:pt x="189795" y="4116387"/>
                </a:lnTo>
                <a:lnTo>
                  <a:pt x="188115" y="4186237"/>
                </a:lnTo>
                <a:lnTo>
                  <a:pt x="178038" y="4244975"/>
                </a:lnTo>
                <a:lnTo>
                  <a:pt x="167960" y="4297362"/>
                </a:lnTo>
                <a:lnTo>
                  <a:pt x="152844" y="4343400"/>
                </a:lnTo>
                <a:lnTo>
                  <a:pt x="134368" y="4386262"/>
                </a:lnTo>
                <a:lnTo>
                  <a:pt x="115893" y="4424362"/>
                </a:lnTo>
                <a:lnTo>
                  <a:pt x="75583" y="4498975"/>
                </a:lnTo>
                <a:lnTo>
                  <a:pt x="55427" y="4537075"/>
                </a:lnTo>
                <a:lnTo>
                  <a:pt x="38632" y="4579937"/>
                </a:lnTo>
                <a:lnTo>
                  <a:pt x="23515" y="4625975"/>
                </a:lnTo>
                <a:lnTo>
                  <a:pt x="11758" y="4678362"/>
                </a:lnTo>
                <a:lnTo>
                  <a:pt x="3359" y="4738687"/>
                </a:lnTo>
                <a:lnTo>
                  <a:pt x="0" y="4806950"/>
                </a:lnTo>
                <a:lnTo>
                  <a:pt x="3359" y="4875212"/>
                </a:lnTo>
                <a:lnTo>
                  <a:pt x="11758" y="4935537"/>
                </a:lnTo>
                <a:lnTo>
                  <a:pt x="23515" y="4987925"/>
                </a:lnTo>
                <a:lnTo>
                  <a:pt x="38632" y="5033962"/>
                </a:lnTo>
                <a:lnTo>
                  <a:pt x="55427" y="5075237"/>
                </a:lnTo>
                <a:lnTo>
                  <a:pt x="75583" y="5114925"/>
                </a:lnTo>
                <a:lnTo>
                  <a:pt x="95738" y="5149850"/>
                </a:lnTo>
                <a:lnTo>
                  <a:pt x="115893" y="5186362"/>
                </a:lnTo>
                <a:lnTo>
                  <a:pt x="134368" y="5226050"/>
                </a:lnTo>
                <a:lnTo>
                  <a:pt x="152844" y="5268912"/>
                </a:lnTo>
                <a:lnTo>
                  <a:pt x="167960" y="5313362"/>
                </a:lnTo>
                <a:lnTo>
                  <a:pt x="178038" y="5365750"/>
                </a:lnTo>
                <a:lnTo>
                  <a:pt x="188115" y="5426075"/>
                </a:lnTo>
                <a:lnTo>
                  <a:pt x="189795" y="5494337"/>
                </a:lnTo>
                <a:lnTo>
                  <a:pt x="188115" y="5562600"/>
                </a:lnTo>
                <a:lnTo>
                  <a:pt x="178038" y="5622925"/>
                </a:lnTo>
                <a:lnTo>
                  <a:pt x="167960" y="5675312"/>
                </a:lnTo>
                <a:lnTo>
                  <a:pt x="152844" y="5721350"/>
                </a:lnTo>
                <a:lnTo>
                  <a:pt x="134368" y="5762625"/>
                </a:lnTo>
                <a:lnTo>
                  <a:pt x="115893" y="5802312"/>
                </a:lnTo>
                <a:lnTo>
                  <a:pt x="95738" y="5840412"/>
                </a:lnTo>
                <a:lnTo>
                  <a:pt x="75583" y="5876925"/>
                </a:lnTo>
                <a:lnTo>
                  <a:pt x="55427" y="5915025"/>
                </a:lnTo>
                <a:lnTo>
                  <a:pt x="38632" y="5956300"/>
                </a:lnTo>
                <a:lnTo>
                  <a:pt x="23515" y="6003925"/>
                </a:lnTo>
                <a:lnTo>
                  <a:pt x="11758" y="6056312"/>
                </a:lnTo>
                <a:lnTo>
                  <a:pt x="3359" y="6113462"/>
                </a:lnTo>
                <a:lnTo>
                  <a:pt x="0" y="6183312"/>
                </a:lnTo>
                <a:lnTo>
                  <a:pt x="3359" y="6251575"/>
                </a:lnTo>
                <a:lnTo>
                  <a:pt x="11758" y="6311900"/>
                </a:lnTo>
                <a:lnTo>
                  <a:pt x="23515" y="6361112"/>
                </a:lnTo>
                <a:lnTo>
                  <a:pt x="38632" y="6407150"/>
                </a:lnTo>
                <a:lnTo>
                  <a:pt x="55427" y="6448425"/>
                </a:lnTo>
                <a:lnTo>
                  <a:pt x="73903" y="6488112"/>
                </a:lnTo>
                <a:lnTo>
                  <a:pt x="92379" y="6523037"/>
                </a:lnTo>
                <a:lnTo>
                  <a:pt x="112534" y="6561137"/>
                </a:lnTo>
                <a:lnTo>
                  <a:pt x="132689" y="6597650"/>
                </a:lnTo>
                <a:lnTo>
                  <a:pt x="149485" y="6640512"/>
                </a:lnTo>
                <a:lnTo>
                  <a:pt x="166281" y="6683375"/>
                </a:lnTo>
                <a:lnTo>
                  <a:pt x="176358" y="6735762"/>
                </a:lnTo>
                <a:lnTo>
                  <a:pt x="184756" y="6791325"/>
                </a:lnTo>
                <a:lnTo>
                  <a:pt x="189795" y="6858000"/>
                </a:lnTo>
                <a:lnTo>
                  <a:pt x="334173" y="6858000"/>
                </a:lnTo>
                <a:lnTo>
                  <a:pt x="334174" y="6858000"/>
                </a:lnTo>
                <a:lnTo>
                  <a:pt x="3459219" y="6858000"/>
                </a:lnTo>
                <a:lnTo>
                  <a:pt x="4417162" y="6858000"/>
                </a:lnTo>
                <a:lnTo>
                  <a:pt x="4838076" y="6858000"/>
                </a:lnTo>
                <a:close/>
              </a:path>
            </a:pathLst>
          </a:custGeom>
          <a:solidFill>
            <a:schemeClr val="accent1">
              <a:lumMod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2583E0A3-1359-D8C7-06F8-996737432619}"/>
              </a:ext>
            </a:extLst>
          </p:cNvPr>
          <p:cNvSpPr>
            <a:spLocks noGrp="1"/>
          </p:cNvSpPr>
          <p:nvPr>
            <p:ph type="title"/>
          </p:nvPr>
        </p:nvSpPr>
        <p:spPr>
          <a:xfrm>
            <a:off x="261109" y="1320400"/>
            <a:ext cx="5149944" cy="975461"/>
          </a:xfrm>
        </p:spPr>
        <p:txBody>
          <a:bodyPr anchor="t">
            <a:noAutofit/>
          </a:bodyPr>
          <a:lstStyle/>
          <a:p>
            <a:r>
              <a:rPr lang="en-GB" sz="4800" dirty="0">
                <a:solidFill>
                  <a:schemeClr val="bg1"/>
                </a:solidFill>
              </a:rPr>
              <a:t>The ‘Baby Bulge’ </a:t>
            </a:r>
          </a:p>
        </p:txBody>
      </p:sp>
      <p:sp>
        <p:nvSpPr>
          <p:cNvPr id="25" name="Content Placeholder 15">
            <a:extLst>
              <a:ext uri="{FF2B5EF4-FFF2-40B4-BE49-F238E27FC236}">
                <a16:creationId xmlns:a16="http://schemas.microsoft.com/office/drawing/2014/main" id="{CAB0FE30-0329-E4F6-F93F-88BB3056307B}"/>
              </a:ext>
            </a:extLst>
          </p:cNvPr>
          <p:cNvSpPr>
            <a:spLocks noGrp="1"/>
          </p:cNvSpPr>
          <p:nvPr>
            <p:ph idx="1"/>
          </p:nvPr>
        </p:nvSpPr>
        <p:spPr>
          <a:xfrm>
            <a:off x="524412" y="2464872"/>
            <a:ext cx="3644873" cy="2165398"/>
          </a:xfrm>
        </p:spPr>
        <p:txBody>
          <a:bodyPr>
            <a:normAutofit/>
          </a:bodyPr>
          <a:lstStyle/>
          <a:p>
            <a:r>
              <a:rPr lang="en-US" dirty="0">
                <a:solidFill>
                  <a:schemeClr val="bg1">
                    <a:alpha val="60000"/>
                  </a:schemeClr>
                </a:solidFill>
              </a:rPr>
              <a:t>Increase in birthrates in the mid to late 1940’s (ONS, 2015)</a:t>
            </a:r>
          </a:p>
          <a:p>
            <a:r>
              <a:rPr lang="en-US" dirty="0">
                <a:solidFill>
                  <a:schemeClr val="bg1">
                    <a:alpha val="60000"/>
                  </a:schemeClr>
                </a:solidFill>
              </a:rPr>
              <a:t>More teenagers in 1960 (ONS, 2015)</a:t>
            </a:r>
          </a:p>
          <a:p>
            <a:endParaRPr lang="en-US" sz="2000" dirty="0">
              <a:solidFill>
                <a:schemeClr val="bg1">
                  <a:alpha val="60000"/>
                </a:schemeClr>
              </a:solidFill>
            </a:endParaRPr>
          </a:p>
          <a:p>
            <a:endParaRPr lang="en-US" sz="2000" dirty="0">
              <a:solidFill>
                <a:schemeClr val="bg1">
                  <a:alpha val="60000"/>
                </a:schemeClr>
              </a:solidFill>
            </a:endParaRPr>
          </a:p>
          <a:p>
            <a:endParaRPr lang="en-US" sz="2000" dirty="0">
              <a:solidFill>
                <a:schemeClr val="bg1">
                  <a:alpha val="60000"/>
                </a:schemeClr>
              </a:solidFill>
            </a:endParaRPr>
          </a:p>
        </p:txBody>
      </p:sp>
      <p:pic>
        <p:nvPicPr>
          <p:cNvPr id="5" name="Content Placeholder 4">
            <a:extLst>
              <a:ext uri="{FF2B5EF4-FFF2-40B4-BE49-F238E27FC236}">
                <a16:creationId xmlns:a16="http://schemas.microsoft.com/office/drawing/2014/main" id="{666DB9D4-335F-315A-39A5-AB93F2EFF494}"/>
              </a:ext>
            </a:extLst>
          </p:cNvPr>
          <p:cNvPicPr>
            <a:picLocks noChangeAspect="1"/>
          </p:cNvPicPr>
          <p:nvPr/>
        </p:nvPicPr>
        <p:blipFill>
          <a:blip r:embed="rId3"/>
          <a:stretch>
            <a:fillRect/>
          </a:stretch>
        </p:blipFill>
        <p:spPr>
          <a:xfrm>
            <a:off x="5411053" y="767723"/>
            <a:ext cx="6014185" cy="5322554"/>
          </a:xfrm>
          <a:prstGeom prst="rect">
            <a:avLst/>
          </a:prstGeom>
        </p:spPr>
      </p:pic>
    </p:spTree>
    <p:extLst>
      <p:ext uri="{BB962C8B-B14F-4D97-AF65-F5344CB8AC3E}">
        <p14:creationId xmlns:p14="http://schemas.microsoft.com/office/powerpoint/2010/main" val="27720129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85050-498E-6685-8927-AE6E642BA314}"/>
              </a:ext>
            </a:extLst>
          </p:cNvPr>
          <p:cNvSpPr>
            <a:spLocks noGrp="1"/>
          </p:cNvSpPr>
          <p:nvPr>
            <p:ph type="title"/>
          </p:nvPr>
        </p:nvSpPr>
        <p:spPr>
          <a:xfrm>
            <a:off x="781464" y="635685"/>
            <a:ext cx="5314536" cy="1325563"/>
          </a:xfrm>
        </p:spPr>
        <p:txBody>
          <a:bodyPr vert="horz" lIns="91440" tIns="45720" rIns="91440" bIns="45720" rtlCol="0">
            <a:normAutofit/>
          </a:bodyPr>
          <a:lstStyle/>
          <a:p>
            <a:r>
              <a:rPr lang="en-US" dirty="0"/>
              <a:t>‘The Emerging </a:t>
            </a:r>
            <a:br>
              <a:rPr lang="en-US" dirty="0"/>
            </a:br>
            <a:r>
              <a:rPr lang="en-US" dirty="0"/>
              <a:t>Youth problem’</a:t>
            </a:r>
          </a:p>
        </p:txBody>
      </p:sp>
      <p:sp>
        <p:nvSpPr>
          <p:cNvPr id="3" name="Content Placeholder 2">
            <a:extLst>
              <a:ext uri="{FF2B5EF4-FFF2-40B4-BE49-F238E27FC236}">
                <a16:creationId xmlns:a16="http://schemas.microsoft.com/office/drawing/2014/main" id="{63A5CDEC-C912-AE86-7F07-AA31E8EF0CC2}"/>
              </a:ext>
            </a:extLst>
          </p:cNvPr>
          <p:cNvSpPr>
            <a:spLocks noGrp="1"/>
          </p:cNvSpPr>
          <p:nvPr>
            <p:ph idx="1"/>
          </p:nvPr>
        </p:nvSpPr>
        <p:spPr>
          <a:xfrm>
            <a:off x="594639" y="2128888"/>
            <a:ext cx="6155502" cy="4470032"/>
          </a:xfrm>
        </p:spPr>
        <p:txBody>
          <a:bodyPr anchor="t">
            <a:normAutofit/>
          </a:bodyPr>
          <a:lstStyle/>
          <a:p>
            <a:r>
              <a:rPr lang="en-GB" sz="2400"/>
              <a:t>Social, political and cultural factors, government intervention </a:t>
            </a:r>
            <a:r>
              <a:rPr lang="en-GB" sz="2400">
                <a:effectLst/>
                <a:ea typeface="Calibri" panose="020F0502020204030204" pitchFamily="34" charset="0"/>
                <a:cs typeface="Times New Roman" panose="02020603050405020304" pitchFamily="18" charset="0"/>
              </a:rPr>
              <a:t>(</a:t>
            </a:r>
            <a:r>
              <a:rPr lang="en-US" sz="2400">
                <a:effectLst/>
                <a:ea typeface="Calibri" panose="020F0502020204030204" pitchFamily="34" charset="0"/>
                <a:cs typeface="Times New Roman" panose="02020603050405020304" pitchFamily="18" charset="0"/>
              </a:rPr>
              <a:t>Smith and Doyle, 2002)</a:t>
            </a:r>
          </a:p>
          <a:p>
            <a:r>
              <a:rPr lang="en-US" sz="2400">
                <a:effectLst/>
                <a:ea typeface="Calibri" panose="020F0502020204030204" pitchFamily="34" charset="0"/>
                <a:cs typeface="Times New Roman" panose="02020603050405020304" pitchFamily="18" charset="0"/>
              </a:rPr>
              <a:t>‘Baby-boom generation’ </a:t>
            </a:r>
            <a:r>
              <a:rPr lang="en-GB" sz="2400">
                <a:effectLst/>
                <a:ea typeface="Calibri" panose="020F0502020204030204" pitchFamily="34" charset="0"/>
                <a:cs typeface="Times New Roman" panose="02020603050405020304" pitchFamily="18" charset="0"/>
              </a:rPr>
              <a:t>(</a:t>
            </a:r>
            <a:r>
              <a:rPr lang="en-US" sz="2400">
                <a:effectLst/>
                <a:ea typeface="Calibri" panose="020F0502020204030204" pitchFamily="34" charset="0"/>
                <a:cs typeface="Times New Roman" panose="02020603050405020304" pitchFamily="18" charset="0"/>
              </a:rPr>
              <a:t>Smith and Doyle, 2002)</a:t>
            </a:r>
          </a:p>
          <a:p>
            <a:r>
              <a:rPr lang="en-US" sz="2400">
                <a:ea typeface="Calibri" panose="020F0502020204030204" pitchFamily="34" charset="0"/>
                <a:cs typeface="Times New Roman" panose="02020603050405020304" pitchFamily="18" charset="0"/>
              </a:rPr>
              <a:t>Public anxiety, youth and youth culture </a:t>
            </a:r>
            <a:r>
              <a:rPr lang="en-GB" sz="2400">
                <a:effectLst/>
                <a:ea typeface="Calibri" panose="020F0502020204030204" pitchFamily="34" charset="0"/>
                <a:cs typeface="Times New Roman" panose="02020603050405020304" pitchFamily="18" charset="0"/>
              </a:rPr>
              <a:t>(</a:t>
            </a:r>
            <a:r>
              <a:rPr lang="en-US" sz="2400">
                <a:effectLst/>
                <a:ea typeface="Calibri" panose="020F0502020204030204" pitchFamily="34" charset="0"/>
                <a:cs typeface="Times New Roman" panose="02020603050405020304" pitchFamily="18" charset="0"/>
              </a:rPr>
              <a:t>Smith and Doyle, 2002). </a:t>
            </a:r>
            <a:endParaRPr lang="en-US" sz="2400">
              <a:ea typeface="Calibri" panose="020F0502020204030204" pitchFamily="34" charset="0"/>
              <a:cs typeface="Times New Roman" panose="02020603050405020304" pitchFamily="18" charset="0"/>
            </a:endParaRPr>
          </a:p>
          <a:p>
            <a:r>
              <a:rPr lang="en-US" sz="2400">
                <a:effectLst/>
                <a:ea typeface="Calibri" panose="020F0502020204030204" pitchFamily="34" charset="0"/>
                <a:cs typeface="Times New Roman" panose="02020603050405020304" pitchFamily="18" charset="0"/>
              </a:rPr>
              <a:t>Potential of the youth service </a:t>
            </a:r>
            <a:r>
              <a:rPr lang="en-GB" sz="2400">
                <a:effectLst/>
                <a:ea typeface="Calibri" panose="020F0502020204030204" pitchFamily="34" charset="0"/>
                <a:cs typeface="Times New Roman" panose="02020603050405020304" pitchFamily="18" charset="0"/>
              </a:rPr>
              <a:t>(</a:t>
            </a:r>
            <a:r>
              <a:rPr lang="en-US" sz="2400">
                <a:effectLst/>
                <a:ea typeface="Calibri" panose="020F0502020204030204" pitchFamily="34" charset="0"/>
                <a:cs typeface="Times New Roman" panose="02020603050405020304" pitchFamily="18" charset="0"/>
              </a:rPr>
              <a:t>Smith and Doyle, 2002). </a:t>
            </a:r>
          </a:p>
          <a:p>
            <a:r>
              <a:rPr lang="en-US" sz="2400">
                <a:ea typeface="Calibri" panose="020F0502020204030204" pitchFamily="34" charset="0"/>
                <a:cs typeface="Times New Roman" panose="02020603050405020304" pitchFamily="18" charset="0"/>
              </a:rPr>
              <a:t>The Albermarle Report, (1960 </a:t>
            </a:r>
            <a:r>
              <a:rPr lang="en-US" sz="2400" i="1">
                <a:ea typeface="Calibri" panose="020F0502020204030204" pitchFamily="34" charset="0"/>
                <a:cs typeface="Times New Roman" panose="02020603050405020304" pitchFamily="18" charset="0"/>
              </a:rPr>
              <a:t>cited in </a:t>
            </a:r>
            <a:r>
              <a:rPr lang="en-US" sz="2400">
                <a:ea typeface="Calibri" panose="020F0502020204030204" pitchFamily="34" charset="0"/>
                <a:cs typeface="Times New Roman" panose="02020603050405020304" pitchFamily="18" charset="0"/>
              </a:rPr>
              <a:t>Smith and Doyle, 2002)</a:t>
            </a:r>
            <a:endParaRPr lang="en-GB" sz="2400">
              <a:effectLst/>
              <a:ea typeface="Calibri" panose="020F0502020204030204" pitchFamily="34" charset="0"/>
              <a:cs typeface="Times New Roman" panose="02020603050405020304" pitchFamily="18" charset="0"/>
            </a:endParaRPr>
          </a:p>
          <a:p>
            <a:endParaRPr lang="en-US" sz="180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sz="1800" dirty="0"/>
          </a:p>
        </p:txBody>
      </p:sp>
      <p:sp>
        <p:nvSpPr>
          <p:cNvPr id="27" name="Freeform: Shape 26">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2" descr="Images Of The 1960s Protest Signs That Changed The World | Art-Sheep">
            <a:extLst>
              <a:ext uri="{FF2B5EF4-FFF2-40B4-BE49-F238E27FC236}">
                <a16:creationId xmlns:a16="http://schemas.microsoft.com/office/drawing/2014/main" id="{90E51763-2431-1CBA-4D34-2B1B52922B0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435" r="13557" b="1"/>
          <a:stretch/>
        </p:blipFill>
        <p:spPr bwMode="auto">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4090218"/>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B9BBF74-9E51-BD76-4537-EADC5FC7B1FE}"/>
              </a:ext>
            </a:extLst>
          </p:cNvPr>
          <p:cNvSpPr>
            <a:spLocks noGrp="1"/>
          </p:cNvSpPr>
          <p:nvPr>
            <p:ph type="title"/>
          </p:nvPr>
        </p:nvSpPr>
        <p:spPr>
          <a:xfrm>
            <a:off x="1981200" y="668578"/>
            <a:ext cx="7754074" cy="1288238"/>
          </a:xfrm>
        </p:spPr>
        <p:txBody>
          <a:bodyPr anchor="ctr">
            <a:normAutofit/>
          </a:bodyPr>
          <a:lstStyle/>
          <a:p>
            <a:pPr algn="ctr"/>
            <a:r>
              <a:rPr lang="en-US" dirty="0"/>
              <a:t>The </a:t>
            </a:r>
            <a:r>
              <a:rPr lang="en-US" dirty="0" err="1"/>
              <a:t>Albermarle</a:t>
            </a:r>
            <a:r>
              <a:rPr lang="en-US" dirty="0"/>
              <a:t> Report (1960)</a:t>
            </a:r>
            <a:endParaRPr lang="en-GB" dirty="0"/>
          </a:p>
        </p:txBody>
      </p:sp>
      <p:sp>
        <p:nvSpPr>
          <p:cNvPr id="3" name="Content Placeholder 2">
            <a:extLst>
              <a:ext uri="{FF2B5EF4-FFF2-40B4-BE49-F238E27FC236}">
                <a16:creationId xmlns:a16="http://schemas.microsoft.com/office/drawing/2014/main" id="{9CE0D205-717F-4F8A-37F5-616AF13C5028}"/>
              </a:ext>
            </a:extLst>
          </p:cNvPr>
          <p:cNvSpPr>
            <a:spLocks noGrp="1"/>
          </p:cNvSpPr>
          <p:nvPr>
            <p:ph idx="1"/>
          </p:nvPr>
        </p:nvSpPr>
        <p:spPr>
          <a:xfrm>
            <a:off x="2165568" y="2379291"/>
            <a:ext cx="7860863" cy="4024884"/>
          </a:xfrm>
        </p:spPr>
        <p:txBody>
          <a:bodyPr anchor="t">
            <a:normAutofit/>
          </a:bodyPr>
          <a:lstStyle/>
          <a:p>
            <a:r>
              <a:rPr lang="en-US" sz="2400" dirty="0"/>
              <a:t>Youth service- turning point </a:t>
            </a:r>
            <a:r>
              <a:rPr lang="en-US" sz="2400" dirty="0">
                <a:effectLst/>
                <a:ea typeface="Calibri" panose="020F0502020204030204" pitchFamily="34" charset="0"/>
                <a:cs typeface="Times New Roman" panose="02020603050405020304" pitchFamily="18" charset="0"/>
              </a:rPr>
              <a:t>(</a:t>
            </a:r>
            <a:r>
              <a:rPr lang="en-GB" sz="2400" dirty="0">
                <a:effectLst/>
                <a:ea typeface="Calibri" panose="020F0502020204030204" pitchFamily="34" charset="0"/>
                <a:cs typeface="Times New Roman" panose="02020603050405020304" pitchFamily="18" charset="0"/>
              </a:rPr>
              <a:t>Smith and Doyle, 2002)</a:t>
            </a:r>
            <a:endParaRPr lang="en-US" sz="2400" dirty="0"/>
          </a:p>
          <a:p>
            <a:r>
              <a:rPr lang="en-US" sz="2400" dirty="0"/>
              <a:t>Boost in funding and resources </a:t>
            </a:r>
            <a:r>
              <a:rPr lang="en-US" sz="2400" dirty="0">
                <a:effectLst/>
                <a:ea typeface="Calibri" panose="020F0502020204030204" pitchFamily="34" charset="0"/>
                <a:cs typeface="Times New Roman" panose="02020603050405020304" pitchFamily="18" charset="0"/>
              </a:rPr>
              <a:t>(</a:t>
            </a:r>
            <a:r>
              <a:rPr lang="en-GB" sz="2400" dirty="0">
                <a:effectLst/>
                <a:ea typeface="Calibri" panose="020F0502020204030204" pitchFamily="34" charset="0"/>
                <a:cs typeface="Times New Roman" panose="02020603050405020304" pitchFamily="18" charset="0"/>
              </a:rPr>
              <a:t>Smith and Doyle, 2002) </a:t>
            </a:r>
            <a:endParaRPr lang="en-US" sz="2400" dirty="0"/>
          </a:p>
          <a:p>
            <a:r>
              <a:rPr lang="en-US" sz="2400" dirty="0"/>
              <a:t>Voluntary attendance </a:t>
            </a:r>
            <a:r>
              <a:rPr lang="en-US" sz="2400" dirty="0">
                <a:effectLst/>
                <a:ea typeface="Calibri" panose="020F0502020204030204" pitchFamily="34" charset="0"/>
                <a:cs typeface="Times New Roman" panose="02020603050405020304" pitchFamily="18" charset="0"/>
              </a:rPr>
              <a:t>(</a:t>
            </a:r>
            <a:r>
              <a:rPr lang="en-GB" sz="2400" dirty="0">
                <a:effectLst/>
                <a:ea typeface="Calibri" panose="020F0502020204030204" pitchFamily="34" charset="0"/>
                <a:cs typeface="Times New Roman" panose="02020603050405020304" pitchFamily="18" charset="0"/>
              </a:rPr>
              <a:t>Smith and Doyle, 2002)</a:t>
            </a:r>
            <a:endParaRPr lang="en-US" sz="2400" dirty="0"/>
          </a:p>
        </p:txBody>
      </p:sp>
    </p:spTree>
    <p:extLst>
      <p:ext uri="{BB962C8B-B14F-4D97-AF65-F5344CB8AC3E}">
        <p14:creationId xmlns:p14="http://schemas.microsoft.com/office/powerpoint/2010/main" val="350041857"/>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81AE7CE-7605-D02D-4408-21A719F9AF0C}"/>
              </a:ext>
            </a:extLst>
          </p:cNvPr>
          <p:cNvSpPr>
            <a:spLocks noGrp="1"/>
          </p:cNvSpPr>
          <p:nvPr>
            <p:ph type="title"/>
          </p:nvPr>
        </p:nvSpPr>
        <p:spPr>
          <a:xfrm>
            <a:off x="2311147" y="668578"/>
            <a:ext cx="7569706" cy="1288238"/>
          </a:xfrm>
        </p:spPr>
        <p:txBody>
          <a:bodyPr anchor="ctr">
            <a:normAutofit/>
          </a:bodyPr>
          <a:lstStyle/>
          <a:p>
            <a:pPr algn="ctr"/>
            <a:r>
              <a:rPr lang="en-US" sz="4100" dirty="0"/>
              <a:t>Results of the </a:t>
            </a:r>
            <a:r>
              <a:rPr lang="en-US" sz="4100" dirty="0" err="1"/>
              <a:t>Albermarle</a:t>
            </a:r>
            <a:r>
              <a:rPr lang="en-US" sz="4100" dirty="0"/>
              <a:t> Report (1960)</a:t>
            </a:r>
            <a:endParaRPr lang="en-GB" sz="4100" dirty="0"/>
          </a:p>
        </p:txBody>
      </p:sp>
      <p:sp>
        <p:nvSpPr>
          <p:cNvPr id="3" name="Content Placeholder 2">
            <a:extLst>
              <a:ext uri="{FF2B5EF4-FFF2-40B4-BE49-F238E27FC236}">
                <a16:creationId xmlns:a16="http://schemas.microsoft.com/office/drawing/2014/main" id="{3E558EAC-5203-D547-7204-D7C7CD677FC1}"/>
              </a:ext>
            </a:extLst>
          </p:cNvPr>
          <p:cNvSpPr>
            <a:spLocks noGrp="1"/>
          </p:cNvSpPr>
          <p:nvPr>
            <p:ph idx="1"/>
          </p:nvPr>
        </p:nvSpPr>
        <p:spPr>
          <a:xfrm>
            <a:off x="2165568" y="2135800"/>
            <a:ext cx="7860863" cy="4024884"/>
          </a:xfrm>
        </p:spPr>
        <p:txBody>
          <a:bodyPr anchor="t">
            <a:normAutofit/>
          </a:bodyPr>
          <a:lstStyle/>
          <a:p>
            <a:r>
              <a:rPr lang="en-US" sz="2400" dirty="0"/>
              <a:t>Focus on ‘Association, training and challenge’ </a:t>
            </a:r>
            <a:r>
              <a:rPr lang="en-US" sz="2400" b="0" i="0" dirty="0">
                <a:effectLst/>
                <a:latin typeface="Georgia" panose="02040502050405020303" pitchFamily="18" charset="0"/>
              </a:rPr>
              <a:t>- commitment, counsel and self-determination’ </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(ibid.</a:t>
            </a:r>
            <a:r>
              <a:rPr lang="en-US" sz="2400" i="1" dirty="0">
                <a:effectLst/>
                <a:latin typeface="Times New Roman" panose="02020603050405020304" pitchFamily="18" charset="0"/>
                <a:ea typeface="Calibri" panose="020F0502020204030204" pitchFamily="34" charset="0"/>
                <a:cs typeface="Times New Roman" panose="02020603050405020304" pitchFamily="18" charset="0"/>
              </a:rPr>
              <a:t> cited in </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Smith, 2013). </a:t>
            </a:r>
            <a:endParaRPr lang="en-US" sz="2400" dirty="0"/>
          </a:p>
          <a:p>
            <a:r>
              <a:rPr lang="en-US" sz="2400" dirty="0">
                <a:latin typeface="Georgia" panose="02040502050405020303" pitchFamily="18" charset="0"/>
              </a:rPr>
              <a:t>Lacked framework </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Smith and Doyle, 2002)</a:t>
            </a:r>
            <a:endParaRPr lang="en-US" sz="2400" dirty="0">
              <a:latin typeface="Georgia" panose="02040502050405020303" pitchFamily="18" charset="0"/>
            </a:endParaRPr>
          </a:p>
          <a:p>
            <a:r>
              <a:rPr lang="en-US" sz="2400" dirty="0">
                <a:latin typeface="Georgia" panose="02040502050405020303" pitchFamily="18" charset="0"/>
              </a:rPr>
              <a:t>Poor analysis- context of crime, media, trends </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Smith and Doyle, 2002)</a:t>
            </a:r>
            <a:endParaRPr lang="en-US" sz="2400" dirty="0">
              <a:latin typeface="Georgia" panose="02040502050405020303" pitchFamily="18" charset="0"/>
            </a:endParaRPr>
          </a:p>
        </p:txBody>
      </p:sp>
    </p:spTree>
    <p:extLst>
      <p:ext uri="{BB962C8B-B14F-4D97-AF65-F5344CB8AC3E}">
        <p14:creationId xmlns:p14="http://schemas.microsoft.com/office/powerpoint/2010/main" val="4184319305"/>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C6B62-9934-6035-4685-A710A42AD1B8}"/>
              </a:ext>
            </a:extLst>
          </p:cNvPr>
          <p:cNvSpPr>
            <a:spLocks noGrp="1"/>
          </p:cNvSpPr>
          <p:nvPr>
            <p:ph type="title"/>
          </p:nvPr>
        </p:nvSpPr>
        <p:spPr>
          <a:xfrm>
            <a:off x="837559" y="1079734"/>
            <a:ext cx="3616856" cy="4376572"/>
          </a:xfrm>
        </p:spPr>
        <p:txBody>
          <a:bodyPr anchor="ctr">
            <a:normAutofit/>
          </a:bodyPr>
          <a:lstStyle/>
          <a:p>
            <a:r>
              <a:rPr lang="en-US" sz="4800" dirty="0"/>
              <a:t>Life today for young people</a:t>
            </a:r>
            <a:endParaRPr lang="en-GB" sz="4800" dirty="0"/>
          </a:p>
        </p:txBody>
      </p:sp>
      <p:sp>
        <p:nvSpPr>
          <p:cNvPr id="8" name="Freeform: Shape 7">
            <a:extLst>
              <a:ext uri="{FF2B5EF4-FFF2-40B4-BE49-F238E27FC236}">
                <a16:creationId xmlns:a16="http://schemas.microsoft.com/office/drawing/2014/main" id="{DFF2AC85-FAA0-4844-813F-83C04D738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7636" y="0"/>
            <a:ext cx="7281316" cy="6858000"/>
          </a:xfrm>
          <a:custGeom>
            <a:avLst/>
            <a:gdLst>
              <a:gd name="connsiteX0" fmla="*/ 361354 w 7281316"/>
              <a:gd name="connsiteY0" fmla="*/ 0 h 6858000"/>
              <a:gd name="connsiteX1" fmla="*/ 7281316 w 7281316"/>
              <a:gd name="connsiteY1" fmla="*/ 0 h 6858000"/>
              <a:gd name="connsiteX2" fmla="*/ 7281316 w 7281316"/>
              <a:gd name="connsiteY2" fmla="*/ 6858000 h 6858000"/>
              <a:gd name="connsiteX3" fmla="*/ 696735 w 7281316"/>
              <a:gd name="connsiteY3" fmla="*/ 6858000 h 6858000"/>
              <a:gd name="connsiteX4" fmla="*/ 690849 w 7281316"/>
              <a:gd name="connsiteY4" fmla="*/ 6842426 h 6858000"/>
              <a:gd name="connsiteX5" fmla="*/ 335637 w 7281316"/>
              <a:gd name="connsiteY5" fmla="*/ 947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81316" h="6858000">
                <a:moveTo>
                  <a:pt x="361354" y="0"/>
                </a:moveTo>
                <a:lnTo>
                  <a:pt x="7281316" y="0"/>
                </a:lnTo>
                <a:lnTo>
                  <a:pt x="7281316" y="6858000"/>
                </a:lnTo>
                <a:lnTo>
                  <a:pt x="696735" y="6858000"/>
                </a:lnTo>
                <a:lnTo>
                  <a:pt x="690849" y="6842426"/>
                </a:lnTo>
                <a:cubicBezTo>
                  <a:pt x="-65870" y="4704140"/>
                  <a:pt x="-226206" y="2374054"/>
                  <a:pt x="335637" y="9472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9CC0F1E-BAA2-47B1-8F83-7ECB9FD9E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89558" y="0"/>
            <a:ext cx="6999394" cy="6858000"/>
          </a:xfrm>
          <a:custGeom>
            <a:avLst/>
            <a:gdLst>
              <a:gd name="connsiteX0" fmla="*/ 6999394 w 6999394"/>
              <a:gd name="connsiteY0" fmla="*/ 0 h 6858000"/>
              <a:gd name="connsiteX1" fmla="*/ 6999394 w 6999394"/>
              <a:gd name="connsiteY1" fmla="*/ 6858000 h 6858000"/>
              <a:gd name="connsiteX2" fmla="*/ 717029 w 6999394"/>
              <a:gd name="connsiteY2" fmla="*/ 6858000 h 6858000"/>
              <a:gd name="connsiteX3" fmla="*/ 623642 w 6999394"/>
              <a:gd name="connsiteY3" fmla="*/ 6599363 h 6858000"/>
              <a:gd name="connsiteX4" fmla="*/ 319533 w 6999394"/>
              <a:gd name="connsiteY4" fmla="*/ 193787 h 6858000"/>
              <a:gd name="connsiteX5" fmla="*/ 371685 w 6999394"/>
              <a:gd name="connsiteY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99394" h="6858000">
                <a:moveTo>
                  <a:pt x="6999394" y="0"/>
                </a:moveTo>
                <a:lnTo>
                  <a:pt x="6999394" y="6858000"/>
                </a:lnTo>
                <a:lnTo>
                  <a:pt x="717029" y="6858000"/>
                </a:lnTo>
                <a:lnTo>
                  <a:pt x="623642" y="6599363"/>
                </a:lnTo>
                <a:cubicBezTo>
                  <a:pt x="-67685" y="4563346"/>
                  <a:pt x="-206622" y="2355719"/>
                  <a:pt x="319533" y="193787"/>
                </a:cubicBezTo>
                <a:lnTo>
                  <a:pt x="371685" y="1"/>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B717BF8-309B-CCFE-B202-5AC5ADDFB7E8}"/>
              </a:ext>
            </a:extLst>
          </p:cNvPr>
          <p:cNvSpPr>
            <a:spLocks noGrp="1"/>
          </p:cNvSpPr>
          <p:nvPr>
            <p:ph idx="1"/>
          </p:nvPr>
        </p:nvSpPr>
        <p:spPr>
          <a:xfrm>
            <a:off x="6096000" y="1795272"/>
            <a:ext cx="5501834" cy="4471416"/>
          </a:xfrm>
        </p:spPr>
        <p:txBody>
          <a:bodyPr anchor="ctr">
            <a:normAutofit/>
          </a:bodyPr>
          <a:lstStyle/>
          <a:p>
            <a:r>
              <a:rPr lang="en-GB" sz="2400" dirty="0">
                <a:solidFill>
                  <a:schemeClr val="bg1"/>
                </a:solidFill>
                <a:latin typeface="Arial" panose="020B0604020202020204" pitchFamily="34" charset="0"/>
                <a:cs typeface="Arial" panose="020B0604020202020204" pitchFamily="34" charset="0"/>
              </a:rPr>
              <a:t>Similar challenges</a:t>
            </a:r>
          </a:p>
          <a:p>
            <a:r>
              <a:rPr lang="en-GB" sz="2400" dirty="0">
                <a:solidFill>
                  <a:schemeClr val="bg1"/>
                </a:solidFill>
                <a:latin typeface="Arial" panose="020B0604020202020204" pitchFamily="34" charset="0"/>
                <a:cs typeface="Arial" panose="020B0604020202020204" pitchFamily="34" charset="0"/>
              </a:rPr>
              <a:t>Discrimination by the media- affect self-esteem, identity, discourages participation (Greaves, 2002)</a:t>
            </a:r>
          </a:p>
          <a:p>
            <a:r>
              <a:rPr lang="en-GB" sz="2400" dirty="0">
                <a:solidFill>
                  <a:schemeClr val="bg1"/>
                </a:solidFill>
                <a:latin typeface="Arial" panose="020B0604020202020204" pitchFamily="34" charset="0"/>
                <a:cs typeface="Arial" panose="020B0604020202020204" pitchFamily="34" charset="0"/>
              </a:rPr>
              <a:t>Struggling economy, the ‘pandemic’, lack of funding </a:t>
            </a:r>
            <a:r>
              <a:rPr lang="en-GB" sz="2400" dirty="0">
                <a:solidFill>
                  <a:schemeClr val="bg1"/>
                </a:solidFill>
                <a:effectLst/>
                <a:latin typeface="Arial" panose="020B0604020202020204" pitchFamily="34" charset="0"/>
                <a:ea typeface="Calibri" panose="020F0502020204030204" pitchFamily="34" charset="0"/>
                <a:cs typeface="Arial" panose="020B0604020202020204" pitchFamily="34" charset="0"/>
              </a:rPr>
              <a:t>(UK Youth, 2020). </a:t>
            </a:r>
            <a:endParaRPr lang="en-GB" sz="2400" dirty="0">
              <a:solidFill>
                <a:schemeClr val="bg1"/>
              </a:solidFill>
              <a:latin typeface="Arial" panose="020B0604020202020204" pitchFamily="34" charset="0"/>
              <a:cs typeface="Arial" panose="020B0604020202020204" pitchFamily="34" charset="0"/>
            </a:endParaRPr>
          </a:p>
          <a:p>
            <a:endParaRPr lang="en-GB" sz="2200" dirty="0">
              <a:solidFill>
                <a:schemeClr val="bg1"/>
              </a:solidFill>
            </a:endParaRPr>
          </a:p>
          <a:p>
            <a:endParaRPr lang="en-GB" sz="2200" dirty="0">
              <a:solidFill>
                <a:schemeClr val="bg1"/>
              </a:solidFill>
            </a:endParaRPr>
          </a:p>
          <a:p>
            <a:endParaRPr lang="en-GB" sz="2200" dirty="0">
              <a:solidFill>
                <a:schemeClr val="bg1"/>
              </a:solidFill>
            </a:endParaRPr>
          </a:p>
        </p:txBody>
      </p:sp>
    </p:spTree>
    <p:extLst>
      <p:ext uri="{BB962C8B-B14F-4D97-AF65-F5344CB8AC3E}">
        <p14:creationId xmlns:p14="http://schemas.microsoft.com/office/powerpoint/2010/main" val="2551857853"/>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312A1-9F9D-AE13-FFFF-8CA8D11DB370}"/>
              </a:ext>
            </a:extLst>
          </p:cNvPr>
          <p:cNvSpPr>
            <a:spLocks noGrp="1"/>
          </p:cNvSpPr>
          <p:nvPr>
            <p:ph type="title"/>
          </p:nvPr>
        </p:nvSpPr>
        <p:spPr>
          <a:xfrm>
            <a:off x="837559" y="927334"/>
            <a:ext cx="3616856" cy="4376572"/>
          </a:xfrm>
        </p:spPr>
        <p:txBody>
          <a:bodyPr anchor="ctr">
            <a:normAutofit/>
          </a:bodyPr>
          <a:lstStyle/>
          <a:p>
            <a:r>
              <a:rPr lang="en-GB" sz="4800" dirty="0"/>
              <a:t>Youth work today</a:t>
            </a:r>
          </a:p>
        </p:txBody>
      </p:sp>
      <p:sp>
        <p:nvSpPr>
          <p:cNvPr id="8" name="Freeform: Shape 7">
            <a:extLst>
              <a:ext uri="{FF2B5EF4-FFF2-40B4-BE49-F238E27FC236}">
                <a16:creationId xmlns:a16="http://schemas.microsoft.com/office/drawing/2014/main" id="{DFF2AC85-FAA0-4844-813F-83C04D738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7636" y="0"/>
            <a:ext cx="7281316" cy="6858000"/>
          </a:xfrm>
          <a:custGeom>
            <a:avLst/>
            <a:gdLst>
              <a:gd name="connsiteX0" fmla="*/ 361354 w 7281316"/>
              <a:gd name="connsiteY0" fmla="*/ 0 h 6858000"/>
              <a:gd name="connsiteX1" fmla="*/ 7281316 w 7281316"/>
              <a:gd name="connsiteY1" fmla="*/ 0 h 6858000"/>
              <a:gd name="connsiteX2" fmla="*/ 7281316 w 7281316"/>
              <a:gd name="connsiteY2" fmla="*/ 6858000 h 6858000"/>
              <a:gd name="connsiteX3" fmla="*/ 696735 w 7281316"/>
              <a:gd name="connsiteY3" fmla="*/ 6858000 h 6858000"/>
              <a:gd name="connsiteX4" fmla="*/ 690849 w 7281316"/>
              <a:gd name="connsiteY4" fmla="*/ 6842426 h 6858000"/>
              <a:gd name="connsiteX5" fmla="*/ 335637 w 7281316"/>
              <a:gd name="connsiteY5" fmla="*/ 947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81316" h="6858000">
                <a:moveTo>
                  <a:pt x="361354" y="0"/>
                </a:moveTo>
                <a:lnTo>
                  <a:pt x="7281316" y="0"/>
                </a:lnTo>
                <a:lnTo>
                  <a:pt x="7281316" y="6858000"/>
                </a:lnTo>
                <a:lnTo>
                  <a:pt x="696735" y="6858000"/>
                </a:lnTo>
                <a:lnTo>
                  <a:pt x="690849" y="6842426"/>
                </a:lnTo>
                <a:cubicBezTo>
                  <a:pt x="-65870" y="4704140"/>
                  <a:pt x="-226206" y="2374054"/>
                  <a:pt x="335637" y="9472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9CC0F1E-BAA2-47B1-8F83-7ECB9FD9E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89558" y="0"/>
            <a:ext cx="6999394" cy="6858000"/>
          </a:xfrm>
          <a:custGeom>
            <a:avLst/>
            <a:gdLst>
              <a:gd name="connsiteX0" fmla="*/ 6999394 w 6999394"/>
              <a:gd name="connsiteY0" fmla="*/ 0 h 6858000"/>
              <a:gd name="connsiteX1" fmla="*/ 6999394 w 6999394"/>
              <a:gd name="connsiteY1" fmla="*/ 6858000 h 6858000"/>
              <a:gd name="connsiteX2" fmla="*/ 717029 w 6999394"/>
              <a:gd name="connsiteY2" fmla="*/ 6858000 h 6858000"/>
              <a:gd name="connsiteX3" fmla="*/ 623642 w 6999394"/>
              <a:gd name="connsiteY3" fmla="*/ 6599363 h 6858000"/>
              <a:gd name="connsiteX4" fmla="*/ 319533 w 6999394"/>
              <a:gd name="connsiteY4" fmla="*/ 193787 h 6858000"/>
              <a:gd name="connsiteX5" fmla="*/ 371685 w 6999394"/>
              <a:gd name="connsiteY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99394" h="6858000">
                <a:moveTo>
                  <a:pt x="6999394" y="0"/>
                </a:moveTo>
                <a:lnTo>
                  <a:pt x="6999394" y="6858000"/>
                </a:lnTo>
                <a:lnTo>
                  <a:pt x="717029" y="6858000"/>
                </a:lnTo>
                <a:lnTo>
                  <a:pt x="623642" y="6599363"/>
                </a:lnTo>
                <a:cubicBezTo>
                  <a:pt x="-67685" y="4563346"/>
                  <a:pt x="-206622" y="2355719"/>
                  <a:pt x="319533" y="193787"/>
                </a:cubicBezTo>
                <a:lnTo>
                  <a:pt x="371685" y="1"/>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0CD8DFA-1DBC-9A07-8628-C729583010E3}"/>
              </a:ext>
            </a:extLst>
          </p:cNvPr>
          <p:cNvSpPr>
            <a:spLocks noGrp="1"/>
          </p:cNvSpPr>
          <p:nvPr>
            <p:ph idx="1"/>
          </p:nvPr>
        </p:nvSpPr>
        <p:spPr>
          <a:xfrm>
            <a:off x="6096000" y="1475232"/>
            <a:ext cx="5501834" cy="4471416"/>
          </a:xfrm>
        </p:spPr>
        <p:txBody>
          <a:bodyPr anchor="ctr">
            <a:normAutofit/>
          </a:bodyPr>
          <a:lstStyle/>
          <a:p>
            <a:r>
              <a:rPr lang="en-GB" sz="2400" dirty="0">
                <a:solidFill>
                  <a:schemeClr val="bg1"/>
                </a:solidFill>
              </a:rPr>
              <a:t>Supports young people in transition to adulthood (CLD Scotland, 2019)</a:t>
            </a:r>
          </a:p>
          <a:p>
            <a:r>
              <a:rPr lang="en-GB" sz="2400" dirty="0">
                <a:solidFill>
                  <a:schemeClr val="bg1"/>
                </a:solidFill>
              </a:rPr>
              <a:t>Established youth work framework</a:t>
            </a:r>
          </a:p>
          <a:p>
            <a:r>
              <a:rPr lang="en-GB" sz="2400" dirty="0">
                <a:solidFill>
                  <a:schemeClr val="bg1"/>
                </a:solidFill>
              </a:rPr>
              <a:t>Keeping up to date with social and political change (CLD Scotland, 2019)</a:t>
            </a:r>
          </a:p>
          <a:p>
            <a:r>
              <a:rPr lang="en-GB" sz="2400" dirty="0">
                <a:solidFill>
                  <a:schemeClr val="bg1"/>
                </a:solidFill>
              </a:rPr>
              <a:t>Personal, social and educational growth (CLD Scotland, 2019)</a:t>
            </a:r>
          </a:p>
          <a:p>
            <a:r>
              <a:rPr lang="en-GB" sz="2400" dirty="0">
                <a:solidFill>
                  <a:schemeClr val="bg1"/>
                </a:solidFill>
              </a:rPr>
              <a:t>Empowers self expression and community (CLD Scotland, 2019)</a:t>
            </a:r>
          </a:p>
          <a:p>
            <a:r>
              <a:rPr lang="en-GB" sz="2400" dirty="0">
                <a:solidFill>
                  <a:schemeClr val="bg1"/>
                </a:solidFill>
              </a:rPr>
              <a:t>Focuses on individual needs (CLD Scotland, 2019)</a:t>
            </a:r>
          </a:p>
          <a:p>
            <a:endParaRPr lang="en-GB" sz="2400" dirty="0">
              <a:solidFill>
                <a:schemeClr val="bg1"/>
              </a:solidFill>
            </a:endParaRPr>
          </a:p>
        </p:txBody>
      </p:sp>
    </p:spTree>
    <p:extLst>
      <p:ext uri="{BB962C8B-B14F-4D97-AF65-F5344CB8AC3E}">
        <p14:creationId xmlns:p14="http://schemas.microsoft.com/office/powerpoint/2010/main" val="2348548420"/>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2EEE2-B07A-7279-55ED-EC0C280A18D0}"/>
              </a:ext>
            </a:extLst>
          </p:cNvPr>
          <p:cNvSpPr>
            <a:spLocks noGrp="1"/>
          </p:cNvSpPr>
          <p:nvPr>
            <p:ph type="title"/>
          </p:nvPr>
        </p:nvSpPr>
        <p:spPr/>
        <p:txBody>
          <a:bodyPr>
            <a:normAutofit/>
          </a:bodyPr>
          <a:lstStyle/>
          <a:p>
            <a:r>
              <a:rPr lang="en-GB" sz="4800" dirty="0"/>
              <a:t>Conclusion</a:t>
            </a:r>
          </a:p>
        </p:txBody>
      </p:sp>
      <p:graphicFrame>
        <p:nvGraphicFramePr>
          <p:cNvPr id="5" name="Content Placeholder 2">
            <a:extLst>
              <a:ext uri="{FF2B5EF4-FFF2-40B4-BE49-F238E27FC236}">
                <a16:creationId xmlns:a16="http://schemas.microsoft.com/office/drawing/2014/main" id="{5D2D222C-8E87-6007-5C2E-8870CDA0D44E}"/>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984250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C64C4F-6675-8224-33F9-BD830D7F6A62}"/>
              </a:ext>
            </a:extLst>
          </p:cNvPr>
          <p:cNvSpPr>
            <a:spLocks noGrp="1"/>
          </p:cNvSpPr>
          <p:nvPr>
            <p:ph type="ctrTitle"/>
          </p:nvPr>
        </p:nvSpPr>
        <p:spPr>
          <a:xfrm>
            <a:off x="841248" y="1521725"/>
            <a:ext cx="4428699" cy="2745688"/>
          </a:xfrm>
          <a:noFill/>
        </p:spPr>
        <p:txBody>
          <a:bodyPr>
            <a:normAutofit/>
          </a:bodyPr>
          <a:lstStyle/>
          <a:p>
            <a:pPr algn="l"/>
            <a:r>
              <a:rPr lang="en-GB" dirty="0"/>
              <a:t>Any questions? </a:t>
            </a:r>
            <a:endParaRPr lang="en-GB"/>
          </a:p>
        </p:txBody>
      </p:sp>
      <p:pic>
        <p:nvPicPr>
          <p:cNvPr id="4" name="Picture 3" descr="Yellow question mark">
            <a:extLst>
              <a:ext uri="{FF2B5EF4-FFF2-40B4-BE49-F238E27FC236}">
                <a16:creationId xmlns:a16="http://schemas.microsoft.com/office/drawing/2014/main" id="{FAFFFA8D-4266-7135-D285-8DD459AB5648}"/>
              </a:ext>
            </a:extLst>
          </p:cNvPr>
          <p:cNvPicPr>
            <a:picLocks noChangeAspect="1"/>
          </p:cNvPicPr>
          <p:nvPr/>
        </p:nvPicPr>
        <p:blipFill rotWithShape="1">
          <a:blip r:embed="rId3"/>
          <a:srcRect l="37585" r="2636"/>
          <a:stretch/>
        </p:blipFill>
        <p:spPr>
          <a:xfrm>
            <a:off x="5359326" y="10"/>
            <a:ext cx="6832674" cy="6857990"/>
          </a:xfrm>
          <a:custGeom>
            <a:avLst/>
            <a:gdLst/>
            <a:ahLst/>
            <a:cxnLst/>
            <a:rect l="l" t="t" r="r" b="b"/>
            <a:pathLst>
              <a:path w="6832674" h="6858000">
                <a:moveTo>
                  <a:pt x="0" y="0"/>
                </a:moveTo>
                <a:lnTo>
                  <a:pt x="6832674" y="0"/>
                </a:lnTo>
                <a:lnTo>
                  <a:pt x="6832674" y="6858000"/>
                </a:lnTo>
                <a:lnTo>
                  <a:pt x="0" y="6858000"/>
                </a:lnTo>
                <a:lnTo>
                  <a:pt x="82968" y="6674481"/>
                </a:lnTo>
                <a:cubicBezTo>
                  <a:pt x="504887" y="5676950"/>
                  <a:pt x="738199" y="4580222"/>
                  <a:pt x="738199" y="3429000"/>
                </a:cubicBezTo>
                <a:cubicBezTo>
                  <a:pt x="738199" y="2277779"/>
                  <a:pt x="504887" y="1181050"/>
                  <a:pt x="82968" y="183520"/>
                </a:cubicBezTo>
                <a:close/>
              </a:path>
            </a:pathLst>
          </a:custGeom>
        </p:spPr>
      </p:pic>
    </p:spTree>
    <p:extLst>
      <p:ext uri="{BB962C8B-B14F-4D97-AF65-F5344CB8AC3E}">
        <p14:creationId xmlns:p14="http://schemas.microsoft.com/office/powerpoint/2010/main" val="37310550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1AFEE46-9E0B-55F5-A366-B97AE9CDCA85}"/>
              </a:ext>
            </a:extLst>
          </p:cNvPr>
          <p:cNvSpPr>
            <a:spLocks noGrp="1"/>
          </p:cNvSpPr>
          <p:nvPr>
            <p:ph idx="1"/>
          </p:nvPr>
        </p:nvSpPr>
        <p:spPr>
          <a:xfrm>
            <a:off x="579120" y="510540"/>
            <a:ext cx="10789920" cy="5836920"/>
          </a:xfrm>
        </p:spPr>
        <p:txBody>
          <a:bodyPr>
            <a:normAutofit fontScale="92500"/>
          </a:bodyPr>
          <a:lstStyle/>
          <a:p>
            <a:pPr marL="0" indent="0">
              <a:lnSpc>
                <a:spcPct val="200000"/>
              </a:lnSpc>
              <a:buNone/>
            </a:pPr>
            <a:r>
              <a:rPr lang="en-US" sz="26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Care Visions Healthy Ageing (2020</a:t>
            </a:r>
            <a:r>
              <a:rPr lang="en-US" sz="26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2600" b="0" i="1" dirty="0">
                <a:solidFill>
                  <a:srgbClr val="0F0F0F"/>
                </a:solidFill>
                <a:effectLst/>
                <a:latin typeface="Arial" panose="020B0604020202020204" pitchFamily="34" charset="0"/>
                <a:ea typeface="Times New Roman" panose="02020603050405020304" pitchFamily="18" charset="0"/>
                <a:cs typeface="Arial" panose="020B0604020202020204" pitchFamily="34" charset="0"/>
              </a:rPr>
              <a:t>The Swinging '60s: The Fashion and The Music. </a:t>
            </a:r>
            <a:r>
              <a:rPr lang="en-GB" sz="2600" b="0" dirty="0">
                <a:solidFill>
                  <a:srgbClr val="0F0F0F"/>
                </a:solidFill>
                <a:effectLst/>
                <a:latin typeface="Arial" panose="020B0604020202020204" pitchFamily="34" charset="0"/>
                <a:ea typeface="Times New Roman" panose="02020603050405020304" pitchFamily="18" charset="0"/>
                <a:cs typeface="Arial" panose="020B0604020202020204" pitchFamily="34" charset="0"/>
              </a:rPr>
              <a:t>Available at: https://www.youtube.com/watch?v=P2Gn4t4oYBs (Accessed 20 January 2023).</a:t>
            </a:r>
            <a:endParaRPr lang="en-GB" sz="2600" b="1"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200000"/>
              </a:lnSpc>
              <a:spcAft>
                <a:spcPts val="800"/>
              </a:spcAft>
              <a:buNone/>
            </a:pPr>
            <a:r>
              <a:rPr lang="en-GB" sz="2600" dirty="0">
                <a:effectLst/>
                <a:latin typeface="Arial" panose="020B0604020202020204" pitchFamily="34" charset="0"/>
                <a:ea typeface="Calibri" panose="020F0502020204030204" pitchFamily="34" charset="0"/>
                <a:cs typeface="Arial" panose="020B0604020202020204" pitchFamily="34" charset="0"/>
              </a:rPr>
              <a:t>Garland </a:t>
            </a:r>
            <a:r>
              <a:rPr lang="en-GB" sz="2600" i="1" dirty="0">
                <a:effectLst/>
                <a:latin typeface="Arial" panose="020B0604020202020204" pitchFamily="34" charset="0"/>
                <a:ea typeface="Calibri" panose="020F0502020204030204" pitchFamily="34" charset="0"/>
                <a:cs typeface="Arial" panose="020B0604020202020204" pitchFamily="34" charset="0"/>
              </a:rPr>
              <a:t>et al</a:t>
            </a:r>
            <a:r>
              <a:rPr lang="en-GB" sz="2600" dirty="0">
                <a:effectLst/>
                <a:latin typeface="Arial" panose="020B0604020202020204" pitchFamily="34" charset="0"/>
                <a:ea typeface="Calibri" panose="020F0502020204030204" pitchFamily="34" charset="0"/>
                <a:cs typeface="Arial" panose="020B0604020202020204" pitchFamily="34" charset="0"/>
              </a:rPr>
              <a:t>. (2012) ‘</a:t>
            </a:r>
            <a:r>
              <a:rPr lang="en-GB" sz="2600" dirty="0">
                <a:solidFill>
                  <a:srgbClr val="000000"/>
                </a:solidFill>
                <a:effectLst/>
                <a:latin typeface="Arial" panose="020B0604020202020204" pitchFamily="34" charset="0"/>
                <a:ea typeface="Calibri" panose="020F0502020204030204" pitchFamily="34" charset="0"/>
                <a:cs typeface="Arial" panose="020B0604020202020204" pitchFamily="34" charset="0"/>
              </a:rPr>
              <a:t>Youth Culture, Popular Music and the End of Consensus in Post-War Britain’ 26(3), pp. 265-271.DOI: 10.1080/13619462.2012.703002</a:t>
            </a:r>
            <a:endParaRPr lang="en-GB" sz="2600" dirty="0">
              <a:effectLst/>
              <a:latin typeface="Arial" panose="020B0604020202020204" pitchFamily="34" charset="0"/>
              <a:ea typeface="Calibri" panose="020F0502020204030204" pitchFamily="34" charset="0"/>
              <a:cs typeface="Arial" panose="020B0604020202020204" pitchFamily="34" charset="0"/>
            </a:endParaRPr>
          </a:p>
          <a:p>
            <a:pPr marL="0" indent="0" eaLnBrk="0" hangingPunct="0">
              <a:lnSpc>
                <a:spcPct val="200000"/>
              </a:lnSpc>
              <a:spcAft>
                <a:spcPts val="800"/>
              </a:spcAft>
              <a:buNone/>
            </a:pPr>
            <a:r>
              <a:rPr lang="en-GB" sz="2600" dirty="0">
                <a:effectLst/>
                <a:latin typeface="Arial" panose="020B0604020202020204" pitchFamily="34" charset="0"/>
                <a:ea typeface="Calibri" panose="020F0502020204030204" pitchFamily="34" charset="0"/>
                <a:cs typeface="Arial" panose="020B0604020202020204" pitchFamily="34" charset="0"/>
              </a:rPr>
              <a:t>CLD Standards Council Scotland (2019) </a:t>
            </a:r>
            <a:r>
              <a:rPr lang="en-GB" sz="2600" i="1" dirty="0">
                <a:effectLst/>
                <a:latin typeface="Arial" panose="020B0604020202020204" pitchFamily="34" charset="0"/>
                <a:ea typeface="Calibri" panose="020F0502020204030204" pitchFamily="34" charset="0"/>
                <a:cs typeface="Arial" panose="020B0604020202020204" pitchFamily="34" charset="0"/>
              </a:rPr>
              <a:t>Youth Work National Occupational Standards.</a:t>
            </a:r>
            <a:r>
              <a:rPr lang="en-GB" sz="2600" dirty="0">
                <a:effectLst/>
                <a:latin typeface="Arial" panose="020B0604020202020204" pitchFamily="34" charset="0"/>
                <a:ea typeface="Calibri" panose="020F0502020204030204" pitchFamily="34" charset="0"/>
                <a:cs typeface="Arial" panose="020B0604020202020204" pitchFamily="34" charset="0"/>
              </a:rPr>
              <a:t> Glasgow: CLD Standards Council Scotland.</a:t>
            </a:r>
          </a:p>
          <a:p>
            <a:endParaRPr lang="en-GB" dirty="0"/>
          </a:p>
        </p:txBody>
      </p:sp>
    </p:spTree>
    <p:extLst>
      <p:ext uri="{BB962C8B-B14F-4D97-AF65-F5344CB8AC3E}">
        <p14:creationId xmlns:p14="http://schemas.microsoft.com/office/powerpoint/2010/main" val="36092973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1AFEE46-9E0B-55F5-A366-B97AE9CDCA85}"/>
              </a:ext>
            </a:extLst>
          </p:cNvPr>
          <p:cNvSpPr>
            <a:spLocks noGrp="1"/>
          </p:cNvSpPr>
          <p:nvPr>
            <p:ph idx="1"/>
          </p:nvPr>
        </p:nvSpPr>
        <p:spPr>
          <a:xfrm>
            <a:off x="579120" y="510540"/>
            <a:ext cx="10789920" cy="5836920"/>
          </a:xfrm>
        </p:spPr>
        <p:txBody>
          <a:bodyPr>
            <a:normAutofit fontScale="92500" lnSpcReduction="20000"/>
          </a:bodyPr>
          <a:lstStyle/>
          <a:p>
            <a:pPr marL="0" indent="0">
              <a:lnSpc>
                <a:spcPct val="200000"/>
              </a:lnSpc>
              <a:spcAft>
                <a:spcPts val="800"/>
              </a:spcAft>
              <a:buNone/>
            </a:pPr>
            <a:r>
              <a:rPr lang="en-GB" sz="2600" dirty="0">
                <a:solidFill>
                  <a:srgbClr val="000000"/>
                </a:solidFill>
                <a:effectLst/>
                <a:latin typeface="Arial" panose="020B0604020202020204" pitchFamily="34" charset="0"/>
                <a:ea typeface="Calibri" panose="020F0502020204030204" pitchFamily="34" charset="0"/>
                <a:cs typeface="Arial" panose="020B0604020202020204" pitchFamily="34" charset="0"/>
              </a:rPr>
              <a:t>Greaves, M. (2002) </a:t>
            </a:r>
            <a:r>
              <a:rPr lang="en-GB" sz="26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How youth are portrayed in the media.</a:t>
            </a:r>
            <a:r>
              <a:rPr lang="en-GB" sz="26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Available at: https://www.tigweb.org/youthmedia/panorama/article.html?ContentID=295#:~:text=The%20media%20portrays%20youth%20in%20a%20negative%20light%2C,peaceful%20manner%20and%20they%20are%20portrayed%20as%20rebels (Accessed: 20 January 2023). </a:t>
            </a:r>
            <a:endParaRPr lang="en-GB" sz="26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200000"/>
              </a:lnSpc>
              <a:spcAft>
                <a:spcPts val="800"/>
              </a:spcAft>
              <a:buNone/>
            </a:pPr>
            <a:r>
              <a:rPr lang="en-US" sz="2600" dirty="0">
                <a:effectLst/>
                <a:latin typeface="Arial" panose="020B0604020202020204" pitchFamily="34" charset="0"/>
                <a:ea typeface="Calibri" panose="020F0502020204030204" pitchFamily="34" charset="0"/>
                <a:cs typeface="Arial" panose="020B0604020202020204" pitchFamily="34" charset="0"/>
              </a:rPr>
              <a:t>Marwick, A. (2011) </a:t>
            </a:r>
            <a:r>
              <a:rPr lang="en-US" sz="2600" i="1" dirty="0">
                <a:effectLst/>
                <a:latin typeface="Arial" panose="020B0604020202020204" pitchFamily="34" charset="0"/>
                <a:ea typeface="Calibri" panose="020F0502020204030204" pitchFamily="34" charset="0"/>
                <a:cs typeface="Arial" panose="020B0604020202020204" pitchFamily="34" charset="0"/>
              </a:rPr>
              <a:t>The Sixties: Cultural Revolution in Britain, France, Italy, and the United States, C.1958-c.1974.</a:t>
            </a:r>
            <a:r>
              <a:rPr lang="en-US" sz="2600" dirty="0">
                <a:effectLst/>
                <a:latin typeface="Arial" panose="020B0604020202020204" pitchFamily="34" charset="0"/>
                <a:ea typeface="Calibri" panose="020F0502020204030204" pitchFamily="34" charset="0"/>
                <a:cs typeface="Arial" panose="020B0604020202020204" pitchFamily="34" charset="0"/>
              </a:rPr>
              <a:t> United Kingdom: Bloomsbury Publishing.</a:t>
            </a:r>
            <a:endParaRPr lang="en-GB" sz="26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16696205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1AFEE46-9E0B-55F5-A366-B97AE9CDCA85}"/>
              </a:ext>
            </a:extLst>
          </p:cNvPr>
          <p:cNvSpPr>
            <a:spLocks noGrp="1"/>
          </p:cNvSpPr>
          <p:nvPr>
            <p:ph idx="1"/>
          </p:nvPr>
        </p:nvSpPr>
        <p:spPr>
          <a:xfrm>
            <a:off x="518160" y="411480"/>
            <a:ext cx="11414760" cy="4785360"/>
          </a:xfrm>
        </p:spPr>
        <p:txBody>
          <a:bodyPr>
            <a:normAutofit fontScale="92500" lnSpcReduction="10000"/>
          </a:bodyPr>
          <a:lstStyle/>
          <a:p>
            <a:pPr marL="0" indent="0">
              <a:lnSpc>
                <a:spcPct val="200000"/>
              </a:lnSpc>
              <a:spcAft>
                <a:spcPts val="800"/>
              </a:spcAft>
              <a:buNone/>
            </a:pPr>
            <a:r>
              <a:rPr lang="en-US" sz="2600" dirty="0">
                <a:effectLst/>
                <a:latin typeface="Arial" panose="020B0604020202020204" pitchFamily="34" charset="0"/>
                <a:ea typeface="Calibri" panose="020F0502020204030204" pitchFamily="34" charset="0"/>
                <a:cs typeface="Arial" panose="020B0604020202020204" pitchFamily="34" charset="0"/>
              </a:rPr>
              <a:t>Office for National Statistics (2015) </a:t>
            </a:r>
            <a:r>
              <a:rPr lang="en-US" sz="2600" i="1" dirty="0">
                <a:effectLst/>
                <a:latin typeface="Arial" panose="020B0604020202020204" pitchFamily="34" charset="0"/>
                <a:ea typeface="Calibri" panose="020F0502020204030204" pitchFamily="34" charset="0"/>
                <a:cs typeface="Arial" panose="020B0604020202020204" pitchFamily="34" charset="0"/>
              </a:rPr>
              <a:t>Victory in Europe Day: How World War II changed the UK.</a:t>
            </a:r>
            <a:r>
              <a:rPr lang="en-US" sz="2600" dirty="0">
                <a:effectLst/>
                <a:latin typeface="Arial" panose="020B0604020202020204" pitchFamily="34" charset="0"/>
                <a:ea typeface="Calibri" panose="020F0502020204030204" pitchFamily="34" charset="0"/>
                <a:cs typeface="Arial" panose="020B0604020202020204" pitchFamily="34" charset="0"/>
              </a:rPr>
              <a:t> Available at: https://www.ons.gov.uk/peoplepopulationandcommunity/birthsdeathsandmarriages/articles/victoryineuropedayhowworldwariichangedtheuk/2015-05-08 (Accessed 18 January 2023).</a:t>
            </a:r>
            <a:endParaRPr lang="en-GB" sz="26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200000"/>
              </a:lnSpc>
              <a:spcAft>
                <a:spcPts val="800"/>
              </a:spcAft>
              <a:buNone/>
            </a:pPr>
            <a:r>
              <a:rPr lang="en-US" sz="2600" dirty="0">
                <a:effectLst/>
                <a:latin typeface="Arial" panose="020B0604020202020204" pitchFamily="34" charset="0"/>
                <a:ea typeface="Calibri" panose="020F0502020204030204" pitchFamily="34" charset="0"/>
                <a:cs typeface="Arial" panose="020B0604020202020204" pitchFamily="34" charset="0"/>
              </a:rPr>
              <a:t>Rowe, C. (2004). Britain 1929-1998. United Kingdom: Pearson Education.</a:t>
            </a:r>
            <a:endParaRPr lang="en-GB" sz="26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sz="2400" dirty="0"/>
          </a:p>
        </p:txBody>
      </p:sp>
    </p:spTree>
    <p:extLst>
      <p:ext uri="{BB962C8B-B14F-4D97-AF65-F5344CB8AC3E}">
        <p14:creationId xmlns:p14="http://schemas.microsoft.com/office/powerpoint/2010/main" val="6616878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1AFEE46-9E0B-55F5-A366-B97AE9CDCA85}"/>
              </a:ext>
            </a:extLst>
          </p:cNvPr>
          <p:cNvSpPr>
            <a:spLocks noGrp="1"/>
          </p:cNvSpPr>
          <p:nvPr>
            <p:ph idx="1"/>
          </p:nvPr>
        </p:nvSpPr>
        <p:spPr>
          <a:xfrm>
            <a:off x="518160" y="411480"/>
            <a:ext cx="11414760" cy="5638800"/>
          </a:xfrm>
        </p:spPr>
        <p:txBody>
          <a:bodyPr>
            <a:normAutofit fontScale="85000" lnSpcReduction="10000"/>
          </a:bodyPr>
          <a:lstStyle/>
          <a:p>
            <a:pPr marL="0" indent="0">
              <a:lnSpc>
                <a:spcPct val="200000"/>
              </a:lnSpc>
              <a:spcAft>
                <a:spcPts val="800"/>
              </a:spcAft>
              <a:buNone/>
            </a:pPr>
            <a:r>
              <a:rPr lang="en-US" dirty="0">
                <a:effectLst/>
                <a:latin typeface="Arial" panose="020B0604020202020204" pitchFamily="34" charset="0"/>
                <a:ea typeface="Calibri" panose="020F0502020204030204" pitchFamily="34" charset="0"/>
                <a:cs typeface="Arial" panose="020B0604020202020204" pitchFamily="34" charset="0"/>
              </a:rPr>
              <a:t>Watson, K. (no date) </a:t>
            </a:r>
            <a:r>
              <a:rPr lang="en-US" i="1" dirty="0">
                <a:effectLst/>
                <a:latin typeface="Arial" panose="020B0604020202020204" pitchFamily="34" charset="0"/>
                <a:ea typeface="Calibri" panose="020F0502020204030204" pitchFamily="34" charset="0"/>
                <a:cs typeface="Arial" panose="020B0604020202020204" pitchFamily="34" charset="0"/>
              </a:rPr>
              <a:t>The 1960s: The Decade that Shook Britain. </a:t>
            </a:r>
            <a:r>
              <a:rPr lang="en-US" dirty="0">
                <a:effectLst/>
                <a:latin typeface="Arial" panose="020B0604020202020204" pitchFamily="34" charset="0"/>
                <a:ea typeface="Calibri" panose="020F0502020204030204" pitchFamily="34" charset="0"/>
                <a:cs typeface="Arial" panose="020B0604020202020204" pitchFamily="34" charset="0"/>
              </a:rPr>
              <a:t>Available at:</a:t>
            </a:r>
            <a:r>
              <a:rPr lang="en-US" i="1" dirty="0">
                <a:effectLst/>
                <a:latin typeface="Arial" panose="020B0604020202020204" pitchFamily="34" charset="0"/>
                <a:ea typeface="Calibri" panose="020F0502020204030204" pitchFamily="34" charset="0"/>
                <a:cs typeface="Arial" panose="020B0604020202020204" pitchFamily="34" charset="0"/>
              </a:rPr>
              <a:t> https://www.historic-uk.com/CultureUK/The-1960s-The-Decade-that-Shook-Britain/ </a:t>
            </a:r>
            <a:r>
              <a:rPr lang="en-US" dirty="0">
                <a:effectLst/>
                <a:latin typeface="Arial" panose="020B0604020202020204" pitchFamily="34" charset="0"/>
                <a:ea typeface="Calibri" panose="020F0502020204030204" pitchFamily="34" charset="0"/>
                <a:cs typeface="Arial" panose="020B0604020202020204" pitchFamily="34" charset="0"/>
              </a:rPr>
              <a:t>(Accessed: 20 January 2023).</a:t>
            </a:r>
            <a:endParaRPr lang="en-GB"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200000"/>
              </a:lnSpc>
              <a:spcAft>
                <a:spcPts val="800"/>
              </a:spcAft>
              <a:buNone/>
            </a:pPr>
            <a:r>
              <a:rPr lang="en-GB" dirty="0">
                <a:solidFill>
                  <a:srgbClr val="111111"/>
                </a:solidFill>
                <a:effectLst/>
                <a:latin typeface="Arial" panose="020B0604020202020204" pitchFamily="34" charset="0"/>
                <a:ea typeface="Calibri" panose="020F0502020204030204" pitchFamily="34" charset="0"/>
                <a:cs typeface="Arial" panose="020B0604020202020204" pitchFamily="34" charset="0"/>
              </a:rPr>
              <a:t>Smith, M. K. (2013) ‘What is youth work? Exploring the history, theory and practice of youth work’, </a:t>
            </a:r>
            <a:r>
              <a:rPr lang="en-GB" i="1" dirty="0">
                <a:solidFill>
                  <a:srgbClr val="111111"/>
                </a:solidFill>
                <a:effectLst/>
                <a:latin typeface="Arial" panose="020B0604020202020204" pitchFamily="34" charset="0"/>
                <a:ea typeface="Calibri" panose="020F0502020204030204" pitchFamily="34" charset="0"/>
                <a:cs typeface="Arial" panose="020B0604020202020204" pitchFamily="34" charset="0"/>
              </a:rPr>
              <a:t>The </a:t>
            </a:r>
            <a:r>
              <a:rPr lang="en-GB" i="1" dirty="0" err="1">
                <a:solidFill>
                  <a:srgbClr val="111111"/>
                </a:solidFill>
                <a:effectLst/>
                <a:latin typeface="Arial" panose="020B0604020202020204" pitchFamily="34" charset="0"/>
                <a:ea typeface="Calibri" panose="020F0502020204030204" pitchFamily="34" charset="0"/>
                <a:cs typeface="Arial" panose="020B0604020202020204" pitchFamily="34" charset="0"/>
              </a:rPr>
              <a:t>encyclopedia</a:t>
            </a:r>
            <a:r>
              <a:rPr lang="en-GB" i="1" dirty="0">
                <a:solidFill>
                  <a:srgbClr val="111111"/>
                </a:solidFill>
                <a:effectLst/>
                <a:latin typeface="Arial" panose="020B0604020202020204" pitchFamily="34" charset="0"/>
                <a:ea typeface="Calibri" panose="020F0502020204030204" pitchFamily="34" charset="0"/>
                <a:cs typeface="Arial" panose="020B0604020202020204" pitchFamily="34" charset="0"/>
              </a:rPr>
              <a:t> of pedagogy and informal education</a:t>
            </a:r>
            <a:r>
              <a:rPr lang="en-GB" dirty="0">
                <a:solidFill>
                  <a:srgbClr val="111111"/>
                </a:solidFill>
                <a:effectLst/>
                <a:latin typeface="Arial" panose="020B0604020202020204" pitchFamily="34" charset="0"/>
                <a:ea typeface="Calibri" panose="020F0502020204030204" pitchFamily="34" charset="0"/>
                <a:cs typeface="Arial" panose="020B0604020202020204" pitchFamily="34" charset="0"/>
              </a:rPr>
              <a:t>. Available at: </a:t>
            </a:r>
            <a:r>
              <a:rPr lang="en-GB" dirty="0">
                <a:solidFill>
                  <a:srgbClr val="000000"/>
                </a:solidFill>
                <a:effectLst/>
                <a:latin typeface="Arial" panose="020B0604020202020204" pitchFamily="34" charset="0"/>
                <a:ea typeface="Calibri" panose="020F0502020204030204" pitchFamily="34" charset="0"/>
                <a:cs typeface="Arial" panose="020B0604020202020204" pitchFamily="34" charset="0"/>
              </a:rPr>
              <a:t>www.infed.org/mobi/what-is-youth-work-exploring-the-history-theory-and-practice-of-work-with-young-people/</a:t>
            </a:r>
            <a:r>
              <a:rPr lang="en-GB" dirty="0">
                <a:solidFill>
                  <a:srgbClr val="111111"/>
                </a:solidFill>
                <a:effectLst/>
                <a:latin typeface="Arial" panose="020B0604020202020204" pitchFamily="34" charset="0"/>
                <a:ea typeface="Calibri" panose="020F0502020204030204" pitchFamily="34" charset="0"/>
                <a:cs typeface="Arial" panose="020B0604020202020204" pitchFamily="34" charset="0"/>
              </a:rPr>
              <a:t> (Accessed 19 January 2023). </a:t>
            </a:r>
            <a:endParaRPr lang="en-GB"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488524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1AFEE46-9E0B-55F5-A366-B97AE9CDCA85}"/>
              </a:ext>
            </a:extLst>
          </p:cNvPr>
          <p:cNvSpPr>
            <a:spLocks noGrp="1"/>
          </p:cNvSpPr>
          <p:nvPr>
            <p:ph idx="1"/>
          </p:nvPr>
        </p:nvSpPr>
        <p:spPr>
          <a:xfrm>
            <a:off x="518160" y="411480"/>
            <a:ext cx="11414760" cy="6004560"/>
          </a:xfrm>
        </p:spPr>
        <p:txBody>
          <a:bodyPr>
            <a:normAutofit fontScale="85000" lnSpcReduction="10000"/>
          </a:bodyPr>
          <a:lstStyle/>
          <a:p>
            <a:pPr marL="0" indent="0">
              <a:lnSpc>
                <a:spcPct val="200000"/>
              </a:lnSpc>
              <a:spcAft>
                <a:spcPts val="800"/>
              </a:spcAft>
              <a:buNone/>
            </a:pPr>
            <a:r>
              <a:rPr lang="en-US" dirty="0">
                <a:effectLst/>
                <a:latin typeface="Arial" panose="020B0604020202020204" pitchFamily="34" charset="0"/>
                <a:ea typeface="Calibri" panose="020F0502020204030204" pitchFamily="34" charset="0"/>
                <a:cs typeface="Arial" panose="020B0604020202020204" pitchFamily="34" charset="0"/>
              </a:rPr>
              <a:t>Smith, M. K., and Doyle M. E. (2002). ‘The Albemarle Report and the development of youth work in England and Wales’, </a:t>
            </a:r>
            <a:r>
              <a:rPr lang="en-US" i="1" dirty="0">
                <a:effectLst/>
                <a:latin typeface="Arial" panose="020B0604020202020204" pitchFamily="34" charset="0"/>
                <a:ea typeface="Calibri" panose="020F0502020204030204" pitchFamily="34" charset="0"/>
                <a:cs typeface="Arial" panose="020B0604020202020204" pitchFamily="34" charset="0"/>
              </a:rPr>
              <a:t>The encyclopedia of pedagogy and informal education</a:t>
            </a:r>
            <a:r>
              <a:rPr lang="en-US" dirty="0">
                <a:effectLst/>
                <a:latin typeface="Arial" panose="020B0604020202020204" pitchFamily="34" charset="0"/>
                <a:ea typeface="Calibri" panose="020F0502020204030204" pitchFamily="34" charset="0"/>
                <a:cs typeface="Arial" panose="020B0604020202020204" pitchFamily="34" charset="0"/>
              </a:rPr>
              <a:t>. Available at: https://infed.org/mobi/the-albemarle-report-and-the-development-of-youth-work-in-england-and-wales/ (Accessed: 19 January 2023). </a:t>
            </a:r>
            <a:endParaRPr lang="en-GB"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200000"/>
              </a:lnSpc>
              <a:spcAft>
                <a:spcPts val="800"/>
              </a:spcAft>
              <a:buNone/>
            </a:pPr>
            <a:r>
              <a:rPr lang="en-US" dirty="0">
                <a:effectLst/>
                <a:latin typeface="Arial" panose="020B0604020202020204" pitchFamily="34" charset="0"/>
                <a:ea typeface="Calibri" panose="020F0502020204030204" pitchFamily="34" charset="0"/>
                <a:cs typeface="Arial" panose="020B0604020202020204" pitchFamily="34" charset="0"/>
              </a:rPr>
              <a:t>UK Youth (2020) </a:t>
            </a:r>
            <a:r>
              <a:rPr lang="en-US" i="1" dirty="0">
                <a:effectLst/>
                <a:latin typeface="Arial" panose="020B0604020202020204" pitchFamily="34" charset="0"/>
                <a:ea typeface="Calibri" panose="020F0502020204030204" pitchFamily="34" charset="0"/>
                <a:cs typeface="Arial" panose="020B0604020202020204" pitchFamily="34" charset="0"/>
              </a:rPr>
              <a:t>Youth workers supporting young people to lead change in their communities. </a:t>
            </a:r>
            <a:r>
              <a:rPr lang="en-US" dirty="0">
                <a:effectLst/>
                <a:latin typeface="Arial" panose="020B0604020202020204" pitchFamily="34" charset="0"/>
                <a:ea typeface="Calibri" panose="020F0502020204030204" pitchFamily="34" charset="0"/>
                <a:cs typeface="Arial" panose="020B0604020202020204" pitchFamily="34" charset="0"/>
              </a:rPr>
              <a:t>Available at:</a:t>
            </a:r>
            <a:r>
              <a:rPr lang="en-US" i="1" dirty="0">
                <a:effectLst/>
                <a:latin typeface="Arial" panose="020B0604020202020204" pitchFamily="34" charset="0"/>
                <a:ea typeface="Calibri" panose="020F0502020204030204" pitchFamily="34" charset="0"/>
                <a:cs typeface="Arial" panose="020B0604020202020204" pitchFamily="34" charset="0"/>
              </a:rPr>
              <a:t> </a:t>
            </a:r>
            <a:r>
              <a:rPr lang="en-US" dirty="0">
                <a:effectLst/>
                <a:latin typeface="Arial" panose="020B0604020202020204" pitchFamily="34" charset="0"/>
                <a:ea typeface="Calibri" panose="020F0502020204030204" pitchFamily="34" charset="0"/>
                <a:cs typeface="Arial" panose="020B0604020202020204" pitchFamily="34" charset="0"/>
              </a:rPr>
              <a:t>https://www.ukyouth.org/2020/11/youth-workers-supporting-young-people-to-lead-change-in-their-communities/ (Accessed: 19 January 2023). </a:t>
            </a:r>
            <a:endParaRPr lang="en-GB"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604341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1AFEE46-9E0B-55F5-A366-B97AE9CDCA85}"/>
              </a:ext>
            </a:extLst>
          </p:cNvPr>
          <p:cNvSpPr>
            <a:spLocks noGrp="1"/>
          </p:cNvSpPr>
          <p:nvPr>
            <p:ph idx="1"/>
          </p:nvPr>
        </p:nvSpPr>
        <p:spPr>
          <a:xfrm>
            <a:off x="518160" y="411480"/>
            <a:ext cx="11414760" cy="6004560"/>
          </a:xfrm>
        </p:spPr>
        <p:txBody>
          <a:bodyPr>
            <a:normAutofit/>
          </a:bodyPr>
          <a:lstStyle/>
          <a:p>
            <a:pPr marL="0" indent="0">
              <a:lnSpc>
                <a:spcPct val="200000"/>
              </a:lnSpc>
              <a:buNone/>
            </a:pPr>
            <a:r>
              <a:rPr lang="en-GB" sz="2400" dirty="0">
                <a:effectLst/>
                <a:latin typeface="Arial" panose="020B0604020202020204" pitchFamily="34" charset="0"/>
                <a:ea typeface="Calibri" panose="020F0502020204030204" pitchFamily="34" charset="0"/>
                <a:cs typeface="Arial" panose="020B0604020202020204" pitchFamily="34" charset="0"/>
              </a:rPr>
              <a:t>Youth Work in Wales Review Group (2022) </a:t>
            </a:r>
            <a:r>
              <a:rPr lang="en-GB" sz="2400" i="1" dirty="0">
                <a:effectLst/>
                <a:latin typeface="Arial" panose="020B0604020202020204" pitchFamily="34" charset="0"/>
                <a:ea typeface="Calibri" panose="020F0502020204030204" pitchFamily="34" charset="0"/>
                <a:cs typeface="Arial" panose="020B0604020202020204" pitchFamily="34" charset="0"/>
              </a:rPr>
              <a:t>Youth Work in Wales: Principles and Purposes</a:t>
            </a:r>
            <a:r>
              <a:rPr lang="en-GB" sz="2400" dirty="0">
                <a:effectLst/>
                <a:latin typeface="Arial" panose="020B0604020202020204" pitchFamily="34" charset="0"/>
                <a:ea typeface="Calibri" panose="020F0502020204030204" pitchFamily="34" charset="0"/>
                <a:cs typeface="Arial" panose="020B0604020202020204" pitchFamily="34" charset="0"/>
              </a:rPr>
              <a:t>. Available at: https://www.cwvys.org.uk/youth-work-in-wales-principles-and-purposes-2/ (Accessed: 9 January 2023).</a:t>
            </a:r>
          </a:p>
          <a:p>
            <a:pPr marL="0" indent="0">
              <a:buNone/>
            </a:pP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9945235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9106</TotalTime>
  <Words>2942</Words>
  <Application>Microsoft Office PowerPoint</Application>
  <PresentationFormat>Widescreen</PresentationFormat>
  <Paragraphs>122</Paragraphs>
  <Slides>19</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Calibri</vt:lpstr>
      <vt:lpstr>Calibri Light</vt:lpstr>
      <vt:lpstr>Georgia</vt:lpstr>
      <vt:lpstr>Times New Roman</vt:lpstr>
      <vt:lpstr>Office Theme</vt:lpstr>
      <vt:lpstr>ECYW4002 Professional Practice:  Principles and Contexts of Work with Young People</vt:lpstr>
      <vt:lpstr>Content</vt:lpstr>
      <vt:lpstr>The 1960s</vt:lpstr>
      <vt:lpstr>The Emergence of Youth Culture</vt:lpstr>
      <vt:lpstr>Influences of social change  and Youth Culture  in the 1960s </vt:lpstr>
      <vt:lpstr>The ‘Baby Bulge’ </vt:lpstr>
      <vt:lpstr>‘The Emerging  Youth problem’</vt:lpstr>
      <vt:lpstr>The Albermarle Report (1960)</vt:lpstr>
      <vt:lpstr>Results of the Albermarle Report (1960)</vt:lpstr>
      <vt:lpstr>Life today for young people</vt:lpstr>
      <vt:lpstr>Youth work today</vt:lpstr>
      <vt:lpstr>Conclusion</vt:lpstr>
      <vt:lpstr>Any questions? </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Professional Practice:  Principles and Contexts of Work with Young People</dc:title>
  <dc:creator>Kayleigh Cowdery (2218436)</dc:creator>
  <cp:lastModifiedBy>Kayleigh Cowdery (2218436)</cp:lastModifiedBy>
  <cp:revision>34</cp:revision>
  <dcterms:created xsi:type="dcterms:W3CDTF">2023-01-13T16:14:09Z</dcterms:created>
  <dcterms:modified xsi:type="dcterms:W3CDTF">2023-01-25T23:50:41Z</dcterms:modified>
</cp:coreProperties>
</file>