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13"/>
  </p:notesMasterIdLst>
  <p:sldIdLst>
    <p:sldId id="256" r:id="rId2"/>
    <p:sldId id="257" r:id="rId3"/>
    <p:sldId id="260" r:id="rId4"/>
    <p:sldId id="259" r:id="rId5"/>
    <p:sldId id="265" r:id="rId6"/>
    <p:sldId id="262" r:id="rId7"/>
    <p:sldId id="266" r:id="rId8"/>
    <p:sldId id="264" r:id="rId9"/>
    <p:sldId id="258" r:id="rId10"/>
    <p:sldId id="263" r:id="rId11"/>
    <p:sldId id="26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94675" autoAdjust="0"/>
  </p:normalViewPr>
  <p:slideViewPr>
    <p:cSldViewPr snapToGrid="0">
      <p:cViewPr>
        <p:scale>
          <a:sx n="100" d="100"/>
          <a:sy n="100" d="100"/>
        </p:scale>
        <p:origin x="954" y="510"/>
      </p:cViewPr>
      <p:guideLst/>
    </p:cSldViewPr>
  </p:slideViewPr>
  <p:outlineViewPr>
    <p:cViewPr>
      <p:scale>
        <a:sx n="33" d="100"/>
        <a:sy n="33" d="100"/>
      </p:scale>
      <p:origin x="0" y="-606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71E7E5-E3EF-46D6-98C8-D7FC7A3D5262}" type="datetimeFigureOut">
              <a:rPr lang="en-GB" smtClean="0"/>
              <a:t>15/02/2022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EE48B6-138B-4175-9B78-0C4A5AF92398}" type="slidenum">
              <a:rPr lang="en-GB" smtClean="0"/>
              <a:t>‹#›</a:t>
            </a:fld>
            <a:endParaRPr lang="en-GB"/>
          </a:p>
        </p:txBody>
      </p:sp>
    </p:spTree>
    <p:extLst>
      <p:ext uri="{BB962C8B-B14F-4D97-AF65-F5344CB8AC3E}">
        <p14:creationId xmlns:p14="http://schemas.microsoft.com/office/powerpoint/2010/main" val="851594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EE48B6-138B-4175-9B78-0C4A5AF92398}" type="slidenum">
              <a:rPr lang="en-GB" smtClean="0"/>
              <a:t>1</a:t>
            </a:fld>
            <a:endParaRPr lang="en-GB" dirty="0"/>
          </a:p>
        </p:txBody>
      </p:sp>
    </p:spTree>
    <p:extLst>
      <p:ext uri="{BB962C8B-B14F-4D97-AF65-F5344CB8AC3E}">
        <p14:creationId xmlns:p14="http://schemas.microsoft.com/office/powerpoint/2010/main" val="3509762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EE48B6-138B-4175-9B78-0C4A5AF92398}" type="slidenum">
              <a:rPr lang="en-GB" smtClean="0"/>
              <a:t>9</a:t>
            </a:fld>
            <a:endParaRPr lang="en-GB" dirty="0"/>
          </a:p>
        </p:txBody>
      </p:sp>
    </p:spTree>
    <p:extLst>
      <p:ext uri="{BB962C8B-B14F-4D97-AF65-F5344CB8AC3E}">
        <p14:creationId xmlns:p14="http://schemas.microsoft.com/office/powerpoint/2010/main" val="387582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B3E29AF8-9E09-46E2-BB5F-931F007F13F2}" type="datetime1">
              <a:rPr lang="en-GB" smtClean="0"/>
              <a:pPr lvl="0"/>
              <a:t>15/02/2022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pPr lvl="0"/>
            <a:fld id="{CA3F5018-963B-45AE-A768-3DE991D8FCE5}" type="slidenum">
              <a:rPr lang="en-GB" smtClean="0"/>
              <a:t>‹#›</a:t>
            </a:fld>
            <a:endParaRPr lang="en-GB"/>
          </a:p>
        </p:txBody>
      </p:sp>
    </p:spTree>
    <p:extLst>
      <p:ext uri="{BB962C8B-B14F-4D97-AF65-F5344CB8AC3E}">
        <p14:creationId xmlns:p14="http://schemas.microsoft.com/office/powerpoint/2010/main" val="306993691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AF1CF197-C1FE-43AC-AED8-8BB54473E60B}" type="datetime1">
              <a:rPr lang="en-GB" smtClean="0"/>
              <a:pPr lvl="0"/>
              <a:t>15/02/2022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lvl="0"/>
            <a:fld id="{66CD971E-3C2C-4403-86E4-5EE6343CD076}" type="slidenum">
              <a:rPr lang="en-GB" smtClean="0"/>
              <a:t>‹#›</a:t>
            </a:fld>
            <a:endParaRPr lang="en-GB"/>
          </a:p>
        </p:txBody>
      </p:sp>
    </p:spTree>
    <p:extLst>
      <p:ext uri="{BB962C8B-B14F-4D97-AF65-F5344CB8AC3E}">
        <p14:creationId xmlns:p14="http://schemas.microsoft.com/office/powerpoint/2010/main" val="2018174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9028ED06-FAEE-4211-9403-3C432051D930}" type="datetime1">
              <a:rPr lang="en-GB" smtClean="0"/>
              <a:pPr lvl="0"/>
              <a:t>15/02/2022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lvl="0"/>
            <a:fld id="{185A3828-2DFA-422C-BC9E-53242597AA8D}" type="slidenum">
              <a:rPr lang="en-GB" smtClean="0"/>
              <a:t>‹#›</a:t>
            </a:fld>
            <a:endParaRPr lang="en-GB"/>
          </a:p>
        </p:txBody>
      </p:sp>
    </p:spTree>
    <p:extLst>
      <p:ext uri="{BB962C8B-B14F-4D97-AF65-F5344CB8AC3E}">
        <p14:creationId xmlns:p14="http://schemas.microsoft.com/office/powerpoint/2010/main" val="3676842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393B5076-F0A4-4437-A69B-10AA8176B180}" type="datetime1">
              <a:rPr lang="en-GB" smtClean="0"/>
              <a:pPr lvl="0"/>
              <a:t>15/02/2022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pPr lvl="0"/>
            <a:fld id="{66F57B10-2811-4DBD-A07E-756968375A36}" type="slidenum">
              <a:rPr lang="en-GB" smtClean="0"/>
              <a:t>‹#›</a:t>
            </a:fld>
            <a:endParaRPr lang="en-GB"/>
          </a:p>
        </p:txBody>
      </p:sp>
    </p:spTree>
    <p:extLst>
      <p:ext uri="{BB962C8B-B14F-4D97-AF65-F5344CB8AC3E}">
        <p14:creationId xmlns:p14="http://schemas.microsoft.com/office/powerpoint/2010/main" val="4044502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3F49B0FC-CA58-4D58-885B-E2C01FBB7DB9}" type="datetime1">
              <a:rPr lang="en-GB" smtClean="0"/>
              <a:pPr lvl="0"/>
              <a:t>15/02/2022</a:t>
            </a:fld>
            <a:endParaRPr lang="en-GB"/>
          </a:p>
        </p:txBody>
      </p:sp>
      <p:sp>
        <p:nvSpPr>
          <p:cNvPr id="8" name="Footer Placeholder 7"/>
          <p:cNvSpPr>
            <a:spLocks noGrp="1"/>
          </p:cNvSpPr>
          <p:nvPr>
            <p:ph type="ftr" sz="quarter" idx="11"/>
          </p:nvPr>
        </p:nvSpPr>
        <p:spPr/>
        <p:txBody>
          <a:bodyPr/>
          <a:lstStyle/>
          <a:p>
            <a:pPr lvl="0"/>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pPr lvl="0"/>
            <a:fld id="{2A3AB541-3600-4E67-BF61-FB07628305D0}" type="slidenum">
              <a:rPr lang="en-GB" smtClean="0"/>
              <a:t>‹#›</a:t>
            </a:fld>
            <a:endParaRPr lang="en-GB"/>
          </a:p>
        </p:txBody>
      </p:sp>
    </p:spTree>
    <p:extLst>
      <p:ext uri="{BB962C8B-B14F-4D97-AF65-F5344CB8AC3E}">
        <p14:creationId xmlns:p14="http://schemas.microsoft.com/office/powerpoint/2010/main" val="1274747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9246BAF8-A0D6-45E2-95E2-800F9B8B4E68}" type="datetime1">
              <a:rPr lang="en-GB" smtClean="0"/>
              <a:pPr lvl="0"/>
              <a:t>15/02/2022</a:t>
            </a:fld>
            <a:endParaRPr lang="en-GB"/>
          </a:p>
        </p:txBody>
      </p:sp>
      <p:sp>
        <p:nvSpPr>
          <p:cNvPr id="4" name="Footer Placeholder 3"/>
          <p:cNvSpPr>
            <a:spLocks noGrp="1"/>
          </p:cNvSpPr>
          <p:nvPr>
            <p:ph type="ftr" sz="quarter" idx="11"/>
          </p:nvPr>
        </p:nvSpPr>
        <p:spPr/>
        <p:txBody>
          <a:bodyPr/>
          <a:lstStyle/>
          <a:p>
            <a:pPr lvl="0"/>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pPr lvl="0"/>
            <a:fld id="{843605B0-39CD-4742-AAE0-152BCBE2F6AF}" type="slidenum">
              <a:rPr lang="en-GB" smtClean="0"/>
              <a:t>‹#›</a:t>
            </a:fld>
            <a:endParaRPr lang="en-GB"/>
          </a:p>
        </p:txBody>
      </p:sp>
    </p:spTree>
    <p:extLst>
      <p:ext uri="{BB962C8B-B14F-4D97-AF65-F5344CB8AC3E}">
        <p14:creationId xmlns:p14="http://schemas.microsoft.com/office/powerpoint/2010/main" val="724028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20795DEA-F2BC-440B-92EF-3AC5E851D0D0}" type="datetime1">
              <a:rPr lang="en-GB" smtClean="0"/>
              <a:pPr lvl="0"/>
              <a:t>15/02/2022</a:t>
            </a:fld>
            <a:endParaRPr lang="en-GB"/>
          </a:p>
        </p:txBody>
      </p:sp>
      <p:sp>
        <p:nvSpPr>
          <p:cNvPr id="3" name="Footer Placeholder 2"/>
          <p:cNvSpPr>
            <a:spLocks noGrp="1"/>
          </p:cNvSpPr>
          <p:nvPr>
            <p:ph type="ftr" sz="quarter" idx="11"/>
          </p:nvPr>
        </p:nvSpPr>
        <p:spPr/>
        <p:txBody>
          <a:bodyPr/>
          <a:lstStyle/>
          <a:p>
            <a:pPr lvl="0"/>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pPr lvl="0"/>
            <a:fld id="{21EAD6BC-8755-4472-A622-02CE5D045EB3}" type="slidenum">
              <a:rPr lang="en-GB" smtClean="0"/>
              <a:t>‹#›</a:t>
            </a:fld>
            <a:endParaRPr lang="en-GB"/>
          </a:p>
        </p:txBody>
      </p:sp>
    </p:spTree>
    <p:extLst>
      <p:ext uri="{BB962C8B-B14F-4D97-AF65-F5344CB8AC3E}">
        <p14:creationId xmlns:p14="http://schemas.microsoft.com/office/powerpoint/2010/main" val="1621159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80378BD0-1E55-437B-B90B-BDB5DDE8AE7E}" type="datetime1">
              <a:rPr lang="en-GB" smtClean="0"/>
              <a:pPr lvl="0"/>
              <a:t>15/02/2022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pPr lvl="0"/>
            <a:fld id="{9F855965-6298-4F8A-B69B-71BD4F122CE2}" type="slidenum">
              <a:rPr lang="en-GB" smtClean="0"/>
              <a:t>‹#›</a:t>
            </a:fld>
            <a:endParaRPr lang="en-GB"/>
          </a:p>
        </p:txBody>
      </p:sp>
    </p:spTree>
    <p:extLst>
      <p:ext uri="{BB962C8B-B14F-4D97-AF65-F5344CB8AC3E}">
        <p14:creationId xmlns:p14="http://schemas.microsoft.com/office/powerpoint/2010/main" val="1609210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779B1D93-520A-455D-81C8-3EE87D73BEA7}" type="datetime1">
              <a:rPr lang="en-GB" smtClean="0"/>
              <a:pPr lvl="0"/>
              <a:t>15/02/2022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lvl="0"/>
            <a:fld id="{C1FA36EA-DA93-4FC3-94B1-3F47629F778C}" type="slidenum">
              <a:rPr lang="en-GB" smtClean="0"/>
              <a:t>‹#›</a:t>
            </a:fld>
            <a:endParaRPr lang="en-GB"/>
          </a:p>
        </p:txBody>
      </p:sp>
    </p:spTree>
    <p:extLst>
      <p:ext uri="{BB962C8B-B14F-4D97-AF65-F5344CB8AC3E}">
        <p14:creationId xmlns:p14="http://schemas.microsoft.com/office/powerpoint/2010/main" val="2789723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049A3500-4BA7-4908-9DDD-1211B629CF46}" type="datetime1">
              <a:rPr lang="en-GB" smtClean="0"/>
              <a:pPr lvl="0"/>
              <a:t>15/02/2022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lvl="0"/>
            <a:fld id="{C806D865-054B-4762-9A5C-FD1FB216B721}" type="slidenum">
              <a:rPr lang="en-GB" smtClean="0"/>
              <a:t>‹#›</a:t>
            </a:fld>
            <a:endParaRPr lang="en-GB"/>
          </a:p>
        </p:txBody>
      </p:sp>
    </p:spTree>
    <p:extLst>
      <p:ext uri="{BB962C8B-B14F-4D97-AF65-F5344CB8AC3E}">
        <p14:creationId xmlns:p14="http://schemas.microsoft.com/office/powerpoint/2010/main" val="2218738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7D00DF65-6113-4F3F-84FE-EECBE1AFA2AA}" type="datetime1">
              <a:rPr lang="en-GB" smtClean="0"/>
              <a:pPr lvl="0"/>
              <a:t>15/02/2022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lvl="0"/>
            <a:fld id="{DEC5D3BB-515F-4C72-A1E6-E81903B6FD6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089471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lvl="0"/>
            <a:fld id="{68E8300D-A5E8-44A5-AC1D-FEF17C02D8D2}" type="datetime1">
              <a:rPr lang="en-GB" smtClean="0"/>
              <a:pPr lvl="0"/>
              <a:t>15/02/2022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lvl="0"/>
            <a:fld id="{2BBEE898-2B78-4DD8-B559-1F04CA047A96}" type="slidenum">
              <a:rPr lang="en-GB" smtClean="0"/>
              <a:t>‹#›</a:t>
            </a:fld>
            <a:endParaRPr lang="en-GB"/>
          </a:p>
        </p:txBody>
      </p:sp>
    </p:spTree>
    <p:extLst>
      <p:ext uri="{BB962C8B-B14F-4D97-AF65-F5344CB8AC3E}">
        <p14:creationId xmlns:p14="http://schemas.microsoft.com/office/powerpoint/2010/main" val="33234183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lvl="0"/>
            <a:fld id="{68E8300D-A5E8-44A5-AC1D-FEF17C02D8D2}" type="datetime1">
              <a:rPr lang="en-GB" smtClean="0"/>
              <a:pPr lvl="0"/>
              <a:t>15/02/2022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lvl="0"/>
            <a:fld id="{2BBEE898-2B78-4DD8-B559-1F04CA047A96}"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093055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lvl="0"/>
            <a:fld id="{68E8300D-A5E8-44A5-AC1D-FEF17C02D8D2}" type="datetime1">
              <a:rPr lang="en-GB" smtClean="0"/>
              <a:pPr lvl="0"/>
              <a:t>15/02/2022</a:t>
            </a:fld>
            <a:endParaRPr lang="en-GB"/>
          </a:p>
        </p:txBody>
      </p:sp>
      <p:sp>
        <p:nvSpPr>
          <p:cNvPr id="6" name="Footer Placeholder 5"/>
          <p:cNvSpPr>
            <a:spLocks noGrp="1"/>
          </p:cNvSpPr>
          <p:nvPr>
            <p:ph type="ftr" sz="quarter" idx="11"/>
          </p:nvPr>
        </p:nvSpPr>
        <p:spPr/>
        <p:txBody>
          <a:bodyPr/>
          <a:lstStyle/>
          <a:p>
            <a:pPr lvl="0"/>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lvl="0"/>
            <a:fld id="{2BBEE898-2B78-4DD8-B559-1F04CA047A96}" type="slidenum">
              <a:rPr lang="en-GB" smtClean="0"/>
              <a:t>‹#›</a:t>
            </a:fld>
            <a:endParaRPr lang="en-GB"/>
          </a:p>
        </p:txBody>
      </p:sp>
    </p:spTree>
    <p:extLst>
      <p:ext uri="{BB962C8B-B14F-4D97-AF65-F5344CB8AC3E}">
        <p14:creationId xmlns:p14="http://schemas.microsoft.com/office/powerpoint/2010/main" val="40283752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F530BB6A-3360-4A14-8D8C-757FD55E0056}" type="datetime1">
              <a:rPr lang="en-GB" smtClean="0"/>
              <a:pPr lvl="0"/>
              <a:t>15/02/2022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lvl="0"/>
            <a:fld id="{78DBE583-63CD-48DD-9F76-E32C0E426DF6}" type="slidenum">
              <a:rPr lang="en-GB" smtClean="0"/>
              <a:t>‹#›</a:t>
            </a:fld>
            <a:endParaRPr lang="en-GB"/>
          </a:p>
        </p:txBody>
      </p:sp>
    </p:spTree>
    <p:extLst>
      <p:ext uri="{BB962C8B-B14F-4D97-AF65-F5344CB8AC3E}">
        <p14:creationId xmlns:p14="http://schemas.microsoft.com/office/powerpoint/2010/main" val="15533766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07D676FB-B904-48C7-9D13-110767F98E6A}" type="datetime1">
              <a:rPr lang="en-GB" smtClean="0"/>
              <a:pPr lvl="0"/>
              <a:t>15/02/2022</a:t>
            </a:fld>
            <a:endParaRPr lang="en-GB"/>
          </a:p>
        </p:txBody>
      </p:sp>
      <p:sp>
        <p:nvSpPr>
          <p:cNvPr id="5" name="Footer Placeholder 4"/>
          <p:cNvSpPr>
            <a:spLocks noGrp="1"/>
          </p:cNvSpPr>
          <p:nvPr>
            <p:ph type="ftr" sz="quarter" idx="11"/>
          </p:nvPr>
        </p:nvSpPr>
        <p:spPr/>
        <p:txBody>
          <a:bodyPr/>
          <a:lstStyle/>
          <a:p>
            <a:pPr lvl="0"/>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lvl="0"/>
            <a:fld id="{5CECC022-9894-4D3B-B647-0564B9668D20}" type="slidenum">
              <a:rPr lang="en-GB" smtClean="0"/>
              <a:t>‹#›</a:t>
            </a:fld>
            <a:endParaRPr lang="en-GB"/>
          </a:p>
        </p:txBody>
      </p:sp>
    </p:spTree>
    <p:extLst>
      <p:ext uri="{BB962C8B-B14F-4D97-AF65-F5344CB8AC3E}">
        <p14:creationId xmlns:p14="http://schemas.microsoft.com/office/powerpoint/2010/main" val="314903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pPr lvl="0"/>
            <a:fld id="{68E8300D-A5E8-44A5-AC1D-FEF17C02D8D2}" type="datetime1">
              <a:rPr lang="en-GB" smtClean="0"/>
              <a:pPr lvl="0"/>
              <a:t>15/02/2022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pPr lvl="0"/>
            <a:fld id="{2BBEE898-2B78-4DD8-B559-1F04CA047A96}" type="slidenum">
              <a:rPr lang="en-GB" smtClean="0"/>
              <a:t>‹#›</a:t>
            </a:fld>
            <a:endParaRPr lang="en-GB"/>
          </a:p>
        </p:txBody>
      </p:sp>
    </p:spTree>
    <p:extLst>
      <p:ext uri="{BB962C8B-B14F-4D97-AF65-F5344CB8AC3E}">
        <p14:creationId xmlns:p14="http://schemas.microsoft.com/office/powerpoint/2010/main" val="1278336424"/>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48" r:id="rId14"/>
    <p:sldLayoutId id="2147483749" r:id="rId15"/>
    <p:sldLayoutId id="214748375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betterhelp.com/advice/psychologists/what-is-developmental-psychology-definition-and-importa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16AF9-49AD-48A9-890E-E4906F517F1B}"/>
              </a:ext>
            </a:extLst>
          </p:cNvPr>
          <p:cNvSpPr txBox="1">
            <a:spLocks noGrp="1"/>
          </p:cNvSpPr>
          <p:nvPr>
            <p:ph type="ctrTitle"/>
          </p:nvPr>
        </p:nvSpPr>
        <p:spPr>
          <a:xfrm>
            <a:off x="2213811" y="1235242"/>
            <a:ext cx="9290802" cy="1804737"/>
          </a:xfrm>
        </p:spPr>
        <p:txBody>
          <a:bodyPr/>
          <a:lstStyle/>
          <a:p>
            <a:pPr lvl="0"/>
            <a:r>
              <a:rPr lang="en-GB" dirty="0">
                <a:solidFill>
                  <a:schemeClr val="accent1"/>
                </a:solidFill>
              </a:rPr>
              <a:t>Psychology for health and social care</a:t>
            </a:r>
          </a:p>
        </p:txBody>
      </p:sp>
      <p:sp>
        <p:nvSpPr>
          <p:cNvPr id="3" name="Subtitle 2">
            <a:extLst>
              <a:ext uri="{FF2B5EF4-FFF2-40B4-BE49-F238E27FC236}">
                <a16:creationId xmlns:a16="http://schemas.microsoft.com/office/drawing/2014/main" id="{AA277844-9EF0-446D-AF69-53FDBB6CC07E}"/>
              </a:ext>
            </a:extLst>
          </p:cNvPr>
          <p:cNvSpPr txBox="1">
            <a:spLocks noGrp="1"/>
          </p:cNvSpPr>
          <p:nvPr>
            <p:ph type="subTitle" idx="1"/>
          </p:nvPr>
        </p:nvSpPr>
        <p:spPr>
          <a:xfrm>
            <a:off x="2541087" y="3734642"/>
            <a:ext cx="8915399" cy="1126283"/>
          </a:xfrm>
        </p:spPr>
        <p:txBody>
          <a:bodyPr>
            <a:normAutofit fontScale="70000" lnSpcReduction="20000"/>
          </a:bodyPr>
          <a:lstStyle/>
          <a:p>
            <a:pPr lvl="0"/>
            <a:r>
              <a:rPr lang="en-GB" b="1" dirty="0"/>
              <a:t>Name: Natalie Tully</a:t>
            </a:r>
          </a:p>
          <a:p>
            <a:pPr lvl="0"/>
            <a:r>
              <a:rPr lang="en-GB" b="1" dirty="0"/>
              <a:t>Student: 2025743</a:t>
            </a:r>
          </a:p>
          <a:p>
            <a:pPr lvl="0"/>
            <a:r>
              <a:rPr lang="en-GB" b="1" dirty="0"/>
              <a:t>Module code:  BMHP4003_BIRM</a:t>
            </a:r>
          </a:p>
          <a:p>
            <a:pPr lvl="0"/>
            <a:r>
              <a:rPr lang="en-GB" b="1" dirty="0"/>
              <a:t>Lectures name: Muhammed Hossain.  </a:t>
            </a:r>
          </a:p>
          <a:p>
            <a:pPr lvl="0"/>
            <a:endParaRPr lang="en-GB" dirty="0"/>
          </a:p>
          <a:p>
            <a:pPr lvl="0"/>
            <a:endParaRPr lang="en-GB" dirty="0"/>
          </a:p>
          <a:p>
            <a:pPr lvl="0"/>
            <a:endParaRPr lang="en-GB" dirty="0"/>
          </a:p>
          <a:p>
            <a:pPr lvl="0"/>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8D580-7A4C-4EA8-B512-2A3F9100380E}"/>
              </a:ext>
            </a:extLst>
          </p:cNvPr>
          <p:cNvSpPr txBox="1">
            <a:spLocks noGrp="1"/>
          </p:cNvSpPr>
          <p:nvPr>
            <p:ph type="ctrTitle"/>
          </p:nvPr>
        </p:nvSpPr>
        <p:spPr/>
        <p:txBody>
          <a:bodyPr>
            <a:normAutofit fontScale="90000"/>
          </a:bodyPr>
          <a:lstStyle/>
          <a:p>
            <a:pPr lvl="0"/>
            <a:r>
              <a:rPr lang="en-GB" dirty="0">
                <a:solidFill>
                  <a:schemeClr val="accent1"/>
                </a:solidFill>
              </a:rPr>
              <a:t>Introduction</a:t>
            </a:r>
            <a:br>
              <a:rPr lang="en-GB" dirty="0"/>
            </a:br>
            <a:br>
              <a:rPr lang="en-GB" dirty="0"/>
            </a:br>
            <a:br>
              <a:rPr lang="en-GB" dirty="0"/>
            </a:br>
            <a:br>
              <a:rPr lang="en-GB" dirty="0"/>
            </a:br>
            <a:br>
              <a:rPr lang="en-GB" dirty="0"/>
            </a:br>
            <a:endParaRPr lang="en-GB" dirty="0"/>
          </a:p>
        </p:txBody>
      </p:sp>
      <p:sp>
        <p:nvSpPr>
          <p:cNvPr id="3" name="Subtitle 2">
            <a:extLst>
              <a:ext uri="{FF2B5EF4-FFF2-40B4-BE49-F238E27FC236}">
                <a16:creationId xmlns:a16="http://schemas.microsoft.com/office/drawing/2014/main" id="{3F1BAA72-84CF-4C34-9E25-04266776849B}"/>
              </a:ext>
            </a:extLst>
          </p:cNvPr>
          <p:cNvSpPr txBox="1">
            <a:spLocks noGrp="1"/>
          </p:cNvSpPr>
          <p:nvPr>
            <p:ph type="subTitle" idx="1"/>
          </p:nvPr>
        </p:nvSpPr>
        <p:spPr>
          <a:xfrm>
            <a:off x="1732547" y="1010653"/>
            <a:ext cx="9772066" cy="5614736"/>
          </a:xfrm>
        </p:spPr>
        <p:txBody>
          <a:bodyPr>
            <a:normAutofit lnSpcReduction="10000"/>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Hello, today I'm here to talk about why psychology is important when working with older adults within the care setting and I'll be sharing some knowledge and understanding with those who are new to this field.</a:t>
            </a:r>
          </a:p>
          <a:p>
            <a:endParaRPr lang="en-GB" dirty="0">
              <a:latin typeface="Arial" panose="020B0604020202020204" pitchFamily="34" charset="0"/>
              <a:cs typeface="Arial" panose="020B0604020202020204" pitchFamily="34" charset="0"/>
            </a:endParaRPr>
          </a:p>
          <a:p>
            <a:r>
              <a:rPr lang="en-GB" dirty="0">
                <a:solidFill>
                  <a:schemeClr val="accent1"/>
                </a:solidFill>
                <a:latin typeface="Arial" panose="020B0604020202020204" pitchFamily="34" charset="0"/>
                <a:cs typeface="Arial" panose="020B0604020202020204" pitchFamily="34" charset="0"/>
              </a:rPr>
              <a:t>Aim of this PowerPoint.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What is psychology?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Definition of psychology.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Job role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Comparing Lev Vygotsky and Piaget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Information about Lev Vygotsky</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Zone of proximal development</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Why psychology is important in the health care setting.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Conclusion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References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p>
          <a:p>
            <a:pPr marL="285750" indent="-285750">
              <a:buFont typeface="Arial" panose="020B0604020202020204" pitchFamily="34" charset="0"/>
              <a:buChar char="•"/>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78CEE-29D3-4DE7-B11A-2F5664EE50E2}"/>
              </a:ext>
            </a:extLst>
          </p:cNvPr>
          <p:cNvSpPr>
            <a:spLocks noGrp="1"/>
          </p:cNvSpPr>
          <p:nvPr>
            <p:ph type="ctrTitle"/>
          </p:nvPr>
        </p:nvSpPr>
        <p:spPr>
          <a:xfrm>
            <a:off x="2140035" y="308811"/>
            <a:ext cx="7581481" cy="517358"/>
          </a:xfrm>
        </p:spPr>
        <p:txBody>
          <a:bodyPr>
            <a:normAutofit fontScale="90000"/>
          </a:bodyPr>
          <a:lstStyle/>
          <a:p>
            <a:r>
              <a:rPr lang="en-GB" dirty="0">
                <a:solidFill>
                  <a:schemeClr val="accent1"/>
                </a:solidFill>
              </a:rPr>
              <a:t>What is psychology?</a:t>
            </a:r>
          </a:p>
        </p:txBody>
      </p:sp>
      <p:sp>
        <p:nvSpPr>
          <p:cNvPr id="3" name="Subtitle 2">
            <a:extLst>
              <a:ext uri="{FF2B5EF4-FFF2-40B4-BE49-F238E27FC236}">
                <a16:creationId xmlns:a16="http://schemas.microsoft.com/office/drawing/2014/main" id="{97F019AB-23C0-4CE5-9014-D7D2F6E5843B}"/>
              </a:ext>
            </a:extLst>
          </p:cNvPr>
          <p:cNvSpPr>
            <a:spLocks noGrp="1"/>
          </p:cNvSpPr>
          <p:nvPr>
            <p:ph type="subTitle" idx="1"/>
          </p:nvPr>
        </p:nvSpPr>
        <p:spPr>
          <a:xfrm rot="11031742" flipH="1" flipV="1">
            <a:off x="13877529" y="514785"/>
            <a:ext cx="1265410" cy="3539645"/>
          </a:xfrm>
        </p:spPr>
        <p:txBody>
          <a:bodyPr>
            <a:normAutofit/>
          </a:bodyPr>
          <a:lstStyle/>
          <a:p>
            <a:endParaRPr lang="en-GB" dirty="0"/>
          </a:p>
        </p:txBody>
      </p:sp>
      <p:sp>
        <p:nvSpPr>
          <p:cNvPr id="5" name="TextBox 4">
            <a:extLst>
              <a:ext uri="{FF2B5EF4-FFF2-40B4-BE49-F238E27FC236}">
                <a16:creationId xmlns:a16="http://schemas.microsoft.com/office/drawing/2014/main" id="{E90B69A5-DAF6-4D03-B215-669A05738BFE}"/>
              </a:ext>
            </a:extLst>
          </p:cNvPr>
          <p:cNvSpPr txBox="1"/>
          <p:nvPr/>
        </p:nvSpPr>
        <p:spPr>
          <a:xfrm>
            <a:off x="4082716" y="2746178"/>
            <a:ext cx="8109284" cy="923330"/>
          </a:xfrm>
          <a:prstGeom prst="rect">
            <a:avLst/>
          </a:prstGeom>
          <a:noFill/>
        </p:spPr>
        <p:txBody>
          <a:bodyPr wrap="square">
            <a:spAutoFit/>
          </a:bodyPr>
          <a:lstStyle/>
          <a:p>
            <a:r>
              <a:rPr lang="en-GB" dirty="0"/>
              <a:t>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(Cherry, 2020)</a:t>
            </a:r>
          </a:p>
          <a:p>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6BA4CCFF-A7C0-4200-9A43-7720B897F32A}"/>
              </a:ext>
            </a:extLst>
          </p:cNvPr>
          <p:cNvPicPr>
            <a:picLocks noChangeAspect="1"/>
          </p:cNvPicPr>
          <p:nvPr/>
        </p:nvPicPr>
        <p:blipFill>
          <a:blip r:embed="rId2"/>
          <a:stretch>
            <a:fillRect/>
          </a:stretch>
        </p:blipFill>
        <p:spPr>
          <a:xfrm>
            <a:off x="3537284" y="4060682"/>
            <a:ext cx="4527904" cy="3013886"/>
          </a:xfrm>
          <a:prstGeom prst="rect">
            <a:avLst/>
          </a:prstGeom>
        </p:spPr>
      </p:pic>
      <p:sp>
        <p:nvSpPr>
          <p:cNvPr id="8" name="TextBox 7">
            <a:extLst>
              <a:ext uri="{FF2B5EF4-FFF2-40B4-BE49-F238E27FC236}">
                <a16:creationId xmlns:a16="http://schemas.microsoft.com/office/drawing/2014/main" id="{67618579-D75F-436C-8415-4106D9B05DDB}"/>
              </a:ext>
            </a:extLst>
          </p:cNvPr>
          <p:cNvSpPr txBox="1"/>
          <p:nvPr/>
        </p:nvSpPr>
        <p:spPr>
          <a:xfrm>
            <a:off x="2325189" y="818606"/>
            <a:ext cx="9124405" cy="2118529"/>
          </a:xfrm>
          <a:prstGeom prst="rect">
            <a:avLst/>
          </a:prstGeom>
          <a:noFill/>
        </p:spPr>
        <p:txBody>
          <a:bodyPr wrap="square">
            <a:spAutoFit/>
          </a:bodyPr>
          <a:lstStyle/>
          <a:p>
            <a:pPr>
              <a:lnSpc>
                <a:spcPct val="150000"/>
              </a:lnSpc>
            </a:pPr>
            <a:r>
              <a:rPr lang="en-GB" dirty="0">
                <a:latin typeface="Arial" panose="020B0604020202020204" pitchFamily="34" charset="0"/>
                <a:cs typeface="Arial" panose="020B0604020202020204" pitchFamily="34" charset="0"/>
              </a:rPr>
              <a:t>Psychology is the study of how the human mind grows and influences our behaviour over time. It involves biological, social, and environmental impacts on how people think, act, and feel.</a:t>
            </a:r>
          </a:p>
          <a:p>
            <a:pPr>
              <a:lnSpc>
                <a:spcPct val="150000"/>
              </a:lnSpc>
            </a:pPr>
            <a:r>
              <a:rPr lang="en-GB" dirty="0">
                <a:latin typeface="Arial" panose="020B0604020202020204" pitchFamily="34" charset="0"/>
                <a:cs typeface="Arial" panose="020B0604020202020204" pitchFamily="34" charset="0"/>
              </a:rPr>
              <a:t> Gaining a more comprehensive and in-depth grasp of psychology can assist people in gaining insight into their own actions as well as a better understanding of others.</a:t>
            </a:r>
          </a:p>
        </p:txBody>
      </p:sp>
    </p:spTree>
    <p:extLst>
      <p:ext uri="{BB962C8B-B14F-4D97-AF65-F5344CB8AC3E}">
        <p14:creationId xmlns:p14="http://schemas.microsoft.com/office/powerpoint/2010/main" val="259107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29367-496D-460E-BB78-FEB989CB1532}"/>
              </a:ext>
            </a:extLst>
          </p:cNvPr>
          <p:cNvSpPr>
            <a:spLocks noGrp="1"/>
          </p:cNvSpPr>
          <p:nvPr>
            <p:ph type="ctrTitle"/>
          </p:nvPr>
        </p:nvSpPr>
        <p:spPr>
          <a:xfrm>
            <a:off x="1920239" y="1169012"/>
            <a:ext cx="9523413" cy="417094"/>
          </a:xfrm>
        </p:spPr>
        <p:txBody>
          <a:bodyPr>
            <a:noAutofit/>
          </a:bodyPr>
          <a:lstStyle/>
          <a:p>
            <a:r>
              <a:rPr lang="en-GB" sz="3600" dirty="0">
                <a:solidFill>
                  <a:schemeClr val="accent1"/>
                </a:solidFill>
                <a:latin typeface="Arial" panose="020B0604020202020204" pitchFamily="34" charset="0"/>
                <a:cs typeface="Arial" panose="020B0604020202020204" pitchFamily="34" charset="0"/>
              </a:rPr>
              <a:t>Development psychology definition.</a:t>
            </a:r>
          </a:p>
        </p:txBody>
      </p:sp>
      <p:sp>
        <p:nvSpPr>
          <p:cNvPr id="3" name="Subtitle 2">
            <a:extLst>
              <a:ext uri="{FF2B5EF4-FFF2-40B4-BE49-F238E27FC236}">
                <a16:creationId xmlns:a16="http://schemas.microsoft.com/office/drawing/2014/main" id="{4923DD92-ED0C-4BBD-BCC1-0C7DD9CEB469}"/>
              </a:ext>
            </a:extLst>
          </p:cNvPr>
          <p:cNvSpPr>
            <a:spLocks noGrp="1"/>
          </p:cNvSpPr>
          <p:nvPr>
            <p:ph type="subTitle" idx="1"/>
          </p:nvPr>
        </p:nvSpPr>
        <p:spPr>
          <a:xfrm>
            <a:off x="1863634" y="1706880"/>
            <a:ext cx="9570721" cy="5085806"/>
          </a:xfrm>
        </p:spPr>
        <p:txBody>
          <a:bodyPr>
            <a:normAutofit fontScale="25000" lnSpcReduction="20000"/>
          </a:bodyPr>
          <a:lstStyle/>
          <a:p>
            <a:pPr marL="285750" indent="-285750">
              <a:lnSpc>
                <a:spcPct val="150000"/>
              </a:lnSpc>
              <a:buFont typeface="Arial" panose="020B0604020202020204" pitchFamily="34" charset="0"/>
              <a:buChar char="•"/>
            </a:pPr>
            <a:r>
              <a:rPr lang="en-GB" sz="7200" dirty="0">
                <a:latin typeface="Arial" panose="020B0604020202020204" pitchFamily="34" charset="0"/>
                <a:cs typeface="Arial" panose="020B0604020202020204" pitchFamily="34" charset="0"/>
              </a:rPr>
              <a:t>Is the study of how people change, grow, and stay the same throughout their lives is known as developmental psychology. </a:t>
            </a:r>
          </a:p>
          <a:p>
            <a:pPr marL="285750" indent="-285750">
              <a:lnSpc>
                <a:spcPct val="150000"/>
              </a:lnSpc>
              <a:buFont typeface="Arial" panose="020B0604020202020204" pitchFamily="34" charset="0"/>
              <a:buChar char="•"/>
            </a:pPr>
            <a:r>
              <a:rPr lang="en-GB" sz="7200" dirty="0">
                <a:latin typeface="Arial" panose="020B0604020202020204" pitchFamily="34" charset="0"/>
                <a:cs typeface="Arial" panose="020B0604020202020204" pitchFamily="34" charset="0"/>
              </a:rPr>
              <a:t> Formerly, developmental psychology was used to study children's mental, emotional, and cognitive development.</a:t>
            </a:r>
          </a:p>
          <a:p>
            <a:pPr marL="285750" indent="-285750">
              <a:lnSpc>
                <a:spcPct val="150000"/>
              </a:lnSpc>
              <a:buFont typeface="Arial" panose="020B0604020202020204" pitchFamily="34" charset="0"/>
              <a:buChar char="•"/>
            </a:pPr>
            <a:r>
              <a:rPr lang="en-GB" sz="7200" dirty="0">
                <a:latin typeface="Arial" panose="020B0604020202020204" pitchFamily="34" charset="0"/>
                <a:cs typeface="Arial" panose="020B0604020202020204" pitchFamily="34" charset="0"/>
              </a:rPr>
              <a:t> This is due to the fact that human beings undergo the most significant changes during their formative years.</a:t>
            </a:r>
          </a:p>
          <a:p>
            <a:pPr marL="285750" indent="-285750">
              <a:lnSpc>
                <a:spcPct val="150000"/>
              </a:lnSpc>
              <a:buFont typeface="Arial" panose="020B0604020202020204" pitchFamily="34" charset="0"/>
              <a:buChar char="•"/>
            </a:pPr>
            <a:r>
              <a:rPr lang="en-GB" sz="7200" dirty="0">
                <a:latin typeface="Arial" panose="020B0604020202020204" pitchFamily="34" charset="0"/>
                <a:cs typeface="Arial" panose="020B0604020202020204" pitchFamily="34" charset="0"/>
              </a:rPr>
              <a:t> changes continue to occur in adulthood, developmental psychology is also used to understand an individual's growth throughout their lifetime.</a:t>
            </a:r>
          </a:p>
          <a:p>
            <a:pPr marL="285750" indent="-285750">
              <a:lnSpc>
                <a:spcPct val="150000"/>
              </a:lnSpc>
              <a:buFont typeface="Arial" panose="020B0604020202020204" pitchFamily="34" charset="0"/>
              <a:buChar char="•"/>
            </a:pPr>
            <a:r>
              <a:rPr lang="en-GB" sz="7200" dirty="0">
                <a:latin typeface="Arial" panose="020B0604020202020204" pitchFamily="34" charset="0"/>
                <a:cs typeface="Arial" panose="020B0604020202020204" pitchFamily="34" charset="0"/>
              </a:rPr>
              <a:t> Developmental psychology is also essential in supporting those who have developmental disabilities. </a:t>
            </a:r>
          </a:p>
          <a:p>
            <a:pPr marL="285750" indent="-285750">
              <a:lnSpc>
                <a:spcPct val="150000"/>
              </a:lnSpc>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a:lnSpc>
                <a:spcPct val="150000"/>
              </a:lnSpc>
            </a:pPr>
            <a:r>
              <a:rPr lang="en-GB" sz="5600" dirty="0">
                <a:latin typeface="Arial" panose="020B0604020202020204" pitchFamily="34" charset="0"/>
                <a:cs typeface="Arial" panose="020B0604020202020204" pitchFamily="34" charset="0"/>
              </a:rPr>
              <a:t>(www.betterhelp.com, n.d.)</a:t>
            </a:r>
          </a:p>
        </p:txBody>
      </p:sp>
    </p:spTree>
    <p:extLst>
      <p:ext uri="{BB962C8B-B14F-4D97-AF65-F5344CB8AC3E}">
        <p14:creationId xmlns:p14="http://schemas.microsoft.com/office/powerpoint/2010/main" val="1739580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B2C63-F40D-4829-A04A-9C01B6C946DD}"/>
              </a:ext>
            </a:extLst>
          </p:cNvPr>
          <p:cNvSpPr>
            <a:spLocks noGrp="1"/>
          </p:cNvSpPr>
          <p:nvPr>
            <p:ph type="title"/>
          </p:nvPr>
        </p:nvSpPr>
        <p:spPr/>
        <p:txBody>
          <a:bodyPr>
            <a:normAutofit/>
          </a:bodyPr>
          <a:lstStyle/>
          <a:p>
            <a:r>
              <a:rPr lang="en-GB" dirty="0"/>
              <a:t> </a:t>
            </a:r>
            <a:r>
              <a:rPr lang="en-GB" dirty="0">
                <a:solidFill>
                  <a:schemeClr val="accent1"/>
                </a:solidFill>
              </a:rPr>
              <a:t>Job role for an adult health care worker. </a:t>
            </a:r>
          </a:p>
        </p:txBody>
      </p:sp>
      <p:sp>
        <p:nvSpPr>
          <p:cNvPr id="3" name="Content Placeholder 2">
            <a:extLst>
              <a:ext uri="{FF2B5EF4-FFF2-40B4-BE49-F238E27FC236}">
                <a16:creationId xmlns:a16="http://schemas.microsoft.com/office/drawing/2014/main" id="{63289100-05E3-426E-806A-DF2B6E060FA1}"/>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Support service users with personal care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Administration of medication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Support service users in the community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Liaisons with other professionals on behalf of the service user.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Communicating with family members and peers.</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121292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B45EE-8CEC-49B7-9F84-B5081E31C331}"/>
              </a:ext>
            </a:extLst>
          </p:cNvPr>
          <p:cNvSpPr>
            <a:spLocks noGrp="1"/>
          </p:cNvSpPr>
          <p:nvPr>
            <p:ph type="title"/>
          </p:nvPr>
        </p:nvSpPr>
        <p:spPr>
          <a:xfrm>
            <a:off x="1700463" y="624110"/>
            <a:ext cx="9804149" cy="546964"/>
          </a:xfrm>
        </p:spPr>
        <p:txBody>
          <a:bodyPr>
            <a:normAutofit fontScale="90000"/>
          </a:bodyPr>
          <a:lstStyle/>
          <a:p>
            <a:r>
              <a:rPr lang="en-GB" dirty="0"/>
              <a:t> </a:t>
            </a:r>
            <a:r>
              <a:rPr lang="en-GB" sz="2700" dirty="0">
                <a:solidFill>
                  <a:schemeClr val="accent1"/>
                </a:solidFill>
                <a:latin typeface="Arial" panose="020B0604020202020204" pitchFamily="34" charset="0"/>
                <a:cs typeface="Arial" panose="020B0604020202020204" pitchFamily="34" charset="0"/>
              </a:rPr>
              <a:t>Comparing the differences to Lev Vygotsky and Piaget</a:t>
            </a:r>
          </a:p>
        </p:txBody>
      </p:sp>
      <p:sp>
        <p:nvSpPr>
          <p:cNvPr id="7" name="Content Placeholder 6">
            <a:extLst>
              <a:ext uri="{FF2B5EF4-FFF2-40B4-BE49-F238E27FC236}">
                <a16:creationId xmlns:a16="http://schemas.microsoft.com/office/drawing/2014/main" id="{F6CEA8DD-4FDD-4D41-B9D1-EEA5899630AD}"/>
              </a:ext>
            </a:extLst>
          </p:cNvPr>
          <p:cNvSpPr>
            <a:spLocks noGrp="1"/>
          </p:cNvSpPr>
          <p:nvPr>
            <p:ph idx="1"/>
          </p:nvPr>
        </p:nvSpPr>
        <p:spPr>
          <a:xfrm>
            <a:off x="1241136" y="1284790"/>
            <a:ext cx="10794109" cy="5573210"/>
          </a:xfrm>
        </p:spPr>
        <p:txBody>
          <a:bodyPr/>
          <a:lstStyle/>
          <a:p>
            <a:r>
              <a:rPr lang="en-GB" dirty="0">
                <a:latin typeface="Arial" panose="020B0604020202020204" pitchFamily="34" charset="0"/>
                <a:cs typeface="Arial" panose="020B0604020202020204" pitchFamily="34" charset="0"/>
              </a:rPr>
              <a:t>Vygotsky states that children will learn new skills with adult support however Piaget implies that children learn themselves by exploring and observing. </a:t>
            </a:r>
          </a:p>
          <a:p>
            <a:pPr marL="0" indent="0">
              <a:buNone/>
            </a:pP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The three main differences Lev Vygotsky has from Piaget on cognitive development.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Emphasis on culture is the prime determinant of cognitive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Social factors contributing to cognitive development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Places more emphasis on the role of languages.  </a:t>
            </a:r>
          </a:p>
          <a:p>
            <a:pPr marL="0" indent="0">
              <a:buNone/>
            </a:pPr>
            <a:r>
              <a:rPr lang="en-GB" sz="1400" dirty="0">
                <a:latin typeface="Arial" panose="020B0604020202020204" pitchFamily="34" charset="0"/>
                <a:cs typeface="Arial" panose="020B0604020202020204" pitchFamily="34" charset="0"/>
              </a:rPr>
              <a:t>(Christy, 2013) </a:t>
            </a:r>
            <a:r>
              <a:rPr lang="en-GB" sz="1600" dirty="0">
                <a:latin typeface="Arial" panose="020B0604020202020204" pitchFamily="34" charset="0"/>
                <a:cs typeface="Arial" panose="020B0604020202020204" pitchFamily="34" charset="0"/>
              </a:rPr>
              <a:t>and </a:t>
            </a:r>
            <a:r>
              <a:rPr lang="en-GB" sz="1400" b="0" i="0" dirty="0">
                <a:solidFill>
                  <a:srgbClr val="2C3E50"/>
                </a:solidFill>
                <a:effectLst/>
                <a:latin typeface="Arial" panose="020B0604020202020204" pitchFamily="34" charset="0"/>
                <a:cs typeface="Arial" panose="020B0604020202020204" pitchFamily="34" charset="0"/>
              </a:rPr>
              <a:t>(</a:t>
            </a:r>
            <a:r>
              <a:rPr lang="en-GB" sz="1400" b="0" i="0" dirty="0" err="1">
                <a:solidFill>
                  <a:srgbClr val="2C3E50"/>
                </a:solidFill>
                <a:effectLst/>
                <a:latin typeface="Arial" panose="020B0604020202020204" pitchFamily="34" charset="0"/>
                <a:cs typeface="Arial" panose="020B0604020202020204" pitchFamily="34" charset="0"/>
              </a:rPr>
              <a:t>Mcleod</a:t>
            </a:r>
            <a:r>
              <a:rPr lang="en-GB" sz="1400" b="0" i="0" dirty="0">
                <a:solidFill>
                  <a:srgbClr val="2C3E50"/>
                </a:solidFill>
                <a:effectLst/>
                <a:latin typeface="Arial" panose="020B0604020202020204" pitchFamily="34" charset="0"/>
                <a:cs typeface="Arial" panose="020B0604020202020204" pitchFamily="34" charset="0"/>
              </a:rPr>
              <a:t>, 2018)</a:t>
            </a:r>
            <a:endParaRPr lang="en-GB" sz="1400" dirty="0">
              <a:latin typeface="Arial" panose="020B0604020202020204" pitchFamily="34" charset="0"/>
              <a:cs typeface="Arial" panose="020B0604020202020204" pitchFamily="34" charset="0"/>
            </a:endParaRPr>
          </a:p>
          <a:p>
            <a:pPr marL="0" indent="0">
              <a:buNone/>
            </a:pPr>
            <a:endParaRPr lang="en-GB" dirty="0"/>
          </a:p>
        </p:txBody>
      </p:sp>
      <p:pic>
        <p:nvPicPr>
          <p:cNvPr id="5" name="Picture 4">
            <a:extLst>
              <a:ext uri="{FF2B5EF4-FFF2-40B4-BE49-F238E27FC236}">
                <a16:creationId xmlns:a16="http://schemas.microsoft.com/office/drawing/2014/main" id="{BFE9460E-6F1C-4809-B0A8-068E49F028EA}"/>
              </a:ext>
            </a:extLst>
          </p:cNvPr>
          <p:cNvPicPr>
            <a:picLocks noChangeAspect="1"/>
          </p:cNvPicPr>
          <p:nvPr/>
        </p:nvPicPr>
        <p:blipFill>
          <a:blip r:embed="rId2"/>
          <a:stretch>
            <a:fillRect/>
          </a:stretch>
        </p:blipFill>
        <p:spPr>
          <a:xfrm>
            <a:off x="7200208" y="3680517"/>
            <a:ext cx="4565072" cy="2694157"/>
          </a:xfrm>
          <a:prstGeom prst="rect">
            <a:avLst/>
          </a:prstGeom>
        </p:spPr>
      </p:pic>
      <p:sp>
        <p:nvSpPr>
          <p:cNvPr id="8" name="TextBox 7">
            <a:extLst>
              <a:ext uri="{FF2B5EF4-FFF2-40B4-BE49-F238E27FC236}">
                <a16:creationId xmlns:a16="http://schemas.microsoft.com/office/drawing/2014/main" id="{273A722E-7CAF-49C3-B20A-648CF4E19C6B}"/>
              </a:ext>
            </a:extLst>
          </p:cNvPr>
          <p:cNvSpPr txBox="1"/>
          <p:nvPr/>
        </p:nvSpPr>
        <p:spPr>
          <a:xfrm>
            <a:off x="8290560" y="6418217"/>
            <a:ext cx="2751909" cy="369332"/>
          </a:xfrm>
          <a:prstGeom prst="rect">
            <a:avLst/>
          </a:prstGeom>
          <a:noFill/>
        </p:spPr>
        <p:txBody>
          <a:bodyPr wrap="square" rtlCol="0">
            <a:spAutoFit/>
          </a:bodyPr>
          <a:lstStyle/>
          <a:p>
            <a:r>
              <a:rPr lang="en-GB" b="0" i="0" dirty="0">
                <a:solidFill>
                  <a:srgbClr val="2C3E50"/>
                </a:solidFill>
                <a:effectLst/>
                <a:latin typeface="Roboto" panose="02000000000000000000" pitchFamily="2" charset="0"/>
              </a:rPr>
              <a:t> </a:t>
            </a:r>
            <a:r>
              <a:rPr lang="en-GB" sz="1400" b="0" i="0" dirty="0">
                <a:solidFill>
                  <a:srgbClr val="2C3E50"/>
                </a:solidFill>
                <a:effectLst/>
                <a:latin typeface="Arial" panose="020B0604020202020204" pitchFamily="34" charset="0"/>
                <a:cs typeface="Arial" panose="020B0604020202020204" pitchFamily="34" charset="0"/>
              </a:rPr>
              <a:t>(</a:t>
            </a:r>
            <a:r>
              <a:rPr lang="en-GB" sz="1400" b="0" i="0" dirty="0" err="1">
                <a:solidFill>
                  <a:srgbClr val="2C3E50"/>
                </a:solidFill>
                <a:effectLst/>
                <a:latin typeface="Arial" panose="020B0604020202020204" pitchFamily="34" charset="0"/>
                <a:cs typeface="Arial" panose="020B0604020202020204" pitchFamily="34" charset="0"/>
              </a:rPr>
              <a:t>Mcleod</a:t>
            </a:r>
            <a:r>
              <a:rPr lang="en-GB" sz="1400" b="0" i="0" dirty="0">
                <a:solidFill>
                  <a:srgbClr val="2C3E50"/>
                </a:solidFill>
                <a:effectLst/>
                <a:latin typeface="Arial" panose="020B0604020202020204" pitchFamily="34" charset="0"/>
                <a:cs typeface="Arial" panose="020B0604020202020204" pitchFamily="34" charset="0"/>
              </a:rPr>
              <a:t>, 2020)</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4743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B71B1-302A-4356-88DF-38BF91E2C05D}"/>
              </a:ext>
            </a:extLst>
          </p:cNvPr>
          <p:cNvSpPr>
            <a:spLocks noGrp="1"/>
          </p:cNvSpPr>
          <p:nvPr>
            <p:ph type="title"/>
          </p:nvPr>
        </p:nvSpPr>
        <p:spPr>
          <a:xfrm>
            <a:off x="1748194" y="0"/>
            <a:ext cx="8911687" cy="1280890"/>
          </a:xfrm>
        </p:spPr>
        <p:txBody>
          <a:bodyPr/>
          <a:lstStyle/>
          <a:p>
            <a:r>
              <a:rPr lang="en-GB" dirty="0"/>
              <a:t>            </a:t>
            </a:r>
            <a:r>
              <a:rPr lang="en-GB" b="1" dirty="0">
                <a:solidFill>
                  <a:schemeClr val="accent1"/>
                </a:solidFill>
                <a:latin typeface="Arial" panose="020B0604020202020204" pitchFamily="34" charset="0"/>
                <a:cs typeface="Arial" panose="020B0604020202020204" pitchFamily="34" charset="0"/>
              </a:rPr>
              <a:t>Lev Vygotsky</a:t>
            </a:r>
          </a:p>
        </p:txBody>
      </p:sp>
      <p:pic>
        <p:nvPicPr>
          <p:cNvPr id="4" name="Content Placeholder 3">
            <a:extLst>
              <a:ext uri="{FF2B5EF4-FFF2-40B4-BE49-F238E27FC236}">
                <a16:creationId xmlns:a16="http://schemas.microsoft.com/office/drawing/2014/main" id="{EE10F13A-A837-4681-81E4-6CBCFFF08D29}"/>
              </a:ext>
            </a:extLst>
          </p:cNvPr>
          <p:cNvPicPr>
            <a:picLocks noGrp="1" noChangeAspect="1"/>
          </p:cNvPicPr>
          <p:nvPr>
            <p:ph idx="1"/>
          </p:nvPr>
        </p:nvPicPr>
        <p:blipFill>
          <a:blip r:embed="rId2"/>
          <a:stretch>
            <a:fillRect/>
          </a:stretch>
        </p:blipFill>
        <p:spPr>
          <a:xfrm>
            <a:off x="9818688" y="457690"/>
            <a:ext cx="2252996" cy="2750732"/>
          </a:xfrm>
          <a:prstGeom prst="rect">
            <a:avLst/>
          </a:prstGeom>
        </p:spPr>
      </p:pic>
      <p:sp>
        <p:nvSpPr>
          <p:cNvPr id="5" name="TextBox 4">
            <a:extLst>
              <a:ext uri="{FF2B5EF4-FFF2-40B4-BE49-F238E27FC236}">
                <a16:creationId xmlns:a16="http://schemas.microsoft.com/office/drawing/2014/main" id="{97058832-EF95-4BF7-A860-3DD29DC6E6C1}"/>
              </a:ext>
            </a:extLst>
          </p:cNvPr>
          <p:cNvSpPr txBox="1"/>
          <p:nvPr/>
        </p:nvSpPr>
        <p:spPr>
          <a:xfrm>
            <a:off x="10130588" y="3240506"/>
            <a:ext cx="2061411"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1896 - 1934</a:t>
            </a:r>
          </a:p>
        </p:txBody>
      </p:sp>
      <p:sp>
        <p:nvSpPr>
          <p:cNvPr id="7" name="TextBox 6">
            <a:extLst>
              <a:ext uri="{FF2B5EF4-FFF2-40B4-BE49-F238E27FC236}">
                <a16:creationId xmlns:a16="http://schemas.microsoft.com/office/drawing/2014/main" id="{89792DFD-D334-42A6-B142-5767B66CC168}"/>
              </a:ext>
            </a:extLst>
          </p:cNvPr>
          <p:cNvSpPr txBox="1"/>
          <p:nvPr/>
        </p:nvSpPr>
        <p:spPr>
          <a:xfrm>
            <a:off x="1863634" y="995299"/>
            <a:ext cx="6175294" cy="6186309"/>
          </a:xfrm>
          <a:prstGeom prst="rect">
            <a:avLst/>
          </a:prstGeom>
          <a:noFill/>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Lev Vygotsky was born in </a:t>
            </a:r>
            <a:r>
              <a:rPr lang="en-GB" dirty="0" err="1">
                <a:latin typeface="Arial" panose="020B0604020202020204" pitchFamily="34" charset="0"/>
                <a:cs typeface="Arial" panose="020B0604020202020204" pitchFamily="34" charset="0"/>
              </a:rPr>
              <a:t>Orsha</a:t>
            </a:r>
            <a:r>
              <a:rPr lang="en-GB" dirty="0">
                <a:latin typeface="Arial" panose="020B0604020202020204" pitchFamily="34" charset="0"/>
                <a:cs typeface="Arial" panose="020B0604020202020204" pitchFamily="34" charset="0"/>
              </a:rPr>
              <a:t>, Russia's western region, on November 17, 1896.</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Lev Vygotsky was a seminal figure in psychology. He was a renowned Russian psychologist best known for his sociocultural theory.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Lev Vygotsky developed the social cognitive theory in 1978.</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Lev based his work and principles around the main three genetic: social, culture and backgrounds.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Lev Vygotsky’s believed children learn through their world through physical interaction, the process continues learning throughout life.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He stated that children's learning is supported by social interaction. Children learn constantly as a result of the different types of social interactions.</a:t>
            </a:r>
          </a:p>
          <a:p>
            <a:endParaRPr lang="en-GB" dirty="0"/>
          </a:p>
          <a:p>
            <a:endParaRPr lang="en-GB" dirty="0"/>
          </a:p>
        </p:txBody>
      </p:sp>
    </p:spTree>
    <p:extLst>
      <p:ext uri="{BB962C8B-B14F-4D97-AF65-F5344CB8AC3E}">
        <p14:creationId xmlns:p14="http://schemas.microsoft.com/office/powerpoint/2010/main" val="3107622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FE0AE-DE67-4A14-96D5-9CB6711E58D8}"/>
              </a:ext>
            </a:extLst>
          </p:cNvPr>
          <p:cNvSpPr>
            <a:spLocks noGrp="1"/>
          </p:cNvSpPr>
          <p:nvPr>
            <p:ph type="title"/>
          </p:nvPr>
        </p:nvSpPr>
        <p:spPr/>
        <p:txBody>
          <a:bodyPr/>
          <a:lstStyle/>
          <a:p>
            <a:r>
              <a:rPr lang="en-GB" dirty="0">
                <a:solidFill>
                  <a:schemeClr val="accent1"/>
                </a:solidFill>
              </a:rPr>
              <a:t>Zone of proximal development </a:t>
            </a:r>
          </a:p>
        </p:txBody>
      </p:sp>
      <p:pic>
        <p:nvPicPr>
          <p:cNvPr id="4" name="Content Placeholder 3">
            <a:extLst>
              <a:ext uri="{FF2B5EF4-FFF2-40B4-BE49-F238E27FC236}">
                <a16:creationId xmlns:a16="http://schemas.microsoft.com/office/drawing/2014/main" id="{834AC63A-4D54-4852-A7D5-30B1388BA656}"/>
              </a:ext>
            </a:extLst>
          </p:cNvPr>
          <p:cNvPicPr>
            <a:picLocks noGrp="1" noChangeAspect="1"/>
          </p:cNvPicPr>
          <p:nvPr>
            <p:ph idx="1"/>
          </p:nvPr>
        </p:nvPicPr>
        <p:blipFill>
          <a:blip r:embed="rId2"/>
          <a:stretch>
            <a:fillRect/>
          </a:stretch>
        </p:blipFill>
        <p:spPr>
          <a:xfrm>
            <a:off x="6017623" y="1140822"/>
            <a:ext cx="5749460" cy="4273753"/>
          </a:xfrm>
          <a:prstGeom prst="rect">
            <a:avLst/>
          </a:prstGeom>
        </p:spPr>
      </p:pic>
      <p:sp>
        <p:nvSpPr>
          <p:cNvPr id="5" name="TextBox 4">
            <a:extLst>
              <a:ext uri="{FF2B5EF4-FFF2-40B4-BE49-F238E27FC236}">
                <a16:creationId xmlns:a16="http://schemas.microsoft.com/office/drawing/2014/main" id="{F65341DE-4CBA-4DBA-9B01-A1F5EAAEEDB0}"/>
              </a:ext>
            </a:extLst>
          </p:cNvPr>
          <p:cNvSpPr txBox="1"/>
          <p:nvPr/>
        </p:nvSpPr>
        <p:spPr>
          <a:xfrm>
            <a:off x="757646" y="2063931"/>
            <a:ext cx="4650377" cy="2523768"/>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(KNO) stands for More Knowledgeable Other which is the second important principle of Vygotsky's work, the ZPD.</a:t>
            </a:r>
          </a:p>
          <a:p>
            <a:endParaRPr lang="en-GB" dirty="0"/>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which states the difference between what an individual can achieve independently and what a person can achieve with a skilled person. </a:t>
            </a:r>
          </a:p>
          <a:p>
            <a:r>
              <a:rPr lang="en-GB" sz="1400" b="0" i="0" dirty="0">
                <a:solidFill>
                  <a:srgbClr val="2C3E50"/>
                </a:solidFill>
                <a:effectLst/>
                <a:latin typeface="Arial" panose="020B0604020202020204" pitchFamily="34" charset="0"/>
                <a:cs typeface="Arial" panose="020B0604020202020204" pitchFamily="34" charset="0"/>
              </a:rPr>
              <a:t>(</a:t>
            </a:r>
            <a:r>
              <a:rPr lang="en-GB" sz="1400" b="0" i="0" dirty="0" err="1">
                <a:solidFill>
                  <a:srgbClr val="2C3E50"/>
                </a:solidFill>
                <a:effectLst/>
                <a:latin typeface="Arial" panose="020B0604020202020204" pitchFamily="34" charset="0"/>
                <a:cs typeface="Arial" panose="020B0604020202020204" pitchFamily="34" charset="0"/>
              </a:rPr>
              <a:t>Mcleod</a:t>
            </a:r>
            <a:r>
              <a:rPr lang="en-GB" sz="1400" b="0" i="0" dirty="0">
                <a:solidFill>
                  <a:srgbClr val="2C3E50"/>
                </a:solidFill>
                <a:effectLst/>
                <a:latin typeface="Arial" panose="020B0604020202020204" pitchFamily="34" charset="0"/>
                <a:cs typeface="Arial" panose="020B0604020202020204" pitchFamily="34" charset="0"/>
              </a:rPr>
              <a:t>, 2018)</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79210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A96C5-CFA1-4A86-867A-FED5778987C7}"/>
              </a:ext>
            </a:extLst>
          </p:cNvPr>
          <p:cNvSpPr txBox="1">
            <a:spLocks noGrp="1"/>
          </p:cNvSpPr>
          <p:nvPr>
            <p:ph type="ctrTitle"/>
          </p:nvPr>
        </p:nvSpPr>
        <p:spPr>
          <a:xfrm>
            <a:off x="2334127" y="2514600"/>
            <a:ext cx="9170486" cy="1215189"/>
          </a:xfrm>
        </p:spPr>
        <p:txBody>
          <a:bodyPr/>
          <a:lstStyle/>
          <a:p>
            <a:r>
              <a:rPr lang="en-GB" dirty="0"/>
              <a:t> </a:t>
            </a:r>
          </a:p>
        </p:txBody>
      </p:sp>
      <p:sp>
        <p:nvSpPr>
          <p:cNvPr id="3" name="Subtitle 2">
            <a:extLst>
              <a:ext uri="{FF2B5EF4-FFF2-40B4-BE49-F238E27FC236}">
                <a16:creationId xmlns:a16="http://schemas.microsoft.com/office/drawing/2014/main" id="{7651FA4D-C837-4E82-8849-945FB70AD2E4}"/>
              </a:ext>
            </a:extLst>
          </p:cNvPr>
          <p:cNvSpPr txBox="1">
            <a:spLocks noGrp="1"/>
          </p:cNvSpPr>
          <p:nvPr>
            <p:ph type="subTitle" idx="1"/>
          </p:nvPr>
        </p:nvSpPr>
        <p:spPr>
          <a:xfrm>
            <a:off x="1443789" y="898359"/>
            <a:ext cx="10060823" cy="5005304"/>
          </a:xfrm>
        </p:spPr>
        <p:txBody>
          <a:bodyPr/>
          <a:lstStyle/>
          <a:p>
            <a:r>
              <a:rPr lang="en-GB" dirty="0">
                <a:solidFill>
                  <a:srgbClr val="92D050"/>
                </a:solidFill>
                <a:latin typeface="Arial" panose="020B0604020202020204" pitchFamily="34" charset="0"/>
                <a:cs typeface="Arial" panose="020B0604020202020204" pitchFamily="34" charset="0"/>
              </a:rPr>
              <a:t>                            </a:t>
            </a:r>
          </a:p>
          <a:p>
            <a:r>
              <a:rPr lang="en-GB" dirty="0">
                <a:solidFill>
                  <a:srgbClr val="92D050"/>
                </a:solidFill>
                <a:latin typeface="Arial" panose="020B0604020202020204" pitchFamily="34" charset="0"/>
                <a:cs typeface="Arial" panose="020B0604020202020204" pitchFamily="34" charset="0"/>
              </a:rPr>
              <a:t>                                </a:t>
            </a:r>
            <a:r>
              <a:rPr lang="en-GB" dirty="0">
                <a:solidFill>
                  <a:schemeClr val="accent1"/>
                </a:solidFill>
                <a:latin typeface="Arial" panose="020B0604020202020204" pitchFamily="34" charset="0"/>
                <a:cs typeface="Arial" panose="020B0604020202020204" pitchFamily="34" charset="0"/>
              </a:rPr>
              <a:t>Why is psychology important in a care setting?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As a result of this definition, psychology's position in health and social care becomes unavoidable. This definition highlights of the significance of emotional well-being, which is why psychological perspectives in health and social care are vital.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Within the job role of health care, it’s vital when support service users with their day-to-day needs.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To work as part of a team for us to collaborate as a team.</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To offer a person centre approach to our service users.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By using these methods we can carry out the relevant tasks as a team.</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As stated by Lev Vygotsky learning and collaborating ideas from other peers with knowledge We can learn and grow with experience to develop a better understanding.</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38F0F-A912-4D67-B625-8F5243ACFC9B}"/>
              </a:ext>
            </a:extLst>
          </p:cNvPr>
          <p:cNvSpPr>
            <a:spLocks noGrp="1"/>
          </p:cNvSpPr>
          <p:nvPr>
            <p:ph type="title"/>
          </p:nvPr>
        </p:nvSpPr>
        <p:spPr>
          <a:xfrm>
            <a:off x="2349856" y="0"/>
            <a:ext cx="8911687" cy="1280890"/>
          </a:xfrm>
        </p:spPr>
        <p:txBody>
          <a:bodyPr/>
          <a:lstStyle/>
          <a:p>
            <a:r>
              <a:rPr lang="en-GB" dirty="0"/>
              <a:t>                  </a:t>
            </a:r>
            <a:r>
              <a:rPr lang="en-GB" dirty="0">
                <a:solidFill>
                  <a:schemeClr val="accent1"/>
                </a:solidFill>
              </a:rPr>
              <a:t>Conclusion</a:t>
            </a:r>
            <a:r>
              <a:rPr lang="en-GB" dirty="0"/>
              <a:t> </a:t>
            </a:r>
          </a:p>
        </p:txBody>
      </p:sp>
      <p:sp>
        <p:nvSpPr>
          <p:cNvPr id="6" name="Content Placeholder 5">
            <a:extLst>
              <a:ext uri="{FF2B5EF4-FFF2-40B4-BE49-F238E27FC236}">
                <a16:creationId xmlns:a16="http://schemas.microsoft.com/office/drawing/2014/main" id="{FA9F6531-F1AC-4BAC-B158-29EE2AAEB1BA}"/>
              </a:ext>
            </a:extLst>
          </p:cNvPr>
          <p:cNvSpPr>
            <a:spLocks noGrp="1"/>
          </p:cNvSpPr>
          <p:nvPr>
            <p:ph idx="1"/>
          </p:nvPr>
        </p:nvSpPr>
        <p:spPr/>
        <p:txBody>
          <a:bodyPr/>
          <a:lstStyle/>
          <a:p>
            <a:r>
              <a:rPr lang="en-GB" dirty="0"/>
              <a:t>When considering the job role of working in the health care with adults.</a:t>
            </a:r>
          </a:p>
          <a:p>
            <a:r>
              <a:rPr lang="en-GB" dirty="0"/>
              <a:t> It’s good to understand the importance of working together as a team.</a:t>
            </a:r>
          </a:p>
          <a:p>
            <a:r>
              <a:rPr lang="en-GB" dirty="0"/>
              <a:t>Understanding the (MKO) which is one of Lev Vygotsky’s progress of the ZPD.</a:t>
            </a:r>
          </a:p>
          <a:p>
            <a:r>
              <a:rPr lang="en-GB" dirty="0"/>
              <a:t>How to use knowledge and understanding to promote health and wellbeing within the job role of care.</a:t>
            </a:r>
          </a:p>
          <a:p>
            <a:r>
              <a:rPr lang="en-GB" dirty="0"/>
              <a:t>At the time it can be challenging as well as a rewarding job.</a:t>
            </a:r>
          </a:p>
          <a:p>
            <a:pPr marL="0" indent="0">
              <a:buNone/>
            </a:pPr>
            <a:r>
              <a:rPr lang="en-GB" dirty="0"/>
              <a:t>.</a:t>
            </a:r>
          </a:p>
        </p:txBody>
      </p:sp>
    </p:spTree>
    <p:extLst>
      <p:ext uri="{BB962C8B-B14F-4D97-AF65-F5344CB8AC3E}">
        <p14:creationId xmlns:p14="http://schemas.microsoft.com/office/powerpoint/2010/main" val="41174650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09E39-871A-4F88-9EB9-460DBB037474}"/>
              </a:ext>
            </a:extLst>
          </p:cNvPr>
          <p:cNvSpPr>
            <a:spLocks noGrp="1"/>
          </p:cNvSpPr>
          <p:nvPr>
            <p:ph type="title"/>
          </p:nvPr>
        </p:nvSpPr>
        <p:spPr>
          <a:xfrm>
            <a:off x="3850225" y="681260"/>
            <a:ext cx="8911687" cy="1280890"/>
          </a:xfrm>
        </p:spPr>
        <p:txBody>
          <a:bodyPr/>
          <a:lstStyle/>
          <a:p>
            <a:r>
              <a:rPr lang="en-GB" dirty="0">
                <a:solidFill>
                  <a:schemeClr val="accent1"/>
                </a:solidFill>
              </a:rPr>
              <a:t>REFERENCES</a:t>
            </a:r>
            <a:r>
              <a:rPr lang="en-GB" dirty="0"/>
              <a:t> </a:t>
            </a:r>
          </a:p>
        </p:txBody>
      </p:sp>
      <p:sp>
        <p:nvSpPr>
          <p:cNvPr id="3" name="Content Placeholder 2">
            <a:extLst>
              <a:ext uri="{FF2B5EF4-FFF2-40B4-BE49-F238E27FC236}">
                <a16:creationId xmlns:a16="http://schemas.microsoft.com/office/drawing/2014/main" id="{6C5EF81F-045B-4A70-9104-BA09E05CFB99}"/>
              </a:ext>
            </a:extLst>
          </p:cNvPr>
          <p:cNvSpPr>
            <a:spLocks noGrp="1"/>
          </p:cNvSpPr>
          <p:nvPr>
            <p:ph idx="1"/>
          </p:nvPr>
        </p:nvSpPr>
        <p:spPr/>
        <p:txBody>
          <a:bodyPr>
            <a:normAutofit fontScale="92500" lnSpcReduction="10000"/>
          </a:bodyPr>
          <a:lstStyle/>
          <a:p>
            <a:r>
              <a:rPr lang="en-GB" sz="1400" dirty="0">
                <a:latin typeface="Arial" panose="020B0604020202020204" pitchFamily="34" charset="0"/>
                <a:cs typeface="Arial" panose="020B0604020202020204" pitchFamily="34" charset="0"/>
              </a:rPr>
              <a:t>www.betterhelp.com. (n.d.). What Is Developmental Psychology? Definition And Importance | </a:t>
            </a:r>
            <a:r>
              <a:rPr lang="en-GB" sz="1400" dirty="0" err="1">
                <a:latin typeface="Arial" panose="020B0604020202020204" pitchFamily="34" charset="0"/>
                <a:cs typeface="Arial" panose="020B0604020202020204" pitchFamily="34" charset="0"/>
              </a:rPr>
              <a:t>Betterhelp</a:t>
            </a:r>
            <a:r>
              <a:rPr lang="en-GB" sz="1400" dirty="0">
                <a:latin typeface="Arial" panose="020B0604020202020204" pitchFamily="34" charset="0"/>
                <a:cs typeface="Arial" panose="020B0604020202020204" pitchFamily="34" charset="0"/>
              </a:rPr>
              <a:t>. [online] Available at</a:t>
            </a:r>
            <a:r>
              <a:rPr lang="en-GB" sz="1400" dirty="0">
                <a:solidFill>
                  <a:schemeClr val="tx1"/>
                </a:solidFill>
                <a:latin typeface="Arial" panose="020B0604020202020204" pitchFamily="34" charset="0"/>
                <a:cs typeface="Arial" panose="020B0604020202020204" pitchFamily="34" charset="0"/>
              </a:rPr>
              <a:t>: </a:t>
            </a:r>
            <a:r>
              <a:rPr lang="en-GB" sz="1400"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https://www.betterhelp.com/advice/psychologists/what-is-developmental-psychology-definition-and-importance/</a:t>
            </a:r>
            <a:r>
              <a:rPr lang="en-GB" sz="1400" dirty="0">
                <a:solidFill>
                  <a:schemeClr val="tx1"/>
                </a:solidFill>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a:t>
            </a:r>
            <a:r>
              <a:rPr lang="en-GB" sz="1400" b="0" i="0" dirty="0">
                <a:solidFill>
                  <a:srgbClr val="000000"/>
                </a:solidFill>
                <a:effectLst/>
                <a:latin typeface="Arial" panose="020B0604020202020204" pitchFamily="34" charset="0"/>
                <a:cs typeface="Arial" panose="020B0604020202020204" pitchFamily="34" charset="0"/>
              </a:rPr>
              <a:t>Cherry, K. (2020). </a:t>
            </a:r>
            <a:r>
              <a:rPr lang="en-GB" sz="1400" b="0" i="1" dirty="0">
                <a:solidFill>
                  <a:srgbClr val="000000"/>
                </a:solidFill>
                <a:effectLst/>
                <a:latin typeface="Arial" panose="020B0604020202020204" pitchFamily="34" charset="0"/>
                <a:cs typeface="Arial" panose="020B0604020202020204" pitchFamily="34" charset="0"/>
              </a:rPr>
              <a:t>An Overview of Psychology</a:t>
            </a:r>
            <a:r>
              <a:rPr lang="en-GB" sz="1400" b="0" i="0" dirty="0">
                <a:solidFill>
                  <a:srgbClr val="000000"/>
                </a:solidFill>
                <a:effectLst/>
                <a:latin typeface="Arial" panose="020B0604020202020204" pitchFamily="34" charset="0"/>
                <a:cs typeface="Arial" panose="020B0604020202020204" pitchFamily="34" charset="0"/>
              </a:rPr>
              <a:t>. [online] </a:t>
            </a:r>
            <a:r>
              <a:rPr lang="en-GB" sz="1400" b="0" i="0" dirty="0" err="1">
                <a:solidFill>
                  <a:srgbClr val="000000"/>
                </a:solidFill>
                <a:effectLst/>
                <a:latin typeface="Arial" panose="020B0604020202020204" pitchFamily="34" charset="0"/>
                <a:cs typeface="Arial" panose="020B0604020202020204" pitchFamily="34" charset="0"/>
              </a:rPr>
              <a:t>Verywell</a:t>
            </a:r>
            <a:r>
              <a:rPr lang="en-GB" sz="1400" b="0" i="0" dirty="0">
                <a:solidFill>
                  <a:srgbClr val="000000"/>
                </a:solidFill>
                <a:effectLst/>
                <a:latin typeface="Arial" panose="020B0604020202020204" pitchFamily="34" charset="0"/>
                <a:cs typeface="Arial" panose="020B0604020202020204" pitchFamily="34" charset="0"/>
              </a:rPr>
              <a:t> Mind. Available at: https://www.verywellmind.com/psychology-4014660.</a:t>
            </a:r>
          </a:p>
          <a:p>
            <a:pPr algn="l"/>
            <a:r>
              <a:rPr lang="en-GB" sz="1400" b="0" i="0" dirty="0">
                <a:solidFill>
                  <a:srgbClr val="222222"/>
                </a:solidFill>
                <a:effectLst/>
                <a:latin typeface="Arial" panose="020B0604020202020204" pitchFamily="34" charset="0"/>
                <a:cs typeface="Arial" panose="020B0604020202020204" pitchFamily="34" charset="0"/>
              </a:rPr>
              <a:t>Christy, T.C., 2013. Vygotsky, Cognitive Development and Language. </a:t>
            </a:r>
            <a:r>
              <a:rPr lang="en-GB" sz="1400" b="0" i="1" dirty="0" err="1">
                <a:solidFill>
                  <a:srgbClr val="222222"/>
                </a:solidFill>
                <a:effectLst/>
                <a:latin typeface="Arial" panose="020B0604020202020204" pitchFamily="34" charset="0"/>
                <a:cs typeface="Arial" panose="020B0604020202020204" pitchFamily="34" charset="0"/>
              </a:rPr>
              <a:t>Historiographia</a:t>
            </a:r>
            <a:r>
              <a:rPr lang="en-GB" sz="1400" b="0" i="1" dirty="0">
                <a:solidFill>
                  <a:srgbClr val="222222"/>
                </a:solidFill>
                <a:effectLst/>
                <a:latin typeface="Arial" panose="020B0604020202020204" pitchFamily="34" charset="0"/>
                <a:cs typeface="Arial" panose="020B0604020202020204" pitchFamily="34" charset="0"/>
              </a:rPr>
              <a:t> </a:t>
            </a:r>
            <a:r>
              <a:rPr lang="en-GB" sz="1400" b="0" i="1" dirty="0" err="1">
                <a:solidFill>
                  <a:srgbClr val="222222"/>
                </a:solidFill>
                <a:effectLst/>
                <a:latin typeface="Arial" panose="020B0604020202020204" pitchFamily="34" charset="0"/>
                <a:cs typeface="Arial" panose="020B0604020202020204" pitchFamily="34" charset="0"/>
              </a:rPr>
              <a:t>linguistica</a:t>
            </a:r>
            <a:r>
              <a:rPr lang="en-GB" sz="1400" b="0" i="0" dirty="0">
                <a:solidFill>
                  <a:srgbClr val="222222"/>
                </a:solidFill>
                <a:effectLst/>
                <a:latin typeface="Arial" panose="020B0604020202020204" pitchFamily="34" charset="0"/>
                <a:cs typeface="Arial" panose="020B0604020202020204" pitchFamily="34" charset="0"/>
              </a:rPr>
              <a:t>, </a:t>
            </a:r>
            <a:r>
              <a:rPr lang="en-GB" sz="1400" b="0" i="1" dirty="0">
                <a:solidFill>
                  <a:srgbClr val="222222"/>
                </a:solidFill>
                <a:effectLst/>
                <a:latin typeface="Arial" panose="020B0604020202020204" pitchFamily="34" charset="0"/>
                <a:cs typeface="Arial" panose="020B0604020202020204" pitchFamily="34" charset="0"/>
              </a:rPr>
              <a:t>40</a:t>
            </a:r>
            <a:r>
              <a:rPr lang="en-GB" sz="1400" b="0" i="0" dirty="0">
                <a:solidFill>
                  <a:srgbClr val="222222"/>
                </a:solidFill>
                <a:effectLst/>
                <a:latin typeface="Arial" panose="020B0604020202020204" pitchFamily="34" charset="0"/>
                <a:cs typeface="Arial" panose="020B0604020202020204" pitchFamily="34" charset="0"/>
              </a:rPr>
              <a:t>.</a:t>
            </a:r>
            <a:r>
              <a:rPr lang="en-GB" sz="1400" b="0" i="0" dirty="0">
                <a:solidFill>
                  <a:srgbClr val="000000"/>
                </a:solidFill>
                <a:effectLst/>
                <a:latin typeface="Arial" panose="020B0604020202020204" pitchFamily="34" charset="0"/>
                <a:cs typeface="Arial" panose="020B0604020202020204" pitchFamily="34" charset="0"/>
              </a:rPr>
              <a:t>‌</a:t>
            </a:r>
          </a:p>
          <a:p>
            <a:pPr algn="l"/>
            <a:r>
              <a:rPr lang="en-GB" sz="1400" b="0" i="0" dirty="0" err="1">
                <a:solidFill>
                  <a:srgbClr val="000000"/>
                </a:solidFill>
                <a:effectLst/>
                <a:latin typeface="Arial" panose="020B0604020202020204" pitchFamily="34" charset="0"/>
                <a:cs typeface="Arial" panose="020B0604020202020204" pitchFamily="34" charset="0"/>
              </a:rPr>
              <a:t>Mcleod</a:t>
            </a:r>
            <a:r>
              <a:rPr lang="en-GB" sz="1400" b="0" i="0" dirty="0">
                <a:solidFill>
                  <a:srgbClr val="000000"/>
                </a:solidFill>
                <a:effectLst/>
                <a:latin typeface="Arial" panose="020B0604020202020204" pitchFamily="34" charset="0"/>
                <a:cs typeface="Arial" panose="020B0604020202020204" pitchFamily="34" charset="0"/>
              </a:rPr>
              <a:t>, S. (2020). </a:t>
            </a:r>
            <a:r>
              <a:rPr lang="en-GB" sz="1400" b="0" i="1" dirty="0">
                <a:solidFill>
                  <a:srgbClr val="000000"/>
                </a:solidFill>
                <a:effectLst/>
                <a:latin typeface="Arial" panose="020B0604020202020204" pitchFamily="34" charset="0"/>
                <a:cs typeface="Arial" panose="020B0604020202020204" pitchFamily="34" charset="0"/>
              </a:rPr>
              <a:t>Lev Vygotsky’s sociocultural theory</a:t>
            </a:r>
            <a:r>
              <a:rPr lang="en-GB" sz="1400" b="0" i="0" dirty="0">
                <a:solidFill>
                  <a:srgbClr val="000000"/>
                </a:solidFill>
                <a:effectLst/>
                <a:latin typeface="Arial" panose="020B0604020202020204" pitchFamily="34" charset="0"/>
                <a:cs typeface="Arial" panose="020B0604020202020204" pitchFamily="34" charset="0"/>
              </a:rPr>
              <a:t>. [online] Simply Psychology. Available at: https://www.simplypsychology.org/vygotsky.html.</a:t>
            </a:r>
          </a:p>
          <a:p>
            <a:pPr algn="l"/>
            <a:r>
              <a:rPr lang="en-GB" sz="1400" b="0" i="0" dirty="0" err="1">
                <a:solidFill>
                  <a:srgbClr val="000000"/>
                </a:solidFill>
                <a:effectLst/>
                <a:latin typeface="Arial" panose="020B0604020202020204" pitchFamily="34" charset="0"/>
                <a:cs typeface="Arial" panose="020B0604020202020204" pitchFamily="34" charset="0"/>
              </a:rPr>
              <a:t>Mcleod</a:t>
            </a:r>
            <a:r>
              <a:rPr lang="en-GB" sz="1400" b="0" i="0" dirty="0">
                <a:solidFill>
                  <a:srgbClr val="000000"/>
                </a:solidFill>
                <a:effectLst/>
                <a:latin typeface="Arial" panose="020B0604020202020204" pitchFamily="34" charset="0"/>
                <a:cs typeface="Arial" panose="020B0604020202020204" pitchFamily="34" charset="0"/>
              </a:rPr>
              <a:t>, S. (2018). </a:t>
            </a:r>
            <a:r>
              <a:rPr lang="en-GB" sz="1400" b="0" i="1" dirty="0">
                <a:solidFill>
                  <a:srgbClr val="000000"/>
                </a:solidFill>
                <a:effectLst/>
                <a:latin typeface="Arial" panose="020B0604020202020204" pitchFamily="34" charset="0"/>
                <a:cs typeface="Arial" panose="020B0604020202020204" pitchFamily="34" charset="0"/>
              </a:rPr>
              <a:t>Lev Vygotsky simplypsychology.org/vygotsky.html</a:t>
            </a:r>
            <a:r>
              <a:rPr lang="en-GB" sz="1400" b="0" i="0" dirty="0">
                <a:solidFill>
                  <a:srgbClr val="000000"/>
                </a:solidFill>
                <a:effectLst/>
                <a:latin typeface="Arial" panose="020B0604020202020204" pitchFamily="34" charset="0"/>
                <a:cs typeface="Arial" panose="020B0604020202020204" pitchFamily="34" charset="0"/>
              </a:rPr>
              <a:t>. [online] Available at: https://www.fwsolutions.net/wp-content/uploads/2020/07/simplypsychology.org-vygotsky-3.pdf [Accessed 19 Feb. 2022].</a:t>
            </a:r>
          </a:p>
          <a:p>
            <a:pPr algn="l"/>
            <a:r>
              <a:rPr lang="en-GB" sz="1500" b="0" i="0" dirty="0" err="1">
                <a:solidFill>
                  <a:srgbClr val="000000"/>
                </a:solidFill>
                <a:effectLst/>
                <a:latin typeface="Arial" panose="020B0604020202020204" pitchFamily="34" charset="0"/>
                <a:cs typeface="Arial" panose="020B0604020202020204" pitchFamily="34" charset="0"/>
              </a:rPr>
              <a:t>Mcleod</a:t>
            </a:r>
            <a:r>
              <a:rPr lang="en-GB" sz="1500" b="0" i="0" dirty="0">
                <a:solidFill>
                  <a:srgbClr val="000000"/>
                </a:solidFill>
                <a:effectLst/>
                <a:latin typeface="Arial" panose="020B0604020202020204" pitchFamily="34" charset="0"/>
                <a:cs typeface="Arial" panose="020B0604020202020204" pitchFamily="34" charset="0"/>
              </a:rPr>
              <a:t>, S. (2018). </a:t>
            </a:r>
            <a:r>
              <a:rPr lang="en-GB" sz="1500" b="0" i="1" dirty="0">
                <a:solidFill>
                  <a:srgbClr val="000000"/>
                </a:solidFill>
                <a:effectLst/>
                <a:latin typeface="Arial" panose="020B0604020202020204" pitchFamily="34" charset="0"/>
                <a:cs typeface="Arial" panose="020B0604020202020204" pitchFamily="34" charset="0"/>
              </a:rPr>
              <a:t>Lev Vygotsky simplypsychology.org/vygotsky.html</a:t>
            </a:r>
            <a:r>
              <a:rPr lang="en-GB" sz="1500" b="0" i="0" dirty="0">
                <a:solidFill>
                  <a:srgbClr val="000000"/>
                </a:solidFill>
                <a:effectLst/>
                <a:latin typeface="Arial" panose="020B0604020202020204" pitchFamily="34" charset="0"/>
                <a:cs typeface="Arial" panose="020B0604020202020204" pitchFamily="34" charset="0"/>
              </a:rPr>
              <a:t>. [online] Available at: https://www.fwsolutions.net/wp-content/uploads/2020/07/simplypsychology.org-vygotsky-3.pdf.</a:t>
            </a:r>
          </a:p>
          <a:p>
            <a:pPr marL="0" indent="0" algn="l">
              <a:buNone/>
            </a:pPr>
            <a:r>
              <a:rPr lang="en-GB" sz="1400" b="0" i="0" dirty="0">
                <a:solidFill>
                  <a:srgbClr val="000000"/>
                </a:solidFill>
                <a:effectLst/>
                <a:latin typeface="Calibri" panose="020F0502020204030204" pitchFamily="34" charset="0"/>
              </a:rPr>
              <a:t>‌</a:t>
            </a:r>
          </a:p>
          <a:p>
            <a:pPr marL="0" indent="0" algn="l">
              <a:buNone/>
            </a:pPr>
            <a:r>
              <a:rPr lang="en-GB" sz="1400" b="0" i="0" dirty="0">
                <a:solidFill>
                  <a:srgbClr val="000000"/>
                </a:solidFill>
                <a:effectLst/>
                <a:latin typeface="Calibri" panose="020F0502020204030204" pitchFamily="34" charset="0"/>
              </a:rPr>
              <a:t>‌</a:t>
            </a:r>
          </a:p>
          <a:p>
            <a:pPr algn="l"/>
            <a:endParaRPr lang="en-GB" sz="1400" b="0" i="0" dirty="0">
              <a:solidFill>
                <a:srgbClr val="000000"/>
              </a:solidFill>
              <a:effectLst/>
              <a:latin typeface="Arial" panose="020B0604020202020204" pitchFamily="34" charset="0"/>
              <a:cs typeface="Arial" panose="020B0604020202020204" pitchFamily="34" charset="0"/>
            </a:endParaRPr>
          </a:p>
          <a:p>
            <a:pPr algn="l"/>
            <a:endParaRPr lang="en-GB" sz="1400" b="0" i="0" dirty="0">
              <a:solidFill>
                <a:srgbClr val="00000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5529173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6127</TotalTime>
  <Words>1041</Words>
  <Application>Microsoft Office PowerPoint</Application>
  <PresentationFormat>Widescreen</PresentationFormat>
  <Paragraphs>115</Paragraphs>
  <Slides>11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Roboto</vt:lpstr>
      <vt:lpstr>Wingdings 3</vt:lpstr>
      <vt:lpstr>Wisp</vt:lpstr>
      <vt:lpstr>Psychology for health and social care</vt:lpstr>
      <vt:lpstr>Introduction     </vt:lpstr>
      <vt:lpstr>What is psychology?</vt:lpstr>
      <vt:lpstr>Development psychology definition.</vt:lpstr>
      <vt:lpstr> Job role for an adult health care worker. </vt:lpstr>
      <vt:lpstr> Comparing the differences to Lev Vygotsky and Piaget</vt:lpstr>
      <vt:lpstr>            Lev Vygotsky</vt:lpstr>
      <vt:lpstr>Zone of proximal development </vt:lpstr>
      <vt:lpstr> </vt:lpstr>
      <vt:lpstr>                  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dc:title>
  <dc:creator>Natalie Tully</dc:creator>
  <cp:lastModifiedBy>Natalie Tully</cp:lastModifiedBy>
  <cp:revision>41</cp:revision>
  <dcterms:created xsi:type="dcterms:W3CDTF">2022-02-01T16:38:52Z</dcterms:created>
  <dcterms:modified xsi:type="dcterms:W3CDTF">2022-02-19T18:26:02Z</dcterms:modified>
</cp:coreProperties>
</file>