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2" r:id="rId9"/>
    <p:sldId id="263" r:id="rId10"/>
    <p:sldId id="264" r:id="rId11"/>
    <p:sldId id="268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95" d="100"/>
          <a:sy n="95" d="100"/>
        </p:scale>
        <p:origin x="2100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889" y="1052736"/>
            <a:ext cx="8640960" cy="1656184"/>
          </a:xfrm>
        </p:spPr>
        <p:txBody>
          <a:bodyPr>
            <a:noAutofit/>
          </a:bodyPr>
          <a:lstStyle/>
          <a:p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4800" b="1" dirty="0">
                <a:solidFill>
                  <a:srgbClr val="FFFF00"/>
                </a:solidFill>
              </a:rPr>
              <a:t>MBA</a:t>
            </a: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Banking financial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management and financial markets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(LCMB 7012)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600" y="4725144"/>
            <a:ext cx="72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3: Ratio analysis - 1</a:t>
            </a:r>
          </a:p>
        </p:txBody>
      </p:sp>
    </p:spTree>
    <p:extLst>
      <p:ext uri="{BB962C8B-B14F-4D97-AF65-F5344CB8AC3E}">
        <p14:creationId xmlns:p14="http://schemas.microsoft.com/office/powerpoint/2010/main" val="342006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Introduction to banking ratio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14805-F919-4CCB-89C3-CB0F0E6B1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Similar to the ratio analysis we did last term, we can place banking ratios into families</a:t>
            </a:r>
          </a:p>
          <a:p>
            <a:r>
              <a:rPr lang="en-GB" dirty="0"/>
              <a:t>Return ratios</a:t>
            </a:r>
          </a:p>
          <a:p>
            <a:r>
              <a:rPr lang="en-GB" dirty="0"/>
              <a:t>Efficiency ratios</a:t>
            </a:r>
          </a:p>
          <a:p>
            <a:r>
              <a:rPr lang="en-GB" dirty="0"/>
              <a:t>Ratios for loss provision</a:t>
            </a:r>
          </a:p>
          <a:p>
            <a:r>
              <a:rPr lang="en-GB" dirty="0"/>
              <a:t>Income (profit ratios)</a:t>
            </a:r>
          </a:p>
          <a:p>
            <a:r>
              <a:rPr lang="en-GB" dirty="0"/>
              <a:t>Risk ratios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990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Introduction to banking ratio analysis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14805-F919-4CCB-89C3-CB0F0E6B1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As before there are many more banking ratios, although these are more specialised and are usually derivatives of the foundation ratios we are going to study</a:t>
            </a:r>
          </a:p>
          <a:p>
            <a:endParaRPr lang="en-GB" dirty="0"/>
          </a:p>
          <a:p>
            <a:r>
              <a:rPr lang="en-GB" dirty="0"/>
              <a:t>The first thing to note is that banks’ financial statements are similar in purpose to other company organisation accounts, in that there is an income statement (Profit and Loss) and a balance sheet (Statement of Financial Position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057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Return ratios - 1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832255-1403-4F0A-99C0-44E3FE6406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3839704" cy="3989040"/>
          </a:xfrm>
          <a:solidFill>
            <a:srgbClr val="ABE1FF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Return on Assets (ROA)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Return On Equity (ROE)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Return on Tier 1 Capital (ROTC)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Return on Risk Weighted Assets</a:t>
            </a:r>
          </a:p>
          <a:p>
            <a:pPr marL="0" indent="0">
              <a:buNone/>
            </a:pPr>
            <a:r>
              <a:rPr lang="en-GB" sz="2000" dirty="0"/>
              <a:t>(RoRWA)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42C9FF-7306-470C-B321-CC9A03793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7855" y="1600201"/>
            <a:ext cx="4894625" cy="3989040"/>
          </a:xfrm>
          <a:solidFill>
            <a:schemeClr val="accent4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Net profit after tax (NPAT) </a:t>
            </a:r>
            <a:r>
              <a:rPr lang="en-GB" sz="2000" dirty="0">
                <a:solidFill>
                  <a:schemeClr val="bg1"/>
                </a:solidFill>
              </a:rPr>
              <a:t>x 100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           Total assets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NPAT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Equity capital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u="sng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u="sng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Operating income 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Tier 1 capital x risk-weighted assets 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 Operating income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 Risk-weighted assets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248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Return ratios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60B13-1390-473B-9B20-BB918F301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It is important to note that..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ROTC = RoRWA x (1 ÷ tier 1 capital ratio), and that the Tier 1 capital ratio is set by the bank regulations of Basel 2013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And, it is often argued that Return on Tangible Equity (ROTE) is a preferred measure of performance than ROE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/>
              <a:t>NPAT x 100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Equity capital – (preference shares +goodwill + identifiable intangible assets)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249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Risk-weighted components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60B13-1390-473B-9B20-BB918F301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/>
              <a:t>The term ‘risk-weighted’ appears regularly in our ratios, but what does it mean?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Risk weighted is the proportion of credit risk, operational risk and market risk to interest income, operating expenses, and trade income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047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Risk-weighted components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60B13-1390-473B-9B20-BB918F301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D9B944F-641E-4CB2-AC4E-D10F4DB256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8814782"/>
              </p:ext>
            </p:extLst>
          </p:nvPr>
        </p:nvGraphicFramePr>
        <p:xfrm>
          <a:off x="457200" y="1965960"/>
          <a:ext cx="82296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992">
                  <a:extLst>
                    <a:ext uri="{9D8B030D-6E8A-4147-A177-3AD203B41FA5}">
                      <a16:colId xmlns:a16="http://schemas.microsoft.com/office/drawing/2014/main" val="3554164274"/>
                    </a:ext>
                  </a:extLst>
                </a:gridCol>
                <a:gridCol w="6209608">
                  <a:extLst>
                    <a:ext uri="{9D8B030D-6E8A-4147-A177-3AD203B41FA5}">
                      <a16:colId xmlns:a16="http://schemas.microsoft.com/office/drawing/2014/main" val="729535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Type of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Associated bank activities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385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Credit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Relates to the individual bank’s interest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369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Operational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Comes from the bank’s individual  operating expenses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913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Trade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Originates in the individual bank’s trade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099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969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723312" cy="114300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Income (profit) ratios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2C1CA4-0379-4B9B-BCD3-E549EC919C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3672408" cy="3989040"/>
          </a:xfrm>
          <a:solidFill>
            <a:srgbClr val="ABE1FF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Interest income margin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Interest expenses margin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Net fee income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18001F-0AA8-4AA8-BF8C-8F829E20A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600201"/>
            <a:ext cx="4906888" cy="3989040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en-GB" sz="2000" u="sng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Interest income</a:t>
            </a:r>
            <a:r>
              <a:rPr lang="en-GB" sz="2000" dirty="0">
                <a:solidFill>
                  <a:schemeClr val="bg1"/>
                </a:solidFill>
              </a:rPr>
              <a:t>  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Loans + receivables + debt securities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u="sng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Interest expenses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Deposits + debt securities in issue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Net fee income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Net operating income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527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Liquidity risk ratios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2C1CA4-0379-4B9B-BCD3-E549EC919C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3024336" cy="3989040"/>
          </a:xfrm>
          <a:solidFill>
            <a:srgbClr val="ABE1FF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Interbank ratio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Deposit run-off ratio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18001F-0AA8-4AA8-BF8C-8F829E20A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35896" y="1600201"/>
            <a:ext cx="5050904" cy="3989040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en-GB" sz="2000" u="sng" dirty="0"/>
          </a:p>
          <a:p>
            <a:pPr marL="0" indent="0">
              <a:spcBef>
                <a:spcPts val="0"/>
              </a:spcBef>
              <a:buNone/>
            </a:pPr>
            <a:endParaRPr lang="en-GB" sz="2000" u="sng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Loans to other banks 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Deposits by other banks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GB" sz="2000" u="sng" dirty="0">
                <a:solidFill>
                  <a:schemeClr val="bg1"/>
                </a:solidFill>
              </a:rPr>
              <a:t>Cash reserve + short-term assets)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             Short-term liabilities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123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AD54-BAD0-4B1D-AD2B-6D09D6F1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Credit risk ratios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2C1CA4-0379-4B9B-BCD3-E549EC919C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3163182" cy="3989040"/>
          </a:xfrm>
          <a:solidFill>
            <a:srgbClr val="ABE1FF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Loan-to-deposit ratio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Short-term ratio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18001F-0AA8-4AA8-BF8C-8F829E20A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14702" y="1600201"/>
            <a:ext cx="5189746" cy="3989040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en-GB" sz="2000" u="sng" dirty="0"/>
          </a:p>
          <a:p>
            <a:pPr marL="0" indent="0">
              <a:spcBef>
                <a:spcPts val="0"/>
              </a:spcBef>
              <a:buNone/>
            </a:pPr>
            <a:endParaRPr lang="en-GB" sz="2000" u="sng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Loans to customers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Deposits by customers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Short-term loans to customers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Customer accounts due in under 12 months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8D7984-89AD-45E8-A106-338F7E70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173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FE502-1210-4B90-BD43-0E3028D1D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59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Efficiency and provision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C87A6-DE3E-4947-A146-936516B9C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157555"/>
            <a:ext cx="2962672" cy="4536505"/>
          </a:xfrm>
          <a:solidFill>
            <a:srgbClr val="ABE1FF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Efficiency ratio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Allocation ratio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Total lending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Default ratio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Average total lending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A99B9A-9736-4878-A49C-C6C9B4D14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75856" y="1052735"/>
            <a:ext cx="4968552" cy="4536505"/>
          </a:xfrm>
          <a:solidFill>
            <a:schemeClr val="accent4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Operating expenses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Net operating income before impairment                charges 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Net loan loss provision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Average total lending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Loans to other banks + loans to customers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u="sng" dirty="0">
                <a:solidFill>
                  <a:schemeClr val="bg1"/>
                </a:solidFill>
              </a:rPr>
              <a:t>Credit defaults </a:t>
            </a:r>
            <a:r>
              <a:rPr lang="en-GB" sz="2000" dirty="0">
                <a:solidFill>
                  <a:schemeClr val="bg1"/>
                </a:solidFill>
              </a:rPr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Average total lending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solidFill>
                  <a:schemeClr val="bg1"/>
                </a:solidFill>
              </a:rPr>
              <a:t>Loans at the end of previous year + loans at the end of current year ÷ 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4298B3-D15C-4A81-9279-376EE9255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856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45FC1-39F1-4D14-A919-F42043BE6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Assignment end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75314-9537-4F93-95E5-5F26474F3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/>
          </a:bodyPr>
          <a:lstStyle/>
          <a:p>
            <a:r>
              <a:rPr lang="en-GB" dirty="0"/>
              <a:t>So, we have looked at the ratios under review</a:t>
            </a:r>
          </a:p>
          <a:p>
            <a:endParaRPr lang="en-GB" dirty="0"/>
          </a:p>
          <a:p>
            <a:r>
              <a:rPr lang="en-GB" dirty="0"/>
              <a:t>We can see how all these tools of analysis may be employed!</a:t>
            </a:r>
          </a:p>
          <a:p>
            <a:endParaRPr lang="en-GB" dirty="0"/>
          </a:p>
          <a:p>
            <a:r>
              <a:rPr lang="en-GB" dirty="0"/>
              <a:t> Looking forward to tour assignment, have a look at where you need to be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87D3E-C427-4AFE-8BED-03B3D0AD8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8420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7316</TotalTime>
  <Words>583</Words>
  <Application>Microsoft Office PowerPoint</Application>
  <PresentationFormat>On-screen Show (4:3)</PresentationFormat>
  <Paragraphs>149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   MBA Banking financial management and financial markets (LCMB 7012) </vt:lpstr>
      <vt:lpstr>Introduction to banking ratio analysis</vt:lpstr>
      <vt:lpstr>Introduction to banking ratio analysis (continued)</vt:lpstr>
      <vt:lpstr>Return ratios - 1</vt:lpstr>
      <vt:lpstr>Return ratios - 2</vt:lpstr>
      <vt:lpstr>Risk-weighted components - 1</vt:lpstr>
      <vt:lpstr>Risk-weighted components - 2</vt:lpstr>
      <vt:lpstr>Income (profit) ratios</vt:lpstr>
      <vt:lpstr>Liquidity risk ratios</vt:lpstr>
      <vt:lpstr>Credit risk ratios</vt:lpstr>
      <vt:lpstr>Efficiency and provision ratios</vt:lpstr>
      <vt:lpstr>Assignment end game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267</cp:revision>
  <dcterms:created xsi:type="dcterms:W3CDTF">2013-10-11T12:05:37Z</dcterms:created>
  <dcterms:modified xsi:type="dcterms:W3CDTF">2022-02-10T12:32:58Z</dcterms:modified>
</cp:coreProperties>
</file>