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3.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4.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5.xml" ContentType="application/vnd.openxmlformats-officedocument.theme+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714" r:id="rId2"/>
    <p:sldMasterId id="2147483732" r:id="rId3"/>
    <p:sldMasterId id="2147483750" r:id="rId4"/>
    <p:sldMasterId id="2147483786" r:id="rId5"/>
    <p:sldMasterId id="2147483804" r:id="rId6"/>
  </p:sldMasterIdLst>
  <p:notesMasterIdLst>
    <p:notesMasterId r:id="rId25"/>
  </p:notesMasterIdLst>
  <p:sldIdLst>
    <p:sldId id="256" r:id="rId7"/>
    <p:sldId id="263" r:id="rId8"/>
    <p:sldId id="257" r:id="rId9"/>
    <p:sldId id="275" r:id="rId10"/>
    <p:sldId id="279" r:id="rId11"/>
    <p:sldId id="266" r:id="rId12"/>
    <p:sldId id="267" r:id="rId13"/>
    <p:sldId id="268" r:id="rId14"/>
    <p:sldId id="269" r:id="rId15"/>
    <p:sldId id="272" r:id="rId16"/>
    <p:sldId id="274" r:id="rId17"/>
    <p:sldId id="270" r:id="rId18"/>
    <p:sldId id="271" r:id="rId19"/>
    <p:sldId id="273" r:id="rId20"/>
    <p:sldId id="276" r:id="rId21"/>
    <p:sldId id="280" r:id="rId22"/>
    <p:sldId id="277" r:id="rId23"/>
    <p:sldId id="27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A5814287-E675-3F57-954D-6E65BB829484}" name="Joe Turner (2115463)" initials="JT" userId="S::2115463@student.uwtsd.ac.uk::e2085f8c-c8b1-4d1b-8f6a-d19a434116c1"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76" autoAdjust="0"/>
    <p:restoredTop sz="94660"/>
  </p:normalViewPr>
  <p:slideViewPr>
    <p:cSldViewPr snapToGrid="0">
      <p:cViewPr varScale="1">
        <p:scale>
          <a:sx n="147" d="100"/>
          <a:sy n="147" d="100"/>
        </p:scale>
        <p:origin x="120"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viewProps" Target="viewProps.xml"/><Relationship Id="rId30" Type="http://schemas.microsoft.com/office/2018/10/relationships/authors" Targe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523984-C9AC-4F19-AEC7-AC2A62FD6129}" type="datetimeFigureOut">
              <a:rPr lang="en-GB" smtClean="0"/>
              <a:t>05/03/2026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F47075-CD86-4DB8-A39B-063A8383B2F8}" type="slidenum">
              <a:rPr lang="en-GB" smtClean="0"/>
              <a:t>‹#›</a:t>
            </a:fld>
            <a:endParaRPr lang="en-GB"/>
          </a:p>
        </p:txBody>
      </p:sp>
    </p:spTree>
    <p:extLst>
      <p:ext uri="{BB962C8B-B14F-4D97-AF65-F5344CB8AC3E}">
        <p14:creationId xmlns:p14="http://schemas.microsoft.com/office/powerpoint/2010/main" val="527560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00586E-1314-E426-02BA-826C85163F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35A4E4-7249-515F-2F24-2103000997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936491-0514-B6D8-8670-E0DE2E4BD71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18EB801-574A-8F44-1D9B-19DDD85FA461}"/>
              </a:ext>
            </a:extLst>
          </p:cNvPr>
          <p:cNvSpPr>
            <a:spLocks noGrp="1"/>
          </p:cNvSpPr>
          <p:nvPr>
            <p:ph type="sldNum" sz="quarter" idx="5"/>
          </p:nvPr>
        </p:nvSpPr>
        <p:spPr/>
        <p:txBody>
          <a:bodyPr/>
          <a:lstStyle/>
          <a:p>
            <a:fld id="{40F47075-CD86-4DB8-A39B-063A8383B2F8}" type="slidenum">
              <a:rPr lang="en-GB" smtClean="0"/>
              <a:t>4</a:t>
            </a:fld>
            <a:endParaRPr lang="en-GB"/>
          </a:p>
        </p:txBody>
      </p:sp>
    </p:spTree>
    <p:extLst>
      <p:ext uri="{BB962C8B-B14F-4D97-AF65-F5344CB8AC3E}">
        <p14:creationId xmlns:p14="http://schemas.microsoft.com/office/powerpoint/2010/main" val="279582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F38FC2-8F44-8620-CFF8-6A2AD1540E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663DBE-D434-D250-A037-3E3A29CC49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1C69A3-10A6-F9D8-D5A2-5151CFFBA2E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ACB26DF-4E77-18BD-A428-0F862B2945DA}"/>
              </a:ext>
            </a:extLst>
          </p:cNvPr>
          <p:cNvSpPr>
            <a:spLocks noGrp="1"/>
          </p:cNvSpPr>
          <p:nvPr>
            <p:ph type="sldNum" sz="quarter" idx="5"/>
          </p:nvPr>
        </p:nvSpPr>
        <p:spPr/>
        <p:txBody>
          <a:bodyPr/>
          <a:lstStyle/>
          <a:p>
            <a:fld id="{40F47075-CD86-4DB8-A39B-063A8383B2F8}" type="slidenum">
              <a:rPr lang="en-GB" smtClean="0"/>
              <a:t>5</a:t>
            </a:fld>
            <a:endParaRPr lang="en-GB"/>
          </a:p>
        </p:txBody>
      </p:sp>
    </p:spTree>
    <p:extLst>
      <p:ext uri="{BB962C8B-B14F-4D97-AF65-F5344CB8AC3E}">
        <p14:creationId xmlns:p14="http://schemas.microsoft.com/office/powerpoint/2010/main" val="2622494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Game speedrunning tends to make use of bugs – to the point speedrunning categories are divided into </a:t>
            </a:r>
            <a:r>
              <a:rPr lang="en-GB" dirty="0" err="1"/>
              <a:t>glitchless</a:t>
            </a:r>
            <a:r>
              <a:rPr lang="en-GB" dirty="0"/>
              <a:t> and unrestricted modes.</a:t>
            </a:r>
          </a:p>
        </p:txBody>
      </p:sp>
      <p:sp>
        <p:nvSpPr>
          <p:cNvPr id="4" name="Slide Number Placeholder 3"/>
          <p:cNvSpPr>
            <a:spLocks noGrp="1"/>
          </p:cNvSpPr>
          <p:nvPr>
            <p:ph type="sldNum" sz="quarter" idx="5"/>
          </p:nvPr>
        </p:nvSpPr>
        <p:spPr/>
        <p:txBody>
          <a:bodyPr/>
          <a:lstStyle/>
          <a:p>
            <a:fld id="{40F47075-CD86-4DB8-A39B-063A8383B2F8}" type="slidenum">
              <a:rPr lang="en-GB" smtClean="0"/>
              <a:t>7</a:t>
            </a:fld>
            <a:endParaRPr lang="en-GB"/>
          </a:p>
        </p:txBody>
      </p:sp>
    </p:spTree>
    <p:extLst>
      <p:ext uri="{BB962C8B-B14F-4D97-AF65-F5344CB8AC3E}">
        <p14:creationId xmlns:p14="http://schemas.microsoft.com/office/powerpoint/2010/main" val="18975037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B7DD4A-D2D3-C88B-E412-BF20C2CA51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B42731-2749-AF26-57CC-92CCFFC522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491199-523E-CC5F-7F86-D771B6196985}"/>
              </a:ext>
            </a:extLst>
          </p:cNvPr>
          <p:cNvSpPr>
            <a:spLocks noGrp="1"/>
          </p:cNvSpPr>
          <p:nvPr>
            <p:ph type="body" idx="1"/>
          </p:nvPr>
        </p:nvSpPr>
        <p:spPr/>
        <p:txBody>
          <a:bodyPr/>
          <a:lstStyle/>
          <a:p>
            <a:r>
              <a:rPr lang="en-GB" dirty="0"/>
              <a:t>Certain multiplayer games contain oversights in this area – Fallout 76 has developer rooms that, through bug abuse, can be accessed, granting users rare or unattainable items, breaking in-game balance and online economy.</a:t>
            </a:r>
          </a:p>
        </p:txBody>
      </p:sp>
      <p:sp>
        <p:nvSpPr>
          <p:cNvPr id="4" name="Slide Number Placeholder 3">
            <a:extLst>
              <a:ext uri="{FF2B5EF4-FFF2-40B4-BE49-F238E27FC236}">
                <a16:creationId xmlns:a16="http://schemas.microsoft.com/office/drawing/2014/main" id="{25D37697-C5D4-4218-7D75-B3949519DF76}"/>
              </a:ext>
            </a:extLst>
          </p:cNvPr>
          <p:cNvSpPr>
            <a:spLocks noGrp="1"/>
          </p:cNvSpPr>
          <p:nvPr>
            <p:ph type="sldNum" sz="quarter" idx="5"/>
          </p:nvPr>
        </p:nvSpPr>
        <p:spPr/>
        <p:txBody>
          <a:bodyPr/>
          <a:lstStyle/>
          <a:p>
            <a:fld id="{40F47075-CD86-4DB8-A39B-063A8383B2F8}" type="slidenum">
              <a:rPr lang="en-GB" smtClean="0"/>
              <a:t>8</a:t>
            </a:fld>
            <a:endParaRPr lang="en-GB"/>
          </a:p>
        </p:txBody>
      </p:sp>
    </p:spTree>
    <p:extLst>
      <p:ext uri="{BB962C8B-B14F-4D97-AF65-F5344CB8AC3E}">
        <p14:creationId xmlns:p14="http://schemas.microsoft.com/office/powerpoint/2010/main" val="2325546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7C74F-B61E-265A-6EB0-7CD9C8CFB3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ED785E-D2A4-55D6-9194-65DC7BDB6A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F35203-8204-9A2A-1FA9-FEA41A1DEE7B}"/>
              </a:ext>
            </a:extLst>
          </p:cNvPr>
          <p:cNvSpPr>
            <a:spLocks noGrp="1"/>
          </p:cNvSpPr>
          <p:nvPr>
            <p:ph type="body" idx="1"/>
          </p:nvPr>
        </p:nvSpPr>
        <p:spPr/>
        <p:txBody>
          <a:bodyPr/>
          <a:lstStyle/>
          <a:p>
            <a:r>
              <a:rPr lang="en-GB" dirty="0"/>
              <a:t>Also tends to create small economies based on the sale and purchase of this software, alongside blank or stolen accounts, used to avoid game bans on a user’s main account.</a:t>
            </a:r>
          </a:p>
        </p:txBody>
      </p:sp>
      <p:sp>
        <p:nvSpPr>
          <p:cNvPr id="4" name="Slide Number Placeholder 3">
            <a:extLst>
              <a:ext uri="{FF2B5EF4-FFF2-40B4-BE49-F238E27FC236}">
                <a16:creationId xmlns:a16="http://schemas.microsoft.com/office/drawing/2014/main" id="{13FAFB72-E168-90F0-3C3C-07E0CC440CD8}"/>
              </a:ext>
            </a:extLst>
          </p:cNvPr>
          <p:cNvSpPr>
            <a:spLocks noGrp="1"/>
          </p:cNvSpPr>
          <p:nvPr>
            <p:ph type="sldNum" sz="quarter" idx="5"/>
          </p:nvPr>
        </p:nvSpPr>
        <p:spPr/>
        <p:txBody>
          <a:bodyPr/>
          <a:lstStyle/>
          <a:p>
            <a:fld id="{40F47075-CD86-4DB8-A39B-063A8383B2F8}" type="slidenum">
              <a:rPr lang="en-GB" smtClean="0"/>
              <a:t>9</a:t>
            </a:fld>
            <a:endParaRPr lang="en-GB"/>
          </a:p>
        </p:txBody>
      </p:sp>
    </p:spTree>
    <p:extLst>
      <p:ext uri="{BB962C8B-B14F-4D97-AF65-F5344CB8AC3E}">
        <p14:creationId xmlns:p14="http://schemas.microsoft.com/office/powerpoint/2010/main" val="16849615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59147E-FD49-DEFD-847F-ACCB83B555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27DC7C-FBD9-8EA3-6C82-6CE114CD48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86F1E9-D8BA-27D7-F834-EB880E68697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TF2 became particularly vulnerable to large waves of cheating bots [3], that could react faster than any human, rendering the largely unmoderated lobbies unplayable.</a:t>
            </a:r>
            <a:br>
              <a:rPr lang="en-GB" dirty="0"/>
            </a:br>
            <a:r>
              <a:rPr lang="en-GB" dirty="0"/>
              <a:t>Also tends to create small economies (referred to as Grey Markets by Ubisoft, developers of Rainbow 6 Siege [2]) based on the sale and purchase of this software, alongside blank or stolen accounts, used to avoid game bans on a user’s main account.</a:t>
            </a:r>
          </a:p>
        </p:txBody>
      </p:sp>
      <p:sp>
        <p:nvSpPr>
          <p:cNvPr id="4" name="Slide Number Placeholder 3">
            <a:extLst>
              <a:ext uri="{FF2B5EF4-FFF2-40B4-BE49-F238E27FC236}">
                <a16:creationId xmlns:a16="http://schemas.microsoft.com/office/drawing/2014/main" id="{B095FF0C-0936-50B0-DC73-C12767973DDA}"/>
              </a:ext>
            </a:extLst>
          </p:cNvPr>
          <p:cNvSpPr>
            <a:spLocks noGrp="1"/>
          </p:cNvSpPr>
          <p:nvPr>
            <p:ph type="sldNum" sz="quarter" idx="5"/>
          </p:nvPr>
        </p:nvSpPr>
        <p:spPr/>
        <p:txBody>
          <a:bodyPr/>
          <a:lstStyle/>
          <a:p>
            <a:fld id="{40F47075-CD86-4DB8-A39B-063A8383B2F8}" type="slidenum">
              <a:rPr lang="en-GB" smtClean="0"/>
              <a:t>10</a:t>
            </a:fld>
            <a:endParaRPr lang="en-GB"/>
          </a:p>
        </p:txBody>
      </p:sp>
    </p:spTree>
    <p:extLst>
      <p:ext uri="{BB962C8B-B14F-4D97-AF65-F5344CB8AC3E}">
        <p14:creationId xmlns:p14="http://schemas.microsoft.com/office/powerpoint/2010/main" val="41243776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7E5D8D-92BA-36AA-EB08-D0A151F4BF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F5712B-34B7-1A58-98C8-216A7331D1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38DBBB-A1C2-D44B-3540-5B47C2BDA94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A7D8DE2-A9FD-7883-1E2D-D8A3B068188A}"/>
              </a:ext>
            </a:extLst>
          </p:cNvPr>
          <p:cNvSpPr>
            <a:spLocks noGrp="1"/>
          </p:cNvSpPr>
          <p:nvPr>
            <p:ph type="sldNum" sz="quarter" idx="5"/>
          </p:nvPr>
        </p:nvSpPr>
        <p:spPr/>
        <p:txBody>
          <a:bodyPr/>
          <a:lstStyle/>
          <a:p>
            <a:fld id="{40F47075-CD86-4DB8-A39B-063A8383B2F8}" type="slidenum">
              <a:rPr lang="en-GB" smtClean="0"/>
              <a:t>11</a:t>
            </a:fld>
            <a:endParaRPr lang="en-GB"/>
          </a:p>
        </p:txBody>
      </p:sp>
    </p:spTree>
    <p:extLst>
      <p:ext uri="{BB962C8B-B14F-4D97-AF65-F5344CB8AC3E}">
        <p14:creationId xmlns:p14="http://schemas.microsoft.com/office/powerpoint/2010/main" val="35904990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45B49-59DF-B05A-349C-06D3A72816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E394D5-8126-4D73-0B15-872C42E9E4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BCCF8E-B70B-EBC5-887D-323931D6AC5D}"/>
              </a:ext>
            </a:extLst>
          </p:cNvPr>
          <p:cNvSpPr>
            <a:spLocks noGrp="1"/>
          </p:cNvSpPr>
          <p:nvPr>
            <p:ph type="body" idx="1"/>
          </p:nvPr>
        </p:nvSpPr>
        <p:spPr/>
        <p:txBody>
          <a:bodyPr/>
          <a:lstStyle/>
          <a:p>
            <a:r>
              <a:rPr lang="en-GB" dirty="0"/>
              <a:t>Pictured is the </a:t>
            </a:r>
            <a:r>
              <a:rPr lang="en-GB" dirty="0" err="1"/>
              <a:t>SteamDB</a:t>
            </a:r>
            <a:r>
              <a:rPr lang="en-GB" dirty="0"/>
              <a:t> page [1] for Rainbow 6 Siege. The chart shows a number of peaks, especially around major updates such as June 2025 and March 2026. Outside of these peaks, player numbers decline, and while cheating is not the only factor in declining player numbers, it is a definitive factor, especially after the game became free to play (in June 2025) and made cheating easier, through mass creation of alternative accounts at no financial cost to the cheat makers.</a:t>
            </a:r>
          </a:p>
        </p:txBody>
      </p:sp>
      <p:sp>
        <p:nvSpPr>
          <p:cNvPr id="4" name="Slide Number Placeholder 3">
            <a:extLst>
              <a:ext uri="{FF2B5EF4-FFF2-40B4-BE49-F238E27FC236}">
                <a16:creationId xmlns:a16="http://schemas.microsoft.com/office/drawing/2014/main" id="{29DEB4E7-C796-5E30-1AC6-D0BBDE05BEC7}"/>
              </a:ext>
            </a:extLst>
          </p:cNvPr>
          <p:cNvSpPr>
            <a:spLocks noGrp="1"/>
          </p:cNvSpPr>
          <p:nvPr>
            <p:ph type="sldNum" sz="quarter" idx="5"/>
          </p:nvPr>
        </p:nvSpPr>
        <p:spPr/>
        <p:txBody>
          <a:bodyPr/>
          <a:lstStyle/>
          <a:p>
            <a:fld id="{40F47075-CD86-4DB8-A39B-063A8383B2F8}" type="slidenum">
              <a:rPr lang="en-GB" smtClean="0"/>
              <a:t>12</a:t>
            </a:fld>
            <a:endParaRPr lang="en-GB"/>
          </a:p>
        </p:txBody>
      </p:sp>
    </p:spTree>
    <p:extLst>
      <p:ext uri="{BB962C8B-B14F-4D97-AF65-F5344CB8AC3E}">
        <p14:creationId xmlns:p14="http://schemas.microsoft.com/office/powerpoint/2010/main" val="2053374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14D14B-EA96-13E4-EC18-673CE1A35D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F7BD7E-2ADC-5408-9AD1-1E9A58F60B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E09D9F-53A0-452D-D37F-9A00244647B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F093E5D-C93A-9EFD-EE79-59873A27DCE7}"/>
              </a:ext>
            </a:extLst>
          </p:cNvPr>
          <p:cNvSpPr>
            <a:spLocks noGrp="1"/>
          </p:cNvSpPr>
          <p:nvPr>
            <p:ph type="sldNum" sz="quarter" idx="5"/>
          </p:nvPr>
        </p:nvSpPr>
        <p:spPr/>
        <p:txBody>
          <a:bodyPr/>
          <a:lstStyle/>
          <a:p>
            <a:fld id="{40F47075-CD86-4DB8-A39B-063A8383B2F8}" type="slidenum">
              <a:rPr lang="en-GB" smtClean="0"/>
              <a:t>13</a:t>
            </a:fld>
            <a:endParaRPr lang="en-GB"/>
          </a:p>
        </p:txBody>
      </p:sp>
    </p:spTree>
    <p:extLst>
      <p:ext uri="{BB962C8B-B14F-4D97-AF65-F5344CB8AC3E}">
        <p14:creationId xmlns:p14="http://schemas.microsoft.com/office/powerpoint/2010/main" val="28304576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9ABCBF-E7A9-AA08-393B-20D70808EE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0B062D-FB2F-F2D5-C195-5994AC6719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7F93CB-E68E-3921-F38C-F1993ADAEAE3}"/>
              </a:ext>
            </a:extLst>
          </p:cNvPr>
          <p:cNvSpPr>
            <a:spLocks noGrp="1"/>
          </p:cNvSpPr>
          <p:nvPr>
            <p:ph type="body" idx="1"/>
          </p:nvPr>
        </p:nvSpPr>
        <p:spPr/>
        <p:txBody>
          <a:bodyPr/>
          <a:lstStyle/>
          <a:p>
            <a:r>
              <a:rPr lang="en-GB" dirty="0"/>
              <a:t>South Korea has enacted laws in place to prevent game cheating, such as a law to prevent boosting [4]</a:t>
            </a:r>
          </a:p>
        </p:txBody>
      </p:sp>
      <p:sp>
        <p:nvSpPr>
          <p:cNvPr id="4" name="Slide Number Placeholder 3">
            <a:extLst>
              <a:ext uri="{FF2B5EF4-FFF2-40B4-BE49-F238E27FC236}">
                <a16:creationId xmlns:a16="http://schemas.microsoft.com/office/drawing/2014/main" id="{9BEBCB95-27BA-EC00-E4B7-681D77F3A219}"/>
              </a:ext>
            </a:extLst>
          </p:cNvPr>
          <p:cNvSpPr>
            <a:spLocks noGrp="1"/>
          </p:cNvSpPr>
          <p:nvPr>
            <p:ph type="sldNum" sz="quarter" idx="5"/>
          </p:nvPr>
        </p:nvSpPr>
        <p:spPr/>
        <p:txBody>
          <a:bodyPr/>
          <a:lstStyle/>
          <a:p>
            <a:fld id="{40F47075-CD86-4DB8-A39B-063A8383B2F8}" type="slidenum">
              <a:rPr lang="en-GB" smtClean="0"/>
              <a:t>14</a:t>
            </a:fld>
            <a:endParaRPr lang="en-GB"/>
          </a:p>
        </p:txBody>
      </p:sp>
    </p:spTree>
    <p:extLst>
      <p:ext uri="{BB962C8B-B14F-4D97-AF65-F5344CB8AC3E}">
        <p14:creationId xmlns:p14="http://schemas.microsoft.com/office/powerpoint/2010/main" val="26032109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634B57-EF0F-E763-8FD5-EDA4D7D658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D77003-9765-CD27-74CA-62EB16E67A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28F5B3-FFCD-B139-EB8B-B0FDF92A9D1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96CFBCD-19F7-FB45-146F-306780C78711}"/>
              </a:ext>
            </a:extLst>
          </p:cNvPr>
          <p:cNvSpPr>
            <a:spLocks noGrp="1"/>
          </p:cNvSpPr>
          <p:nvPr>
            <p:ph type="sldNum" sz="quarter" idx="5"/>
          </p:nvPr>
        </p:nvSpPr>
        <p:spPr/>
        <p:txBody>
          <a:bodyPr/>
          <a:lstStyle/>
          <a:p>
            <a:fld id="{40F47075-CD86-4DB8-A39B-063A8383B2F8}" type="slidenum">
              <a:rPr lang="en-GB" smtClean="0"/>
              <a:t>15</a:t>
            </a:fld>
            <a:endParaRPr lang="en-GB"/>
          </a:p>
        </p:txBody>
      </p:sp>
    </p:spTree>
    <p:extLst>
      <p:ext uri="{BB962C8B-B14F-4D97-AF65-F5344CB8AC3E}">
        <p14:creationId xmlns:p14="http://schemas.microsoft.com/office/powerpoint/2010/main" val="12692210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D787F-8570-ADE5-963F-416AE06F47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5C30B6-314B-738A-DDBB-E284FF8ECC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B34101-6421-0596-7BEB-BB86C99215B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62DB618-D485-DDB2-53D1-FDD5D7F6A2B4}"/>
              </a:ext>
            </a:extLst>
          </p:cNvPr>
          <p:cNvSpPr>
            <a:spLocks noGrp="1"/>
          </p:cNvSpPr>
          <p:nvPr>
            <p:ph type="sldNum" sz="quarter" idx="5"/>
          </p:nvPr>
        </p:nvSpPr>
        <p:spPr/>
        <p:txBody>
          <a:bodyPr/>
          <a:lstStyle/>
          <a:p>
            <a:fld id="{40F47075-CD86-4DB8-A39B-063A8383B2F8}" type="slidenum">
              <a:rPr lang="en-GB" smtClean="0"/>
              <a:t>16</a:t>
            </a:fld>
            <a:endParaRPr lang="en-GB"/>
          </a:p>
        </p:txBody>
      </p:sp>
    </p:spTree>
    <p:extLst>
      <p:ext uri="{BB962C8B-B14F-4D97-AF65-F5344CB8AC3E}">
        <p14:creationId xmlns:p14="http://schemas.microsoft.com/office/powerpoint/2010/main" val="29633983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2C4E4D-F306-8662-3E24-4FC07E21D6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5C3CC8-8731-A7D3-A06B-FA75CCFAA9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F5D61D-FF11-DCE2-DB9F-3CE21991B3A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B7484B1-080F-811B-D4F7-19CA0C5ECD03}"/>
              </a:ext>
            </a:extLst>
          </p:cNvPr>
          <p:cNvSpPr>
            <a:spLocks noGrp="1"/>
          </p:cNvSpPr>
          <p:nvPr>
            <p:ph type="sldNum" sz="quarter" idx="5"/>
          </p:nvPr>
        </p:nvSpPr>
        <p:spPr/>
        <p:txBody>
          <a:bodyPr/>
          <a:lstStyle/>
          <a:p>
            <a:fld id="{40F47075-CD86-4DB8-A39B-063A8383B2F8}" type="slidenum">
              <a:rPr lang="en-GB" smtClean="0"/>
              <a:t>17</a:t>
            </a:fld>
            <a:endParaRPr lang="en-GB"/>
          </a:p>
        </p:txBody>
      </p:sp>
    </p:spTree>
    <p:extLst>
      <p:ext uri="{BB962C8B-B14F-4D97-AF65-F5344CB8AC3E}">
        <p14:creationId xmlns:p14="http://schemas.microsoft.com/office/powerpoint/2010/main" val="31984014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FF9225-CF8C-18B6-8370-D7A7177EC3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02EA46-28E4-2AB6-418E-C6B6D1BC29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C107CA-5C1C-954F-8EDA-356A1BFA1EC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5407323-1A80-150B-9E37-701F48DC7169}"/>
              </a:ext>
            </a:extLst>
          </p:cNvPr>
          <p:cNvSpPr>
            <a:spLocks noGrp="1"/>
          </p:cNvSpPr>
          <p:nvPr>
            <p:ph type="sldNum" sz="quarter" idx="5"/>
          </p:nvPr>
        </p:nvSpPr>
        <p:spPr/>
        <p:txBody>
          <a:bodyPr/>
          <a:lstStyle/>
          <a:p>
            <a:fld id="{40F47075-CD86-4DB8-A39B-063A8383B2F8}" type="slidenum">
              <a:rPr lang="en-GB" smtClean="0"/>
              <a:t>18</a:t>
            </a:fld>
            <a:endParaRPr lang="en-GB"/>
          </a:p>
        </p:txBody>
      </p:sp>
    </p:spTree>
    <p:extLst>
      <p:ext uri="{BB962C8B-B14F-4D97-AF65-F5344CB8AC3E}">
        <p14:creationId xmlns:p14="http://schemas.microsoft.com/office/powerpoint/2010/main" val="3515944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59056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35807619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495947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79396-DAC4-4334-BE66-C03A4BD40062}"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919532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79396-DAC4-4334-BE66-C03A4BD40062}" type="datetimeFigureOut">
              <a:rPr lang="en-GB" smtClean="0"/>
              <a:t>05/03/2026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877485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79396-DAC4-4334-BE66-C03A4BD40062}"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366563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79396-DAC4-4334-BE66-C03A4BD40062}" type="datetimeFigureOut">
              <a:rPr lang="en-GB" smtClean="0"/>
              <a:t>05/03/2026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3881002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79396-DAC4-4334-BE66-C03A4BD40062}"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610780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79396-DAC4-4334-BE66-C03A4BD40062}"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2637617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D879396-DAC4-4334-BE66-C03A4BD40062}"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015413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804403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0278177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6678175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2934056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3236669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2603004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3204398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31988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4414743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3784036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79396-DAC4-4334-BE66-C03A4BD40062}"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36896024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79396-DAC4-4334-BE66-C03A4BD40062}" type="datetimeFigureOut">
              <a:rPr lang="en-GB" smtClean="0"/>
              <a:t>05/03/2026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6075216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79396-DAC4-4334-BE66-C03A4BD40062}"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347572196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79396-DAC4-4334-BE66-C03A4BD40062}" type="datetimeFigureOut">
              <a:rPr lang="en-GB" smtClean="0"/>
              <a:t>05/03/2026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74682414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79396-DAC4-4334-BE66-C03A4BD40062}"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9751453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79396-DAC4-4334-BE66-C03A4BD40062}"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30924093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D879396-DAC4-4334-BE66-C03A4BD40062}"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91045109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158831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1848361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04863634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9504068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7661117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86839925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324759405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6177838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98164677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7926092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79396-DAC4-4334-BE66-C03A4BD40062}"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4557273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79396-DAC4-4334-BE66-C03A4BD40062}" type="datetimeFigureOut">
              <a:rPr lang="en-GB" smtClean="0"/>
              <a:t>05/03/2026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8656234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79396-DAC4-4334-BE66-C03A4BD40062}"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337138255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79396-DAC4-4334-BE66-C03A4BD40062}" type="datetimeFigureOut">
              <a:rPr lang="en-GB" smtClean="0"/>
              <a:t>05/03/2026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0127221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79396-DAC4-4334-BE66-C03A4BD40062}"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08615484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79396-DAC4-4334-BE66-C03A4BD40062}"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63210252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D879396-DAC4-4334-BE66-C03A4BD40062}"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94861999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00741663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50448270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92357724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20850038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424980268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37443302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80037608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670693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0090753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16470223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79396-DAC4-4334-BE66-C03A4BD40062}"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2755709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79396-DAC4-4334-BE66-C03A4BD40062}" type="datetimeFigureOut">
              <a:rPr lang="en-GB" smtClean="0"/>
              <a:t>05/03/2026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08162017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79396-DAC4-4334-BE66-C03A4BD40062}"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98798204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79396-DAC4-4334-BE66-C03A4BD40062}" type="datetimeFigureOut">
              <a:rPr lang="en-GB" smtClean="0"/>
              <a:t>05/03/2026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58731465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79396-DAC4-4334-BE66-C03A4BD40062}"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63234651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79396-DAC4-4334-BE66-C03A4BD40062}"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13646446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D879396-DAC4-4334-BE66-C03A4BD40062}"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32626737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27209682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24573837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51147132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04514669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37000664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40334841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376637494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6877658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27219573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71809325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79396-DAC4-4334-BE66-C03A4BD40062}"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322023976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79396-DAC4-4334-BE66-C03A4BD40062}" type="datetimeFigureOut">
              <a:rPr lang="en-GB" smtClean="0"/>
              <a:t>05/03/2026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39491090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79396-DAC4-4334-BE66-C03A4BD40062}"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72538517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79396-DAC4-4334-BE66-C03A4BD40062}" type="datetimeFigureOut">
              <a:rPr lang="en-GB" smtClean="0"/>
              <a:t>05/03/2026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58442506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79396-DAC4-4334-BE66-C03A4BD40062}"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328110742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79396-DAC4-4334-BE66-C03A4BD40062}"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362816045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D879396-DAC4-4334-BE66-C03A4BD40062}"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79487045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124980082"/>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86481608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304409151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10018099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72104304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4293212212"/>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427197845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6748011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933697435"/>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645292986"/>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79396-DAC4-4334-BE66-C03A4BD40062}"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150045782"/>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79396-DAC4-4334-BE66-C03A4BD40062}" type="datetimeFigureOut">
              <a:rPr lang="en-GB" smtClean="0"/>
              <a:t>05/03/2026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3053061446"/>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79396-DAC4-4334-BE66-C03A4BD40062}"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001963971"/>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79396-DAC4-4334-BE66-C03A4BD40062}" type="datetimeFigureOut">
              <a:rPr lang="en-GB" smtClean="0"/>
              <a:t>05/03/2026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4087037316"/>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79396-DAC4-4334-BE66-C03A4BD40062}"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943797867"/>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79396-DAC4-4334-BE66-C03A4BD40062}"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174535250"/>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D879396-DAC4-4334-BE66-C03A4BD40062}"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4083481934"/>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7464830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343448714"/>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077679587"/>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866524841"/>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2020601373"/>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3822937725"/>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79396-DAC4-4334-BE66-C03A4BD40062}"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56051-C1E3-4643-BD06-B04322D05D2E}" type="slidenum">
              <a:rPr lang="en-GB" smtClean="0"/>
              <a:t>‹#›</a:t>
            </a:fld>
            <a:endParaRPr lang="en-GB"/>
          </a:p>
        </p:txBody>
      </p:sp>
    </p:spTree>
    <p:extLst>
      <p:ext uri="{BB962C8B-B14F-4D97-AF65-F5344CB8AC3E}">
        <p14:creationId xmlns:p14="http://schemas.microsoft.com/office/powerpoint/2010/main" val="1956289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slideLayout" Target="../slideLayouts/slideLayout47.xml"/><Relationship Id="rId18" Type="http://schemas.openxmlformats.org/officeDocument/2006/relationships/theme" Target="../theme/theme3.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17" Type="http://schemas.openxmlformats.org/officeDocument/2006/relationships/slideLayout" Target="../slideLayouts/slideLayout51.xml"/><Relationship Id="rId2" Type="http://schemas.openxmlformats.org/officeDocument/2006/relationships/slideLayout" Target="../slideLayouts/slideLayout36.xml"/><Relationship Id="rId16" Type="http://schemas.openxmlformats.org/officeDocument/2006/relationships/slideLayout" Target="../slideLayouts/slideLayout50.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5" Type="http://schemas.openxmlformats.org/officeDocument/2006/relationships/slideLayout" Target="../slideLayouts/slideLayout4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slideLayout" Target="../slideLayouts/slideLayout4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18" Type="http://schemas.openxmlformats.org/officeDocument/2006/relationships/theme" Target="../theme/theme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17" Type="http://schemas.openxmlformats.org/officeDocument/2006/relationships/slideLayout" Target="../slideLayouts/slideLayout68.xml"/><Relationship Id="rId2" Type="http://schemas.openxmlformats.org/officeDocument/2006/relationships/slideLayout" Target="../slideLayouts/slideLayout53.xml"/><Relationship Id="rId16" Type="http://schemas.openxmlformats.org/officeDocument/2006/relationships/slideLayout" Target="../slideLayouts/slideLayout67.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5" Type="http://schemas.openxmlformats.org/officeDocument/2006/relationships/slideLayout" Target="../slideLayouts/slideLayout6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slideLayout" Target="../slideLayouts/slideLayout6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slideLayout" Target="../slideLayouts/slideLayout81.xml"/><Relationship Id="rId18" Type="http://schemas.openxmlformats.org/officeDocument/2006/relationships/theme" Target="../theme/theme5.xml"/><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slideLayout" Target="../slideLayouts/slideLayout80.xml"/><Relationship Id="rId17" Type="http://schemas.openxmlformats.org/officeDocument/2006/relationships/slideLayout" Target="../slideLayouts/slideLayout85.xml"/><Relationship Id="rId2" Type="http://schemas.openxmlformats.org/officeDocument/2006/relationships/slideLayout" Target="../slideLayouts/slideLayout70.xml"/><Relationship Id="rId16" Type="http://schemas.openxmlformats.org/officeDocument/2006/relationships/slideLayout" Target="../slideLayouts/slideLayout84.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5" Type="http://schemas.openxmlformats.org/officeDocument/2006/relationships/slideLayout" Target="../slideLayouts/slideLayout8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 Id="rId14" Type="http://schemas.openxmlformats.org/officeDocument/2006/relationships/slideLayout" Target="../slideLayouts/slideLayout8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93.xml"/><Relationship Id="rId13" Type="http://schemas.openxmlformats.org/officeDocument/2006/relationships/slideLayout" Target="../slideLayouts/slideLayout98.xml"/><Relationship Id="rId18" Type="http://schemas.openxmlformats.org/officeDocument/2006/relationships/theme" Target="../theme/theme6.xml"/><Relationship Id="rId3" Type="http://schemas.openxmlformats.org/officeDocument/2006/relationships/slideLayout" Target="../slideLayouts/slideLayout88.xml"/><Relationship Id="rId7" Type="http://schemas.openxmlformats.org/officeDocument/2006/relationships/slideLayout" Target="../slideLayouts/slideLayout92.xml"/><Relationship Id="rId12" Type="http://schemas.openxmlformats.org/officeDocument/2006/relationships/slideLayout" Target="../slideLayouts/slideLayout97.xml"/><Relationship Id="rId17" Type="http://schemas.openxmlformats.org/officeDocument/2006/relationships/slideLayout" Target="../slideLayouts/slideLayout102.xml"/><Relationship Id="rId2" Type="http://schemas.openxmlformats.org/officeDocument/2006/relationships/slideLayout" Target="../slideLayouts/slideLayout87.xml"/><Relationship Id="rId16" Type="http://schemas.openxmlformats.org/officeDocument/2006/relationships/slideLayout" Target="../slideLayouts/slideLayout101.xml"/><Relationship Id="rId1" Type="http://schemas.openxmlformats.org/officeDocument/2006/relationships/slideLayout" Target="../slideLayouts/slideLayout86.xml"/><Relationship Id="rId6" Type="http://schemas.openxmlformats.org/officeDocument/2006/relationships/slideLayout" Target="../slideLayouts/slideLayout91.xml"/><Relationship Id="rId11" Type="http://schemas.openxmlformats.org/officeDocument/2006/relationships/slideLayout" Target="../slideLayouts/slideLayout96.xml"/><Relationship Id="rId5" Type="http://schemas.openxmlformats.org/officeDocument/2006/relationships/slideLayout" Target="../slideLayouts/slideLayout90.xml"/><Relationship Id="rId15" Type="http://schemas.openxmlformats.org/officeDocument/2006/relationships/slideLayout" Target="../slideLayouts/slideLayout100.xml"/><Relationship Id="rId10" Type="http://schemas.openxmlformats.org/officeDocument/2006/relationships/slideLayout" Target="../slideLayouts/slideLayout95.xml"/><Relationship Id="rId4" Type="http://schemas.openxmlformats.org/officeDocument/2006/relationships/slideLayout" Target="../slideLayouts/slideLayout89.xml"/><Relationship Id="rId9" Type="http://schemas.openxmlformats.org/officeDocument/2006/relationships/slideLayout" Target="../slideLayouts/slideLayout94.xml"/><Relationship Id="rId14" Type="http://schemas.openxmlformats.org/officeDocument/2006/relationships/slideLayout" Target="../slideLayouts/slideLayout9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D879396-DAC4-4334-BE66-C03A4BD40062}" type="datetimeFigureOut">
              <a:rPr lang="en-GB" smtClean="0"/>
              <a:t>05/03/2026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84356051-C1E3-4643-BD06-B04322D05D2E}" type="slidenum">
              <a:rPr lang="en-GB" smtClean="0"/>
              <a:t>‹#›</a:t>
            </a:fld>
            <a:endParaRPr lang="en-GB"/>
          </a:p>
        </p:txBody>
      </p:sp>
    </p:spTree>
    <p:extLst>
      <p:ext uri="{BB962C8B-B14F-4D97-AF65-F5344CB8AC3E}">
        <p14:creationId xmlns:p14="http://schemas.microsoft.com/office/powerpoint/2010/main" val="3233490507"/>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50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50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50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4pPr>
      <a:lvl5pPr marL="21145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D879396-DAC4-4334-BE66-C03A4BD40062}" type="datetimeFigureOut">
              <a:rPr lang="en-GB" smtClean="0"/>
              <a:t>05/03/2026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84356051-C1E3-4643-BD06-B04322D05D2E}" type="slidenum">
              <a:rPr lang="en-GB" smtClean="0"/>
              <a:t>‹#›</a:t>
            </a:fld>
            <a:endParaRPr lang="en-GB"/>
          </a:p>
        </p:txBody>
      </p:sp>
    </p:spTree>
    <p:extLst>
      <p:ext uri="{BB962C8B-B14F-4D97-AF65-F5344CB8AC3E}">
        <p14:creationId xmlns:p14="http://schemas.microsoft.com/office/powerpoint/2010/main" val="3192523599"/>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50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50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50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4pPr>
      <a:lvl5pPr marL="21145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D879396-DAC4-4334-BE66-C03A4BD40062}" type="datetimeFigureOut">
              <a:rPr lang="en-GB" smtClean="0"/>
              <a:t>05/03/2026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84356051-C1E3-4643-BD06-B04322D05D2E}" type="slidenum">
              <a:rPr lang="en-GB" smtClean="0"/>
              <a:t>‹#›</a:t>
            </a:fld>
            <a:endParaRPr lang="en-GB"/>
          </a:p>
        </p:txBody>
      </p:sp>
    </p:spTree>
    <p:extLst>
      <p:ext uri="{BB962C8B-B14F-4D97-AF65-F5344CB8AC3E}">
        <p14:creationId xmlns:p14="http://schemas.microsoft.com/office/powerpoint/2010/main" val="3018513675"/>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D879396-DAC4-4334-BE66-C03A4BD40062}" type="datetimeFigureOut">
              <a:rPr lang="en-GB" smtClean="0"/>
              <a:t>05/03/2026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84356051-C1E3-4643-BD06-B04322D05D2E}" type="slidenum">
              <a:rPr lang="en-GB" smtClean="0"/>
              <a:t>‹#›</a:t>
            </a:fld>
            <a:endParaRPr lang="en-GB"/>
          </a:p>
        </p:txBody>
      </p:sp>
    </p:spTree>
    <p:extLst>
      <p:ext uri="{BB962C8B-B14F-4D97-AF65-F5344CB8AC3E}">
        <p14:creationId xmlns:p14="http://schemas.microsoft.com/office/powerpoint/2010/main" val="743670476"/>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D879396-DAC4-4334-BE66-C03A4BD40062}" type="datetimeFigureOut">
              <a:rPr lang="en-GB" smtClean="0"/>
              <a:t>05/03/2026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84356051-C1E3-4643-BD06-B04322D05D2E}" type="slidenum">
              <a:rPr lang="en-GB" smtClean="0"/>
              <a:t>‹#›</a:t>
            </a:fld>
            <a:endParaRPr lang="en-GB"/>
          </a:p>
        </p:txBody>
      </p:sp>
    </p:spTree>
    <p:extLst>
      <p:ext uri="{BB962C8B-B14F-4D97-AF65-F5344CB8AC3E}">
        <p14:creationId xmlns:p14="http://schemas.microsoft.com/office/powerpoint/2010/main" val="2442377068"/>
      </p:ext>
    </p:extLst>
  </p:cSld>
  <p:clrMap bg1="dk1" tx1="lt1" bg2="dk2" tx2="lt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50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50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50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4pPr>
      <a:lvl5pPr marL="21145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D879396-DAC4-4334-BE66-C03A4BD40062}" type="datetimeFigureOut">
              <a:rPr lang="en-GB" smtClean="0"/>
              <a:t>05/03/2026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84356051-C1E3-4643-BD06-B04322D05D2E}" type="slidenum">
              <a:rPr lang="en-GB" smtClean="0"/>
              <a:t>‹#›</a:t>
            </a:fld>
            <a:endParaRPr lang="en-GB"/>
          </a:p>
        </p:txBody>
      </p:sp>
    </p:spTree>
    <p:extLst>
      <p:ext uri="{BB962C8B-B14F-4D97-AF65-F5344CB8AC3E}">
        <p14:creationId xmlns:p14="http://schemas.microsoft.com/office/powerpoint/2010/main" val="4113116699"/>
      </p:ext>
    </p:extLst>
  </p:cSld>
  <p:clrMap bg1="dk1" tx1="lt1" bg2="dk2" tx2="lt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 id="214748382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6.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5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7.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87.xml"/></Relationships>
</file>

<file path=ppt/slides/_rels/slide17.xml.rels><?xml version="1.0" encoding="UTF-8" standalone="yes"?>
<Relationships xmlns="http://schemas.openxmlformats.org/package/2006/relationships"><Relationship Id="rId3" Type="http://schemas.openxmlformats.org/officeDocument/2006/relationships/hyperlink" Target="https://steamdb.info/app/359550/charts/#1y" TargetMode="External"/><Relationship Id="rId7" Type="http://schemas.openxmlformats.org/officeDocument/2006/relationships/hyperlink" Target="https://ieeexplore.ieee.org/stamp/stamp.jsp?arnumber=9766355" TargetMode="External"/><Relationship Id="rId2" Type="http://schemas.openxmlformats.org/officeDocument/2006/relationships/notesSlide" Target="../notesSlides/notesSlide13.xml"/><Relationship Id="rId1" Type="http://schemas.openxmlformats.org/officeDocument/2006/relationships/slideLayout" Target="../slideLayouts/slideLayout87.xml"/><Relationship Id="rId6" Type="http://schemas.openxmlformats.org/officeDocument/2006/relationships/hyperlink" Target="https://www.polygon.com/2018/12/9/18133391/south-korea-boosting-esports-league-of-legends-law/" TargetMode="External"/><Relationship Id="rId5" Type="http://schemas.openxmlformats.org/officeDocument/2006/relationships/hyperlink" Target="https://www.ign.com/articles/team-fortress-2-players-protesting-massive-bot-problem" TargetMode="External"/><Relationship Id="rId4" Type="http://schemas.openxmlformats.org/officeDocument/2006/relationships/hyperlink" Target="https://www.ubisoft.com/en-gb/game/rainbow-six/siege/news-updates/7czNpwEkWYwtxFclCtso1F/player-protection-in-year-11"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ieeexplore.ieee.org/document/9231843" TargetMode="External"/><Relationship Id="rId2" Type="http://schemas.openxmlformats.org/officeDocument/2006/relationships/notesSlide" Target="../notesSlides/notesSlide14.xml"/><Relationship Id="rId1" Type="http://schemas.openxmlformats.org/officeDocument/2006/relationships/slideLayout" Target="../slideLayouts/slideLayout87.xml"/><Relationship Id="rId5" Type="http://schemas.openxmlformats.org/officeDocument/2006/relationships/hyperlink" Target="https://ieeexplore.ieee.org/document/9566108" TargetMode="External"/><Relationship Id="rId4" Type="http://schemas.openxmlformats.org/officeDocument/2006/relationships/hyperlink" Target="https://ieeexplore.ieee.org/document/1064563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1C610-24B0-A3FD-8858-2E8CB7269C43}"/>
              </a:ext>
            </a:extLst>
          </p:cNvPr>
          <p:cNvSpPr>
            <a:spLocks noGrp="1"/>
          </p:cNvSpPr>
          <p:nvPr>
            <p:ph type="ctrTitle"/>
          </p:nvPr>
        </p:nvSpPr>
        <p:spPr>
          <a:xfrm>
            <a:off x="836394" y="897622"/>
            <a:ext cx="8106270" cy="2688671"/>
          </a:xfrm>
        </p:spPr>
        <p:txBody>
          <a:bodyPr>
            <a:normAutofit fontScale="90000"/>
          </a:bodyPr>
          <a:lstStyle/>
          <a:p>
            <a:r>
              <a:rPr lang="en-GB" dirty="0">
                <a:solidFill>
                  <a:schemeClr val="bg1"/>
                </a:solidFill>
              </a:rPr>
              <a:t>Investigating Cheating in Games, the Impact of Cheating, and Mitigation Methods – A Case Study</a:t>
            </a:r>
          </a:p>
        </p:txBody>
      </p:sp>
      <p:sp>
        <p:nvSpPr>
          <p:cNvPr id="3" name="Subtitle 2">
            <a:extLst>
              <a:ext uri="{FF2B5EF4-FFF2-40B4-BE49-F238E27FC236}">
                <a16:creationId xmlns:a16="http://schemas.microsoft.com/office/drawing/2014/main" id="{9D36443D-2DD7-5E3F-A9A4-E98EA3AFD2DA}"/>
              </a:ext>
            </a:extLst>
          </p:cNvPr>
          <p:cNvSpPr>
            <a:spLocks noGrp="1"/>
          </p:cNvSpPr>
          <p:nvPr>
            <p:ph type="subTitle" idx="1"/>
          </p:nvPr>
        </p:nvSpPr>
        <p:spPr>
          <a:xfrm>
            <a:off x="424154" y="5555221"/>
            <a:ext cx="2402937" cy="1080471"/>
          </a:xfrm>
        </p:spPr>
        <p:txBody>
          <a:bodyPr/>
          <a:lstStyle/>
          <a:p>
            <a:r>
              <a:rPr lang="en-GB" dirty="0">
                <a:solidFill>
                  <a:schemeClr val="bg1"/>
                </a:solidFill>
              </a:rPr>
              <a:t>Joe Turner</a:t>
            </a:r>
            <a:br>
              <a:rPr lang="en-GB" dirty="0">
                <a:solidFill>
                  <a:schemeClr val="bg1"/>
                </a:solidFill>
              </a:rPr>
            </a:br>
            <a:r>
              <a:rPr lang="en-GB" dirty="0">
                <a:solidFill>
                  <a:schemeClr val="bg1"/>
                </a:solidFill>
              </a:rPr>
              <a:t>2115463</a:t>
            </a:r>
            <a:br>
              <a:rPr lang="en-GB" dirty="0">
                <a:solidFill>
                  <a:schemeClr val="bg1"/>
                </a:solidFill>
              </a:rPr>
            </a:br>
            <a:r>
              <a:rPr lang="en-GB" dirty="0">
                <a:solidFill>
                  <a:schemeClr val="bg1"/>
                </a:solidFill>
              </a:rPr>
              <a:t>Project Proposal</a:t>
            </a:r>
          </a:p>
        </p:txBody>
      </p:sp>
    </p:spTree>
    <p:extLst>
      <p:ext uri="{BB962C8B-B14F-4D97-AF65-F5344CB8AC3E}">
        <p14:creationId xmlns:p14="http://schemas.microsoft.com/office/powerpoint/2010/main" val="1808559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F3F924-AC1A-8337-BA69-50E9760D394B}"/>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DED8438A-EE7B-F483-0F07-54D7BC2CCE32}"/>
              </a:ext>
            </a:extLst>
          </p:cNvPr>
          <p:cNvSpPr txBox="1">
            <a:spLocks/>
          </p:cNvSpPr>
          <p:nvPr/>
        </p:nvSpPr>
        <p:spPr>
          <a:xfrm>
            <a:off x="684212" y="2306274"/>
            <a:ext cx="8534400" cy="434619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bg1"/>
                </a:solidFill>
              </a:rPr>
              <a:t>Investigate examples of cheating in games, classify various types of cheating, and explore why cheating occurs</a:t>
            </a:r>
          </a:p>
          <a:p>
            <a:r>
              <a:rPr lang="en-GB" dirty="0">
                <a:solidFill>
                  <a:schemeClr val="bg1"/>
                </a:solidFill>
              </a:rPr>
              <a:t>Analyse the effect cheating has on a game, it’s </a:t>
            </a:r>
            <a:r>
              <a:rPr lang="en-GB" dirty="0" err="1">
                <a:solidFill>
                  <a:schemeClr val="bg1"/>
                </a:solidFill>
              </a:rPr>
              <a:t>playerbase</a:t>
            </a:r>
            <a:r>
              <a:rPr lang="en-GB" dirty="0">
                <a:solidFill>
                  <a:schemeClr val="bg1"/>
                </a:solidFill>
              </a:rPr>
              <a:t> and developers, and how it can affect games long-term</a:t>
            </a:r>
          </a:p>
          <a:p>
            <a:r>
              <a:rPr lang="en-GB" dirty="0">
                <a:solidFill>
                  <a:schemeClr val="bg1"/>
                </a:solidFill>
              </a:rPr>
              <a:t>Explore various mitigation methods to prevent or limit the effect of cheating, from exploit fixes and playtesting to </a:t>
            </a:r>
            <a:r>
              <a:rPr lang="en-GB" dirty="0" err="1">
                <a:solidFill>
                  <a:schemeClr val="bg1"/>
                </a:solidFill>
              </a:rPr>
              <a:t>anticheat</a:t>
            </a:r>
            <a:r>
              <a:rPr lang="en-GB" dirty="0">
                <a:solidFill>
                  <a:schemeClr val="bg1"/>
                </a:solidFill>
              </a:rPr>
              <a:t> software</a:t>
            </a:r>
          </a:p>
        </p:txBody>
      </p:sp>
      <p:sp>
        <p:nvSpPr>
          <p:cNvPr id="6" name="Title 5">
            <a:extLst>
              <a:ext uri="{FF2B5EF4-FFF2-40B4-BE49-F238E27FC236}">
                <a16:creationId xmlns:a16="http://schemas.microsoft.com/office/drawing/2014/main" id="{5C15FD15-F3F0-5AFF-E7A9-9144890BC313}"/>
              </a:ext>
            </a:extLst>
          </p:cNvPr>
          <p:cNvSpPr>
            <a:spLocks noGrp="1"/>
          </p:cNvSpPr>
          <p:nvPr>
            <p:ph type="title"/>
          </p:nvPr>
        </p:nvSpPr>
        <p:spPr>
          <a:xfrm>
            <a:off x="684212" y="351559"/>
            <a:ext cx="8534400" cy="1507067"/>
          </a:xfrm>
        </p:spPr>
        <p:txBody>
          <a:bodyPr/>
          <a:lstStyle/>
          <a:p>
            <a:r>
              <a:rPr lang="en-GB" dirty="0">
                <a:solidFill>
                  <a:schemeClr val="bg1"/>
                </a:solidFill>
              </a:rPr>
              <a:t>Project Aims and Objectives</a:t>
            </a:r>
            <a:br>
              <a:rPr lang="en-GB" dirty="0"/>
            </a:br>
            <a:endParaRPr lang="en-GB" dirty="0"/>
          </a:p>
        </p:txBody>
      </p:sp>
    </p:spTree>
    <p:extLst>
      <p:ext uri="{BB962C8B-B14F-4D97-AF65-F5344CB8AC3E}">
        <p14:creationId xmlns:p14="http://schemas.microsoft.com/office/powerpoint/2010/main" val="2759926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FC302702-3A84-BAC5-9024-F6873AE4C552}"/>
              </a:ext>
            </a:extLst>
          </p:cNvPr>
          <p:cNvSpPr txBox="1">
            <a:spLocks/>
          </p:cNvSpPr>
          <p:nvPr/>
        </p:nvSpPr>
        <p:spPr>
          <a:xfrm>
            <a:off x="684212" y="2306274"/>
            <a:ext cx="8534400" cy="434619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bg1"/>
                </a:solidFill>
              </a:rPr>
              <a:t>Cheating in a video game refers to a player gaining an unintended, unfair advantage over others</a:t>
            </a:r>
          </a:p>
          <a:p>
            <a:r>
              <a:rPr lang="en-GB" dirty="0">
                <a:solidFill>
                  <a:schemeClr val="bg1"/>
                </a:solidFill>
              </a:rPr>
              <a:t>This could be through exploitation of software bugs or unintended design flaws, or installation of third-party software that grants an advantage to users, circumventing intended game design</a:t>
            </a:r>
          </a:p>
          <a:p>
            <a:r>
              <a:rPr lang="en-GB" dirty="0">
                <a:solidFill>
                  <a:schemeClr val="bg1"/>
                </a:solidFill>
              </a:rPr>
              <a:t>In multiplayer environments, this can create frustration among users on the receiving end of cheating – especially in </a:t>
            </a:r>
            <a:r>
              <a:rPr lang="en-GB" dirty="0" err="1">
                <a:solidFill>
                  <a:schemeClr val="bg1"/>
                </a:solidFill>
              </a:rPr>
              <a:t>comptetive</a:t>
            </a:r>
            <a:r>
              <a:rPr lang="en-GB" dirty="0">
                <a:solidFill>
                  <a:schemeClr val="bg1"/>
                </a:solidFill>
              </a:rPr>
              <a:t> environments</a:t>
            </a:r>
          </a:p>
        </p:txBody>
      </p:sp>
      <p:sp>
        <p:nvSpPr>
          <p:cNvPr id="6" name="Title 5">
            <a:extLst>
              <a:ext uri="{FF2B5EF4-FFF2-40B4-BE49-F238E27FC236}">
                <a16:creationId xmlns:a16="http://schemas.microsoft.com/office/drawing/2014/main" id="{18C22844-BAD4-E785-0621-51D017DEE30D}"/>
              </a:ext>
            </a:extLst>
          </p:cNvPr>
          <p:cNvSpPr>
            <a:spLocks noGrp="1"/>
          </p:cNvSpPr>
          <p:nvPr>
            <p:ph type="title"/>
          </p:nvPr>
        </p:nvSpPr>
        <p:spPr>
          <a:xfrm>
            <a:off x="684212" y="351559"/>
            <a:ext cx="8534400" cy="1507067"/>
          </a:xfrm>
        </p:spPr>
        <p:txBody>
          <a:bodyPr/>
          <a:lstStyle/>
          <a:p>
            <a:r>
              <a:rPr lang="en-GB" dirty="0">
                <a:solidFill>
                  <a:schemeClr val="bg1"/>
                </a:solidFill>
              </a:rPr>
              <a:t>Cheating in Games</a:t>
            </a:r>
            <a:br>
              <a:rPr lang="en-GB" dirty="0"/>
            </a:br>
            <a:endParaRPr lang="en-GB" dirty="0"/>
          </a:p>
        </p:txBody>
      </p:sp>
    </p:spTree>
    <p:extLst>
      <p:ext uri="{BB962C8B-B14F-4D97-AF65-F5344CB8AC3E}">
        <p14:creationId xmlns:p14="http://schemas.microsoft.com/office/powerpoint/2010/main" val="2268499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2447DB-170C-ADC0-6197-F92A5767D454}"/>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2CE960C8-59F9-A59F-2975-57122099FCD4}"/>
              </a:ext>
            </a:extLst>
          </p:cNvPr>
          <p:cNvSpPr txBox="1">
            <a:spLocks/>
          </p:cNvSpPr>
          <p:nvPr/>
        </p:nvSpPr>
        <p:spPr>
          <a:xfrm>
            <a:off x="684212" y="2306274"/>
            <a:ext cx="8534400" cy="434619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bg1"/>
                </a:solidFill>
              </a:rPr>
              <a:t>Previous research touches upon various cheating methods, such as the employment of bots [6], as well as the use of third party software and plugins to gain an advantage, accessing hidden information [7]</a:t>
            </a:r>
          </a:p>
          <a:p>
            <a:r>
              <a:rPr lang="en-GB" dirty="0">
                <a:solidFill>
                  <a:schemeClr val="bg1"/>
                </a:solidFill>
              </a:rPr>
              <a:t>Additional research also touches upon mitigation methods, including kernel-level anti-cheat systems and potential privacy concerns [8] [9]</a:t>
            </a:r>
          </a:p>
        </p:txBody>
      </p:sp>
      <p:sp>
        <p:nvSpPr>
          <p:cNvPr id="6" name="Title 5">
            <a:extLst>
              <a:ext uri="{FF2B5EF4-FFF2-40B4-BE49-F238E27FC236}">
                <a16:creationId xmlns:a16="http://schemas.microsoft.com/office/drawing/2014/main" id="{A0566D6E-4DC0-82F9-AD72-EBB04B41F04B}"/>
              </a:ext>
            </a:extLst>
          </p:cNvPr>
          <p:cNvSpPr>
            <a:spLocks noGrp="1"/>
          </p:cNvSpPr>
          <p:nvPr>
            <p:ph type="title"/>
          </p:nvPr>
        </p:nvSpPr>
        <p:spPr>
          <a:xfrm>
            <a:off x="684212" y="351559"/>
            <a:ext cx="8534400" cy="1507067"/>
          </a:xfrm>
        </p:spPr>
        <p:txBody>
          <a:bodyPr>
            <a:normAutofit/>
          </a:bodyPr>
          <a:lstStyle/>
          <a:p>
            <a:r>
              <a:rPr lang="en-GB" dirty="0">
                <a:solidFill>
                  <a:schemeClr val="bg1"/>
                </a:solidFill>
              </a:rPr>
              <a:t>Research into Cheating</a:t>
            </a:r>
          </a:p>
        </p:txBody>
      </p:sp>
    </p:spTree>
    <p:extLst>
      <p:ext uri="{BB962C8B-B14F-4D97-AF65-F5344CB8AC3E}">
        <p14:creationId xmlns:p14="http://schemas.microsoft.com/office/powerpoint/2010/main" val="40034712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6D5BA-452A-71B7-F265-A54A35D88305}"/>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BCADA444-2B9F-E6FF-0895-27A99E4081AB}"/>
              </a:ext>
            </a:extLst>
          </p:cNvPr>
          <p:cNvSpPr txBox="1">
            <a:spLocks/>
          </p:cNvSpPr>
          <p:nvPr/>
        </p:nvSpPr>
        <p:spPr>
          <a:xfrm>
            <a:off x="684212" y="2306274"/>
            <a:ext cx="8534400" cy="434619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bg1"/>
                </a:solidFill>
              </a:rPr>
              <a:t>Future research will seek to gain additional insight into cheating methods and mitigation methods, including reviews of existing anti-cheat software, as well as measured, tangible impacts of game cheating in online spaces</a:t>
            </a:r>
          </a:p>
          <a:p>
            <a:r>
              <a:rPr lang="en-GB" dirty="0">
                <a:solidFill>
                  <a:schemeClr val="bg1"/>
                </a:solidFill>
              </a:rPr>
              <a:t>This research will be carried out through analysis of existing academic research, as well as through verifiable information on games and statements from individuals involved in the games industry</a:t>
            </a:r>
          </a:p>
        </p:txBody>
      </p:sp>
      <p:sp>
        <p:nvSpPr>
          <p:cNvPr id="6" name="Title 5">
            <a:extLst>
              <a:ext uri="{FF2B5EF4-FFF2-40B4-BE49-F238E27FC236}">
                <a16:creationId xmlns:a16="http://schemas.microsoft.com/office/drawing/2014/main" id="{72BE03C4-E858-FC62-3EFA-3539EBDD7133}"/>
              </a:ext>
            </a:extLst>
          </p:cNvPr>
          <p:cNvSpPr>
            <a:spLocks noGrp="1"/>
          </p:cNvSpPr>
          <p:nvPr>
            <p:ph type="title"/>
          </p:nvPr>
        </p:nvSpPr>
        <p:spPr>
          <a:xfrm>
            <a:off x="684212" y="351559"/>
            <a:ext cx="8534400" cy="1507067"/>
          </a:xfrm>
        </p:spPr>
        <p:txBody>
          <a:bodyPr>
            <a:normAutofit/>
          </a:bodyPr>
          <a:lstStyle/>
          <a:p>
            <a:r>
              <a:rPr lang="en-GB" dirty="0">
                <a:solidFill>
                  <a:schemeClr val="bg1"/>
                </a:solidFill>
              </a:rPr>
              <a:t>Future Research into Cheating</a:t>
            </a:r>
          </a:p>
        </p:txBody>
      </p:sp>
    </p:spTree>
    <p:extLst>
      <p:ext uri="{BB962C8B-B14F-4D97-AF65-F5344CB8AC3E}">
        <p14:creationId xmlns:p14="http://schemas.microsoft.com/office/powerpoint/2010/main" val="1382735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36A2AE-90C2-94D1-A08F-14FA7B6D0F17}"/>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E46FFA9E-D912-4B3E-CCD2-5F07BDA9865C}"/>
              </a:ext>
            </a:extLst>
          </p:cNvPr>
          <p:cNvSpPr txBox="1">
            <a:spLocks/>
          </p:cNvSpPr>
          <p:nvPr/>
        </p:nvSpPr>
        <p:spPr>
          <a:xfrm>
            <a:off x="684212" y="2306274"/>
            <a:ext cx="8534400" cy="434619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tx1"/>
                </a:solidFill>
              </a:rPr>
              <a:t>Various forms of cheating exist in games, ranging from simple bugs, to usage of developer tools and usage of third-party software</a:t>
            </a:r>
          </a:p>
          <a:p>
            <a:r>
              <a:rPr lang="en-GB" dirty="0">
                <a:solidFill>
                  <a:schemeClr val="tx1"/>
                </a:solidFill>
              </a:rPr>
              <a:t>Bug abuse can range in severity depending on the bug, but generally provide a small advantage</a:t>
            </a:r>
          </a:p>
          <a:p>
            <a:r>
              <a:rPr lang="en-GB" dirty="0">
                <a:solidFill>
                  <a:schemeClr val="tx1"/>
                </a:solidFill>
              </a:rPr>
              <a:t>Use of developer tools and ‘cheat codes’ are rarely present in modern games and online environments, but still offer substantial advantages to users knowledgeable about such tools</a:t>
            </a:r>
          </a:p>
          <a:p>
            <a:r>
              <a:rPr lang="en-GB" dirty="0">
                <a:solidFill>
                  <a:schemeClr val="tx1"/>
                </a:solidFill>
              </a:rPr>
              <a:t>Third-Party software can be extremely disruptive and offer massive advantages to users</a:t>
            </a:r>
          </a:p>
        </p:txBody>
      </p:sp>
      <p:sp>
        <p:nvSpPr>
          <p:cNvPr id="6" name="Title 5">
            <a:extLst>
              <a:ext uri="{FF2B5EF4-FFF2-40B4-BE49-F238E27FC236}">
                <a16:creationId xmlns:a16="http://schemas.microsoft.com/office/drawing/2014/main" id="{3970C45C-427E-3D94-F0C2-321401A4AB85}"/>
              </a:ext>
            </a:extLst>
          </p:cNvPr>
          <p:cNvSpPr>
            <a:spLocks noGrp="1"/>
          </p:cNvSpPr>
          <p:nvPr>
            <p:ph type="title"/>
          </p:nvPr>
        </p:nvSpPr>
        <p:spPr>
          <a:xfrm>
            <a:off x="684212" y="351559"/>
            <a:ext cx="8534400" cy="1507067"/>
          </a:xfrm>
        </p:spPr>
        <p:txBody>
          <a:bodyPr/>
          <a:lstStyle/>
          <a:p>
            <a:r>
              <a:rPr lang="en-GB" dirty="0"/>
              <a:t>Investigation into cheating</a:t>
            </a:r>
            <a:br>
              <a:rPr lang="en-GB" dirty="0"/>
            </a:br>
            <a:endParaRPr lang="en-GB" dirty="0"/>
          </a:p>
        </p:txBody>
      </p:sp>
    </p:spTree>
    <p:extLst>
      <p:ext uri="{BB962C8B-B14F-4D97-AF65-F5344CB8AC3E}">
        <p14:creationId xmlns:p14="http://schemas.microsoft.com/office/powerpoint/2010/main" val="2657915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C9CAC3-5E7E-4F8C-5467-FC2C8A808C24}"/>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A953BEC-758C-994E-94D3-95C2D0BC0CEC}"/>
              </a:ext>
            </a:extLst>
          </p:cNvPr>
          <p:cNvSpPr txBox="1">
            <a:spLocks/>
          </p:cNvSpPr>
          <p:nvPr/>
        </p:nvSpPr>
        <p:spPr>
          <a:xfrm>
            <a:off x="684212" y="2306274"/>
            <a:ext cx="8534400" cy="434619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tx1"/>
                </a:solidFill>
              </a:rPr>
              <a:t>Bug Abuse refers to the exploitation of software bugs in a game</a:t>
            </a:r>
          </a:p>
          <a:p>
            <a:r>
              <a:rPr lang="en-GB" dirty="0">
                <a:solidFill>
                  <a:schemeClr val="tx1"/>
                </a:solidFill>
              </a:rPr>
              <a:t>These bugs can range from disrupting gameplay (such as clipping through game terrain) to providing an advantage through circumventing intended game design (such as bypassing limitations of a tool or weapon)</a:t>
            </a:r>
          </a:p>
          <a:p>
            <a:r>
              <a:rPr lang="en-GB" dirty="0">
                <a:solidFill>
                  <a:schemeClr val="tx1"/>
                </a:solidFill>
              </a:rPr>
              <a:t>Often discovered by accident and may not be widely abused if quickly fixed</a:t>
            </a:r>
          </a:p>
          <a:p>
            <a:r>
              <a:rPr lang="en-GB" dirty="0">
                <a:solidFill>
                  <a:schemeClr val="tx1"/>
                </a:solidFill>
              </a:rPr>
              <a:t>Can be minimised through playtesting</a:t>
            </a:r>
          </a:p>
        </p:txBody>
      </p:sp>
      <p:sp>
        <p:nvSpPr>
          <p:cNvPr id="6" name="Title 5">
            <a:extLst>
              <a:ext uri="{FF2B5EF4-FFF2-40B4-BE49-F238E27FC236}">
                <a16:creationId xmlns:a16="http://schemas.microsoft.com/office/drawing/2014/main" id="{EC83D2F3-80B4-E301-8C9F-72D687E65A05}"/>
              </a:ext>
            </a:extLst>
          </p:cNvPr>
          <p:cNvSpPr>
            <a:spLocks noGrp="1"/>
          </p:cNvSpPr>
          <p:nvPr>
            <p:ph type="title"/>
          </p:nvPr>
        </p:nvSpPr>
        <p:spPr>
          <a:xfrm>
            <a:off x="684212" y="351559"/>
            <a:ext cx="8534400" cy="1507067"/>
          </a:xfrm>
        </p:spPr>
        <p:txBody>
          <a:bodyPr>
            <a:normAutofit fontScale="90000"/>
          </a:bodyPr>
          <a:lstStyle/>
          <a:p>
            <a:r>
              <a:rPr lang="en-GB" dirty="0"/>
              <a:t>Investigation into cheating </a:t>
            </a:r>
            <a:br>
              <a:rPr lang="en-GB" dirty="0"/>
            </a:br>
            <a:r>
              <a:rPr lang="en-GB" dirty="0"/>
              <a:t>Bug Abuse</a:t>
            </a:r>
            <a:br>
              <a:rPr lang="en-GB" dirty="0"/>
            </a:br>
            <a:endParaRPr lang="en-GB" dirty="0"/>
          </a:p>
        </p:txBody>
      </p:sp>
    </p:spTree>
    <p:extLst>
      <p:ext uri="{BB962C8B-B14F-4D97-AF65-F5344CB8AC3E}">
        <p14:creationId xmlns:p14="http://schemas.microsoft.com/office/powerpoint/2010/main" val="1717914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6F6BA1-BDAF-F849-6847-0AE0DEC935F6}"/>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1A376CA-9760-F2DD-3228-3230917ADE1B}"/>
              </a:ext>
            </a:extLst>
          </p:cNvPr>
          <p:cNvSpPr txBox="1">
            <a:spLocks/>
          </p:cNvSpPr>
          <p:nvPr/>
        </p:nvSpPr>
        <p:spPr>
          <a:xfrm>
            <a:off x="684212" y="2306274"/>
            <a:ext cx="8534400" cy="434619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tx1"/>
                </a:solidFill>
              </a:rPr>
              <a:t>Generally present in singleplayer games and older titles, used by developers for testing purposes</a:t>
            </a:r>
          </a:p>
          <a:p>
            <a:r>
              <a:rPr lang="en-GB" dirty="0">
                <a:solidFill>
                  <a:schemeClr val="tx1"/>
                </a:solidFill>
              </a:rPr>
              <a:t>Can be used for various effects and spawning of items</a:t>
            </a:r>
          </a:p>
          <a:p>
            <a:r>
              <a:rPr lang="en-GB" dirty="0">
                <a:solidFill>
                  <a:schemeClr val="tx1"/>
                </a:solidFill>
              </a:rPr>
              <a:t>Effects range from modifying game assets to toggling player immortality and disabling collision with game world</a:t>
            </a:r>
          </a:p>
          <a:p>
            <a:r>
              <a:rPr lang="en-GB" dirty="0">
                <a:solidFill>
                  <a:schemeClr val="tx1"/>
                </a:solidFill>
              </a:rPr>
              <a:t>Takes various forms, from console menus, to codes that are inputted through certain user inputs, to hidden developer locations or cut content</a:t>
            </a:r>
          </a:p>
          <a:p>
            <a:r>
              <a:rPr lang="en-GB" dirty="0">
                <a:solidFill>
                  <a:schemeClr val="tx1"/>
                </a:solidFill>
              </a:rPr>
              <a:t>Often not an issue but if discovered and exploited, can become a major disruption to gameplay – especially in multiplayer settings</a:t>
            </a:r>
          </a:p>
        </p:txBody>
      </p:sp>
      <p:sp>
        <p:nvSpPr>
          <p:cNvPr id="6" name="Title 5">
            <a:extLst>
              <a:ext uri="{FF2B5EF4-FFF2-40B4-BE49-F238E27FC236}">
                <a16:creationId xmlns:a16="http://schemas.microsoft.com/office/drawing/2014/main" id="{D9135E27-58D2-7DEB-F831-B171AF98553C}"/>
              </a:ext>
            </a:extLst>
          </p:cNvPr>
          <p:cNvSpPr>
            <a:spLocks noGrp="1"/>
          </p:cNvSpPr>
          <p:nvPr>
            <p:ph type="title"/>
          </p:nvPr>
        </p:nvSpPr>
        <p:spPr>
          <a:xfrm>
            <a:off x="684212" y="351559"/>
            <a:ext cx="8534400" cy="1507067"/>
          </a:xfrm>
        </p:spPr>
        <p:txBody>
          <a:bodyPr>
            <a:normAutofit fontScale="90000"/>
          </a:bodyPr>
          <a:lstStyle/>
          <a:p>
            <a:r>
              <a:rPr lang="en-GB" dirty="0"/>
              <a:t>Investigation into cheating </a:t>
            </a:r>
            <a:br>
              <a:rPr lang="en-GB" dirty="0"/>
            </a:br>
            <a:r>
              <a:rPr lang="en-GB" dirty="0"/>
              <a:t>Developer Tools</a:t>
            </a:r>
            <a:br>
              <a:rPr lang="en-GB" dirty="0"/>
            </a:br>
            <a:endParaRPr lang="en-GB" dirty="0"/>
          </a:p>
        </p:txBody>
      </p:sp>
    </p:spTree>
    <p:extLst>
      <p:ext uri="{BB962C8B-B14F-4D97-AF65-F5344CB8AC3E}">
        <p14:creationId xmlns:p14="http://schemas.microsoft.com/office/powerpoint/2010/main" val="2452037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74174A-9010-F504-311C-310B01CD57F9}"/>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091A72A7-CC3A-1132-F6B8-40AEF272CA60}"/>
              </a:ext>
            </a:extLst>
          </p:cNvPr>
          <p:cNvSpPr txBox="1">
            <a:spLocks/>
          </p:cNvSpPr>
          <p:nvPr/>
        </p:nvSpPr>
        <p:spPr>
          <a:xfrm>
            <a:off x="684212" y="2306274"/>
            <a:ext cx="8534400" cy="434619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tx1"/>
                </a:solidFill>
              </a:rPr>
              <a:t>Third-Party software is created for applications to bypass intended design and provide major benefits</a:t>
            </a:r>
          </a:p>
          <a:p>
            <a:r>
              <a:rPr lang="en-GB" dirty="0">
                <a:solidFill>
                  <a:schemeClr val="tx1"/>
                </a:solidFill>
              </a:rPr>
              <a:t>Can be used to reveal hidden information, reveal player locations, automatically aim at players and modify game rules</a:t>
            </a:r>
          </a:p>
          <a:p>
            <a:r>
              <a:rPr lang="en-GB" dirty="0">
                <a:solidFill>
                  <a:schemeClr val="tx1"/>
                </a:solidFill>
              </a:rPr>
              <a:t>Often extremely disruptive in games, especially multiplayer games</a:t>
            </a:r>
          </a:p>
          <a:p>
            <a:r>
              <a:rPr lang="en-GB" dirty="0">
                <a:solidFill>
                  <a:schemeClr val="tx1"/>
                </a:solidFill>
              </a:rPr>
              <a:t>Mitigated through anti-cheat software and player reporting systems</a:t>
            </a:r>
          </a:p>
        </p:txBody>
      </p:sp>
      <p:sp>
        <p:nvSpPr>
          <p:cNvPr id="6" name="Title 5">
            <a:extLst>
              <a:ext uri="{FF2B5EF4-FFF2-40B4-BE49-F238E27FC236}">
                <a16:creationId xmlns:a16="http://schemas.microsoft.com/office/drawing/2014/main" id="{A593ABED-FC4B-4F65-EEA0-C569E098D65C}"/>
              </a:ext>
            </a:extLst>
          </p:cNvPr>
          <p:cNvSpPr>
            <a:spLocks noGrp="1"/>
          </p:cNvSpPr>
          <p:nvPr>
            <p:ph type="title"/>
          </p:nvPr>
        </p:nvSpPr>
        <p:spPr>
          <a:xfrm>
            <a:off x="684212" y="351559"/>
            <a:ext cx="8534400" cy="1507067"/>
          </a:xfrm>
        </p:spPr>
        <p:txBody>
          <a:bodyPr>
            <a:normAutofit fontScale="90000"/>
          </a:bodyPr>
          <a:lstStyle/>
          <a:p>
            <a:r>
              <a:rPr lang="en-GB" dirty="0"/>
              <a:t>Investigation into cheating </a:t>
            </a:r>
            <a:br>
              <a:rPr lang="en-GB" dirty="0"/>
            </a:br>
            <a:r>
              <a:rPr lang="en-GB" dirty="0"/>
              <a:t>Third-Party Software</a:t>
            </a:r>
            <a:br>
              <a:rPr lang="en-GB" dirty="0"/>
            </a:br>
            <a:endParaRPr lang="en-GB" dirty="0"/>
          </a:p>
        </p:txBody>
      </p:sp>
    </p:spTree>
    <p:extLst>
      <p:ext uri="{BB962C8B-B14F-4D97-AF65-F5344CB8AC3E}">
        <p14:creationId xmlns:p14="http://schemas.microsoft.com/office/powerpoint/2010/main" val="4159313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7304BD-BE03-073C-D731-FCADF35BC842}"/>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8033C60-28A2-5CFE-1ED0-9FD773B48346}"/>
              </a:ext>
            </a:extLst>
          </p:cNvPr>
          <p:cNvSpPr txBox="1">
            <a:spLocks/>
          </p:cNvSpPr>
          <p:nvPr/>
        </p:nvSpPr>
        <p:spPr>
          <a:xfrm>
            <a:off x="684212" y="2306274"/>
            <a:ext cx="8534400" cy="4346195"/>
          </a:xfrm>
          <a:prstGeom prst="rect">
            <a:avLst/>
          </a:prstGeom>
        </p:spPr>
        <p:txBody>
          <a:bodyPr vert="horz" lIns="91440" tIns="45720" rIns="91440" bIns="45720" rtlCol="0" anchor="ctr">
            <a:normAutofit lnSpcReduction="10000"/>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tx1"/>
                </a:solidFill>
              </a:rPr>
              <a:t>Bot Accounts can be created and automated for simple, repetitive tasks, which provides advantages for players through inventory trading, allowing accumulation of valuable resources, or to cheat using third-party software [2]</a:t>
            </a:r>
          </a:p>
          <a:p>
            <a:r>
              <a:rPr lang="en-GB" dirty="0">
                <a:solidFill>
                  <a:schemeClr val="tx1"/>
                </a:solidFill>
              </a:rPr>
              <a:t>Social cheating can occur through ‘stream sniping’, where a user watches a game streamer’s game to gain an advantage</a:t>
            </a:r>
          </a:p>
          <a:p>
            <a:r>
              <a:rPr lang="en-GB" dirty="0">
                <a:solidFill>
                  <a:schemeClr val="tx1"/>
                </a:solidFill>
              </a:rPr>
              <a:t>‘Smurfing’, which occurs when a high-ranked player in a game creates a new account to play with lower ranked players, also enabling ‘Boosting’, where a high ranked player plays with lower ranked players to boost their rank</a:t>
            </a:r>
          </a:p>
          <a:p>
            <a:r>
              <a:rPr lang="en-GB" dirty="0">
                <a:solidFill>
                  <a:schemeClr val="tx1"/>
                </a:solidFill>
              </a:rPr>
              <a:t>Older game titles may also be vulnerable to script injections and other forms of malicious code, especially through peer-to-peer connections</a:t>
            </a:r>
          </a:p>
        </p:txBody>
      </p:sp>
      <p:sp>
        <p:nvSpPr>
          <p:cNvPr id="6" name="Title 5">
            <a:extLst>
              <a:ext uri="{FF2B5EF4-FFF2-40B4-BE49-F238E27FC236}">
                <a16:creationId xmlns:a16="http://schemas.microsoft.com/office/drawing/2014/main" id="{41F3987B-4672-5BF8-21BD-82426644A428}"/>
              </a:ext>
            </a:extLst>
          </p:cNvPr>
          <p:cNvSpPr>
            <a:spLocks noGrp="1"/>
          </p:cNvSpPr>
          <p:nvPr>
            <p:ph type="title"/>
          </p:nvPr>
        </p:nvSpPr>
        <p:spPr>
          <a:xfrm>
            <a:off x="684212" y="351559"/>
            <a:ext cx="8534400" cy="1507067"/>
          </a:xfrm>
        </p:spPr>
        <p:txBody>
          <a:bodyPr>
            <a:normAutofit fontScale="90000"/>
          </a:bodyPr>
          <a:lstStyle/>
          <a:p>
            <a:r>
              <a:rPr lang="en-GB" dirty="0"/>
              <a:t>Investigation into cheating </a:t>
            </a:r>
            <a:br>
              <a:rPr lang="en-GB" dirty="0"/>
            </a:br>
            <a:r>
              <a:rPr lang="en-GB" dirty="0"/>
              <a:t>Additional forms of cheating</a:t>
            </a:r>
            <a:br>
              <a:rPr lang="en-GB" dirty="0"/>
            </a:br>
            <a:endParaRPr lang="en-GB" dirty="0"/>
          </a:p>
        </p:txBody>
      </p:sp>
    </p:spTree>
    <p:extLst>
      <p:ext uri="{BB962C8B-B14F-4D97-AF65-F5344CB8AC3E}">
        <p14:creationId xmlns:p14="http://schemas.microsoft.com/office/powerpoint/2010/main" val="2944211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45A44C-C6CA-F591-EDA8-54C4A1C17586}"/>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3BC1ECEF-9CB0-5EF9-FAA9-75845A772003}"/>
              </a:ext>
            </a:extLst>
          </p:cNvPr>
          <p:cNvSpPr txBox="1">
            <a:spLocks/>
          </p:cNvSpPr>
          <p:nvPr/>
        </p:nvSpPr>
        <p:spPr>
          <a:xfrm>
            <a:off x="684212" y="2306274"/>
            <a:ext cx="8534400" cy="434619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tx1"/>
                </a:solidFill>
              </a:rPr>
              <a:t>Unsupported older games</a:t>
            </a:r>
          </a:p>
          <a:p>
            <a:r>
              <a:rPr lang="en-GB" dirty="0">
                <a:solidFill>
                  <a:schemeClr val="tx1"/>
                </a:solidFill>
              </a:rPr>
              <a:t>Lack of playtesting</a:t>
            </a:r>
          </a:p>
          <a:p>
            <a:r>
              <a:rPr lang="en-GB" dirty="0">
                <a:solidFill>
                  <a:schemeClr val="tx1"/>
                </a:solidFill>
              </a:rPr>
              <a:t>Vulnerabilities from technical debt, expanding scope and outdated game engines</a:t>
            </a:r>
          </a:p>
          <a:p>
            <a:r>
              <a:rPr lang="en-GB" dirty="0">
                <a:solidFill>
                  <a:schemeClr val="tx1"/>
                </a:solidFill>
              </a:rPr>
              <a:t>Lack of moderation</a:t>
            </a:r>
          </a:p>
          <a:p>
            <a:r>
              <a:rPr lang="en-GB" dirty="0">
                <a:solidFill>
                  <a:schemeClr val="tx1"/>
                </a:solidFill>
              </a:rPr>
              <a:t>Lack of anti-cheat</a:t>
            </a:r>
          </a:p>
          <a:p>
            <a:r>
              <a:rPr lang="en-GB" dirty="0">
                <a:solidFill>
                  <a:schemeClr val="tx1"/>
                </a:solidFill>
              </a:rPr>
              <a:t>Developer carelessness</a:t>
            </a:r>
          </a:p>
          <a:p>
            <a:r>
              <a:rPr lang="en-GB" dirty="0">
                <a:solidFill>
                  <a:schemeClr val="tx1"/>
                </a:solidFill>
              </a:rPr>
              <a:t>Lack of regulation of in-game markets</a:t>
            </a:r>
          </a:p>
          <a:p>
            <a:r>
              <a:rPr lang="en-GB" dirty="0">
                <a:solidFill>
                  <a:schemeClr val="tx1"/>
                </a:solidFill>
              </a:rPr>
              <a:t>Unsecure player information details</a:t>
            </a:r>
          </a:p>
        </p:txBody>
      </p:sp>
      <p:sp>
        <p:nvSpPr>
          <p:cNvPr id="6" name="Title 5">
            <a:extLst>
              <a:ext uri="{FF2B5EF4-FFF2-40B4-BE49-F238E27FC236}">
                <a16:creationId xmlns:a16="http://schemas.microsoft.com/office/drawing/2014/main" id="{160F49DE-EC3D-EF1A-4691-6773BF2B50BD}"/>
              </a:ext>
            </a:extLst>
          </p:cNvPr>
          <p:cNvSpPr>
            <a:spLocks noGrp="1"/>
          </p:cNvSpPr>
          <p:nvPr>
            <p:ph type="title"/>
          </p:nvPr>
        </p:nvSpPr>
        <p:spPr>
          <a:xfrm>
            <a:off x="684212" y="351559"/>
            <a:ext cx="8534400" cy="1507067"/>
          </a:xfrm>
        </p:spPr>
        <p:txBody>
          <a:bodyPr>
            <a:normAutofit/>
          </a:bodyPr>
          <a:lstStyle/>
          <a:p>
            <a:r>
              <a:rPr lang="en-GB" dirty="0"/>
              <a:t>How can cheating occur?</a:t>
            </a:r>
            <a:br>
              <a:rPr lang="en-GB" dirty="0"/>
            </a:br>
            <a:endParaRPr lang="en-GB" dirty="0"/>
          </a:p>
        </p:txBody>
      </p:sp>
    </p:spTree>
    <p:extLst>
      <p:ext uri="{BB962C8B-B14F-4D97-AF65-F5344CB8AC3E}">
        <p14:creationId xmlns:p14="http://schemas.microsoft.com/office/powerpoint/2010/main" val="2245178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947F2AEC-5390-007C-E6D2-732B1384E2A2}"/>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3DEA84DC-B3A4-B888-EED7-35690112D7EB}"/>
              </a:ext>
            </a:extLst>
          </p:cNvPr>
          <p:cNvSpPr>
            <a:spLocks noGrp="1"/>
          </p:cNvSpPr>
          <p:nvPr>
            <p:ph type="title"/>
          </p:nvPr>
        </p:nvSpPr>
        <p:spPr>
          <a:xfrm>
            <a:off x="671211" y="483040"/>
            <a:ext cx="8534400" cy="1507067"/>
          </a:xfrm>
        </p:spPr>
        <p:txBody>
          <a:bodyPr vert="horz" lIns="91440" tIns="45720" rIns="91440" bIns="45720" rtlCol="0" anchor="ctr">
            <a:normAutofit/>
          </a:bodyPr>
          <a:lstStyle/>
          <a:p>
            <a:r>
              <a:rPr lang="en-US" dirty="0"/>
              <a:t>Impact of Game Cheating</a:t>
            </a:r>
            <a:br>
              <a:rPr lang="en-US" dirty="0"/>
            </a:br>
            <a:endParaRPr lang="en-US" dirty="0"/>
          </a:p>
        </p:txBody>
      </p:sp>
      <p:pic>
        <p:nvPicPr>
          <p:cNvPr id="3" name="Picture 2" descr="&#10;">
            <a:extLst>
              <a:ext uri="{FF2B5EF4-FFF2-40B4-BE49-F238E27FC236}">
                <a16:creationId xmlns:a16="http://schemas.microsoft.com/office/drawing/2014/main" id="{6F8FABB0-0E0B-B6E8-8AB5-BCA3907A2A28}"/>
              </a:ext>
            </a:extLst>
          </p:cNvPr>
          <p:cNvPicPr>
            <a:picLocks noChangeAspect="1"/>
          </p:cNvPicPr>
          <p:nvPr/>
        </p:nvPicPr>
        <p:blipFill>
          <a:blip r:embed="rId3"/>
          <a:stretch>
            <a:fillRect/>
          </a:stretch>
        </p:blipFill>
        <p:spPr>
          <a:xfrm>
            <a:off x="325849" y="2496747"/>
            <a:ext cx="5869825" cy="3697988"/>
          </a:xfrm>
          <a:prstGeom prst="rect">
            <a:avLst/>
          </a:prstGeom>
          <a:effectLst>
            <a:innerShdw blurRad="57150" dist="38100" dir="14460000">
              <a:prstClr val="black">
                <a:alpha val="70000"/>
              </a:prstClr>
            </a:innerShdw>
          </a:effectLst>
        </p:spPr>
      </p:pic>
      <p:sp>
        <p:nvSpPr>
          <p:cNvPr id="4" name="Content Placeholder 2">
            <a:extLst>
              <a:ext uri="{FF2B5EF4-FFF2-40B4-BE49-F238E27FC236}">
                <a16:creationId xmlns:a16="http://schemas.microsoft.com/office/drawing/2014/main" id="{E5878C3F-CE55-AAF2-3366-AE5C7378BAF2}"/>
              </a:ext>
            </a:extLst>
          </p:cNvPr>
          <p:cNvSpPr txBox="1">
            <a:spLocks/>
          </p:cNvSpPr>
          <p:nvPr/>
        </p:nvSpPr>
        <p:spPr>
          <a:xfrm>
            <a:off x="6554663" y="2285858"/>
            <a:ext cx="4725807" cy="3943481"/>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lnSpc>
                <a:spcPct val="90000"/>
              </a:lnSpc>
            </a:pPr>
            <a:r>
              <a:rPr lang="en-US" sz="1600" dirty="0">
                <a:solidFill>
                  <a:schemeClr val="tx1"/>
                </a:solidFill>
              </a:rPr>
              <a:t>Game cheating often creates frustration among users on the receiving end of cheaters</a:t>
            </a:r>
          </a:p>
          <a:p>
            <a:pPr>
              <a:lnSpc>
                <a:spcPct val="90000"/>
              </a:lnSpc>
            </a:pPr>
            <a:r>
              <a:rPr lang="en-US" sz="1600" dirty="0">
                <a:solidFill>
                  <a:schemeClr val="tx1"/>
                </a:solidFill>
              </a:rPr>
              <a:t>Abuse of new bugs and occasional cheaters ruin the game experience for players</a:t>
            </a:r>
          </a:p>
          <a:p>
            <a:pPr>
              <a:lnSpc>
                <a:spcPct val="90000"/>
              </a:lnSpc>
            </a:pPr>
            <a:r>
              <a:rPr lang="en-US" sz="1600" dirty="0">
                <a:solidFill>
                  <a:schemeClr val="tx1"/>
                </a:solidFill>
              </a:rPr>
              <a:t>Long-time bugs and constant cheating can drive away existing players, deter new players from trying the game, and can create a toxic community</a:t>
            </a:r>
          </a:p>
          <a:p>
            <a:pPr>
              <a:lnSpc>
                <a:spcPct val="90000"/>
              </a:lnSpc>
            </a:pPr>
            <a:r>
              <a:rPr lang="en-US" sz="1600" dirty="0">
                <a:solidFill>
                  <a:schemeClr val="tx1"/>
                </a:solidFill>
              </a:rPr>
              <a:t>Developers need to respond to threats quickly or risk player churn, reducing game popularity and in-game purchase revenue</a:t>
            </a:r>
          </a:p>
        </p:txBody>
      </p:sp>
    </p:spTree>
    <p:extLst>
      <p:ext uri="{BB962C8B-B14F-4D97-AF65-F5344CB8AC3E}">
        <p14:creationId xmlns:p14="http://schemas.microsoft.com/office/powerpoint/2010/main" val="37422194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0837C4-BE0C-9F98-E873-B079F85721EC}"/>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19F78F54-B957-D851-4C5A-C947A4E54280}"/>
              </a:ext>
            </a:extLst>
          </p:cNvPr>
          <p:cNvSpPr txBox="1">
            <a:spLocks/>
          </p:cNvSpPr>
          <p:nvPr/>
        </p:nvSpPr>
        <p:spPr>
          <a:xfrm>
            <a:off x="684212" y="2306274"/>
            <a:ext cx="8534400" cy="434619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tx1"/>
                </a:solidFill>
              </a:rPr>
              <a:t>In game economies can become oversaturated with rare items from bot accounts or item duplication bugs, driving down value and affecting game balance as a result</a:t>
            </a:r>
          </a:p>
          <a:p>
            <a:r>
              <a:rPr lang="en-GB" dirty="0">
                <a:solidFill>
                  <a:schemeClr val="tx1"/>
                </a:solidFill>
              </a:rPr>
              <a:t>Major exploits could render a game unsafe, due to script injections or other practices, leading to large-scale player churn</a:t>
            </a:r>
          </a:p>
          <a:p>
            <a:r>
              <a:rPr lang="en-GB" dirty="0">
                <a:solidFill>
                  <a:schemeClr val="tx1"/>
                </a:solidFill>
              </a:rPr>
              <a:t>Overzealous use of anti-cheat and anti-piracy software can lead to regular players becoming affected, potentially leading to player churn</a:t>
            </a:r>
          </a:p>
        </p:txBody>
      </p:sp>
      <p:sp>
        <p:nvSpPr>
          <p:cNvPr id="6" name="Title 5">
            <a:extLst>
              <a:ext uri="{FF2B5EF4-FFF2-40B4-BE49-F238E27FC236}">
                <a16:creationId xmlns:a16="http://schemas.microsoft.com/office/drawing/2014/main" id="{D5D355F2-739E-8E9E-37A1-FE7C7B4512F1}"/>
              </a:ext>
            </a:extLst>
          </p:cNvPr>
          <p:cNvSpPr>
            <a:spLocks noGrp="1"/>
          </p:cNvSpPr>
          <p:nvPr>
            <p:ph type="title"/>
          </p:nvPr>
        </p:nvSpPr>
        <p:spPr>
          <a:xfrm>
            <a:off x="684212" y="351559"/>
            <a:ext cx="8534400" cy="1507067"/>
          </a:xfrm>
        </p:spPr>
        <p:txBody>
          <a:bodyPr>
            <a:normAutofit/>
          </a:bodyPr>
          <a:lstStyle/>
          <a:p>
            <a:r>
              <a:rPr lang="en-GB" dirty="0"/>
              <a:t>Impact of Game Cheating </a:t>
            </a:r>
            <a:br>
              <a:rPr lang="en-GB" dirty="0"/>
            </a:br>
            <a:r>
              <a:rPr lang="en-GB" dirty="0"/>
              <a:t>Continued</a:t>
            </a:r>
          </a:p>
        </p:txBody>
      </p:sp>
    </p:spTree>
    <p:extLst>
      <p:ext uri="{BB962C8B-B14F-4D97-AF65-F5344CB8AC3E}">
        <p14:creationId xmlns:p14="http://schemas.microsoft.com/office/powerpoint/2010/main" val="2524120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6DDB1D-F413-00D0-01F5-1465411ED1F7}"/>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8B90C2A-99BB-CDF9-89E1-E40C61A630F5}"/>
              </a:ext>
            </a:extLst>
          </p:cNvPr>
          <p:cNvSpPr txBox="1">
            <a:spLocks/>
          </p:cNvSpPr>
          <p:nvPr/>
        </p:nvSpPr>
        <p:spPr>
          <a:xfrm>
            <a:off x="684212" y="2306274"/>
            <a:ext cx="8534400" cy="434619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bg1"/>
                </a:solidFill>
              </a:rPr>
              <a:t>Internal playtesting helps detect bugs and exploits before a game or update is released</a:t>
            </a:r>
          </a:p>
          <a:p>
            <a:r>
              <a:rPr lang="en-GB" dirty="0">
                <a:solidFill>
                  <a:schemeClr val="bg1"/>
                </a:solidFill>
              </a:rPr>
              <a:t>Bot detection methods can help locate and ban bot accounts</a:t>
            </a:r>
          </a:p>
          <a:p>
            <a:r>
              <a:rPr lang="en-GB" dirty="0">
                <a:solidFill>
                  <a:schemeClr val="bg1"/>
                </a:solidFill>
              </a:rPr>
              <a:t>Anti-cheat systems detect player cheating and automatically acts</a:t>
            </a:r>
          </a:p>
          <a:p>
            <a:r>
              <a:rPr lang="en-GB" dirty="0">
                <a:solidFill>
                  <a:schemeClr val="bg1"/>
                </a:solidFill>
              </a:rPr>
              <a:t>Player reporting systems help detect cheaters where automated anti-cheat cannot</a:t>
            </a:r>
          </a:p>
          <a:p>
            <a:r>
              <a:rPr lang="en-GB" dirty="0">
                <a:solidFill>
                  <a:schemeClr val="bg1"/>
                </a:solidFill>
              </a:rPr>
              <a:t>Enactment of laws can help deter cheating [4]</a:t>
            </a:r>
          </a:p>
        </p:txBody>
      </p:sp>
      <p:sp>
        <p:nvSpPr>
          <p:cNvPr id="6" name="Title 5">
            <a:extLst>
              <a:ext uri="{FF2B5EF4-FFF2-40B4-BE49-F238E27FC236}">
                <a16:creationId xmlns:a16="http://schemas.microsoft.com/office/drawing/2014/main" id="{FE02487B-5BEF-4AA5-BA0F-0B83D9F56530}"/>
              </a:ext>
            </a:extLst>
          </p:cNvPr>
          <p:cNvSpPr>
            <a:spLocks noGrp="1"/>
          </p:cNvSpPr>
          <p:nvPr>
            <p:ph type="title"/>
          </p:nvPr>
        </p:nvSpPr>
        <p:spPr>
          <a:xfrm>
            <a:off x="684212" y="351559"/>
            <a:ext cx="8534400" cy="1507067"/>
          </a:xfrm>
        </p:spPr>
        <p:txBody>
          <a:bodyPr>
            <a:normAutofit/>
          </a:bodyPr>
          <a:lstStyle/>
          <a:p>
            <a:r>
              <a:rPr lang="en-GB" dirty="0">
                <a:solidFill>
                  <a:schemeClr val="bg1"/>
                </a:solidFill>
              </a:rPr>
              <a:t>Mitigation of cheating</a:t>
            </a:r>
          </a:p>
        </p:txBody>
      </p:sp>
    </p:spTree>
    <p:extLst>
      <p:ext uri="{BB962C8B-B14F-4D97-AF65-F5344CB8AC3E}">
        <p14:creationId xmlns:p14="http://schemas.microsoft.com/office/powerpoint/2010/main" val="25178798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EBE344-1682-2D7E-E842-EE0DBB6CCF4D}"/>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0E42487F-20B6-B199-C025-D221A88629ED}"/>
              </a:ext>
            </a:extLst>
          </p:cNvPr>
          <p:cNvSpPr txBox="1">
            <a:spLocks/>
          </p:cNvSpPr>
          <p:nvPr/>
        </p:nvSpPr>
        <p:spPr>
          <a:xfrm>
            <a:off x="684212" y="2306274"/>
            <a:ext cx="8534400" cy="434619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bg1"/>
                </a:solidFill>
              </a:rPr>
              <a:t>The impact of this project would be to expand knowledge on forms of cheating, the impact of cheating on games and </a:t>
            </a:r>
            <a:r>
              <a:rPr lang="en-GB">
                <a:solidFill>
                  <a:schemeClr val="bg1"/>
                </a:solidFill>
              </a:rPr>
              <a:t>game communities, </a:t>
            </a:r>
            <a:r>
              <a:rPr lang="en-GB" dirty="0">
                <a:solidFill>
                  <a:schemeClr val="bg1"/>
                </a:solidFill>
              </a:rPr>
              <a:t>and how to prevent it</a:t>
            </a:r>
          </a:p>
          <a:p>
            <a:r>
              <a:rPr lang="en-GB" dirty="0">
                <a:solidFill>
                  <a:schemeClr val="bg1"/>
                </a:solidFill>
              </a:rPr>
              <a:t>The potential limitations this project could face include time constraints; if possible, an </a:t>
            </a:r>
            <a:r>
              <a:rPr lang="en-GB" dirty="0" err="1">
                <a:solidFill>
                  <a:schemeClr val="bg1"/>
                </a:solidFill>
              </a:rPr>
              <a:t>anticheat</a:t>
            </a:r>
            <a:r>
              <a:rPr lang="en-GB" dirty="0">
                <a:solidFill>
                  <a:schemeClr val="bg1"/>
                </a:solidFill>
              </a:rPr>
              <a:t> program will be created based on research, but this depends on available time and complexity</a:t>
            </a:r>
          </a:p>
        </p:txBody>
      </p:sp>
      <p:sp>
        <p:nvSpPr>
          <p:cNvPr id="6" name="Title 5">
            <a:extLst>
              <a:ext uri="{FF2B5EF4-FFF2-40B4-BE49-F238E27FC236}">
                <a16:creationId xmlns:a16="http://schemas.microsoft.com/office/drawing/2014/main" id="{8C2CDAA9-4309-5EA6-7728-75FCA5F8B170}"/>
              </a:ext>
            </a:extLst>
          </p:cNvPr>
          <p:cNvSpPr>
            <a:spLocks noGrp="1"/>
          </p:cNvSpPr>
          <p:nvPr>
            <p:ph type="title"/>
          </p:nvPr>
        </p:nvSpPr>
        <p:spPr>
          <a:xfrm>
            <a:off x="684212" y="351559"/>
            <a:ext cx="8534400" cy="1507067"/>
          </a:xfrm>
        </p:spPr>
        <p:txBody>
          <a:bodyPr>
            <a:normAutofit/>
          </a:bodyPr>
          <a:lstStyle/>
          <a:p>
            <a:r>
              <a:rPr lang="en-GB" dirty="0">
                <a:solidFill>
                  <a:schemeClr val="bg1"/>
                </a:solidFill>
              </a:rPr>
              <a:t>Project impact and Limitations</a:t>
            </a:r>
          </a:p>
        </p:txBody>
      </p:sp>
    </p:spTree>
    <p:extLst>
      <p:ext uri="{BB962C8B-B14F-4D97-AF65-F5344CB8AC3E}">
        <p14:creationId xmlns:p14="http://schemas.microsoft.com/office/powerpoint/2010/main" val="2884728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845E70-2314-3573-20B0-ADE71382A5BA}"/>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EF42E108-4C49-D51E-75D0-B46A6A22AD2E}"/>
              </a:ext>
            </a:extLst>
          </p:cNvPr>
          <p:cNvSpPr txBox="1">
            <a:spLocks/>
          </p:cNvSpPr>
          <p:nvPr/>
        </p:nvSpPr>
        <p:spPr>
          <a:xfrm>
            <a:off x="684212" y="2306274"/>
            <a:ext cx="8534400" cy="434619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bg1"/>
                </a:solidFill>
              </a:rPr>
              <a:t>The literature review will continue alongside most stages of the creation of the report</a:t>
            </a:r>
          </a:p>
          <a:p>
            <a:r>
              <a:rPr lang="en-GB" dirty="0">
                <a:solidFill>
                  <a:schemeClr val="bg1"/>
                </a:solidFill>
              </a:rPr>
              <a:t>An investigation of anti-cheat software will be conducted alongside the investigation of mitigation methods</a:t>
            </a:r>
          </a:p>
          <a:p>
            <a:r>
              <a:rPr lang="en-GB" dirty="0">
                <a:solidFill>
                  <a:schemeClr val="bg1"/>
                </a:solidFill>
              </a:rPr>
              <a:t>If anti-cheat research progresses well, a small-scale anti-cheat program will be created</a:t>
            </a:r>
          </a:p>
          <a:p>
            <a:r>
              <a:rPr lang="en-GB" dirty="0">
                <a:solidFill>
                  <a:schemeClr val="bg1"/>
                </a:solidFill>
              </a:rPr>
              <a:t>The report last from early March until Early – Mid June</a:t>
            </a:r>
          </a:p>
        </p:txBody>
      </p:sp>
      <p:sp>
        <p:nvSpPr>
          <p:cNvPr id="6" name="Title 5">
            <a:extLst>
              <a:ext uri="{FF2B5EF4-FFF2-40B4-BE49-F238E27FC236}">
                <a16:creationId xmlns:a16="http://schemas.microsoft.com/office/drawing/2014/main" id="{0452D5E1-18BE-3BEB-D49C-25B90125BB06}"/>
              </a:ext>
            </a:extLst>
          </p:cNvPr>
          <p:cNvSpPr>
            <a:spLocks noGrp="1"/>
          </p:cNvSpPr>
          <p:nvPr>
            <p:ph type="title"/>
          </p:nvPr>
        </p:nvSpPr>
        <p:spPr>
          <a:xfrm>
            <a:off x="684212" y="351559"/>
            <a:ext cx="8534400" cy="1507067"/>
          </a:xfrm>
        </p:spPr>
        <p:txBody>
          <a:bodyPr>
            <a:normAutofit/>
          </a:bodyPr>
          <a:lstStyle/>
          <a:p>
            <a:r>
              <a:rPr lang="en-GB" dirty="0">
                <a:solidFill>
                  <a:schemeClr val="bg1"/>
                </a:solidFill>
              </a:rPr>
              <a:t>Project Timeframe</a:t>
            </a:r>
          </a:p>
        </p:txBody>
      </p:sp>
      <p:pic>
        <p:nvPicPr>
          <p:cNvPr id="3" name="Picture 2">
            <a:extLst>
              <a:ext uri="{FF2B5EF4-FFF2-40B4-BE49-F238E27FC236}">
                <a16:creationId xmlns:a16="http://schemas.microsoft.com/office/drawing/2014/main" id="{F8852A5E-4779-23BD-FBC8-77E97DE496B1}"/>
              </a:ext>
            </a:extLst>
          </p:cNvPr>
          <p:cNvPicPr>
            <a:picLocks noChangeAspect="1"/>
          </p:cNvPicPr>
          <p:nvPr/>
        </p:nvPicPr>
        <p:blipFill>
          <a:blip r:embed="rId3"/>
          <a:stretch>
            <a:fillRect/>
          </a:stretch>
        </p:blipFill>
        <p:spPr>
          <a:xfrm>
            <a:off x="715053" y="2276711"/>
            <a:ext cx="9035659" cy="879223"/>
          </a:xfrm>
          <a:prstGeom prst="rect">
            <a:avLst/>
          </a:prstGeom>
        </p:spPr>
      </p:pic>
    </p:spTree>
    <p:extLst>
      <p:ext uri="{BB962C8B-B14F-4D97-AF65-F5344CB8AC3E}">
        <p14:creationId xmlns:p14="http://schemas.microsoft.com/office/powerpoint/2010/main" val="9227904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89A43-918C-D800-CB21-08851219F425}"/>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F855A89-D8BB-ACE1-25BA-B9C4E6C45C24}"/>
              </a:ext>
            </a:extLst>
          </p:cNvPr>
          <p:cNvSpPr txBox="1">
            <a:spLocks/>
          </p:cNvSpPr>
          <p:nvPr/>
        </p:nvSpPr>
        <p:spPr>
          <a:xfrm>
            <a:off x="684212" y="2306274"/>
            <a:ext cx="8534400" cy="434619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bg1"/>
                </a:solidFill>
              </a:rPr>
              <a:t>[1] Rainbow 6 Siege </a:t>
            </a:r>
            <a:r>
              <a:rPr lang="en-GB" dirty="0" err="1">
                <a:solidFill>
                  <a:schemeClr val="bg1"/>
                </a:solidFill>
              </a:rPr>
              <a:t>SteamDB</a:t>
            </a:r>
            <a:r>
              <a:rPr lang="en-GB" dirty="0">
                <a:solidFill>
                  <a:schemeClr val="bg1"/>
                </a:solidFill>
              </a:rPr>
              <a:t>: </a:t>
            </a:r>
            <a:r>
              <a:rPr lang="en-GB" sz="1000" dirty="0">
                <a:solidFill>
                  <a:srgbClr val="68883A"/>
                </a:solidFill>
                <a:hlinkClick r:id="rId3">
                  <a:extLst>
                    <a:ext uri="{A12FA001-AC4F-418D-AE19-62706E023703}">
                      <ahyp:hlinkClr xmlns:ahyp="http://schemas.microsoft.com/office/drawing/2018/hyperlinkcolor" val="tx"/>
                    </a:ext>
                  </a:extLst>
                </a:hlinkClick>
              </a:rPr>
              <a:t>https://steamdb.info/app/359550/charts/#</a:t>
            </a:r>
            <a:r>
              <a:rPr lang="en-GB" sz="1000" dirty="0">
                <a:solidFill>
                  <a:schemeClr val="bg1"/>
                </a:solidFill>
                <a:hlinkClick r:id="rId3">
                  <a:extLst>
                    <a:ext uri="{A12FA001-AC4F-418D-AE19-62706E023703}">
                      <ahyp:hlinkClr xmlns:ahyp="http://schemas.microsoft.com/office/drawing/2018/hyperlinkcolor" val="tx"/>
                    </a:ext>
                  </a:extLst>
                </a:hlinkClick>
              </a:rPr>
              <a:t>1y</a:t>
            </a:r>
            <a:r>
              <a:rPr lang="en-GB" sz="1000" dirty="0">
                <a:solidFill>
                  <a:schemeClr val="bg1"/>
                </a:solidFill>
              </a:rPr>
              <a:t> </a:t>
            </a:r>
          </a:p>
          <a:p>
            <a:r>
              <a:rPr lang="en-GB" dirty="0">
                <a:solidFill>
                  <a:schemeClr val="bg1"/>
                </a:solidFill>
              </a:rPr>
              <a:t>[2] “Player Protection in Year 11”, Rainbow 6 Siege, Ubisoft: </a:t>
            </a:r>
            <a:r>
              <a:rPr lang="en-GB" sz="1000" dirty="0">
                <a:solidFill>
                  <a:srgbClr val="293F06"/>
                </a:solidFill>
                <a:hlinkClick r:id="rId4">
                  <a:extLst>
                    <a:ext uri="{A12FA001-AC4F-418D-AE19-62706E023703}">
                      <ahyp:hlinkClr xmlns:ahyp="http://schemas.microsoft.com/office/drawing/2018/hyperlinkcolor" val="tx"/>
                    </a:ext>
                  </a:extLst>
                </a:hlinkClick>
              </a:rPr>
              <a:t>https://www.ubisoft.com/en-gb/game/rainbow-six/siege/news-updates/7czNpwEkWYwtxFclCtso1F/</a:t>
            </a:r>
            <a:r>
              <a:rPr lang="en-GB" sz="1000" dirty="0">
                <a:solidFill>
                  <a:schemeClr val="bg1"/>
                </a:solidFill>
                <a:hlinkClick r:id="rId4">
                  <a:extLst>
                    <a:ext uri="{A12FA001-AC4F-418D-AE19-62706E023703}">
                      <ahyp:hlinkClr xmlns:ahyp="http://schemas.microsoft.com/office/drawing/2018/hyperlinkcolor" val="tx"/>
                    </a:ext>
                  </a:extLst>
                </a:hlinkClick>
              </a:rPr>
              <a:t>player-protection-in-year-11</a:t>
            </a:r>
            <a:r>
              <a:rPr lang="en-GB" sz="1000" dirty="0">
                <a:solidFill>
                  <a:schemeClr val="bg1"/>
                </a:solidFill>
              </a:rPr>
              <a:t> </a:t>
            </a:r>
            <a:br>
              <a:rPr lang="en-GB" dirty="0">
                <a:solidFill>
                  <a:schemeClr val="bg1"/>
                </a:solidFill>
              </a:rPr>
            </a:br>
            <a:r>
              <a:rPr lang="en-GB" dirty="0">
                <a:solidFill>
                  <a:schemeClr val="bg1"/>
                </a:solidFill>
              </a:rPr>
              <a:t>[3] “Team Fortress 2 Players are Protesting the Game’s Massive Bot Problem”, Rebekah Valentine, IGN: </a:t>
            </a:r>
            <a:r>
              <a:rPr lang="en-GB" sz="1000" dirty="0">
                <a:solidFill>
                  <a:srgbClr val="68883A"/>
                </a:solidFill>
                <a:hlinkClick r:id="rId5">
                  <a:extLst>
                    <a:ext uri="{A12FA001-AC4F-418D-AE19-62706E023703}">
                      <ahyp:hlinkClr xmlns:ahyp="http://schemas.microsoft.com/office/drawing/2018/hyperlinkcolor" val="tx"/>
                    </a:ext>
                  </a:extLst>
                </a:hlinkClick>
              </a:rPr>
              <a:t>https://www.ign.com/articles/</a:t>
            </a:r>
            <a:r>
              <a:rPr lang="en-GB" sz="1000" dirty="0">
                <a:solidFill>
                  <a:schemeClr val="bg1"/>
                </a:solidFill>
                <a:hlinkClick r:id="rId5">
                  <a:extLst>
                    <a:ext uri="{A12FA001-AC4F-418D-AE19-62706E023703}">
                      <ahyp:hlinkClr xmlns:ahyp="http://schemas.microsoft.com/office/drawing/2018/hyperlinkcolor" val="tx"/>
                    </a:ext>
                  </a:extLst>
                </a:hlinkClick>
              </a:rPr>
              <a:t>team-fortress-2-players-protesting-massive-bot-problem</a:t>
            </a:r>
            <a:r>
              <a:rPr lang="en-GB" sz="1000" dirty="0">
                <a:solidFill>
                  <a:schemeClr val="bg1"/>
                </a:solidFill>
              </a:rPr>
              <a:t> </a:t>
            </a:r>
          </a:p>
          <a:p>
            <a:r>
              <a:rPr lang="en-GB" dirty="0">
                <a:solidFill>
                  <a:schemeClr val="bg1"/>
                </a:solidFill>
              </a:rPr>
              <a:t>[4] “South Korea </a:t>
            </a:r>
            <a:r>
              <a:rPr lang="en-GB" dirty="0" err="1">
                <a:solidFill>
                  <a:schemeClr val="bg1"/>
                </a:solidFill>
              </a:rPr>
              <a:t>ciminalizes</a:t>
            </a:r>
            <a:r>
              <a:rPr lang="en-GB" dirty="0">
                <a:solidFill>
                  <a:schemeClr val="bg1"/>
                </a:solidFill>
              </a:rPr>
              <a:t> ‘boosting’ with new law”, Owen S. Good, Polygon: </a:t>
            </a:r>
            <a:r>
              <a:rPr lang="en-GB" sz="1000" dirty="0">
                <a:solidFill>
                  <a:srgbClr val="293F06"/>
                </a:solidFill>
                <a:hlinkClick r:id="rId6">
                  <a:extLst>
                    <a:ext uri="{A12FA001-AC4F-418D-AE19-62706E023703}">
                      <ahyp:hlinkClr xmlns:ahyp="http://schemas.microsoft.com/office/drawing/2018/hyperlinkcolor" val="tx"/>
                    </a:ext>
                  </a:extLst>
                </a:hlinkClick>
              </a:rPr>
              <a:t>https://www.polygon.com/2018/12/9/18133391/south-korea-boosting-esports-league-of-legends-law</a:t>
            </a:r>
            <a:r>
              <a:rPr lang="en-GB" sz="1000" dirty="0">
                <a:solidFill>
                  <a:schemeClr val="bg1"/>
                </a:solidFill>
                <a:hlinkClick r:id="rId6">
                  <a:extLst>
                    <a:ext uri="{A12FA001-AC4F-418D-AE19-62706E023703}">
                      <ahyp:hlinkClr xmlns:ahyp="http://schemas.microsoft.com/office/drawing/2018/hyperlinkcolor" val="tx"/>
                    </a:ext>
                  </a:extLst>
                </a:hlinkClick>
              </a:rPr>
              <a:t>/</a:t>
            </a:r>
            <a:r>
              <a:rPr lang="en-GB" sz="1000" dirty="0">
                <a:solidFill>
                  <a:schemeClr val="bg1"/>
                </a:solidFill>
              </a:rPr>
              <a:t> </a:t>
            </a:r>
          </a:p>
          <a:p>
            <a:r>
              <a:rPr lang="en-GB" dirty="0">
                <a:solidFill>
                  <a:schemeClr val="bg1"/>
                </a:solidFill>
              </a:rPr>
              <a:t>[5] “Cheating and Detection Method in Massively Multiplayer Online Role-Playing Game: Systematic Literature Review, Mee Lan Han, Byung Il Kwak, Huy Kang Kim: </a:t>
            </a:r>
            <a:r>
              <a:rPr lang="en-GB" dirty="0">
                <a:solidFill>
                  <a:srgbClr val="293F06"/>
                </a:solidFill>
                <a:hlinkClick r:id="rId7">
                  <a:extLst>
                    <a:ext uri="{A12FA001-AC4F-418D-AE19-62706E023703}">
                      <ahyp:hlinkClr xmlns:ahyp="http://schemas.microsoft.com/office/drawing/2018/hyperlinkcolor" val="tx"/>
                    </a:ext>
                  </a:extLst>
                </a:hlinkClick>
              </a:rPr>
              <a:t>https://ieeexplore.ieee.org/stamp/stamp.jsp?arnumber=</a:t>
            </a:r>
            <a:r>
              <a:rPr lang="en-GB" dirty="0">
                <a:solidFill>
                  <a:schemeClr val="bg1"/>
                </a:solidFill>
                <a:hlinkClick r:id="rId7">
                  <a:extLst>
                    <a:ext uri="{A12FA001-AC4F-418D-AE19-62706E023703}">
                      <ahyp:hlinkClr xmlns:ahyp="http://schemas.microsoft.com/office/drawing/2018/hyperlinkcolor" val="tx"/>
                    </a:ext>
                  </a:extLst>
                </a:hlinkClick>
              </a:rPr>
              <a:t>9766355</a:t>
            </a:r>
            <a:r>
              <a:rPr lang="en-GB" dirty="0">
                <a:solidFill>
                  <a:schemeClr val="bg1"/>
                </a:solidFill>
              </a:rPr>
              <a:t> </a:t>
            </a:r>
          </a:p>
        </p:txBody>
      </p:sp>
      <p:sp>
        <p:nvSpPr>
          <p:cNvPr id="6" name="Title 5">
            <a:extLst>
              <a:ext uri="{FF2B5EF4-FFF2-40B4-BE49-F238E27FC236}">
                <a16:creationId xmlns:a16="http://schemas.microsoft.com/office/drawing/2014/main" id="{60E411DE-253F-672C-32CF-A782BDC90A78}"/>
              </a:ext>
            </a:extLst>
          </p:cNvPr>
          <p:cNvSpPr>
            <a:spLocks noGrp="1"/>
          </p:cNvSpPr>
          <p:nvPr>
            <p:ph type="title"/>
          </p:nvPr>
        </p:nvSpPr>
        <p:spPr>
          <a:xfrm>
            <a:off x="684212" y="351559"/>
            <a:ext cx="8534400" cy="1507067"/>
          </a:xfrm>
        </p:spPr>
        <p:txBody>
          <a:bodyPr>
            <a:normAutofit/>
          </a:bodyPr>
          <a:lstStyle/>
          <a:p>
            <a:r>
              <a:rPr lang="en-GB" dirty="0">
                <a:solidFill>
                  <a:schemeClr val="bg1"/>
                </a:solidFill>
              </a:rPr>
              <a:t>Appendix</a:t>
            </a:r>
          </a:p>
        </p:txBody>
      </p:sp>
    </p:spTree>
    <p:extLst>
      <p:ext uri="{BB962C8B-B14F-4D97-AF65-F5344CB8AC3E}">
        <p14:creationId xmlns:p14="http://schemas.microsoft.com/office/powerpoint/2010/main" val="7405366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FD4E2F-B67B-E9C5-C26B-D872E5C640C6}"/>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DEB6430-8D25-8F16-D7EB-59D591CDB2B9}"/>
              </a:ext>
            </a:extLst>
          </p:cNvPr>
          <p:cNvSpPr txBox="1">
            <a:spLocks/>
          </p:cNvSpPr>
          <p:nvPr/>
        </p:nvSpPr>
        <p:spPr>
          <a:xfrm>
            <a:off x="684212" y="2306274"/>
            <a:ext cx="8534400" cy="434619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bg1"/>
                </a:solidFill>
              </a:rPr>
              <a:t>[6] “XAI-Driven Explainable Multi-View Game Cheating Detection”, </a:t>
            </a:r>
            <a:r>
              <a:rPr lang="en-GB" dirty="0" err="1">
                <a:solidFill>
                  <a:schemeClr val="bg1"/>
                </a:solidFill>
              </a:rPr>
              <a:t>Jianrong</a:t>
            </a:r>
            <a:r>
              <a:rPr lang="en-GB" dirty="0">
                <a:solidFill>
                  <a:schemeClr val="bg1"/>
                </a:solidFill>
              </a:rPr>
              <a:t> Tao, Yu Xiong, </a:t>
            </a:r>
            <a:r>
              <a:rPr lang="en-GB" dirty="0" err="1">
                <a:solidFill>
                  <a:schemeClr val="bg1"/>
                </a:solidFill>
              </a:rPr>
              <a:t>Shiwei</a:t>
            </a:r>
            <a:r>
              <a:rPr lang="en-GB" dirty="0">
                <a:solidFill>
                  <a:schemeClr val="bg1"/>
                </a:solidFill>
              </a:rPr>
              <a:t> Zhao, Yuhong Xu, </a:t>
            </a:r>
            <a:r>
              <a:rPr lang="en-GB" dirty="0" err="1">
                <a:solidFill>
                  <a:schemeClr val="bg1"/>
                </a:solidFill>
              </a:rPr>
              <a:t>Jianshi</a:t>
            </a:r>
            <a:r>
              <a:rPr lang="en-GB" dirty="0">
                <a:solidFill>
                  <a:schemeClr val="bg1"/>
                </a:solidFill>
              </a:rPr>
              <a:t> Lin, </a:t>
            </a:r>
            <a:r>
              <a:rPr lang="en-GB" dirty="0" err="1">
                <a:solidFill>
                  <a:schemeClr val="bg1"/>
                </a:solidFill>
              </a:rPr>
              <a:t>Runze</a:t>
            </a:r>
            <a:r>
              <a:rPr lang="en-GB" dirty="0">
                <a:solidFill>
                  <a:schemeClr val="bg1"/>
                </a:solidFill>
              </a:rPr>
              <a:t> Wu: </a:t>
            </a:r>
            <a:r>
              <a:rPr lang="en-GB" sz="1000" dirty="0">
                <a:solidFill>
                  <a:srgbClr val="293F06"/>
                </a:solidFill>
                <a:hlinkClick r:id="rId3">
                  <a:extLst>
                    <a:ext uri="{A12FA001-AC4F-418D-AE19-62706E023703}">
                      <ahyp:hlinkClr xmlns:ahyp="http://schemas.microsoft.com/office/drawing/2018/hyperlinkcolor" val="tx"/>
                    </a:ext>
                  </a:extLst>
                </a:hlinkClick>
              </a:rPr>
              <a:t>https://ieeexplore.ieee.org/document/</a:t>
            </a:r>
            <a:r>
              <a:rPr lang="en-GB" sz="1000" dirty="0">
                <a:solidFill>
                  <a:schemeClr val="bg1"/>
                </a:solidFill>
                <a:hlinkClick r:id="rId3">
                  <a:extLst>
                    <a:ext uri="{A12FA001-AC4F-418D-AE19-62706E023703}">
                      <ahyp:hlinkClr xmlns:ahyp="http://schemas.microsoft.com/office/drawing/2018/hyperlinkcolor" val="tx"/>
                    </a:ext>
                  </a:extLst>
                </a:hlinkClick>
              </a:rPr>
              <a:t>9231843</a:t>
            </a:r>
            <a:r>
              <a:rPr lang="en-GB" sz="1000" dirty="0">
                <a:solidFill>
                  <a:schemeClr val="bg1"/>
                </a:solidFill>
              </a:rPr>
              <a:t>   </a:t>
            </a:r>
          </a:p>
          <a:p>
            <a:r>
              <a:rPr lang="en-GB" dirty="0">
                <a:solidFill>
                  <a:schemeClr val="bg1"/>
                </a:solidFill>
              </a:rPr>
              <a:t>[7] “Proposing Formal Game Spaces as Foundation for Gameplay-Based Anti-Cheating Measures”, Caroline </a:t>
            </a:r>
            <a:r>
              <a:rPr lang="en-GB" dirty="0" err="1">
                <a:solidFill>
                  <a:schemeClr val="bg1"/>
                </a:solidFill>
              </a:rPr>
              <a:t>Rendenbach</a:t>
            </a:r>
            <a:r>
              <a:rPr lang="en-GB" dirty="0">
                <a:solidFill>
                  <a:schemeClr val="bg1"/>
                </a:solidFill>
              </a:rPr>
              <a:t>, Daniel Dyrda: </a:t>
            </a:r>
            <a:r>
              <a:rPr lang="en-GB" sz="1000" dirty="0">
                <a:solidFill>
                  <a:srgbClr val="293F06"/>
                </a:solidFill>
                <a:hlinkClick r:id="rId4">
                  <a:extLst>
                    <a:ext uri="{A12FA001-AC4F-418D-AE19-62706E023703}">
                      <ahyp:hlinkClr xmlns:ahyp="http://schemas.microsoft.com/office/drawing/2018/hyperlinkcolor" val="tx"/>
                    </a:ext>
                  </a:extLst>
                </a:hlinkClick>
              </a:rPr>
              <a:t>https://ieeexplore.ieee.org/document/</a:t>
            </a:r>
            <a:r>
              <a:rPr lang="en-GB" sz="1000" dirty="0">
                <a:solidFill>
                  <a:schemeClr val="bg1"/>
                </a:solidFill>
                <a:hlinkClick r:id="rId4">
                  <a:extLst>
                    <a:ext uri="{A12FA001-AC4F-418D-AE19-62706E023703}">
                      <ahyp:hlinkClr xmlns:ahyp="http://schemas.microsoft.com/office/drawing/2018/hyperlinkcolor" val="tx"/>
                    </a:ext>
                  </a:extLst>
                </a:hlinkClick>
              </a:rPr>
              <a:t>10645637</a:t>
            </a:r>
            <a:r>
              <a:rPr lang="en-GB" sz="1000" dirty="0">
                <a:solidFill>
                  <a:schemeClr val="bg1"/>
                </a:solidFill>
              </a:rPr>
              <a:t> </a:t>
            </a:r>
            <a:br>
              <a:rPr lang="en-GB" dirty="0">
                <a:solidFill>
                  <a:schemeClr val="bg1"/>
                </a:solidFill>
              </a:rPr>
            </a:br>
            <a:r>
              <a:rPr lang="en-GB" dirty="0">
                <a:solidFill>
                  <a:schemeClr val="bg1"/>
                </a:solidFill>
              </a:rPr>
              <a:t>[8] “Redefining the Risks of Kernel-Level Anti-Cheat in Online Gaming”, Anton </a:t>
            </a:r>
            <a:r>
              <a:rPr lang="en-GB" dirty="0" err="1">
                <a:solidFill>
                  <a:schemeClr val="bg1"/>
                </a:solidFill>
              </a:rPr>
              <a:t>Maario</a:t>
            </a:r>
            <a:r>
              <a:rPr lang="en-GB" dirty="0">
                <a:solidFill>
                  <a:schemeClr val="bg1"/>
                </a:solidFill>
              </a:rPr>
              <a:t>, Vinod Kumar Shukla, A. </a:t>
            </a:r>
            <a:r>
              <a:rPr lang="en-GB" dirty="0" err="1">
                <a:solidFill>
                  <a:schemeClr val="bg1"/>
                </a:solidFill>
              </a:rPr>
              <a:t>Ambikapathy</a:t>
            </a:r>
            <a:r>
              <a:rPr lang="en-GB" dirty="0">
                <a:solidFill>
                  <a:schemeClr val="bg1"/>
                </a:solidFill>
              </a:rPr>
              <a:t>, Purushottam Sharma: </a:t>
            </a:r>
            <a:r>
              <a:rPr lang="en-GB" sz="1000" dirty="0">
                <a:solidFill>
                  <a:srgbClr val="293F06"/>
                </a:solidFill>
                <a:hlinkClick r:id="rId5">
                  <a:extLst>
                    <a:ext uri="{A12FA001-AC4F-418D-AE19-62706E023703}">
                      <ahyp:hlinkClr xmlns:ahyp="http://schemas.microsoft.com/office/drawing/2018/hyperlinkcolor" val="tx"/>
                    </a:ext>
                  </a:extLst>
                </a:hlinkClick>
              </a:rPr>
              <a:t>https://ieeexplore.ieee.org/document/</a:t>
            </a:r>
            <a:r>
              <a:rPr lang="en-GB" sz="1000" dirty="0">
                <a:solidFill>
                  <a:schemeClr val="bg1"/>
                </a:solidFill>
                <a:hlinkClick r:id="rId5">
                  <a:extLst>
                    <a:ext uri="{A12FA001-AC4F-418D-AE19-62706E023703}">
                      <ahyp:hlinkClr xmlns:ahyp="http://schemas.microsoft.com/office/drawing/2018/hyperlinkcolor" val="tx"/>
                    </a:ext>
                  </a:extLst>
                </a:hlinkClick>
              </a:rPr>
              <a:t>9566108</a:t>
            </a:r>
            <a:r>
              <a:rPr lang="en-GB" sz="1000" dirty="0">
                <a:solidFill>
                  <a:schemeClr val="bg1"/>
                </a:solidFill>
              </a:rPr>
              <a:t> </a:t>
            </a:r>
          </a:p>
        </p:txBody>
      </p:sp>
      <p:sp>
        <p:nvSpPr>
          <p:cNvPr id="6" name="Title 5">
            <a:extLst>
              <a:ext uri="{FF2B5EF4-FFF2-40B4-BE49-F238E27FC236}">
                <a16:creationId xmlns:a16="http://schemas.microsoft.com/office/drawing/2014/main" id="{43DF7BDD-D4C8-2F0F-43E4-D75D188AC5F8}"/>
              </a:ext>
            </a:extLst>
          </p:cNvPr>
          <p:cNvSpPr>
            <a:spLocks noGrp="1"/>
          </p:cNvSpPr>
          <p:nvPr>
            <p:ph type="title"/>
          </p:nvPr>
        </p:nvSpPr>
        <p:spPr>
          <a:xfrm>
            <a:off x="684212" y="351559"/>
            <a:ext cx="8534400" cy="1507067"/>
          </a:xfrm>
        </p:spPr>
        <p:txBody>
          <a:bodyPr>
            <a:normAutofit/>
          </a:bodyPr>
          <a:lstStyle/>
          <a:p>
            <a:r>
              <a:rPr lang="en-GB" dirty="0">
                <a:solidFill>
                  <a:schemeClr val="bg1"/>
                </a:solidFill>
              </a:rPr>
              <a:t>Appendix, Continued</a:t>
            </a:r>
          </a:p>
        </p:txBody>
      </p:sp>
    </p:spTree>
    <p:extLst>
      <p:ext uri="{BB962C8B-B14F-4D97-AF65-F5344CB8AC3E}">
        <p14:creationId xmlns:p14="http://schemas.microsoft.com/office/powerpoint/2010/main" val="480791234"/>
      </p:ext>
    </p:extLst>
  </p:cSld>
  <p:clrMapOvr>
    <a:masterClrMapping/>
  </p:clrMapOvr>
</p:sld>
</file>

<file path=ppt/theme/theme1.xml><?xml version="1.0" encoding="utf-8"?>
<a:theme xmlns:a="http://schemas.openxmlformats.org/drawingml/2006/main" name="1_Slice">
  <a:themeElements>
    <a:clrScheme name="Slice">
      <a:dk1>
        <a:sysClr val="windowText" lastClr="000000"/>
      </a:dk1>
      <a:lt1>
        <a:sysClr val="window" lastClr="FFFFFF"/>
      </a:lt1>
      <a:dk2>
        <a:srgbClr val="D06F1E"/>
      </a:dk2>
      <a:lt2>
        <a:srgbClr val="F0BE21"/>
      </a:lt2>
      <a:accent1>
        <a:srgbClr val="760603"/>
      </a:accent1>
      <a:accent2>
        <a:srgbClr val="9F761A"/>
      </a:accent2>
      <a:accent3>
        <a:srgbClr val="92A200"/>
      </a:accent3>
      <a:accent4>
        <a:srgbClr val="4AA157"/>
      </a:accent4>
      <a:accent5>
        <a:srgbClr val="46788D"/>
      </a:accent5>
      <a:accent6>
        <a:srgbClr val="A848A8"/>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62000"/>
                <a:satMod val="200000"/>
                <a:lumMod val="124000"/>
              </a:schemeClr>
            </a:gs>
            <a:gs pos="100000">
              <a:schemeClr val="phClr">
                <a:shade val="96000"/>
                <a:hueMod val="88000"/>
                <a:satMod val="220000"/>
                <a:lumMod val="8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82EB108-EDE6-4B8E-957B-D4A69BF580EA}"/>
    </a:ext>
  </a:extLst>
</a:theme>
</file>

<file path=ppt/theme/theme2.xml><?xml version="1.0" encoding="utf-8"?>
<a:theme xmlns:a="http://schemas.openxmlformats.org/drawingml/2006/main" name="Slice">
  <a:themeElements>
    <a:clrScheme name="Slice">
      <a:dk1>
        <a:sysClr val="windowText" lastClr="000000"/>
      </a:dk1>
      <a:lt1>
        <a:sysClr val="window" lastClr="FFFFFF"/>
      </a:lt1>
      <a:dk2>
        <a:srgbClr val="D06F1E"/>
      </a:dk2>
      <a:lt2>
        <a:srgbClr val="F0BE21"/>
      </a:lt2>
      <a:accent1>
        <a:srgbClr val="760603"/>
      </a:accent1>
      <a:accent2>
        <a:srgbClr val="9F761A"/>
      </a:accent2>
      <a:accent3>
        <a:srgbClr val="92A200"/>
      </a:accent3>
      <a:accent4>
        <a:srgbClr val="4AA157"/>
      </a:accent4>
      <a:accent5>
        <a:srgbClr val="46788D"/>
      </a:accent5>
      <a:accent6>
        <a:srgbClr val="A848A8"/>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62000"/>
                <a:satMod val="200000"/>
                <a:lumMod val="124000"/>
              </a:schemeClr>
            </a:gs>
            <a:gs pos="100000">
              <a:schemeClr val="phClr">
                <a:shade val="96000"/>
                <a:hueMod val="88000"/>
                <a:satMod val="220000"/>
                <a:lumMod val="8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82EB108-EDE6-4B8E-957B-D4A69BF580EA}"/>
    </a:ext>
  </a:extLst>
</a:theme>
</file>

<file path=ppt/theme/theme3.xml><?xml version="1.0" encoding="utf-8"?>
<a:theme xmlns:a="http://schemas.openxmlformats.org/drawingml/2006/main" name="2_Slice">
  <a:themeElements>
    <a:clrScheme name="Slice">
      <a:dk1>
        <a:sysClr val="windowText" lastClr="000000"/>
      </a:dk1>
      <a:lt1>
        <a:sysClr val="window" lastClr="FFFFFF"/>
      </a:lt1>
      <a:dk2>
        <a:srgbClr val="AD2E03"/>
      </a:dk2>
      <a:lt2>
        <a:srgbClr val="D75626"/>
      </a:lt2>
      <a:accent1>
        <a:srgbClr val="760603"/>
      </a:accent1>
      <a:accent2>
        <a:srgbClr val="FA9C1F"/>
      </a:accent2>
      <a:accent3>
        <a:srgbClr val="D9BB55"/>
      </a:accent3>
      <a:accent4>
        <a:srgbClr val="829551"/>
      </a:accent4>
      <a:accent5>
        <a:srgbClr val="58A28B"/>
      </a:accent5>
      <a:accent6>
        <a:srgbClr val="426480"/>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42000"/>
                <a:satMod val="200000"/>
                <a:lumMod val="118000"/>
              </a:schemeClr>
            </a:gs>
            <a:gs pos="100000">
              <a:schemeClr val="phClr">
                <a:shade val="94000"/>
                <a:hueMod val="22000"/>
                <a:satMod val="220000"/>
                <a:lumMod val="6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903AAAE-3EA5-424A-B142-CC51DC1F897D}"/>
    </a:ext>
  </a:extLst>
</a:theme>
</file>

<file path=ppt/theme/theme4.xml><?xml version="1.0" encoding="utf-8"?>
<a:theme xmlns:a="http://schemas.openxmlformats.org/drawingml/2006/main" name="3_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5.xml><?xml version="1.0" encoding="utf-8"?>
<a:theme xmlns:a="http://schemas.openxmlformats.org/drawingml/2006/main" name="4_Slice">
  <a:themeElements>
    <a:clrScheme name="Slice">
      <a:dk1>
        <a:sysClr val="windowText" lastClr="000000"/>
      </a:dk1>
      <a:lt1>
        <a:sysClr val="window" lastClr="FFFFFF"/>
      </a:lt1>
      <a:dk2>
        <a:srgbClr val="D06F1E"/>
      </a:dk2>
      <a:lt2>
        <a:srgbClr val="F0BE21"/>
      </a:lt2>
      <a:accent1>
        <a:srgbClr val="760603"/>
      </a:accent1>
      <a:accent2>
        <a:srgbClr val="9F761A"/>
      </a:accent2>
      <a:accent3>
        <a:srgbClr val="92A200"/>
      </a:accent3>
      <a:accent4>
        <a:srgbClr val="4AA157"/>
      </a:accent4>
      <a:accent5>
        <a:srgbClr val="46788D"/>
      </a:accent5>
      <a:accent6>
        <a:srgbClr val="A848A8"/>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62000"/>
                <a:satMod val="200000"/>
                <a:lumMod val="124000"/>
              </a:schemeClr>
            </a:gs>
            <a:gs pos="100000">
              <a:schemeClr val="phClr">
                <a:shade val="96000"/>
                <a:hueMod val="88000"/>
                <a:satMod val="220000"/>
                <a:lumMod val="8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82EB108-EDE6-4B8E-957B-D4A69BF580EA}"/>
    </a:ext>
  </a:extLst>
</a:theme>
</file>

<file path=ppt/theme/theme6.xml><?xml version="1.0" encoding="utf-8"?>
<a:theme xmlns:a="http://schemas.openxmlformats.org/drawingml/2006/main" name="5_Slice">
  <a:themeElements>
    <a:clrScheme name="Slice">
      <a:dk1>
        <a:sysClr val="windowText" lastClr="000000"/>
      </a:dk1>
      <a:lt1>
        <a:sysClr val="window" lastClr="FFFFFF"/>
      </a:lt1>
      <a:dk2>
        <a:srgbClr val="537D0B"/>
      </a:dk2>
      <a:lt2>
        <a:srgbClr val="A9E257"/>
      </a:lt2>
      <a:accent1>
        <a:srgbClr val="38540A"/>
      </a:accent1>
      <a:accent2>
        <a:srgbClr val="31A274"/>
      </a:accent2>
      <a:accent3>
        <a:srgbClr val="236073"/>
      </a:accent3>
      <a:accent4>
        <a:srgbClr val="6C4D90"/>
      </a:accent4>
      <a:accent5>
        <a:srgbClr val="983C27"/>
      </a:accent5>
      <a:accent6>
        <a:srgbClr val="CD811F"/>
      </a:accent6>
      <a:hlink>
        <a:srgbClr val="293F06"/>
      </a:hlink>
      <a:folHlink>
        <a:srgbClr val="68883A"/>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9759155-7935-4C61-A06C-C04380D1B16E}"/>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163</TotalTime>
  <Words>1689</Words>
  <Application>Microsoft Office PowerPoint</Application>
  <PresentationFormat>Widescreen</PresentationFormat>
  <Paragraphs>102</Paragraphs>
  <Slides>18</Slides>
  <Notes>14</Notes>
  <HiddenSlides>0</HiddenSlides>
  <MMClips>0</MMClips>
  <ScaleCrop>false</ScaleCrop>
  <HeadingPairs>
    <vt:vector size="6" baseType="variant">
      <vt:variant>
        <vt:lpstr>Fonts Used</vt:lpstr>
      </vt:variant>
      <vt:variant>
        <vt:i4>3</vt:i4>
      </vt:variant>
      <vt:variant>
        <vt:lpstr>Theme</vt:lpstr>
      </vt:variant>
      <vt:variant>
        <vt:i4>6</vt:i4>
      </vt:variant>
      <vt:variant>
        <vt:lpstr>Slide Titles</vt:lpstr>
      </vt:variant>
      <vt:variant>
        <vt:i4>18</vt:i4>
      </vt:variant>
    </vt:vector>
  </HeadingPairs>
  <TitlesOfParts>
    <vt:vector size="27" baseType="lpstr">
      <vt:lpstr>Aptos</vt:lpstr>
      <vt:lpstr>Century Gothic</vt:lpstr>
      <vt:lpstr>Wingdings 3</vt:lpstr>
      <vt:lpstr>1_Slice</vt:lpstr>
      <vt:lpstr>Slice</vt:lpstr>
      <vt:lpstr>2_Slice</vt:lpstr>
      <vt:lpstr>3_Slice</vt:lpstr>
      <vt:lpstr>4_Slice</vt:lpstr>
      <vt:lpstr>5_Slice</vt:lpstr>
      <vt:lpstr>Investigating Cheating in Games, the Impact of Cheating, and Mitigation Methods – A Case Study</vt:lpstr>
      <vt:lpstr>Project Aims and Objectives </vt:lpstr>
      <vt:lpstr>Cheating in Games </vt:lpstr>
      <vt:lpstr>Research into Cheating</vt:lpstr>
      <vt:lpstr>Future Research into Cheating</vt:lpstr>
      <vt:lpstr>Investigation into cheating </vt:lpstr>
      <vt:lpstr>Investigation into cheating  Bug Abuse </vt:lpstr>
      <vt:lpstr>Investigation into cheating  Developer Tools </vt:lpstr>
      <vt:lpstr>Investigation into cheating  Third-Party Software </vt:lpstr>
      <vt:lpstr>Investigation into cheating  Additional forms of cheating </vt:lpstr>
      <vt:lpstr>How can cheating occur? </vt:lpstr>
      <vt:lpstr>Impact of Game Cheating </vt:lpstr>
      <vt:lpstr>Impact of Game Cheating  Continued</vt:lpstr>
      <vt:lpstr>Mitigation of cheating</vt:lpstr>
      <vt:lpstr>Project impact and Limitations</vt:lpstr>
      <vt:lpstr>Project Timeframe</vt:lpstr>
      <vt:lpstr>Appendix</vt:lpstr>
      <vt:lpstr>Appendix,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Turner (2115463)</dc:creator>
  <cp:lastModifiedBy>Joe Turner (2115463)</cp:lastModifiedBy>
  <cp:revision>21</cp:revision>
  <dcterms:created xsi:type="dcterms:W3CDTF">2026-03-05T00:52:57Z</dcterms:created>
  <dcterms:modified xsi:type="dcterms:W3CDTF">2026-03-05T03:36:16Z</dcterms:modified>
</cp:coreProperties>
</file>