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  <p:sldMasterId id="2147483800" r:id="rId2"/>
  </p:sldMasterIdLst>
  <p:notesMasterIdLst>
    <p:notesMasterId r:id="rId35"/>
  </p:notesMasterIdLst>
  <p:handoutMasterIdLst>
    <p:handoutMasterId r:id="rId36"/>
  </p:handoutMasterIdLst>
  <p:sldIdLst>
    <p:sldId id="354" r:id="rId3"/>
    <p:sldId id="289" r:id="rId4"/>
    <p:sldId id="331" r:id="rId5"/>
    <p:sldId id="353" r:id="rId6"/>
    <p:sldId id="356" r:id="rId7"/>
    <p:sldId id="355" r:id="rId8"/>
    <p:sldId id="352" r:id="rId9"/>
    <p:sldId id="333" r:id="rId10"/>
    <p:sldId id="332" r:id="rId11"/>
    <p:sldId id="335" r:id="rId12"/>
    <p:sldId id="348" r:id="rId13"/>
    <p:sldId id="336" r:id="rId14"/>
    <p:sldId id="337" r:id="rId15"/>
    <p:sldId id="340" r:id="rId16"/>
    <p:sldId id="341" r:id="rId17"/>
    <p:sldId id="339" r:id="rId18"/>
    <p:sldId id="338" r:id="rId19"/>
    <p:sldId id="346" r:id="rId20"/>
    <p:sldId id="357" r:id="rId21"/>
    <p:sldId id="347" r:id="rId22"/>
    <p:sldId id="343" r:id="rId23"/>
    <p:sldId id="344" r:id="rId24"/>
    <p:sldId id="345" r:id="rId25"/>
    <p:sldId id="358" r:id="rId26"/>
    <p:sldId id="359" r:id="rId27"/>
    <p:sldId id="360" r:id="rId28"/>
    <p:sldId id="361" r:id="rId29"/>
    <p:sldId id="293" r:id="rId30"/>
    <p:sldId id="351" r:id="rId31"/>
    <p:sldId id="372" r:id="rId32"/>
    <p:sldId id="276" r:id="rId33"/>
    <p:sldId id="350" r:id="rId3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37" autoAdjust="0"/>
    <p:restoredTop sz="93372" autoAdjust="0"/>
  </p:normalViewPr>
  <p:slideViewPr>
    <p:cSldViewPr>
      <p:cViewPr varScale="1">
        <p:scale>
          <a:sx n="63" d="100"/>
          <a:sy n="63" d="100"/>
        </p:scale>
        <p:origin x="536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viewProps" Target="viewProp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4F047A-B9B2-4783-B97D-3977E60FFA6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4A84431-229B-49EE-AB2F-296DA7BB63D2}">
      <dgm:prSet/>
      <dgm:spPr/>
      <dgm:t>
        <a:bodyPr/>
        <a:lstStyle/>
        <a:p>
          <a:r>
            <a:rPr lang="en-GB"/>
            <a:t>How would you do it?</a:t>
          </a:r>
          <a:endParaRPr lang="en-US"/>
        </a:p>
      </dgm:t>
    </dgm:pt>
    <dgm:pt modelId="{80C4F967-425B-4739-B08C-B99266DEE7C8}" type="parTrans" cxnId="{E54B9D73-96E2-4D5E-B649-A928C9583A56}">
      <dgm:prSet/>
      <dgm:spPr/>
      <dgm:t>
        <a:bodyPr/>
        <a:lstStyle/>
        <a:p>
          <a:endParaRPr lang="en-US"/>
        </a:p>
      </dgm:t>
    </dgm:pt>
    <dgm:pt modelId="{F73ACDC5-6C42-436D-BAC4-0E671AD6D09A}" type="sibTrans" cxnId="{E54B9D73-96E2-4D5E-B649-A928C9583A56}">
      <dgm:prSet/>
      <dgm:spPr/>
      <dgm:t>
        <a:bodyPr/>
        <a:lstStyle/>
        <a:p>
          <a:endParaRPr lang="en-US"/>
        </a:p>
      </dgm:t>
    </dgm:pt>
    <dgm:pt modelId="{A2219EBA-2228-411F-8CB3-9C9B86CA5FC6}">
      <dgm:prSet/>
      <dgm:spPr/>
      <dgm:t>
        <a:bodyPr/>
        <a:lstStyle/>
        <a:p>
          <a:r>
            <a:rPr lang="en-GB" dirty="0"/>
            <a:t>Let's think of a project and discuss tools</a:t>
          </a:r>
          <a:endParaRPr lang="en-US" dirty="0"/>
        </a:p>
      </dgm:t>
    </dgm:pt>
    <dgm:pt modelId="{EB0F3A2B-8AB3-44F0-9EE7-663DB258357B}" type="parTrans" cxnId="{0FE747D7-8325-4AC5-9141-8495EE3448B4}">
      <dgm:prSet/>
      <dgm:spPr/>
      <dgm:t>
        <a:bodyPr/>
        <a:lstStyle/>
        <a:p>
          <a:endParaRPr lang="en-US"/>
        </a:p>
      </dgm:t>
    </dgm:pt>
    <dgm:pt modelId="{1D62C2A7-D335-48ED-87CA-32CD0F400561}" type="sibTrans" cxnId="{0FE747D7-8325-4AC5-9141-8495EE3448B4}">
      <dgm:prSet/>
      <dgm:spPr/>
      <dgm:t>
        <a:bodyPr/>
        <a:lstStyle/>
        <a:p>
          <a:endParaRPr lang="en-US"/>
        </a:p>
      </dgm:t>
    </dgm:pt>
    <dgm:pt modelId="{CA25554E-3E9A-4495-B697-B0F6271976AB}" type="pres">
      <dgm:prSet presAssocID="{184F047A-B9B2-4783-B97D-3977E60FFA64}" presName="root" presStyleCnt="0">
        <dgm:presLayoutVars>
          <dgm:dir/>
          <dgm:resizeHandles val="exact"/>
        </dgm:presLayoutVars>
      </dgm:prSet>
      <dgm:spPr/>
    </dgm:pt>
    <dgm:pt modelId="{F8BD443A-3A78-470A-89A5-376A3689B9DB}" type="pres">
      <dgm:prSet presAssocID="{C4A84431-229B-49EE-AB2F-296DA7BB63D2}" presName="compNode" presStyleCnt="0"/>
      <dgm:spPr/>
    </dgm:pt>
    <dgm:pt modelId="{895CCA66-1D9A-43BA-882B-4939768A75D0}" type="pres">
      <dgm:prSet presAssocID="{C4A84431-229B-49EE-AB2F-296DA7BB63D2}" presName="bgRect" presStyleLbl="bgShp" presStyleIdx="0" presStyleCnt="2"/>
      <dgm:spPr/>
    </dgm:pt>
    <dgm:pt modelId="{D4F21D4B-4AA8-4278-B1CC-1C25BBD6768C}" type="pres">
      <dgm:prSet presAssocID="{C4A84431-229B-49EE-AB2F-296DA7BB63D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9AEB10D-A7DB-45F6-A7A5-9C2FD7BFFA25}" type="pres">
      <dgm:prSet presAssocID="{C4A84431-229B-49EE-AB2F-296DA7BB63D2}" presName="spaceRect" presStyleCnt="0"/>
      <dgm:spPr/>
    </dgm:pt>
    <dgm:pt modelId="{901D08E8-2C70-485F-9C3E-1782ACBDE118}" type="pres">
      <dgm:prSet presAssocID="{C4A84431-229B-49EE-AB2F-296DA7BB63D2}" presName="parTx" presStyleLbl="revTx" presStyleIdx="0" presStyleCnt="2">
        <dgm:presLayoutVars>
          <dgm:chMax val="0"/>
          <dgm:chPref val="0"/>
        </dgm:presLayoutVars>
      </dgm:prSet>
      <dgm:spPr/>
    </dgm:pt>
    <dgm:pt modelId="{EC85AC9B-E37D-43D6-9BBE-F16B34148F77}" type="pres">
      <dgm:prSet presAssocID="{F73ACDC5-6C42-436D-BAC4-0E671AD6D09A}" presName="sibTrans" presStyleCnt="0"/>
      <dgm:spPr/>
    </dgm:pt>
    <dgm:pt modelId="{E7221A58-8CCE-4DC1-85DB-F2FC8E134D7D}" type="pres">
      <dgm:prSet presAssocID="{A2219EBA-2228-411F-8CB3-9C9B86CA5FC6}" presName="compNode" presStyleCnt="0"/>
      <dgm:spPr/>
    </dgm:pt>
    <dgm:pt modelId="{CDFAAA07-66BA-48F8-B1D0-B8C3AF8E3A21}" type="pres">
      <dgm:prSet presAssocID="{A2219EBA-2228-411F-8CB3-9C9B86CA5FC6}" presName="bgRect" presStyleLbl="bgShp" presStyleIdx="1" presStyleCnt="2"/>
      <dgm:spPr/>
    </dgm:pt>
    <dgm:pt modelId="{18405562-C66E-42B2-ADEF-993816B8DAD0}" type="pres">
      <dgm:prSet presAssocID="{A2219EBA-2228-411F-8CB3-9C9B86CA5FC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CF4B2A1-9429-4919-A2C5-1594D566FCD9}" type="pres">
      <dgm:prSet presAssocID="{A2219EBA-2228-411F-8CB3-9C9B86CA5FC6}" presName="spaceRect" presStyleCnt="0"/>
      <dgm:spPr/>
    </dgm:pt>
    <dgm:pt modelId="{CD3FAD91-2B1E-4DA2-906A-C572046FFA80}" type="pres">
      <dgm:prSet presAssocID="{A2219EBA-2228-411F-8CB3-9C9B86CA5FC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E18F84F-F5A3-4BBD-A0B2-D9E451C6682C}" type="presOf" srcId="{A2219EBA-2228-411F-8CB3-9C9B86CA5FC6}" destId="{CD3FAD91-2B1E-4DA2-906A-C572046FFA80}" srcOrd="0" destOrd="0" presId="urn:microsoft.com/office/officeart/2018/2/layout/IconVerticalSolidList"/>
    <dgm:cxn modelId="{E54B9D73-96E2-4D5E-B649-A928C9583A56}" srcId="{184F047A-B9B2-4783-B97D-3977E60FFA64}" destId="{C4A84431-229B-49EE-AB2F-296DA7BB63D2}" srcOrd="0" destOrd="0" parTransId="{80C4F967-425B-4739-B08C-B99266DEE7C8}" sibTransId="{F73ACDC5-6C42-436D-BAC4-0E671AD6D09A}"/>
    <dgm:cxn modelId="{0FE747D7-8325-4AC5-9141-8495EE3448B4}" srcId="{184F047A-B9B2-4783-B97D-3977E60FFA64}" destId="{A2219EBA-2228-411F-8CB3-9C9B86CA5FC6}" srcOrd="1" destOrd="0" parTransId="{EB0F3A2B-8AB3-44F0-9EE7-663DB258357B}" sibTransId="{1D62C2A7-D335-48ED-87CA-32CD0F400561}"/>
    <dgm:cxn modelId="{32F350FB-D2C0-465F-9C6D-F8D66C8D301E}" type="presOf" srcId="{184F047A-B9B2-4783-B97D-3977E60FFA64}" destId="{CA25554E-3E9A-4495-B697-B0F6271976AB}" srcOrd="0" destOrd="0" presId="urn:microsoft.com/office/officeart/2018/2/layout/IconVerticalSolidList"/>
    <dgm:cxn modelId="{8FBC91FB-EFE7-4E16-A3D5-67A32ECC13D8}" type="presOf" srcId="{C4A84431-229B-49EE-AB2F-296DA7BB63D2}" destId="{901D08E8-2C70-485F-9C3E-1782ACBDE118}" srcOrd="0" destOrd="0" presId="urn:microsoft.com/office/officeart/2018/2/layout/IconVerticalSolidList"/>
    <dgm:cxn modelId="{BD1110C5-A6F6-485A-ACA6-F2116A2627DA}" type="presParOf" srcId="{CA25554E-3E9A-4495-B697-B0F6271976AB}" destId="{F8BD443A-3A78-470A-89A5-376A3689B9DB}" srcOrd="0" destOrd="0" presId="urn:microsoft.com/office/officeart/2018/2/layout/IconVerticalSolidList"/>
    <dgm:cxn modelId="{6B6E101C-2BAE-494F-9C9D-8A695CEA40E7}" type="presParOf" srcId="{F8BD443A-3A78-470A-89A5-376A3689B9DB}" destId="{895CCA66-1D9A-43BA-882B-4939768A75D0}" srcOrd="0" destOrd="0" presId="urn:microsoft.com/office/officeart/2018/2/layout/IconVerticalSolidList"/>
    <dgm:cxn modelId="{7EDB31C1-D8D4-4194-9AFA-812DEE7C1F1E}" type="presParOf" srcId="{F8BD443A-3A78-470A-89A5-376A3689B9DB}" destId="{D4F21D4B-4AA8-4278-B1CC-1C25BBD6768C}" srcOrd="1" destOrd="0" presId="urn:microsoft.com/office/officeart/2018/2/layout/IconVerticalSolidList"/>
    <dgm:cxn modelId="{59D96CA5-9FE0-4A22-96D9-36F88350157A}" type="presParOf" srcId="{F8BD443A-3A78-470A-89A5-376A3689B9DB}" destId="{A9AEB10D-A7DB-45F6-A7A5-9C2FD7BFFA25}" srcOrd="2" destOrd="0" presId="urn:microsoft.com/office/officeart/2018/2/layout/IconVerticalSolidList"/>
    <dgm:cxn modelId="{CD21B9D8-F02C-43CE-AB00-E3D19756990F}" type="presParOf" srcId="{F8BD443A-3A78-470A-89A5-376A3689B9DB}" destId="{901D08E8-2C70-485F-9C3E-1782ACBDE118}" srcOrd="3" destOrd="0" presId="urn:microsoft.com/office/officeart/2018/2/layout/IconVerticalSolidList"/>
    <dgm:cxn modelId="{891361E9-692D-4358-B56E-C66939DDF204}" type="presParOf" srcId="{CA25554E-3E9A-4495-B697-B0F6271976AB}" destId="{EC85AC9B-E37D-43D6-9BBE-F16B34148F77}" srcOrd="1" destOrd="0" presId="urn:microsoft.com/office/officeart/2018/2/layout/IconVerticalSolidList"/>
    <dgm:cxn modelId="{AA367BD8-104E-49DD-BDE8-3B69F679FF0D}" type="presParOf" srcId="{CA25554E-3E9A-4495-B697-B0F6271976AB}" destId="{E7221A58-8CCE-4DC1-85DB-F2FC8E134D7D}" srcOrd="2" destOrd="0" presId="urn:microsoft.com/office/officeart/2018/2/layout/IconVerticalSolidList"/>
    <dgm:cxn modelId="{E4DC92FB-9F6A-4B7F-B97A-1F840E4B7022}" type="presParOf" srcId="{E7221A58-8CCE-4DC1-85DB-F2FC8E134D7D}" destId="{CDFAAA07-66BA-48F8-B1D0-B8C3AF8E3A21}" srcOrd="0" destOrd="0" presId="urn:microsoft.com/office/officeart/2018/2/layout/IconVerticalSolidList"/>
    <dgm:cxn modelId="{8BA3C0AD-CEE5-4E1E-9F0F-6D11F52280D8}" type="presParOf" srcId="{E7221A58-8CCE-4DC1-85DB-F2FC8E134D7D}" destId="{18405562-C66E-42B2-ADEF-993816B8DAD0}" srcOrd="1" destOrd="0" presId="urn:microsoft.com/office/officeart/2018/2/layout/IconVerticalSolidList"/>
    <dgm:cxn modelId="{AEC8D0FB-EFED-41C3-B8B4-38C795C33B24}" type="presParOf" srcId="{E7221A58-8CCE-4DC1-85DB-F2FC8E134D7D}" destId="{CCF4B2A1-9429-4919-A2C5-1594D566FCD9}" srcOrd="2" destOrd="0" presId="urn:microsoft.com/office/officeart/2018/2/layout/IconVerticalSolidList"/>
    <dgm:cxn modelId="{FD3C9B5F-0185-4385-B0DF-B4CAD3A12C08}" type="presParOf" srcId="{E7221A58-8CCE-4DC1-85DB-F2FC8E134D7D}" destId="{CD3FAD91-2B1E-4DA2-906A-C572046FFA8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5CCA66-1D9A-43BA-882B-4939768A75D0}">
      <dsp:nvSpPr>
        <dsp:cNvPr id="0" name=""/>
        <dsp:cNvSpPr/>
      </dsp:nvSpPr>
      <dsp:spPr>
        <a:xfrm>
          <a:off x="0" y="925715"/>
          <a:ext cx="4588002" cy="17090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F21D4B-4AA8-4278-B1CC-1C25BBD6768C}">
      <dsp:nvSpPr>
        <dsp:cNvPr id="0" name=""/>
        <dsp:cNvSpPr/>
      </dsp:nvSpPr>
      <dsp:spPr>
        <a:xfrm>
          <a:off x="516976" y="1310243"/>
          <a:ext cx="939957" cy="9399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1D08E8-2C70-485F-9C3E-1782ACBDE118}">
      <dsp:nvSpPr>
        <dsp:cNvPr id="0" name=""/>
        <dsp:cNvSpPr/>
      </dsp:nvSpPr>
      <dsp:spPr>
        <a:xfrm>
          <a:off x="1973910" y="925715"/>
          <a:ext cx="2614091" cy="1709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871" tIns="180871" rIns="180871" bIns="1808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would you do it?</a:t>
          </a:r>
          <a:endParaRPr lang="en-US" sz="2500" kern="1200"/>
        </a:p>
      </dsp:txBody>
      <dsp:txXfrm>
        <a:off x="1973910" y="925715"/>
        <a:ext cx="2614091" cy="1709013"/>
      </dsp:txXfrm>
    </dsp:sp>
    <dsp:sp modelId="{CDFAAA07-66BA-48F8-B1D0-B8C3AF8E3A21}">
      <dsp:nvSpPr>
        <dsp:cNvPr id="0" name=""/>
        <dsp:cNvSpPr/>
      </dsp:nvSpPr>
      <dsp:spPr>
        <a:xfrm>
          <a:off x="0" y="3061982"/>
          <a:ext cx="4588002" cy="170901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405562-C66E-42B2-ADEF-993816B8DAD0}">
      <dsp:nvSpPr>
        <dsp:cNvPr id="0" name=""/>
        <dsp:cNvSpPr/>
      </dsp:nvSpPr>
      <dsp:spPr>
        <a:xfrm>
          <a:off x="516976" y="3446510"/>
          <a:ext cx="939957" cy="9399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3FAD91-2B1E-4DA2-906A-C572046FFA80}">
      <dsp:nvSpPr>
        <dsp:cNvPr id="0" name=""/>
        <dsp:cNvSpPr/>
      </dsp:nvSpPr>
      <dsp:spPr>
        <a:xfrm>
          <a:off x="1973910" y="3061982"/>
          <a:ext cx="2614091" cy="17090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0871" tIns="180871" rIns="180871" bIns="18087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Let's think of a project and discuss tools</a:t>
          </a:r>
          <a:endParaRPr lang="en-US" sz="2500" kern="1200" dirty="0"/>
        </a:p>
      </dsp:txBody>
      <dsp:txXfrm>
        <a:off x="1973910" y="3061982"/>
        <a:ext cx="2614091" cy="17090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28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B25C0-CF63-795A-0FCB-EBF0F9B811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9CF1A3-FCD5-279A-0BBB-D8B2C32509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FD9AD-3CC2-22FA-0F99-D43AF81DD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EFCBBD8-CF39-48F7-8656-50407EDD0B37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2587B8-E932-21FB-6C10-DBA3C59BA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29FF32-38C5-3963-B67B-FAE2ADC78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5DF63-1FF9-46D5-8FED-1829CDB5D9EE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32420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D7BA4C-A79C-B278-4D53-D920DEAC73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28850-F6F3-48DE-E7CC-FF8097A56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A9557F-9FDE-8D18-A37A-1DA3D76CB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ED5B89-8C10-CD4E-757B-88F8C5B5FD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F4DB32-1A3F-55F0-E0B3-6D4050D4C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98797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66B655-04F3-DEA3-027D-E5C0B35E1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352566-BF9E-0939-8818-97A82BC59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96049D-B532-A647-A42C-E0EB4002C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07525B8-0A1E-48CE-AA7A-94CA5D59C5A5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0EBDC6-73A4-10D1-19F1-8B5C562EC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6D5A15-6530-B07B-0B23-16710AECFB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F0CEAE2-E49E-4389-B4D7-B5A65611D1B7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60057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9D7B9-247B-8E18-4972-95B5BFC5D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5102D-24D7-7FD6-0D5D-B6C00BE719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D7E37C-9CB6-5B8D-FD18-FFE19C7080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34A029-7B06-C7F3-4BE7-EFBC66E42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47C368-4AF6-8478-617F-670029E5C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5C173B-6864-64BE-49AD-69AF50646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03271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475CF-0B77-21DF-F715-E2993F186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034442-F236-1914-DD1A-5C55F03469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FBFB0A-DF53-4E70-B178-D066E7B0BF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079075-D68D-6D0A-3535-2F4D0447E59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4E27AE-BE14-FD1A-5124-3114D76C2A0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9579F3-F9B8-415B-A5D2-84278BCB2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11B705-C47A-37A9-8381-48274FF9E7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C0D908-9A9A-109D-2884-D1C29875A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73323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AF714-9F9A-34DE-0765-1F49C5DAB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AC90BF-DF49-E9E8-3EFD-8051AFFDF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B45E6-64D3-4C5F-BDB6-A1B894EEEA29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E5F43D-7F98-B8F3-A10C-7721523B7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8CA166-5A97-4452-8C37-AFD31E206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F5663D-1B9D-48C8-BD8E-835F92F174D7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71014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724BCF-2AB8-0F7E-4AC8-82408948E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C686B-BCDE-61DC-8F44-0502ED4A3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C64F3A-74E0-4A79-221A-DBF25BB6F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01385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61C084-6190-78DC-6024-84695DD3F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43DAE-2DB4-22E2-83A3-5914648F1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26FBA7-DCAE-F45F-8597-53E73C1549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A957D4-9CAC-9361-3F1C-B52FA6A94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AF297A0-C124-4ADC-9EF2-B843F7980417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410837-2AE0-F31A-368D-33B3CF0D5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3DFC4-BED6-565D-0112-6E965B3B0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F707D33-CDDE-408A-A9D9-8533BBB69567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605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C6D9C-4EB7-64EC-C462-A1958D9064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1C1CBC-F555-1E0C-BBA8-9CBBC1E05C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E8B430-92C7-A326-F394-5D26D7332F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B97E47-BD89-0DBE-9A15-2B0C1E452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BFE7C81-BC59-49C4-B970-6020E639505B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6D595B-CFAF-03FE-BAA3-6053BD460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16F14D-D8C5-B805-F829-67F2C95BF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564236-0921-40F4-A526-D08299A9CEDF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39614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E2D2FE-23BC-1179-2294-982C563444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D81936-8F19-BA8A-78EA-FC9773A2F3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E173CA-0ED0-7658-CD7E-A6FF4E079F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2EEDF0-64B3-49F7-80EF-7E736BE598CD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94B63C-AFBE-711D-DA56-09A8703574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5491E6-4C91-87B5-95E8-6FC1E3363F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05FFBAA-7097-4EBF-8EC8-BA13F122F32E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29146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E87B25-1DF9-3C9E-30C7-CAC0F08806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3CC20B-BD22-8369-ADA0-456E51939A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7E222-CC39-DEE1-CE2A-E753FD3636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471B8D-6ACC-4BC6-87AC-49C3135EE585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2EFCE5-50FA-4B20-1404-2FCF5AEA03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A1E35A-517E-3DFE-99BC-E4F7444C1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27268F-FCE8-404C-B794-14F77261286D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871890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422880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189239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599403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927874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812145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953804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006781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075480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2208364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717580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8321210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62CDBF-6D40-A167-19A5-8FFE161D7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69E1CE-5CAC-012C-22C4-B38F20C9C3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99C0A-D922-3F3C-633A-5D44B41C61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C8F4BB-D713-C7C5-B91D-260C0E2C6D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C5B97-98D0-FB69-DDCD-1F370F0100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49742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hf hdr="0" ftr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35333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980728"/>
            <a:ext cx="7993396" cy="302433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/>
              <a:t>Week 5</a:t>
            </a:r>
            <a:br>
              <a:rPr lang="en-GB" sz="4000" dirty="0"/>
            </a:br>
            <a:br>
              <a:rPr lang="en-GB" sz="3600" b="1" dirty="0"/>
            </a:br>
            <a:r>
              <a:rPr lang="en-GB" sz="3600" b="1" dirty="0"/>
              <a:t>Tools and Platforms for Community Engagement 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970214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484783"/>
            <a:ext cx="2845479" cy="180020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87417" y="1058762"/>
            <a:ext cx="5149079" cy="309031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Last week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400" dirty="0"/>
              <a:t>The attributes and standards of community engagement.</a:t>
            </a:r>
          </a:p>
          <a:p>
            <a:endParaRPr lang="en-GB" sz="2400" dirty="0"/>
          </a:p>
          <a:p>
            <a:r>
              <a:rPr lang="en-GB" sz="2400" dirty="0"/>
              <a:t>Considered how the approaches can be adopted, implemented and standardised.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49079" y="908720"/>
            <a:ext cx="5215409" cy="2160240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Understand the different tools and platforms used in community engagement.</a:t>
            </a:r>
          </a:p>
          <a:p>
            <a:endParaRPr lang="en-GB" sz="2000" dirty="0"/>
          </a:p>
          <a:p>
            <a:r>
              <a:rPr lang="en-GB" sz="2000" dirty="0"/>
              <a:t>To gain a deeper understanding of what, when and how to deploy the different tools and platforms.</a:t>
            </a:r>
          </a:p>
          <a:p>
            <a:endParaRPr lang="en-GB" sz="2000" dirty="0"/>
          </a:p>
          <a:p>
            <a:r>
              <a:rPr lang="en-GB" sz="2000" dirty="0"/>
              <a:t>Consider time management required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Time compass on hand">
            <a:extLst>
              <a:ext uri="{FF2B5EF4-FFF2-40B4-BE49-F238E27FC236}">
                <a16:creationId xmlns:a16="http://schemas.microsoft.com/office/drawing/2014/main" id="{87EF9EA5-8C0E-FDE0-196F-B886BD97E0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437" b="5541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2D4BEFE9-1EF7-BABA-20C2-98AD8E60C7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2800" dirty="0"/>
              <a:t>Its go time!!</a:t>
            </a:r>
          </a:p>
          <a:p>
            <a:endParaRPr lang="en-GB" sz="1600" dirty="0"/>
          </a:p>
          <a:p>
            <a:endParaRPr lang="en-GB" sz="16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4BE98D-B3CF-2434-99DD-BA62E71462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0759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 sz="1000">
                <a:solidFill>
                  <a:schemeClr val="tx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27/04/2023</a:t>
            </a:fld>
            <a:endParaRPr lang="en-GB" altLang="en-US" sz="1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D8F352-AC8E-079D-5DC8-39E3F403E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484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z="1000">
                <a:solidFill>
                  <a:schemeClr val="tx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4</a:t>
            </a:fld>
            <a:endParaRPr lang="en-GB" altLang="en-US" sz="1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074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Hands holding each other's wrists and interlinked to form a circle">
            <a:extLst>
              <a:ext uri="{FF2B5EF4-FFF2-40B4-BE49-F238E27FC236}">
                <a16:creationId xmlns:a16="http://schemas.microsoft.com/office/drawing/2014/main" id="{5FE2B729-EC66-037C-B572-A1835FD012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17" r="3682" b="-1"/>
          <a:stretch/>
        </p:blipFill>
        <p:spPr>
          <a:xfrm>
            <a:off x="-2285" y="10"/>
            <a:ext cx="9143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9143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79BDA8-0BC4-BD16-351C-30C87C740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325550"/>
            <a:ext cx="75438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/>
            <a:r>
              <a:rPr lang="en-US" sz="4500">
                <a:solidFill>
                  <a:srgbClr val="FFFFFF"/>
                </a:solidFill>
              </a:rPr>
              <a:t>Part 1: Tools of community engagement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F15EBC-160D-0B11-ABB5-41FE7A524AB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US" alt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D0A7E4-DE26-8F94-FD6F-09DC147D4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US" alt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5</a:t>
            </a:fld>
            <a:endParaRPr lang="en-US" alt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760911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765665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10210D-F159-C2A2-5B18-BC805A69C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70" y="1209086"/>
            <a:ext cx="2907636" cy="4064925"/>
          </a:xfrm>
        </p:spPr>
        <p:txBody>
          <a:bodyPr anchor="ctr">
            <a:normAutofit/>
          </a:bodyPr>
          <a:lstStyle/>
          <a:p>
            <a:r>
              <a:rPr lang="en-GB" sz="4100"/>
              <a:t>Time to actually undertake community engagement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125" y="2569464"/>
            <a:ext cx="181579" cy="1340860"/>
            <a:chOff x="56167" y="2761488"/>
            <a:chExt cx="242107" cy="1340860"/>
          </a:xfrm>
        </p:grpSpPr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9144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06894-0021-0F8B-FEFC-1CCEEC06DF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5770" y="649224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27/04/2023</a:t>
            </a:fld>
            <a:endParaRPr lang="en-GB" altLang="en-US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A3CEC6-0C54-2D23-224E-3477FBF72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40830" y="649224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6</a:t>
            </a:fld>
            <a:endParaRPr lang="en-GB" altLang="en-US">
              <a:solidFill>
                <a:schemeClr val="bg1"/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01786ED-3A9A-0E3A-9F5B-1831A9732B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2116007"/>
              </p:ext>
            </p:extLst>
          </p:nvPr>
        </p:nvGraphicFramePr>
        <p:xfrm>
          <a:off x="4210812" y="457200"/>
          <a:ext cx="4588002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703393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E4676-CDC9-4F19-B4EA-8F8AF9EA1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100"/>
              <a:t>Introduction to various tools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578EF9A-91AD-7EBF-7F92-CCFC70AB6B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365" b="18293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AA3D59-4BD1-45E7-BA70-1D22599C7E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67986" y="3752850"/>
            <a:ext cx="5614060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/>
            <a:endParaRPr lang="en-US" sz="1500" dirty="0"/>
          </a:p>
          <a:p>
            <a:pPr indent="-228600" defTabSz="914400"/>
            <a:endParaRPr lang="en-US" sz="1500" dirty="0"/>
          </a:p>
          <a:p>
            <a:pPr indent="-228600" defTabSz="914400"/>
            <a:r>
              <a:rPr lang="en-US" sz="1500" dirty="0"/>
              <a:t>Creative arts, music, social media platforms, interviews, open-space technology, citizens panel, public meetings, community mapping and forums are innovative ways adopted for community engagement.</a:t>
            </a:r>
          </a:p>
          <a:p>
            <a:pPr indent="-228600" defTabSz="914400"/>
            <a:endParaRPr lang="en-US" sz="1500" dirty="0"/>
          </a:p>
          <a:p>
            <a:pPr indent="-228600" defTabSz="914400"/>
            <a:r>
              <a:rPr lang="en-US" sz="1500" dirty="0"/>
              <a:t>These tools are practical, friendly, effective, fast, and cost-efficient.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D17C50-CADA-4EB9-8161-458323DDBF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0759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381A0A-756B-480B-B6F0-D5A2DF2AD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484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000">
                <a:solidFill>
                  <a:schemeClr val="tx1">
                    <a:lumMod val="75000"/>
                    <a:lumOff val="25000"/>
                  </a:scheme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7</a:t>
            </a:fld>
            <a:endParaRPr lang="en-US" altLang="en-US" sz="1000">
              <a:solidFill>
                <a:schemeClr val="tx1">
                  <a:lumMod val="75000"/>
                  <a:lumOff val="25000"/>
                </a:scheme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81454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515708E4-C3C5-40FE-8C1E-51CB799830D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8" r="4976"/>
          <a:stretch/>
        </p:blipFill>
        <p:spPr>
          <a:xfrm>
            <a:off x="20" y="-5"/>
            <a:ext cx="2256262" cy="3236976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AA5D9F4D-8478-4364-9713-947B6D50F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36971"/>
            <a:ext cx="4546854" cy="3253474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23EE0D-E464-49B5-A957-7B8ACC43C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5" y="3633025"/>
            <a:ext cx="3776731" cy="24744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Creative Art</a:t>
            </a:r>
          </a:p>
        </p:txBody>
      </p:sp>
      <p:pic>
        <p:nvPicPr>
          <p:cNvPr id="17" name="Picture 16" descr="A picture containing calendar&#10;&#10;Description automatically generated">
            <a:extLst>
              <a:ext uri="{FF2B5EF4-FFF2-40B4-BE49-F238E27FC236}">
                <a16:creationId xmlns:a16="http://schemas.microsoft.com/office/drawing/2014/main" id="{C18243B7-3F80-4261-8E0E-C22363ECB70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31" r="2911"/>
          <a:stretch/>
        </p:blipFill>
        <p:spPr>
          <a:xfrm>
            <a:off x="2295099" y="10"/>
            <a:ext cx="2256282" cy="3236966"/>
          </a:xfrm>
          <a:prstGeom prst="rect">
            <a:avLst/>
          </a:prstGeom>
        </p:spPr>
      </p:pic>
      <p:pic>
        <p:nvPicPr>
          <p:cNvPr id="13" name="Picture 12" descr="A person taking a selfie&#10;&#10;Description automatically generated">
            <a:extLst>
              <a:ext uri="{FF2B5EF4-FFF2-40B4-BE49-F238E27FC236}">
                <a16:creationId xmlns:a16="http://schemas.microsoft.com/office/drawing/2014/main" id="{27C5DF89-2078-4DB4-B017-9136F8890B8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69" r="4930" b="3"/>
          <a:stretch/>
        </p:blipFill>
        <p:spPr>
          <a:xfrm>
            <a:off x="4594643" y="-1"/>
            <a:ext cx="2256282" cy="3236976"/>
          </a:xfrm>
          <a:prstGeom prst="rect">
            <a:avLst/>
          </a:prstGeom>
        </p:spPr>
      </p:pic>
      <p:pic>
        <p:nvPicPr>
          <p:cNvPr id="11" name="Content Placeholder 10" descr="A group of people in a room&#10;&#10;Description automatically generated">
            <a:extLst>
              <a:ext uri="{FF2B5EF4-FFF2-40B4-BE49-F238E27FC236}">
                <a16:creationId xmlns:a16="http://schemas.microsoft.com/office/drawing/2014/main" id="{56898A5C-B563-40CE-B0D4-4B71341149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10" r="17405" b="-2"/>
          <a:stretch/>
        </p:blipFill>
        <p:spPr>
          <a:xfrm>
            <a:off x="6887718" y="10"/>
            <a:ext cx="2256282" cy="3236966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09680270-98BE-4097-8355-7244C9777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125" y="4197096"/>
            <a:ext cx="181579" cy="1340860"/>
            <a:chOff x="56167" y="899960"/>
            <a:chExt cx="242107" cy="1340860"/>
          </a:xfrm>
        </p:grpSpPr>
        <p:sp>
          <p:nvSpPr>
            <p:cNvPr id="27" name="Rectangle 2">
              <a:extLst>
                <a:ext uri="{FF2B5EF4-FFF2-40B4-BE49-F238E27FC236}">
                  <a16:creationId xmlns:a16="http://schemas.microsoft.com/office/drawing/2014/main" id="{F0FC7114-19C9-443F-AFE4-309BE7DF4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4697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59">
              <a:extLst>
                <a:ext uri="{FF2B5EF4-FFF2-40B4-BE49-F238E27FC236}">
                  <a16:creationId xmlns:a16="http://schemas.microsoft.com/office/drawing/2014/main" id="{4EB0FD83-542F-4027-95A6-0A367F1832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4697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">
              <a:extLst>
                <a:ext uri="{FF2B5EF4-FFF2-40B4-BE49-F238E27FC236}">
                  <a16:creationId xmlns:a16="http://schemas.microsoft.com/office/drawing/2014/main" id="{65610A25-02A1-43E0-80F6-AEDD22C74D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3276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59">
              <a:extLst>
                <a:ext uri="{FF2B5EF4-FFF2-40B4-BE49-F238E27FC236}">
                  <a16:creationId xmlns:a16="http://schemas.microsoft.com/office/drawing/2014/main" id="{60F4EA07-FEDD-4621-A225-0EB15E69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3276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2">
              <a:extLst>
                <a:ext uri="{FF2B5EF4-FFF2-40B4-BE49-F238E27FC236}">
                  <a16:creationId xmlns:a16="http://schemas.microsoft.com/office/drawing/2014/main" id="{8E368E1C-205F-4C50-8826-5A5C7A541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1854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59">
              <a:extLst>
                <a:ext uri="{FF2B5EF4-FFF2-40B4-BE49-F238E27FC236}">
                  <a16:creationId xmlns:a16="http://schemas.microsoft.com/office/drawing/2014/main" id="{8634CA5A-173A-45DA-AC12-3D2D502415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1854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">
              <a:extLst>
                <a:ext uri="{FF2B5EF4-FFF2-40B4-BE49-F238E27FC236}">
                  <a16:creationId xmlns:a16="http://schemas.microsoft.com/office/drawing/2014/main" id="{3BC10957-D2BC-4124-B3D2-1D10C203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04337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59">
              <a:extLst>
                <a:ext uri="{FF2B5EF4-FFF2-40B4-BE49-F238E27FC236}">
                  <a16:creationId xmlns:a16="http://schemas.microsoft.com/office/drawing/2014/main" id="{C026ECC1-17A8-4C8B-99F1-3A452AE68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04337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2">
              <a:extLst>
                <a:ext uri="{FF2B5EF4-FFF2-40B4-BE49-F238E27FC236}">
                  <a16:creationId xmlns:a16="http://schemas.microsoft.com/office/drawing/2014/main" id="{0F8F5206-9FB5-4DD3-B894-6D437F405E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90126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59">
              <a:extLst>
                <a:ext uri="{FF2B5EF4-FFF2-40B4-BE49-F238E27FC236}">
                  <a16:creationId xmlns:a16="http://schemas.microsoft.com/office/drawing/2014/main" id="{79698BD0-CAEC-49FF-A2FF-6FF1431F2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90126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Rectangle 2">
              <a:extLst>
                <a:ext uri="{FF2B5EF4-FFF2-40B4-BE49-F238E27FC236}">
                  <a16:creationId xmlns:a16="http://schemas.microsoft.com/office/drawing/2014/main" id="{954073F6-B439-481E-A507-F8AF47C6B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1802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Rectangle 59">
              <a:extLst>
                <a:ext uri="{FF2B5EF4-FFF2-40B4-BE49-F238E27FC236}">
                  <a16:creationId xmlns:a16="http://schemas.microsoft.com/office/drawing/2014/main" id="{76773632-1309-4C2F-8DA7-055C62899B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1802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2">
              <a:extLst>
                <a:ext uri="{FF2B5EF4-FFF2-40B4-BE49-F238E27FC236}">
                  <a16:creationId xmlns:a16="http://schemas.microsoft.com/office/drawing/2014/main" id="{CDA79C99-21F8-4C41-9BBE-52E407AC7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0381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59">
              <a:extLst>
                <a:ext uri="{FF2B5EF4-FFF2-40B4-BE49-F238E27FC236}">
                  <a16:creationId xmlns:a16="http://schemas.microsoft.com/office/drawing/2014/main" id="{B7CC0B44-6647-42EF-BD38-1E485D61C8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0381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Rectangle 2">
              <a:extLst>
                <a:ext uri="{FF2B5EF4-FFF2-40B4-BE49-F238E27FC236}">
                  <a16:creationId xmlns:a16="http://schemas.microsoft.com/office/drawing/2014/main" id="{FA85E368-6110-4888-AC50-F096D85724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8960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" name="Rectangle 59">
              <a:extLst>
                <a:ext uri="{FF2B5EF4-FFF2-40B4-BE49-F238E27FC236}">
                  <a16:creationId xmlns:a16="http://schemas.microsoft.com/office/drawing/2014/main" id="{F9BA00F3-E7AD-4EE1-8A8C-B831253CA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8960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2">
              <a:extLst>
                <a:ext uri="{FF2B5EF4-FFF2-40B4-BE49-F238E27FC236}">
                  <a16:creationId xmlns:a16="http://schemas.microsoft.com/office/drawing/2014/main" id="{546A5EDD-4FA4-4F2B-A1A1-7463C0A86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7539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59">
              <a:extLst>
                <a:ext uri="{FF2B5EF4-FFF2-40B4-BE49-F238E27FC236}">
                  <a16:creationId xmlns:a16="http://schemas.microsoft.com/office/drawing/2014/main" id="{9B3FABD5-417E-4564-8E78-921562DBF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7539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Rectangle 2">
              <a:extLst>
                <a:ext uri="{FF2B5EF4-FFF2-40B4-BE49-F238E27FC236}">
                  <a16:creationId xmlns:a16="http://schemas.microsoft.com/office/drawing/2014/main" id="{5107A279-1DA2-4DB1-A851-54568C63C6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6118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59">
              <a:extLst>
                <a:ext uri="{FF2B5EF4-FFF2-40B4-BE49-F238E27FC236}">
                  <a16:creationId xmlns:a16="http://schemas.microsoft.com/office/drawing/2014/main" id="{3F1471CE-AAEF-4EBD-BA93-5005400A8E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6118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2A60-7574-4D74-8CBD-D7C97AFF4C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11047" y="3545457"/>
            <a:ext cx="3867192" cy="2696806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-228600" defTabSz="914400"/>
            <a:r>
              <a:rPr lang="en-US" sz="1100" dirty="0"/>
              <a:t>Creative art is a language </a:t>
            </a:r>
          </a:p>
          <a:p>
            <a:pPr indent="-228600" defTabSz="914400"/>
            <a:r>
              <a:rPr lang="en-US" sz="1100" dirty="0"/>
              <a:t>Creative arts are appropriate measures used to engage participants in community projects.</a:t>
            </a:r>
          </a:p>
          <a:p>
            <a:pPr indent="-228600" defTabSz="914400"/>
            <a:r>
              <a:rPr lang="en-US" sz="1100" dirty="0"/>
              <a:t>Activities like dance, music poet and drama bring the community together</a:t>
            </a:r>
          </a:p>
          <a:p>
            <a:pPr indent="-228600" defTabSz="914400"/>
            <a:r>
              <a:rPr lang="en-US" sz="1100" dirty="0"/>
              <a:t>Arts are used to express community challenges.</a:t>
            </a:r>
          </a:p>
          <a:p>
            <a:pPr indent="-228600" defTabSz="914400"/>
            <a:r>
              <a:rPr lang="en-US" sz="1100" dirty="0"/>
              <a:t>They are used to share stories that are difficult to capture in words</a:t>
            </a:r>
          </a:p>
          <a:p>
            <a:pPr indent="-228600" defTabSz="914400"/>
            <a:r>
              <a:rPr lang="en-US" sz="1100" dirty="0"/>
              <a:t>To collaborate and understand the depth of resilience required.</a:t>
            </a:r>
          </a:p>
          <a:p>
            <a:pPr indent="-228600" defTabSz="914400"/>
            <a:r>
              <a:rPr lang="en-US" sz="1100" dirty="0"/>
              <a:t>Enables artistic and interactive learning.</a:t>
            </a:r>
          </a:p>
          <a:p>
            <a:pPr indent="-228600" defTabSz="914400"/>
            <a:r>
              <a:rPr lang="en-US" sz="1100" dirty="0"/>
              <a:t>Creative arts activities are used to reflect and unearth the vision of the future.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9144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84D6D3-398B-483D-B955-96166A494E1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45770" y="649224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200">
              <a:solidFill>
                <a:schemeClr val="bg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2D267D-D975-4396-8F96-1A6C606F8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640830" y="649224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>
                <a:solidFill>
                  <a:schemeClr val="bg1"/>
                </a:solidFill>
              </a:rPr>
              <a:pPr>
                <a:spcAft>
                  <a:spcPts val="600"/>
                </a:spcAft>
                <a:defRPr/>
              </a:pPr>
              <a:t>8</a:t>
            </a:fld>
            <a:endParaRPr lang="en-US" altLang="en-US" sz="12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398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DB1B5-21C9-49A6-82E4-4072F6AD8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" y="629266"/>
            <a:ext cx="2629122" cy="16223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Community Mapping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933738-3816-4592-9CA7-7D505B627D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6698" y="2438400"/>
            <a:ext cx="2629120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/>
            <a:r>
              <a:rPr lang="en-US" sz="1700"/>
              <a:t>Identify key points in the community; what assets they have and who are they?</a:t>
            </a:r>
          </a:p>
          <a:p>
            <a:pPr indent="-228600" defTabSz="914400"/>
            <a:r>
              <a:rPr lang="en-US" sz="1700"/>
              <a:t>Physical space, local economy, institution, associations and individual.</a:t>
            </a:r>
          </a:p>
          <a:p>
            <a:pPr indent="-228600" defTabSz="914400"/>
            <a:r>
              <a:rPr lang="en-US" sz="1700"/>
              <a:t>Recognise the group of people in each location.</a:t>
            </a:r>
          </a:p>
          <a:p>
            <a:pPr indent="-228600" defTabSz="914400"/>
            <a:r>
              <a:rPr lang="en-US" sz="1700"/>
              <a:t>Know the activities in each cluster that you want to explore.</a:t>
            </a:r>
          </a:p>
        </p:txBody>
      </p:sp>
      <p:sp>
        <p:nvSpPr>
          <p:cNvPr id="1031" name="Rectangle 1030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557784"/>
            <a:ext cx="4938073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6400D57B-B5CA-468D-AD8F-F214D0F1DD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54396" y="2106886"/>
            <a:ext cx="4514498" cy="2640981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A618E4-E24E-4DBF-9BDB-F385EC662C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 smtClean="0"/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2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C48E51-7FC5-4641-92FA-7F867868BF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>
                <a:solidFill>
                  <a:srgbClr val="303030"/>
                </a:solidFill>
              </a:rPr>
              <a:pPr>
                <a:spcAft>
                  <a:spcPts val="600"/>
                </a:spcAft>
                <a:defRPr/>
              </a:pPr>
              <a:t>9</a:t>
            </a:fld>
            <a:endParaRPr lang="en-US" altLang="en-US" sz="1200">
              <a:solidFill>
                <a:srgbClr val="3030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442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AA932-A03F-42A9-B3D4-13B9AF4EF9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" y="629266"/>
            <a:ext cx="2629122" cy="16223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Public Meetings</a:t>
            </a:r>
          </a:p>
        </p:txBody>
      </p:sp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6ABA2937-F2AC-4E6E-8605-56FB48C529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698" y="2438400"/>
            <a:ext cx="2629120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/>
            <a:r>
              <a:rPr lang="en-US" sz="1700"/>
              <a:t>Public meetings are open to all via open invitation.</a:t>
            </a:r>
          </a:p>
          <a:p>
            <a:pPr indent="-228600" defTabSz="914400"/>
            <a:r>
              <a:rPr lang="en-US" sz="1700"/>
              <a:t>Offers an opportunity for people to raise issues and ask questions.</a:t>
            </a:r>
          </a:p>
          <a:p>
            <a:pPr indent="-228600" defTabSz="914400"/>
            <a:r>
              <a:rPr lang="en-US" sz="1700"/>
              <a:t>Good avenue to float ideas and to identify issues within a local area.</a:t>
            </a:r>
          </a:p>
          <a:p>
            <a:pPr indent="-228600" defTabSz="914400"/>
            <a:r>
              <a:rPr lang="en-US" sz="1700"/>
              <a:t>Accommodates a wide range of complex issues and themes.</a:t>
            </a:r>
          </a:p>
          <a:p>
            <a:pPr indent="-228600" defTabSz="914400"/>
            <a:r>
              <a:rPr lang="en-US" sz="1700"/>
              <a:t>A good way to build confidence for further involvement.</a:t>
            </a:r>
          </a:p>
        </p:txBody>
      </p:sp>
      <p:sp>
        <p:nvSpPr>
          <p:cNvPr id="9223" name="Rectangle 9222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5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557784"/>
            <a:ext cx="4938073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Public meetings">
            <a:extLst>
              <a:ext uri="{FF2B5EF4-FFF2-40B4-BE49-F238E27FC236}">
                <a16:creationId xmlns:a16="http://schemas.microsoft.com/office/drawing/2014/main" id="{7AAF8999-FC08-4F06-B700-C44C7273DA8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4054396" y="1925280"/>
            <a:ext cx="4514498" cy="3004193"/>
          </a:xfrm>
          <a:prstGeom prst="rect">
            <a:avLst/>
          </a:prstGeom>
          <a:solidFill>
            <a:srgbClr val="FFFFFF"/>
          </a:solidFill>
          <a:effectLst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210E22-75DE-43AC-A566-59A72244D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 smtClean="0"/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2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B7DBB5-977A-4DEC-B95D-A29FE36C8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>
                <a:solidFill>
                  <a:srgbClr val="303030"/>
                </a:solidFill>
              </a:rPr>
              <a:pPr>
                <a:spcAft>
                  <a:spcPts val="600"/>
                </a:spcAft>
                <a:defRPr/>
              </a:pPr>
              <a:t>10</a:t>
            </a:fld>
            <a:endParaRPr lang="en-US" altLang="en-US" sz="1200">
              <a:solidFill>
                <a:srgbClr val="3030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148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mage result for picture of interview">
            <a:extLst>
              <a:ext uri="{FF2B5EF4-FFF2-40B4-BE49-F238E27FC236}">
                <a16:creationId xmlns:a16="http://schemas.microsoft.com/office/drawing/2014/main" id="{200E9D1C-6CE8-4C9A-99E8-9CCCF363087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96" r="1954" b="2"/>
          <a:stretch/>
        </p:blipFill>
        <p:spPr bwMode="auto">
          <a:xfrm>
            <a:off x="1891767" y="10"/>
            <a:ext cx="725223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4A06BA-1CE3-41E3-A77B-2B5EE4BB5D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b="1"/>
              <a:t>Interview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993160-D380-46E5-974A-18B245FBA8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2434201"/>
            <a:ext cx="2866641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/>
            <a:r>
              <a:rPr lang="en-US" sz="1700"/>
              <a:t>Interviews are used to gain deeper insight or experience of people.</a:t>
            </a:r>
          </a:p>
          <a:p>
            <a:pPr indent="-228600" defTabSz="914400"/>
            <a:r>
              <a:rPr lang="en-US" sz="1700"/>
              <a:t>It is subjective and promotes individualism.</a:t>
            </a:r>
          </a:p>
          <a:p>
            <a:pPr indent="-228600" defTabSz="914400"/>
            <a:r>
              <a:rPr lang="en-US" sz="1700"/>
              <a:t>It could be face to face, panel, situational, behavioural, competency-based and telephone interviews.</a:t>
            </a:r>
          </a:p>
          <a:p>
            <a:pPr indent="-228600" defTabSz="914400"/>
            <a:endParaRPr lang="en-US" sz="17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33C47-D30E-42E6-B3D7-EF4BB124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82425-9FCB-495A-9709-632EBEB0E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11</a:t>
            </a:fld>
            <a:endParaRPr lang="en-US" alt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98664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C3BDC40-1323-4046-A4B7-46A926F929D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52" r="6459" b="-1"/>
          <a:stretch/>
        </p:blipFill>
        <p:spPr>
          <a:xfrm>
            <a:off x="1891767" y="10"/>
            <a:ext cx="7252231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542696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6992FB-7D12-4662-B583-37CDDD302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2866641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500" b="1"/>
              <a:t>Workshops</a:t>
            </a:r>
            <a:r>
              <a:rPr lang="en-US" sz="3500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460B1-2131-498E-8340-064429A4F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2434201"/>
            <a:ext cx="2866641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/>
            <a:r>
              <a:rPr lang="en-US" sz="1700"/>
              <a:t>Encourages people to work actively and collaboratively on issues.</a:t>
            </a:r>
          </a:p>
          <a:p>
            <a:pPr indent="-228600" defTabSz="914400"/>
            <a:r>
              <a:rPr lang="en-US" sz="1700"/>
              <a:t>Advocates inclusivity and involvement.</a:t>
            </a:r>
          </a:p>
          <a:p>
            <a:pPr indent="-228600" defTabSz="914400"/>
            <a:r>
              <a:rPr lang="en-US" sz="1700"/>
              <a:t>Creates an avenue for all participants to engage.</a:t>
            </a:r>
          </a:p>
          <a:p>
            <a:pPr indent="-228600" defTabSz="914400"/>
            <a:endParaRPr lang="en-US" sz="17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E8C103-C498-461B-ADF0-140EF9912C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CCC54F-E783-4825-AF86-BA353CB89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12</a:t>
            </a:fld>
            <a:endParaRPr lang="en-US" alt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66716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4572000"/>
            <a:ext cx="5293730" cy="1964266"/>
          </a:xfrm>
          <a:prstGeom prst="rect">
            <a:avLst/>
          </a:prstGeom>
          <a:solidFill>
            <a:srgbClr val="2A2E55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43D273-D650-429D-BA4E-3DD84349F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4767072"/>
            <a:ext cx="4945641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/>
            <a:r>
              <a:rPr lang="en-US" sz="4400" b="1">
                <a:solidFill>
                  <a:srgbClr val="FFFFFF"/>
                </a:solidFill>
              </a:rPr>
              <a:t>Focus Groups </a:t>
            </a:r>
          </a:p>
        </p:txBody>
      </p:sp>
      <p:pic>
        <p:nvPicPr>
          <p:cNvPr id="1026" name="Picture 2" descr="Why Focus Groups Are Essential to CX | GreenBook">
            <a:extLst>
              <a:ext uri="{FF2B5EF4-FFF2-40B4-BE49-F238E27FC236}">
                <a16:creationId xmlns:a16="http://schemas.microsoft.com/office/drawing/2014/main" id="{FFBCD24E-9697-40CF-814F-6861503ECB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47" r="6788" b="1"/>
          <a:stretch/>
        </p:blipFill>
        <p:spPr bwMode="auto">
          <a:xfrm>
            <a:off x="245660" y="321733"/>
            <a:ext cx="5293729" cy="410739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F390831C-CB77-4D22-9FDA-E509D016E7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21989" y="917725"/>
            <a:ext cx="2568554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/>
            <a:r>
              <a:rPr lang="en-US" sz="1700">
                <a:solidFill>
                  <a:srgbClr val="FFFFFF"/>
                </a:solidFill>
              </a:rPr>
              <a:t>Focus groups are qualitative processes, which are opinion seeking approaches.</a:t>
            </a:r>
          </a:p>
          <a:p>
            <a:pPr indent="-228600" defTabSz="914400"/>
            <a:r>
              <a:rPr lang="en-US" sz="1700">
                <a:solidFill>
                  <a:srgbClr val="FFFFFF"/>
                </a:solidFill>
              </a:rPr>
              <a:t>6-12 people carefully selected to represent a designated part of the population.</a:t>
            </a:r>
          </a:p>
          <a:p>
            <a:pPr indent="-228600" defTabSz="914400"/>
            <a:r>
              <a:rPr lang="en-US" sz="1700">
                <a:solidFill>
                  <a:srgbClr val="FFFFFF"/>
                </a:solidFill>
              </a:rPr>
              <a:t>It enables an in-depth understanding of issues.</a:t>
            </a:r>
          </a:p>
          <a:p>
            <a:pPr indent="-228600" defTabSz="914400"/>
            <a:endParaRPr lang="en-US" sz="1700">
              <a:solidFill>
                <a:srgbClr val="FFFFFF"/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76F76E-1968-4FF1-A0F5-BA431D7737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21989" y="6535157"/>
            <a:ext cx="1615607" cy="2743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CC80A0-AD10-4D60-8885-6D62B4985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60293" y="6535157"/>
            <a:ext cx="730250" cy="2743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>
                <a:solidFill>
                  <a:schemeClr val="tx1">
                    <a:lumMod val="50000"/>
                    <a:lumOff val="50000"/>
                  </a:scheme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13</a:t>
            </a:fld>
            <a:endParaRPr lang="en-US" altLang="en-US">
              <a:solidFill>
                <a:schemeClr val="tx1">
                  <a:lumMod val="50000"/>
                  <a:lumOff val="50000"/>
                </a:scheme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94715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59" y="321732"/>
            <a:ext cx="5293730" cy="1964266"/>
          </a:xfrm>
          <a:prstGeom prst="rect">
            <a:avLst/>
          </a:prstGeom>
          <a:solidFill>
            <a:srgbClr val="3B573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180AAC-1D00-4FCE-A41D-D9D99C581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516804"/>
            <a:ext cx="4945641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Forums</a:t>
            </a:r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6888" y="2432305"/>
            <a:ext cx="5292501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InteractiveCSP (iCSP) discussion forum tips | The Chartered Society of  Physiotherapy">
            <a:extLst>
              <a:ext uri="{FF2B5EF4-FFF2-40B4-BE49-F238E27FC236}">
                <a16:creationId xmlns:a16="http://schemas.microsoft.com/office/drawing/2014/main" id="{CAB03CE1-4EC7-45E4-9F59-379D08F1912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425058" y="3097328"/>
            <a:ext cx="4934932" cy="27728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9" name="Rectangle 2058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50991" y="321732"/>
            <a:ext cx="3251710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ACA2C78A-5ABA-47F6-8285-410E28B917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21989" y="917725"/>
            <a:ext cx="2568554" cy="48523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/>
            <a:r>
              <a:rPr lang="en-US" sz="1700" dirty="0">
                <a:solidFill>
                  <a:srgbClr val="FFFFFF"/>
                </a:solidFill>
              </a:rPr>
              <a:t>Forum is a commonly used technique.</a:t>
            </a:r>
          </a:p>
          <a:p>
            <a:pPr indent="-228600" defTabSz="914400"/>
            <a:endParaRPr lang="en-US" sz="1700" dirty="0">
              <a:solidFill>
                <a:srgbClr val="FFFFFF"/>
              </a:solidFill>
            </a:endParaRPr>
          </a:p>
          <a:p>
            <a:pPr indent="-228600" defTabSz="914400"/>
            <a:r>
              <a:rPr lang="en-US" sz="1700" dirty="0">
                <a:solidFill>
                  <a:srgbClr val="FFFFFF"/>
                </a:solidFill>
              </a:rPr>
              <a:t>Creates opportunities for people to meet and share views on issues.</a:t>
            </a:r>
          </a:p>
          <a:p>
            <a:pPr indent="-228600" defTabSz="914400"/>
            <a:endParaRPr lang="en-US" sz="1700" dirty="0">
              <a:solidFill>
                <a:srgbClr val="FFFFFF"/>
              </a:solidFill>
            </a:endParaRPr>
          </a:p>
          <a:p>
            <a:pPr indent="-228600" defTabSz="914400"/>
            <a:r>
              <a:rPr lang="en-US" sz="1700" dirty="0">
                <a:solidFill>
                  <a:srgbClr val="FFFFFF"/>
                </a:solidFill>
              </a:rPr>
              <a:t>Usually guided by a facilitator or moderator.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860F6D-85C0-49DC-AEAC-CD88231574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21989" y="6542135"/>
            <a:ext cx="1615607" cy="2743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0CFC26-9702-4113-9D5C-982937AFD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860293" y="6535157"/>
            <a:ext cx="730250" cy="2743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  <a:defRPr/>
              </a:pPr>
              <a:t>14</a:t>
            </a:fld>
            <a:endParaRPr lang="en-US" altLang="en-US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2022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D4CC-5374-4E32-BC7B-3EAC2B391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" y="629266"/>
            <a:ext cx="2629122" cy="16223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7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Web-based Engagement</a:t>
            </a:r>
          </a:p>
        </p:txBody>
      </p:sp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EA2EEBF5-08DF-4F81-820F-EE7861933E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6698" y="2438400"/>
            <a:ext cx="2629120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/>
            <a:r>
              <a:rPr lang="en-US" sz="1700"/>
              <a:t>Web-based engagement is fast and effective.</a:t>
            </a:r>
          </a:p>
          <a:p>
            <a:pPr indent="-228600" defTabSz="914400"/>
            <a:r>
              <a:rPr lang="en-US" sz="1700"/>
              <a:t>Participants can engage from anywhere. </a:t>
            </a:r>
          </a:p>
          <a:p>
            <a:pPr indent="-228600" defTabSz="914400"/>
            <a:r>
              <a:rPr lang="en-US" sz="1700"/>
              <a:t>Cost-effective</a:t>
            </a:r>
          </a:p>
          <a:p>
            <a:pPr indent="-228600" defTabSz="914400"/>
            <a:r>
              <a:rPr lang="en-US" sz="1700"/>
              <a:t>Interesting </a:t>
            </a:r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</p:txBody>
      </p:sp>
      <p:sp>
        <p:nvSpPr>
          <p:cNvPr id="3079" name="Rectangle 307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557784"/>
            <a:ext cx="4938073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Web Based CRM Software, Customer Engagement Software, Customer Loyalty  Management Software, Customer Relationship Management Software, Customer  Service Software, सीआरएम सॉफ्टवेयर in Shivaji Peth, Kolhapur , Satej  Infotech Private Limited ...">
            <a:extLst>
              <a:ext uri="{FF2B5EF4-FFF2-40B4-BE49-F238E27FC236}">
                <a16:creationId xmlns:a16="http://schemas.microsoft.com/office/drawing/2014/main" id="{A7BD2956-6D2F-4280-BDA4-91F9DBBDCE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54396" y="2147259"/>
            <a:ext cx="4514498" cy="2560235"/>
          </a:xfrm>
          <a:prstGeom prst="rect">
            <a:avLst/>
          </a:prstGeom>
          <a:solidFill>
            <a:srgbClr val="FFFFFF"/>
          </a:solidFill>
          <a:effectLst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A8E83-FD5D-489E-BBE5-E9634B5EC86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 smtClean="0"/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2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526E2-271D-4D08-A613-E5C41077E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>
                <a:solidFill>
                  <a:srgbClr val="303030"/>
                </a:solidFill>
              </a:rPr>
              <a:pPr>
                <a:spcAft>
                  <a:spcPts val="600"/>
                </a:spcAft>
                <a:defRPr/>
              </a:pPr>
              <a:t>15</a:t>
            </a:fld>
            <a:endParaRPr lang="en-US" altLang="en-US" sz="1200">
              <a:solidFill>
                <a:srgbClr val="3030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9571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3CC09-7DC6-4DC6-9438-BCF90DEA6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0947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Future Search </a:t>
            </a:r>
          </a:p>
        </p:txBody>
      </p:sp>
      <p:sp>
        <p:nvSpPr>
          <p:cNvPr id="71" name="Content Placeholder 2">
            <a:extLst>
              <a:ext uri="{FF2B5EF4-FFF2-40B4-BE49-F238E27FC236}">
                <a16:creationId xmlns:a16="http://schemas.microsoft.com/office/drawing/2014/main" id="{2BFA934F-B7F3-4FB8-BBAB-09E772A42F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3675" y="2348880"/>
            <a:ext cx="4038600" cy="1828799"/>
          </a:xfrm>
        </p:spPr>
        <p:txBody>
          <a:bodyPr>
            <a:noAutofit/>
          </a:bodyPr>
          <a:lstStyle/>
          <a:p>
            <a:r>
              <a:rPr lang="en-US" sz="2800" dirty="0"/>
              <a:t>Future search is a strategy used to determine the future expectations of community members.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2B81BA-5763-44C3-976E-AEAB2E2853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F2C0D-95D2-48AF-9FBD-19F80FD09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  <p:pic>
        <p:nvPicPr>
          <p:cNvPr id="4098" name="Picture 2" descr="Future Search – oacindia">
            <a:extLst>
              <a:ext uri="{FF2B5EF4-FFF2-40B4-BE49-F238E27FC236}">
                <a16:creationId xmlns:a16="http://schemas.microsoft.com/office/drawing/2014/main" id="{C323F18F-20EF-4A86-B6E6-DEACB63834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619637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A80EB-E317-4E70-B085-315BBFEBF8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" y="629266"/>
            <a:ext cx="2629122" cy="16223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4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Open Space Technology</a:t>
            </a:r>
          </a:p>
        </p:txBody>
      </p:sp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456F34B9-5CA5-4224-8BF9-8C843AD69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698" y="2438400"/>
            <a:ext cx="2629120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/>
            <a:r>
              <a:rPr lang="en-US" sz="1700"/>
              <a:t>Self-organised with themes.</a:t>
            </a:r>
          </a:p>
          <a:p>
            <a:pPr indent="-228600" defTabSz="914400"/>
            <a:r>
              <a:rPr lang="en-US" sz="1700"/>
              <a:t>Participants create agenda, and facilitators creates the space to harvest ideas and manage the time slots.</a:t>
            </a:r>
          </a:p>
          <a:p>
            <a:pPr indent="-228600" defTabSz="914400"/>
            <a:r>
              <a:rPr lang="en-US" sz="1700"/>
              <a:t>Different conveyors leads simultaneous conversation.</a:t>
            </a:r>
          </a:p>
          <a:p>
            <a:pPr indent="-228600" defTabSz="914400"/>
            <a:r>
              <a:rPr lang="en-US" sz="1700"/>
              <a:t>Enhance learning, collaboration and creativity.</a:t>
            </a:r>
          </a:p>
          <a:p>
            <a:pPr indent="-228600" defTabSz="914400"/>
            <a:endParaRPr lang="en-US" sz="1700"/>
          </a:p>
          <a:p>
            <a:pPr indent="-228600" defTabSz="914400"/>
            <a:endParaRPr lang="en-US" sz="1700"/>
          </a:p>
        </p:txBody>
      </p:sp>
      <p:sp>
        <p:nvSpPr>
          <p:cNvPr id="5127" name="Rectangle 5126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9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557784"/>
            <a:ext cx="4938073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SIM Professional Development - What is Open Space Technology? OST is the  revolutionary way to conduct meetings and conferences, you wish you knew  earlier. Learn how to kill unproductive meetings now at">
            <a:extLst>
              <a:ext uri="{FF2B5EF4-FFF2-40B4-BE49-F238E27FC236}">
                <a16:creationId xmlns:a16="http://schemas.microsoft.com/office/drawing/2014/main" id="{DA07C7C2-B3B9-49E9-968E-5C3D10B4B10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4054396" y="2163318"/>
            <a:ext cx="4514498" cy="2528118"/>
          </a:xfrm>
          <a:prstGeom prst="rect">
            <a:avLst/>
          </a:prstGeom>
          <a:solidFill>
            <a:srgbClr val="FFFFFF"/>
          </a:solidFill>
          <a:effectLst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E83AD1-6FFE-4130-B797-1B2DB633F9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 smtClean="0"/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2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8DAD6B-2357-46B4-84BB-3D9483942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>
                <a:solidFill>
                  <a:srgbClr val="303030"/>
                </a:solidFill>
              </a:rPr>
              <a:pPr>
                <a:spcAft>
                  <a:spcPts val="600"/>
                </a:spcAft>
                <a:defRPr/>
              </a:pPr>
              <a:t>17</a:t>
            </a:fld>
            <a:endParaRPr lang="en-US" altLang="en-US" sz="1200">
              <a:solidFill>
                <a:srgbClr val="30303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3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9" name="Rectangle 8198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1" name="Freeform: Shape 8200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26075" y="-1"/>
            <a:ext cx="7817925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277614-3DB3-47AB-95CC-377A34993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4617" y="365125"/>
            <a:ext cx="4370732" cy="1433433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Social Media</a:t>
            </a:r>
          </a:p>
        </p:txBody>
      </p:sp>
      <p:pic>
        <p:nvPicPr>
          <p:cNvPr id="8194" name="Picture 2" descr="The Eight Best Types of Social Media for Advertising | Five Channels  Marketing">
            <a:extLst>
              <a:ext uri="{FF2B5EF4-FFF2-40B4-BE49-F238E27FC236}">
                <a16:creationId xmlns:a16="http://schemas.microsoft.com/office/drawing/2014/main" id="{E9D4620E-3280-4373-B8C9-2D5B0452065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599" y="3699433"/>
            <a:ext cx="3232150" cy="16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97A7C3-61BC-42F0-9BDB-A39E93976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44617" y="2055813"/>
            <a:ext cx="4370733" cy="41211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/>
            <a:r>
              <a:rPr lang="en-US" sz="1700" dirty="0"/>
              <a:t>The smart objective in social media engagement is to identify the target audience.</a:t>
            </a:r>
          </a:p>
          <a:p>
            <a:pPr indent="-228600" defTabSz="914400"/>
            <a:r>
              <a:rPr lang="en-US" sz="1700" dirty="0"/>
              <a:t>Identify to influencers; Identify hot conversation; Share weekly reports with others; Act </a:t>
            </a:r>
          </a:p>
          <a:p>
            <a:pPr indent="-228600" defTabSz="914400"/>
            <a:r>
              <a:rPr lang="en-US" sz="1700" dirty="0"/>
              <a:t>Social media make it easy for people to communicate.</a:t>
            </a:r>
          </a:p>
          <a:p>
            <a:pPr indent="-228600" defTabSz="914400"/>
            <a:r>
              <a:rPr lang="en-US" sz="1700" dirty="0"/>
              <a:t>Information gets to a wilder spectrum of people.</a:t>
            </a:r>
          </a:p>
          <a:p>
            <a:pPr indent="-228600" defTabSz="914400"/>
            <a:r>
              <a:rPr lang="en-US" sz="1700" dirty="0"/>
              <a:t>Provides Values, tell their story and makes it fun.</a:t>
            </a:r>
          </a:p>
          <a:p>
            <a:pPr indent="-228600" defTabSz="914400"/>
            <a:r>
              <a:rPr lang="en-US" sz="1700" dirty="0"/>
              <a:t>Engage the community in their passion.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54F9AD-1145-4C54-A0F2-6BC4DFF3A4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 smtClean="0"/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2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EA9C69-CECD-4617-B593-4909B8519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 smtClean="0"/>
              <a:pPr>
                <a:spcAft>
                  <a:spcPts val="600"/>
                </a:spcAft>
                <a:defRPr/>
              </a:pPr>
              <a:t>18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2804205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D-I-Y tools and crafts">
            <a:extLst>
              <a:ext uri="{FF2B5EF4-FFF2-40B4-BE49-F238E27FC236}">
                <a16:creationId xmlns:a16="http://schemas.microsoft.com/office/drawing/2014/main" id="{90937676-231D-E735-11C5-63AA338253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9412" b="-1"/>
          <a:stretch/>
        </p:blipFill>
        <p:spPr>
          <a:xfrm>
            <a:off x="20" y="10"/>
            <a:ext cx="725221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43764" y="0"/>
            <a:ext cx="530023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D82C70-1346-815C-06DF-69817F79D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8707" y="365125"/>
            <a:ext cx="2866642" cy="1899912"/>
          </a:xfrm>
        </p:spPr>
        <p:txBody>
          <a:bodyPr>
            <a:normAutofit/>
          </a:bodyPr>
          <a:lstStyle/>
          <a:p>
            <a:r>
              <a:rPr lang="en-GB" sz="3500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65B78-382D-F1F3-DBB1-0DFA47F48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707" y="2434201"/>
            <a:ext cx="2866642" cy="3742762"/>
          </a:xfrm>
        </p:spPr>
        <p:txBody>
          <a:bodyPr>
            <a:normAutofit/>
          </a:bodyPr>
          <a:lstStyle/>
          <a:p>
            <a:r>
              <a:rPr lang="en-GB" sz="2000" dirty="0"/>
              <a:t>Identify different tools that could you used instead of the ones we had initially identified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What would be 2 advantages and 2 disadvantages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13EA8-7DEA-CCEC-35FC-EF63FAD1AC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27/04/2023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C00178E-0DEB-6F16-B1A4-4527E1FBB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78861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26075" y="-1"/>
            <a:ext cx="7817925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335CE9-1D8C-4F60-81E9-DA14BF82E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4617" y="365125"/>
            <a:ext cx="4370732" cy="1433433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Citizens’ Panels</a:t>
            </a:r>
          </a:p>
        </p:txBody>
      </p:sp>
      <p:pic>
        <p:nvPicPr>
          <p:cNvPr id="8" name="Content Placeholder 7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887D0BA5-8E34-4F1A-B5A9-B1A6E0DC35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71712"/>
            <a:ext cx="3232150" cy="2611577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35974F-9C74-48AD-BC1B-B6F1D20797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44617" y="2055813"/>
            <a:ext cx="4370733" cy="412114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/>
            <a:r>
              <a:rPr lang="en-US" sz="2400" dirty="0"/>
              <a:t>A collection of citizens randomly selected to form opinions.</a:t>
            </a:r>
          </a:p>
          <a:p>
            <a:pPr indent="-228600" defTabSz="914400"/>
            <a:endParaRPr lang="en-US" sz="2400" dirty="0"/>
          </a:p>
          <a:p>
            <a:pPr indent="-228600" defTabSz="914400"/>
            <a:r>
              <a:rPr lang="en-US" sz="2400" dirty="0"/>
              <a:t>Express in-depth views on particular issues.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D47F23-E393-472F-87FD-2CD6E77168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 smtClean="0"/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2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B0171-1099-44A1-8935-8FC03E365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 smtClean="0"/>
              <a:pPr>
                <a:spcAft>
                  <a:spcPts val="600"/>
                </a:spcAft>
                <a:defRPr/>
              </a:pPr>
              <a:t>20</a:t>
            </a:fld>
            <a:endParaRPr lang="en-US" altLang="en-US" sz="1200"/>
          </a:p>
        </p:txBody>
      </p:sp>
    </p:spTree>
    <p:extLst>
      <p:ext uri="{BB962C8B-B14F-4D97-AF65-F5344CB8AC3E}">
        <p14:creationId xmlns:p14="http://schemas.microsoft.com/office/powerpoint/2010/main" val="1514782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1" name="Rectangle 6150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155" name="Group 6154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6156" name="Oval 6155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7" name="Oval 6156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8" name="Oval 6157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59" name="Oval 6158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60" name="Oval 6159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61" name="Oval 6160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163" name="Rectangle 6162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165" name="Group 6164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6166" name="Straight Connector 6165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67" name="Straight Connector 6166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68" name="Straight Connector 6167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69" name="Straight Connector 6168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146" name="Picture 2" descr="Executive Roundtable Discussion Summary: Financial Services, Fintech and  Data Services">
            <a:extLst>
              <a:ext uri="{FF2B5EF4-FFF2-40B4-BE49-F238E27FC236}">
                <a16:creationId xmlns:a16="http://schemas.microsoft.com/office/drawing/2014/main" id="{FC9831EE-1458-4B21-A227-854A534333F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89"/>
          <a:stretch/>
        </p:blipFill>
        <p:spPr bwMode="auto">
          <a:xfrm>
            <a:off x="469942" y="317578"/>
            <a:ext cx="8138333" cy="3508437"/>
          </a:xfrm>
          <a:prstGeom prst="rect">
            <a:avLst/>
          </a:prstGeom>
          <a:solidFill>
            <a:srgbClr val="FFFFFF"/>
          </a:solidFill>
        </p:spPr>
      </p:pic>
      <p:grpSp>
        <p:nvGrpSpPr>
          <p:cNvPr id="6171" name="Group 6170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536210"/>
            <a:ext cx="304800" cy="322326"/>
            <a:chOff x="215328" y="-46937"/>
            <a:chExt cx="304800" cy="2773841"/>
          </a:xfrm>
        </p:grpSpPr>
        <p:cxnSp>
          <p:nvCxnSpPr>
            <p:cNvPr id="6172" name="Straight Connector 6171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73" name="Straight Connector 6172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74" name="Straight Connector 6173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75" name="Straight Connector 6174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77" name="Rectangle 6176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179" name="Group 6178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6180" name="Straight Connector 6179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81" name="Straight Connector 6180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82" name="Straight Connector 6181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83" name="Straight Connector 6182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E28C6A-BCA1-4C17-925E-8A578D5E5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4018137"/>
            <a:ext cx="3426795" cy="2129586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sz="4200" b="1">
                <a:solidFill>
                  <a:schemeClr val="bg1"/>
                </a:solidFill>
              </a:rPr>
              <a:t>Roundtable  Discussions </a:t>
            </a:r>
          </a:p>
        </p:txBody>
      </p:sp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0385D955-3D41-4111-92F1-7B419C0CF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14560" y="4018143"/>
            <a:ext cx="4255578" cy="2129599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/>
            <a:r>
              <a:rPr lang="en-US" sz="1600">
                <a:solidFill>
                  <a:schemeClr val="bg1"/>
                </a:solidFill>
              </a:rPr>
              <a:t>Invite experts to share ideas.</a:t>
            </a:r>
          </a:p>
          <a:p>
            <a:pPr indent="-228600" defTabSz="914400"/>
            <a:r>
              <a:rPr lang="en-US" sz="1600">
                <a:solidFill>
                  <a:schemeClr val="bg1"/>
                </a:solidFill>
              </a:rPr>
              <a:t>Make it interactive.</a:t>
            </a:r>
          </a:p>
          <a:p>
            <a:pPr indent="-228600" defTabSz="914400"/>
            <a:r>
              <a:rPr lang="en-US" sz="1600">
                <a:solidFill>
                  <a:schemeClr val="bg1"/>
                </a:solidFill>
              </a:rPr>
              <a:t>Issues are discussed from different opinions.</a:t>
            </a:r>
          </a:p>
          <a:p>
            <a:pPr indent="-228600" defTabSz="914400"/>
            <a:r>
              <a:rPr lang="en-US" sz="1600">
                <a:solidFill>
                  <a:schemeClr val="bg1"/>
                </a:solidFill>
              </a:rPr>
              <a:t>Challenges are deliberated upon.</a:t>
            </a:r>
          </a:p>
          <a:p>
            <a:pPr indent="-228600" defTabSz="914400"/>
            <a:r>
              <a:rPr lang="en-US" sz="1600">
                <a:solidFill>
                  <a:schemeClr val="bg1"/>
                </a:solidFill>
              </a:rPr>
              <a:t>Be creative, deploy practical techniques.</a:t>
            </a:r>
          </a:p>
          <a:p>
            <a:pPr indent="-228600" defTabSz="914400"/>
            <a:r>
              <a:rPr lang="en-US" sz="1600">
                <a:solidFill>
                  <a:schemeClr val="bg1"/>
                </a:solidFill>
              </a:rPr>
              <a:t>Call for action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C02AA-D0D9-4019-AD91-5F225853B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480060" cy="548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fld id="{386495F9-B3F5-4DDF-9323-6CEC80C52C17}" type="slidenum">
              <a:rPr lang="en-US" altLang="en-US" sz="1200">
                <a:solidFill>
                  <a:schemeClr val="bg1"/>
                </a:solidFill>
                <a:latin typeface="Calibri" panose="020F0502020204030204"/>
              </a:rPr>
              <a:pPr algn="ctr">
                <a:spcAft>
                  <a:spcPts val="600"/>
                </a:spcAft>
                <a:defRPr/>
              </a:pPr>
              <a:t>21</a:t>
            </a:fld>
            <a:endParaRPr lang="en-US" altLang="en-US" sz="1200">
              <a:solidFill>
                <a:schemeClr val="bg1"/>
              </a:solidFill>
              <a:latin typeface="Calibri" panose="020F0502020204030204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81EF76-13F0-4283-8FA7-90199F61BCC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66937" y="6308832"/>
            <a:ext cx="1714500" cy="548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F7614AD2-EBEE-4B9C-B8EB-7B45076136C4}" type="datetime1">
              <a:rPr lang="en-US" altLang="en-US">
                <a:solidFill>
                  <a:schemeClr val="bg1"/>
                </a:solidFill>
                <a:latin typeface="Calibri" panose="020F0502020204030204"/>
              </a:rPr>
              <a:pPr algn="r">
                <a:spcAft>
                  <a:spcPts val="600"/>
                </a:spcAft>
                <a:defRPr/>
              </a:pPr>
              <a:t>4/27/2023</a:t>
            </a:fld>
            <a:endParaRPr lang="en-US" altLang="en-US">
              <a:solidFill>
                <a:schemeClr val="bg1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9452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931DE728-8710-4D0D-ABEA-461458917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D0C9E-86D2-4CEE-8D2C-4BBF67989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" y="4675886"/>
            <a:ext cx="2763774" cy="16083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en-US" sz="3100" b="1"/>
              <a:t>Street Stalls </a:t>
            </a:r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5AAE9118-0436-4488-AC4A-C14DF6A7B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9144001" cy="4489449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ounded Rectangle 28">
            <a:extLst>
              <a:ext uri="{FF2B5EF4-FFF2-40B4-BE49-F238E27FC236}">
                <a16:creationId xmlns:a16="http://schemas.microsoft.com/office/drawing/2014/main" id="{07A0C51E-5464-4470-855E-CA530A59B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4667" y="640091"/>
            <a:ext cx="6054666" cy="3550909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170" name="Picture 2" descr="The Future of Facer Street - 8 80 Cities">
            <a:extLst>
              <a:ext uri="{FF2B5EF4-FFF2-40B4-BE49-F238E27FC236}">
                <a16:creationId xmlns:a16="http://schemas.microsoft.com/office/drawing/2014/main" id="{9F7201A5-F02B-4E58-9E60-B95EFBB8484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379"/>
          <a:stretch/>
        </p:blipFill>
        <p:spPr bwMode="auto">
          <a:xfrm>
            <a:off x="1638300" y="749300"/>
            <a:ext cx="5867400" cy="334304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E3F38B97-4F15-436E-9512-803CEB0F40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48075" y="4675886"/>
            <a:ext cx="5006720" cy="160508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/>
            <a:r>
              <a:rPr lang="en-US" sz="1700"/>
              <a:t>Bring the issues to a commonplace.</a:t>
            </a:r>
          </a:p>
          <a:p>
            <a:pPr indent="-228600" defTabSz="914400"/>
            <a:r>
              <a:rPr lang="en-US" sz="1700"/>
              <a:t>Explore ideas in the market.</a:t>
            </a:r>
          </a:p>
          <a:p>
            <a:pPr indent="-228600" defTabSz="914400"/>
            <a:r>
              <a:rPr lang="en-US" sz="1700"/>
              <a:t>Create awareness through trade on the streets.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7E3BEA-F1BF-40C5-B066-A96E4A1738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993892" y="6356350"/>
            <a:ext cx="1995678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F7614AD2-EBEE-4B9C-B8EB-7B45076136C4}" type="datetime1">
              <a:rPr lang="en-US" altLang="en-US" sz="1200">
                <a:solidFill>
                  <a:srgbClr val="898989"/>
                </a:solidFill>
                <a:latin typeface="Calibri" panose="020F0502020204030204"/>
              </a:rPr>
              <a:pPr algn="r">
                <a:spcAft>
                  <a:spcPts val="600"/>
                </a:spcAft>
                <a:defRPr/>
              </a:pPr>
              <a:t>4/27/2023</a:t>
            </a:fld>
            <a:endParaRPr lang="en-US" altLang="en-US" sz="1200">
              <a:solidFill>
                <a:srgbClr val="898989"/>
              </a:solidFill>
              <a:latin typeface="Calibri" panose="020F0502020204030204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5712E1-90AE-40F6-8300-91016CBFE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140446" y="6356350"/>
            <a:ext cx="51435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  <a:defRPr/>
            </a:pPr>
            <a:fld id="{386495F9-B3F5-4DDF-9323-6CEC80C52C17}" type="slidenum">
              <a:rPr lang="en-US" altLang="en-US" sz="1200">
                <a:solidFill>
                  <a:srgbClr val="898989"/>
                </a:solidFill>
                <a:latin typeface="Calibri" panose="020F0502020204030204"/>
              </a:rPr>
              <a:pPr algn="l">
                <a:spcAft>
                  <a:spcPts val="600"/>
                </a:spcAft>
                <a:defRPr/>
              </a:pPr>
              <a:t>22</a:t>
            </a:fld>
            <a:endParaRPr lang="en-US" altLang="en-US" sz="1200">
              <a:solidFill>
                <a:srgbClr val="898989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90954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EA1DAFF-CECA-492F-BFA1-22C64956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75420"/>
            <a:ext cx="9036544" cy="4093306"/>
            <a:chOff x="1" y="2075420"/>
            <a:chExt cx="12048729" cy="4093306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5D3D3744-142C-4653-90AB-546FE6B84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BC69CAC-820B-41BA-BFCA-79B45576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3D205E7A-88AB-4C4B-B8D1-5A76AA878B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0D4286E9-8501-4EBF-874C-74897B4B6F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45586ADC-910E-45C9-BAB4-CB0EFBEE5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DAB594C5-5BB0-49AE-8AAC-AE40A6F8A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479052" y="1131512"/>
            <a:ext cx="2796461" cy="533439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444654" y="317578"/>
            <a:ext cx="411480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1" name="Content Placeholder 10" descr="Graphical user interface&#10;&#10;Description automatically generated">
            <a:extLst>
              <a:ext uri="{FF2B5EF4-FFF2-40B4-BE49-F238E27FC236}">
                <a16:creationId xmlns:a16="http://schemas.microsoft.com/office/drawing/2014/main" id="{0B051902-BA89-4F10-B771-84FC134215A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99" r="1" b="12135"/>
          <a:stretch/>
        </p:blipFill>
        <p:spPr>
          <a:xfrm>
            <a:off x="469942" y="317578"/>
            <a:ext cx="8138333" cy="3508437"/>
          </a:xfrm>
          <a:prstGeom prst="rect">
            <a:avLst/>
          </a:prstGeom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317544" y="536210"/>
            <a:ext cx="304800" cy="322326"/>
            <a:chOff x="215328" y="-46937"/>
            <a:chExt cx="304800" cy="2773841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Rectangle 41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6140785"/>
            <a:ext cx="4571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645785" y="5940560"/>
            <a:ext cx="1285875" cy="549007"/>
            <a:chOff x="7029447" y="3514725"/>
            <a:chExt cx="1285875" cy="549007"/>
          </a:xfrm>
        </p:grpSpPr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BCA703B-BB88-4261-9E8F-1A59209B1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02" y="4018137"/>
            <a:ext cx="3426795" cy="2129586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sz="4200" b="1">
                <a:solidFill>
                  <a:schemeClr val="bg1"/>
                </a:solidFill>
              </a:rPr>
              <a:t>Community Surveys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C2AE6E-47FA-4A21-9E30-7ADF27CBCD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14560" y="4018143"/>
            <a:ext cx="4255578" cy="2129599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indent="-228600" defTabSz="914400"/>
            <a:r>
              <a:rPr lang="en-US" sz="1600">
                <a:solidFill>
                  <a:schemeClr val="bg1"/>
                </a:solidFill>
              </a:rPr>
              <a:t>Surveys are used to gather information.</a:t>
            </a:r>
          </a:p>
          <a:p>
            <a:pPr indent="-228600" defTabSz="914400"/>
            <a:r>
              <a:rPr lang="en-US" sz="1600">
                <a:solidFill>
                  <a:schemeClr val="bg1"/>
                </a:solidFill>
              </a:rPr>
              <a:t>Used to describe and examine characteristics of a population.</a:t>
            </a:r>
          </a:p>
          <a:p>
            <a:pPr indent="-228600" defTabSz="914400"/>
            <a:r>
              <a:rPr lang="en-US" sz="1600">
                <a:solidFill>
                  <a:schemeClr val="bg1"/>
                </a:solidFill>
              </a:rPr>
              <a:t>It is used to optimize questionnaires to deliver insights.</a:t>
            </a:r>
          </a:p>
          <a:p>
            <a:pPr indent="-228600" defTabSz="914400"/>
            <a:r>
              <a:rPr lang="en-US" sz="1600">
                <a:solidFill>
                  <a:schemeClr val="bg1"/>
                </a:solidFill>
              </a:rPr>
              <a:t>Helps in drawing up conclusions to aid decision making.</a:t>
            </a:r>
          </a:p>
          <a:p>
            <a:pPr indent="-228600" defTabSz="914400"/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9BAEB-9C26-4B23-8F06-AF28F85E95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480060" cy="548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  <a:defRPr/>
            </a:pPr>
            <a:fld id="{386495F9-B3F5-4DDF-9323-6CEC80C52C17}" type="slidenum">
              <a:rPr lang="en-US" altLang="en-US" sz="1200">
                <a:solidFill>
                  <a:schemeClr val="bg1"/>
                </a:solidFill>
                <a:latin typeface="Calibri" panose="020F0502020204030204"/>
              </a:rPr>
              <a:pPr algn="ctr">
                <a:spcAft>
                  <a:spcPts val="600"/>
                </a:spcAft>
                <a:defRPr/>
              </a:pPr>
              <a:t>23</a:t>
            </a:fld>
            <a:endParaRPr lang="en-US" altLang="en-US" sz="1200">
              <a:solidFill>
                <a:schemeClr val="bg1"/>
              </a:solidFill>
              <a:latin typeface="Calibri" panose="020F0502020204030204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E7C4A5-BF88-4FDD-9D16-2659295DAF8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66937" y="6308832"/>
            <a:ext cx="1714500" cy="548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  <a:defRPr/>
            </a:pPr>
            <a:fld id="{F7614AD2-EBEE-4B9C-B8EB-7B45076136C4}" type="datetime1">
              <a:rPr lang="en-US" altLang="en-US">
                <a:solidFill>
                  <a:schemeClr val="bg1"/>
                </a:solidFill>
                <a:latin typeface="Calibri" panose="020F0502020204030204"/>
              </a:rPr>
              <a:pPr algn="r">
                <a:spcAft>
                  <a:spcPts val="600"/>
                </a:spcAft>
                <a:defRPr/>
              </a:pPr>
              <a:t>4/27/2023</a:t>
            </a:fld>
            <a:endParaRPr lang="en-US" altLang="en-US">
              <a:solidFill>
                <a:schemeClr val="bg1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96830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AC545-59EB-BD4F-4213-3D21927CB9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492896"/>
            <a:ext cx="7886700" cy="1325563"/>
          </a:xfrm>
        </p:spPr>
        <p:txBody>
          <a:bodyPr/>
          <a:lstStyle/>
          <a:p>
            <a:r>
              <a:rPr lang="en-GB" dirty="0"/>
              <a:t>Which tools are best suited for your project?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5B138D-C31A-DF0E-B071-EC688CD5D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F8D6BB-B56A-344C-C856-74F589D7D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999678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E62931-8EB4-42BB-BAAB-D8757BE66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99580-7A50-845D-F704-2BA7969AD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5595" y="728664"/>
            <a:ext cx="3738610" cy="315708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500" dirty="0"/>
              <a:t>Part 2: Managing time for activity/tools</a:t>
            </a:r>
          </a:p>
        </p:txBody>
      </p:sp>
      <p:pic>
        <p:nvPicPr>
          <p:cNvPr id="8" name="Picture 7" descr="Calendar on table">
            <a:extLst>
              <a:ext uri="{FF2B5EF4-FFF2-40B4-BE49-F238E27FC236}">
                <a16:creationId xmlns:a16="http://schemas.microsoft.com/office/drawing/2014/main" id="{D24F18F8-0165-5FE9-76E2-1B583A056C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997" r="45163" b="-1"/>
          <a:stretch/>
        </p:blipFill>
        <p:spPr>
          <a:xfrm>
            <a:off x="20" y="10"/>
            <a:ext cx="4504114" cy="685799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F85F69-5773-6231-5A1D-84CF43B9DC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01DAC4-9DE3-999D-2ED7-4ECF122CE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640181" y="6356350"/>
            <a:ext cx="87516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25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17095839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E62931-8EB4-42BB-BAAB-D8757BE66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F3D8A3-5F27-0D9F-318B-6DCF14E4C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5595" y="728664"/>
            <a:ext cx="3738610" cy="315708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4200" dirty="0"/>
              <a:t>Case 1: Read the Moodle case and answer questions</a:t>
            </a:r>
          </a:p>
        </p:txBody>
      </p:sp>
      <p:pic>
        <p:nvPicPr>
          <p:cNvPr id="8" name="Picture 7" descr="Question mark on green pastel background">
            <a:extLst>
              <a:ext uri="{FF2B5EF4-FFF2-40B4-BE49-F238E27FC236}">
                <a16:creationId xmlns:a16="http://schemas.microsoft.com/office/drawing/2014/main" id="{5AB7A5BD-113F-6834-0394-9B5F55F790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5367" r="5375"/>
          <a:stretch/>
        </p:blipFill>
        <p:spPr>
          <a:xfrm>
            <a:off x="20" y="10"/>
            <a:ext cx="4504114" cy="685799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6F3AE-A2D2-42C6-04FA-01C7945A6E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200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2F82-69D1-FD81-378A-23B21A6CE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640181" y="6356350"/>
            <a:ext cx="87516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26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801054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6" name="Picture 2" descr="How to be More Productive by Using the “Eisenhower Box”">
            <a:extLst>
              <a:ext uri="{FF2B5EF4-FFF2-40B4-BE49-F238E27FC236}">
                <a16:creationId xmlns:a16="http://schemas.microsoft.com/office/drawing/2014/main" id="{90A03CDB-EF34-F4D5-CAD4-6516E00FBD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581" b="1557"/>
          <a:stretch/>
        </p:blipFill>
        <p:spPr bwMode="auto">
          <a:xfrm>
            <a:off x="1475656" y="1147866"/>
            <a:ext cx="6084148" cy="4562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550A1D-A5F1-5AA1-D210-63751428276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US" altLang="en-US" sz="1200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4/27/2023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BB0AA-1003-6A44-2942-27E305F94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US" altLang="en-US" sz="1200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27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67032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315EF-FB5C-4A8D-8C08-311AA97AE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9794" y="332656"/>
            <a:ext cx="9144000" cy="172819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400" dirty="0"/>
              <a:t>You are planning a charity ball for Children In Need, based in Birmingham. You have limited funding and need to prepare a project team and source available funds. </a:t>
            </a:r>
          </a:p>
          <a:p>
            <a:pPr marL="0" indent="0" algn="ctr">
              <a:buNone/>
            </a:pPr>
            <a:r>
              <a:rPr lang="en-US" sz="2400" dirty="0"/>
              <a:t>You have 5 months available to prepare your event.</a:t>
            </a:r>
            <a:endParaRPr lang="en-GB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80927E-D0D0-4958-A1BE-0C0BF8FB3883}"/>
              </a:ext>
            </a:extLst>
          </p:cNvPr>
          <p:cNvSpPr txBox="1"/>
          <p:nvPr/>
        </p:nvSpPr>
        <p:spPr>
          <a:xfrm>
            <a:off x="-19794" y="2370360"/>
            <a:ext cx="9144000" cy="415498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2200" dirty="0">
                <a:solidFill>
                  <a:schemeClr val="tx1"/>
                </a:solidFill>
              </a:rPr>
              <a:t>Consider all of the tasks you need to complete before you start the work and allocate them under the </a:t>
            </a:r>
            <a:r>
              <a:rPr lang="en-US" sz="2200" dirty="0" err="1">
                <a:solidFill>
                  <a:schemeClr val="tx1"/>
                </a:solidFill>
              </a:rPr>
              <a:t>Eisenhover</a:t>
            </a:r>
            <a:r>
              <a:rPr lang="en-US" sz="2200" dirty="0">
                <a:solidFill>
                  <a:schemeClr val="tx1"/>
                </a:solidFill>
              </a:rPr>
              <a:t> box</a:t>
            </a:r>
          </a:p>
          <a:p>
            <a:endParaRPr lang="en-US" sz="2200" dirty="0">
              <a:solidFill>
                <a:schemeClr val="tx1"/>
              </a:solidFill>
            </a:endParaRPr>
          </a:p>
          <a:p>
            <a:r>
              <a:rPr lang="en-US" sz="2200" dirty="0">
                <a:solidFill>
                  <a:schemeClr val="tx1"/>
                </a:solidFill>
              </a:rPr>
              <a:t>Arrange in a timeline order of how you would complete them.</a:t>
            </a:r>
            <a:endParaRPr lang="en-GB" sz="2200" dirty="0">
              <a:solidFill>
                <a:schemeClr val="tx1"/>
              </a:solidFill>
            </a:endParaRPr>
          </a:p>
          <a:p>
            <a:endParaRPr lang="en-US" sz="2200" dirty="0">
              <a:solidFill>
                <a:schemeClr val="tx1"/>
              </a:solidFill>
            </a:endParaRPr>
          </a:p>
          <a:p>
            <a:r>
              <a:rPr lang="en-US" sz="2200" b="1" dirty="0">
                <a:solidFill>
                  <a:schemeClr val="tx1"/>
                </a:solidFill>
              </a:rPr>
              <a:t>Step 1.</a:t>
            </a:r>
            <a:endParaRPr lang="en-GB" sz="2200" b="1" dirty="0">
              <a:solidFill>
                <a:schemeClr val="tx1"/>
              </a:solidFill>
            </a:endParaRPr>
          </a:p>
          <a:p>
            <a:r>
              <a:rPr lang="en-US" sz="2200" dirty="0">
                <a:solidFill>
                  <a:schemeClr val="tx1"/>
                </a:solidFill>
              </a:rPr>
              <a:t>When you have completed the activity, you should be prepared to present to the rest of the class as a group for feedback.</a:t>
            </a:r>
          </a:p>
          <a:p>
            <a:endParaRPr lang="en-US" sz="2200" b="1" dirty="0">
              <a:solidFill>
                <a:schemeClr val="tx1"/>
              </a:solidFill>
            </a:endParaRPr>
          </a:p>
          <a:p>
            <a:r>
              <a:rPr lang="en-US" sz="2200" b="1" dirty="0">
                <a:solidFill>
                  <a:schemeClr val="tx1"/>
                </a:solidFill>
              </a:rPr>
              <a:t>Step 2.</a:t>
            </a:r>
          </a:p>
          <a:p>
            <a:r>
              <a:rPr lang="en-US" sz="2200" dirty="0">
                <a:solidFill>
                  <a:schemeClr val="tx1"/>
                </a:solidFill>
              </a:rPr>
              <a:t>Give each other feedback in your small groups.</a:t>
            </a:r>
            <a:endParaRPr lang="en-US" sz="2200" b="1" dirty="0">
              <a:solidFill>
                <a:schemeClr val="tx1"/>
              </a:solidFill>
            </a:endParaRPr>
          </a:p>
          <a:p>
            <a:endParaRPr lang="en-GB" sz="2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980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27389-BDEE-4FD1-8B33-E6D9B0E8E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377B8-A08C-4397-8D93-16175C5CD0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4205" y="1638277"/>
            <a:ext cx="8435280" cy="207875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There are several innovative tools and techniques deployed in community engagement, nevertheless, social media has become the most popularly, fastest and cost effective way to engage.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EDE353-438B-4C69-8FB3-BBC680A32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A6C9AF-D000-42B2-BC63-68DB7B0EC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76165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9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B69AF8-D5ED-388D-8E08-4B85692A4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GB" sz="4300"/>
              <a:t>Next week - Workshop time!!</a:t>
            </a:r>
          </a:p>
        </p:txBody>
      </p:sp>
      <p:grpSp>
        <p:nvGrpSpPr>
          <p:cNvPr id="18" name="Group 11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3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A8FD4E-80C6-DC62-C607-4083D2B49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/>
          </a:bodyPr>
          <a:lstStyle/>
          <a:p>
            <a:r>
              <a:rPr lang="en-GB" sz="2400" dirty="0"/>
              <a:t>You </a:t>
            </a:r>
            <a:r>
              <a:rPr lang="en-GB" sz="2400" b="1" dirty="0"/>
              <a:t>must </a:t>
            </a:r>
            <a:r>
              <a:rPr lang="en-GB" sz="2400" dirty="0"/>
              <a:t>bring your drafts for assessment one in this session to get formative feedback</a:t>
            </a:r>
          </a:p>
          <a:p>
            <a:endParaRPr lang="en-GB" dirty="0"/>
          </a:p>
          <a:p>
            <a:r>
              <a:rPr lang="en-GB" u="sng" dirty="0"/>
              <a:t>Based on previous terms</a:t>
            </a:r>
          </a:p>
          <a:p>
            <a:r>
              <a:rPr lang="en-GB" dirty="0"/>
              <a:t>Students that get formative feedback = 87% more likely to pass the assessment module</a:t>
            </a:r>
          </a:p>
          <a:p>
            <a:r>
              <a:rPr lang="en-GB" dirty="0"/>
              <a:t>Students that do not show draft work = 65% more likely to fail / have AM referrals / issues with submissions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A39-B6C6-866E-6F47-063BF6FBF8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49224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27/04/2023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A6AF2-4106-4E4B-167B-42258959C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49224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00393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93935-57DB-4A95-9A2C-84775BC677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0E526-D6F0-4DEE-8FE9-0C8A52832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59"/>
          </a:xfrm>
        </p:spPr>
        <p:txBody>
          <a:bodyPr/>
          <a:lstStyle/>
          <a:p>
            <a:r>
              <a:rPr lang="en-GB" sz="2000" dirty="0"/>
              <a:t>Blackadder, A. (n.d.). </a:t>
            </a:r>
            <a:r>
              <a:rPr lang="en-GB" sz="2000" i="1" dirty="0"/>
              <a:t>7 creative ways to increase community engagement on social media</a:t>
            </a:r>
            <a:r>
              <a:rPr lang="en-GB" sz="2000" dirty="0"/>
              <a:t>. [online] www.hughesandco.ca. Available at: https://www.hughesandco.ca/blog/7-creative-ways-to-increase-community-engagement-on-social-media.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165ABA-3E91-4AA7-BBDA-46B6909BA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EAD9DA-44E1-4F3F-8AE9-8F5958E71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73135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3976</TotalTime>
  <Words>1091</Words>
  <Application>Microsoft Office PowerPoint</Application>
  <PresentationFormat>On-screen Show (4:3)</PresentationFormat>
  <Paragraphs>204</Paragraphs>
  <Slides>32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Calibri Light</vt:lpstr>
      <vt:lpstr>Myriad Pro</vt:lpstr>
      <vt:lpstr>Verdana</vt:lpstr>
      <vt:lpstr>Office Theme</vt:lpstr>
      <vt:lpstr>20140311PresentationUWTSDTemplate</vt:lpstr>
      <vt:lpstr>Week 5  Tools and Platforms for Community Engagement </vt:lpstr>
      <vt:lpstr>PowerPoint Presentation</vt:lpstr>
      <vt:lpstr>PowerPoint Presentation</vt:lpstr>
      <vt:lpstr>PowerPoint Presentation</vt:lpstr>
      <vt:lpstr>Part 1: Tools of community engagement</vt:lpstr>
      <vt:lpstr>Time to actually undertake community engagement</vt:lpstr>
      <vt:lpstr>Introduction to various tools</vt:lpstr>
      <vt:lpstr>Creative Art</vt:lpstr>
      <vt:lpstr>Community Mapping</vt:lpstr>
      <vt:lpstr>Public Meetings</vt:lpstr>
      <vt:lpstr>Interview</vt:lpstr>
      <vt:lpstr>Workshops </vt:lpstr>
      <vt:lpstr>Focus Groups </vt:lpstr>
      <vt:lpstr>Forums</vt:lpstr>
      <vt:lpstr>Web-based Engagement</vt:lpstr>
      <vt:lpstr>Future Search </vt:lpstr>
      <vt:lpstr>Open Space Technology</vt:lpstr>
      <vt:lpstr>Social Media</vt:lpstr>
      <vt:lpstr>Activity </vt:lpstr>
      <vt:lpstr>Citizens’ Panels</vt:lpstr>
      <vt:lpstr>Roundtable  Discussions </vt:lpstr>
      <vt:lpstr>Street Stalls </vt:lpstr>
      <vt:lpstr>Community Surveys</vt:lpstr>
      <vt:lpstr>Which tools are best suited for your project?</vt:lpstr>
      <vt:lpstr>Part 2: Managing time for activity/tools</vt:lpstr>
      <vt:lpstr>Case 1: Read the Moodle case and answer questions</vt:lpstr>
      <vt:lpstr>PowerPoint Presentation</vt:lpstr>
      <vt:lpstr>PowerPoint Presentation</vt:lpstr>
      <vt:lpstr>Conclusion</vt:lpstr>
      <vt:lpstr>Next week - Workshop time!!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5  Tools and Platforms for Community Engagement</dc:title>
  <dc:creator>Molly</dc:creator>
  <cp:lastModifiedBy>Akash Puranik</cp:lastModifiedBy>
  <cp:revision>57</cp:revision>
  <dcterms:created xsi:type="dcterms:W3CDTF">2020-10-31T23:24:33Z</dcterms:created>
  <dcterms:modified xsi:type="dcterms:W3CDTF">2023-04-27T15:34:55Z</dcterms:modified>
</cp:coreProperties>
</file>