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legacyDiagramText"/>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notesSlides/notesSlide6.xml" ContentType="application/vnd.openxmlformats-officedocument.presentationml.notesSlide+xml"/>
  <Override PartName="/ppt/legacyDocTextInfo.bin" ContentType="application/vnd.ms-office.legacyDocTextInfo"/>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1"/>
  </p:sldMasterIdLst>
  <p:notesMasterIdLst>
    <p:notesMasterId r:id="rId55"/>
  </p:notesMasterIdLst>
  <p:handoutMasterIdLst>
    <p:handoutMasterId r:id="rId56"/>
  </p:handoutMasterIdLst>
  <p:sldIdLst>
    <p:sldId id="256" r:id="rId2"/>
    <p:sldId id="257" r:id="rId3"/>
    <p:sldId id="337" r:id="rId4"/>
    <p:sldId id="338" r:id="rId5"/>
    <p:sldId id="339" r:id="rId6"/>
    <p:sldId id="340" r:id="rId7"/>
    <p:sldId id="258" r:id="rId8"/>
    <p:sldId id="259" r:id="rId9"/>
    <p:sldId id="260" r:id="rId10"/>
    <p:sldId id="341" r:id="rId11"/>
    <p:sldId id="342" r:id="rId12"/>
    <p:sldId id="343" r:id="rId13"/>
    <p:sldId id="344" r:id="rId14"/>
    <p:sldId id="345" r:id="rId15"/>
    <p:sldId id="346" r:id="rId16"/>
    <p:sldId id="347" r:id="rId17"/>
    <p:sldId id="349" r:id="rId18"/>
    <p:sldId id="350" r:id="rId19"/>
    <p:sldId id="348" r:id="rId20"/>
    <p:sldId id="261" r:id="rId21"/>
    <p:sldId id="262" r:id="rId22"/>
    <p:sldId id="351" r:id="rId23"/>
    <p:sldId id="352" r:id="rId24"/>
    <p:sldId id="353" r:id="rId25"/>
    <p:sldId id="354" r:id="rId26"/>
    <p:sldId id="263" r:id="rId27"/>
    <p:sldId id="322" r:id="rId28"/>
    <p:sldId id="320" r:id="rId29"/>
    <p:sldId id="323" r:id="rId30"/>
    <p:sldId id="324" r:id="rId31"/>
    <p:sldId id="325" r:id="rId32"/>
    <p:sldId id="327" r:id="rId33"/>
    <p:sldId id="328" r:id="rId34"/>
    <p:sldId id="329" r:id="rId35"/>
    <p:sldId id="326" r:id="rId36"/>
    <p:sldId id="330" r:id="rId37"/>
    <p:sldId id="331" r:id="rId38"/>
    <p:sldId id="332" r:id="rId39"/>
    <p:sldId id="333" r:id="rId40"/>
    <p:sldId id="334" r:id="rId41"/>
    <p:sldId id="335" r:id="rId42"/>
    <p:sldId id="265" r:id="rId43"/>
    <p:sldId id="267" r:id="rId44"/>
    <p:sldId id="280" r:id="rId45"/>
    <p:sldId id="281" r:id="rId46"/>
    <p:sldId id="286" r:id="rId47"/>
    <p:sldId id="314" r:id="rId48"/>
    <p:sldId id="315" r:id="rId49"/>
    <p:sldId id="316" r:id="rId50"/>
    <p:sldId id="317" r:id="rId51"/>
    <p:sldId id="271" r:id="rId52"/>
    <p:sldId id="319" r:id="rId53"/>
    <p:sldId id="278" r:id="rId5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6" d="100"/>
          <a:sy n="66" d="100"/>
        </p:scale>
        <p:origin x="-45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61" Type="http://schemas.microsoft.com/office/2006/relationships/legacyDocTextInfo" Target="legacyDocTextInfo.bin"/><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4" Type="http://schemas.microsoft.com/office/2006/relationships/legacyDiagramText" Target="legacyDiagramText4.bin"/></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DE047A1-5A0B-464E-B3AA-62ABF302AB7A}" type="datetimeFigureOut">
              <a:rPr lang="en-US" smtClean="0"/>
              <a:t>12/5/2011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CF1B15E-0F43-4872-A417-3B5EA312E5FA}"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614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E86931A7-F999-47ED-A3DA-15268D9981B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9EFD1ECD-3A78-4534-827E-72587E181D67}" type="slidenum">
              <a:rPr lang="en-GB"/>
              <a:pPr/>
              <a:t>29</a:t>
            </a:fld>
            <a:endParaRPr lang="en-GB"/>
          </a:p>
        </p:txBody>
      </p:sp>
      <p:sp>
        <p:nvSpPr>
          <p:cNvPr id="62467" name="Rectangle 2"/>
          <p:cNvSpPr>
            <a:spLocks noGrp="1" noRot="1" noChangeAspect="1" noChangeArrowheads="1" noTextEdit="1"/>
          </p:cNvSpPr>
          <p:nvPr>
            <p:ph type="sldImg"/>
          </p:nvPr>
        </p:nvSpPr>
        <p:spPr>
          <a:xfrm>
            <a:off x="1143000" y="468313"/>
            <a:ext cx="4572000" cy="3429000"/>
          </a:xfrm>
          <a:ln/>
        </p:spPr>
      </p:sp>
      <p:sp>
        <p:nvSpPr>
          <p:cNvPr id="62468" name="Rectangle 3"/>
          <p:cNvSpPr>
            <a:spLocks noGrp="1" noChangeArrowheads="1"/>
          </p:cNvSpPr>
          <p:nvPr>
            <p:ph type="body" idx="1"/>
          </p:nvPr>
        </p:nvSpPr>
        <p:spPr>
          <a:xfrm>
            <a:off x="296863" y="3962400"/>
            <a:ext cx="6300787" cy="4679950"/>
          </a:xfrm>
          <a:noFill/>
          <a:ln/>
        </p:spPr>
        <p:txBody>
          <a:bodyPr/>
          <a:lstStyle/>
          <a:p>
            <a:pPr eaLnBrk="1" hangingPunct="1"/>
            <a:r>
              <a:rPr lang="en-GB" smtClean="0"/>
              <a:t>WRAP works in all sectors, including government, the commercial sector, voluntary and charitable groups, and the general public.</a:t>
            </a:r>
          </a:p>
          <a:p>
            <a:pPr eaLnBrk="1" hangingPunct="1"/>
            <a:r>
              <a:rPr lang="en-GB" smtClean="0"/>
              <a:t>Due to the huge potential for the construction sector to make a positive impact in reducing waste, WRAP runs a major programme within this sector, improving the economics of recycling and diverting materials from landfill.</a:t>
            </a:r>
          </a:p>
          <a:p>
            <a:pPr eaLnBrk="1" hangingPunct="1"/>
            <a:endParaRPr lang="en-GB" smtClean="0"/>
          </a:p>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AE3331BC-49A1-4CF2-A6C3-461BDD9FC38D}" type="slidenum">
              <a:rPr lang="en-GB"/>
              <a:pPr/>
              <a:t>31</a:t>
            </a:fld>
            <a:endParaRPr lang="en-GB"/>
          </a:p>
        </p:txBody>
      </p:sp>
      <p:sp>
        <p:nvSpPr>
          <p:cNvPr id="63491" name="Rectangle 2"/>
          <p:cNvSpPr>
            <a:spLocks noGrp="1" noRot="1" noChangeAspect="1" noChangeArrowheads="1" noTextEdit="1"/>
          </p:cNvSpPr>
          <p:nvPr>
            <p:ph type="sldImg"/>
          </p:nvPr>
        </p:nvSpPr>
        <p:spPr>
          <a:xfrm>
            <a:off x="1144588" y="687388"/>
            <a:ext cx="4570412" cy="3427412"/>
          </a:xfrm>
          <a:ln/>
        </p:spPr>
      </p:sp>
      <p:sp>
        <p:nvSpPr>
          <p:cNvPr id="63492" name="Rectangle 3"/>
          <p:cNvSpPr>
            <a:spLocks noGrp="1" noChangeArrowheads="1"/>
          </p:cNvSpPr>
          <p:nvPr>
            <p:ph type="body" idx="1"/>
          </p:nvPr>
        </p:nvSpPr>
        <p:spPr>
          <a:xfrm>
            <a:off x="685800" y="4343400"/>
            <a:ext cx="5486400" cy="4113213"/>
          </a:xfrm>
          <a:noFill/>
          <a:ln/>
        </p:spPr>
        <p:txBody>
          <a:bodyPr/>
          <a:lstStyle/>
          <a:p>
            <a:pPr eaLnBrk="1" hangingPunct="1"/>
            <a:r>
              <a:rPr lang="en-GB" sz="800" b="1" smtClean="0"/>
              <a:t>Construction is the biggest user of materials</a:t>
            </a:r>
            <a:r>
              <a:rPr lang="en-GB" sz="800" smtClean="0"/>
              <a:t> in the economy, consuming &gt;400 million tonnes of materials each year. It also generates some 122 million tonnes of construction, demolition and excavation waste each year which is over one third of all waste, </a:t>
            </a:r>
            <a:r>
              <a:rPr lang="en-GB" sz="800" b="1" smtClean="0"/>
              <a:t>only half of which is currently recycled or reclaimed back into construction.</a:t>
            </a:r>
          </a:p>
          <a:p>
            <a:pPr eaLnBrk="1" hangingPunct="1"/>
            <a:r>
              <a:rPr lang="en-GB" sz="800" smtClean="0"/>
              <a:t>Use of construction</a:t>
            </a:r>
            <a:r>
              <a:rPr lang="en-GB" sz="800" b="1" smtClean="0"/>
              <a:t> products and materials </a:t>
            </a:r>
            <a:r>
              <a:rPr lang="en-GB" sz="800" smtClean="0"/>
              <a:t>that have </a:t>
            </a:r>
            <a:r>
              <a:rPr lang="en-GB" sz="800" b="1" smtClean="0"/>
              <a:t>above average </a:t>
            </a:r>
            <a:r>
              <a:rPr lang="en-GB" sz="800" smtClean="0"/>
              <a:t>levels of</a:t>
            </a:r>
            <a:r>
              <a:rPr lang="en-GB" sz="800" b="1" smtClean="0"/>
              <a:t> recycled content will help improve this situation. </a:t>
            </a:r>
            <a:r>
              <a:rPr lang="en-GB" sz="800" smtClean="0"/>
              <a:t>The points  below are worth mentioning:</a:t>
            </a:r>
          </a:p>
          <a:p>
            <a:pPr eaLnBrk="1" hangingPunct="1"/>
            <a:r>
              <a:rPr lang="en-GB" sz="800" b="1" smtClean="0"/>
              <a:t>Carbon </a:t>
            </a:r>
            <a:r>
              <a:rPr lang="en-GB" sz="800" smtClean="0"/>
              <a:t>- The impact of construction waste from new house-building alone has been estimated at over 1 million tonnes of CO2-equivalent per annum</a:t>
            </a:r>
            <a:r>
              <a:rPr lang="en-GB" sz="800" u="sng" smtClean="0">
                <a:hlinkClick r:id="" action="ppaction://noaction"/>
              </a:rPr>
              <a:t>[1]</a:t>
            </a:r>
            <a:r>
              <a:rPr lang="en-GB" sz="800" smtClean="0"/>
              <a:t>, or around two years-worth of emissions due to heating and power in those houses.</a:t>
            </a:r>
          </a:p>
          <a:p>
            <a:pPr eaLnBrk="1" hangingPunct="1"/>
            <a:r>
              <a:rPr lang="en-GB" sz="800" b="1" smtClean="0"/>
              <a:t>Waste to landfill</a:t>
            </a:r>
            <a:r>
              <a:rPr lang="en-GB" sz="800" smtClean="0"/>
              <a:t> - Moving to cost-neutral good practice for recycled content can increase the mass of recovered material incorporated in a school or house ten-fold</a:t>
            </a:r>
            <a:r>
              <a:rPr lang="en-GB" sz="800" u="sng" smtClean="0">
                <a:hlinkClick r:id="" action="ppaction://noaction"/>
              </a:rPr>
              <a:t>[2]</a:t>
            </a:r>
            <a:r>
              <a:rPr lang="en-GB" sz="800" smtClean="0"/>
              <a:t>.</a:t>
            </a:r>
          </a:p>
          <a:p>
            <a:pPr eaLnBrk="1" hangingPunct="1"/>
            <a:r>
              <a:rPr lang="en-GB" sz="800" b="1" smtClean="0"/>
              <a:t>Cost savings through waste reduction and recovery</a:t>
            </a:r>
            <a:r>
              <a:rPr lang="en-GB" sz="800" smtClean="0"/>
              <a:t> - Taylor Woodrow studies on live projects have shown average savings of 3% of build costs, or 20% of material on site, and these could be achieved without significant investment costs.  Simons Construction have estimated a saving of £28/tonne by segregating waste on site – rising to £57/tonne in the near future.  From such data, BRE and AEA Technology calculate that the material wasted in building the 190,000 new homes in FY2004/05 had a value in the region of £1bn</a:t>
            </a:r>
            <a:r>
              <a:rPr lang="en-GB" sz="800" u="sng" smtClean="0">
                <a:hlinkClick r:id="" action="ppaction://noaction"/>
              </a:rPr>
              <a:t>[3]</a:t>
            </a:r>
            <a:r>
              <a:rPr lang="en-GB" sz="800" smtClean="0"/>
              <a:t>.  Current best practice could save over £200M (around £1,000 per house).</a:t>
            </a:r>
          </a:p>
          <a:p>
            <a:pPr eaLnBrk="1" hangingPunct="1"/>
            <a:endParaRPr lang="en-GB" sz="800" smtClean="0"/>
          </a:p>
          <a:p>
            <a:pPr eaLnBrk="1" hangingPunct="1"/>
            <a:r>
              <a:rPr lang="en-GB" sz="800" u="sng" smtClean="0">
                <a:hlinkClick r:id="" action="ppaction://noaction"/>
              </a:rPr>
              <a:t>[1]</a:t>
            </a:r>
            <a:r>
              <a:rPr lang="en-GB" sz="800" smtClean="0"/>
              <a:t> Developing a strategic approach to construction waste consultation document, BRE and AEA Technology, 2006</a:t>
            </a:r>
            <a:endParaRPr lang="en-GB" sz="800" u="sng" smtClean="0">
              <a:hlinkClick r:id="" action="ppaction://noaction"/>
            </a:endParaRPr>
          </a:p>
          <a:p>
            <a:pPr eaLnBrk="1" hangingPunct="1"/>
            <a:r>
              <a:rPr lang="en-GB" sz="800" u="sng" smtClean="0">
                <a:hlinkClick r:id="" action="ppaction://noaction"/>
              </a:rPr>
              <a:t>[2]</a:t>
            </a:r>
            <a:r>
              <a:rPr lang="en-GB" sz="800" smtClean="0"/>
              <a:t> Case study analysis by Davis Langdon for the Waste &amp; Resources Action Programme, based on data from the Building Research Establishment</a:t>
            </a:r>
            <a:endParaRPr lang="en-GB" sz="800" u="sng" smtClean="0">
              <a:hlinkClick r:id="" action="ppaction://noaction"/>
            </a:endParaRPr>
          </a:p>
          <a:p>
            <a:pPr eaLnBrk="1" hangingPunct="1"/>
            <a:r>
              <a:rPr lang="en-GB" sz="800" u="sng" smtClean="0">
                <a:hlinkClick r:id="" action="ppaction://noaction"/>
              </a:rPr>
              <a:t>[3]</a:t>
            </a:r>
            <a:r>
              <a:rPr lang="en-GB" sz="800" smtClean="0"/>
              <a:t> Developing a strategic approach to construction waste, 20 year strategy, draft for comment, BRE and AEA Technology, 2006</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52801B40-9668-4BE9-AF1D-ED973C1DBB3E}" type="slidenum">
              <a:rPr lang="en-GB"/>
              <a:pPr/>
              <a:t>35</a:t>
            </a:fld>
            <a:endParaRPr lang="en-GB"/>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xfrm>
            <a:off x="685800" y="4346575"/>
            <a:ext cx="5486400" cy="4111625"/>
          </a:xfrm>
          <a:noFill/>
          <a:ln/>
        </p:spPr>
        <p:txBody>
          <a:bodyPr/>
          <a:lstStyle/>
          <a:p>
            <a:pPr marL="228600" indent="-228600" eaLnBrk="1" hangingPunct="1"/>
            <a:r>
              <a:rPr lang="en-GB" smtClean="0"/>
              <a:t>Sustainability is most easily understood when broken into three distinct areas:</a:t>
            </a:r>
            <a:endParaRPr lang="en-GB" b="1" smtClean="0"/>
          </a:p>
          <a:p>
            <a:pPr marL="228600" indent="-228600" eaLnBrk="1" hangingPunct="1"/>
            <a:r>
              <a:rPr lang="en-GB" b="1" smtClean="0"/>
              <a:t>Energy</a:t>
            </a:r>
            <a:r>
              <a:rPr lang="en-GB" smtClean="0"/>
              <a:t>;</a:t>
            </a:r>
            <a:endParaRPr lang="en-GB" b="1" smtClean="0"/>
          </a:p>
          <a:p>
            <a:pPr marL="228600" indent="-228600" eaLnBrk="1" hangingPunct="1"/>
            <a:r>
              <a:rPr lang="en-GB" b="1" smtClean="0"/>
              <a:t>Materials</a:t>
            </a:r>
            <a:r>
              <a:rPr lang="en-GB" smtClean="0"/>
              <a:t>;</a:t>
            </a:r>
          </a:p>
          <a:p>
            <a:pPr marL="228600" indent="-228600" eaLnBrk="1" hangingPunct="1"/>
            <a:r>
              <a:rPr lang="en-GB" smtClean="0"/>
              <a:t>and </a:t>
            </a:r>
            <a:r>
              <a:rPr lang="en-GB" b="1" smtClean="0"/>
              <a:t>water</a:t>
            </a:r>
            <a:endParaRPr lang="en-GB" smtClean="0"/>
          </a:p>
          <a:p>
            <a:pPr marL="228600" indent="-228600" eaLnBrk="1" hangingPunct="1"/>
            <a:r>
              <a:rPr lang="en-GB" smtClean="0"/>
              <a:t>To ensure that materials are used efficiently we must then consider:</a:t>
            </a:r>
            <a:endParaRPr lang="en-GB" b="1" smtClean="0"/>
          </a:p>
          <a:p>
            <a:pPr marL="228600" indent="-228600" eaLnBrk="1" hangingPunct="1"/>
            <a:r>
              <a:rPr lang="en-GB" b="1" smtClean="0"/>
              <a:t>Materials In</a:t>
            </a:r>
            <a:r>
              <a:rPr lang="en-GB" smtClean="0"/>
              <a:t> – those materials either available on site or procured by the contractor;</a:t>
            </a:r>
            <a:endParaRPr lang="en-GB" b="1" smtClean="0"/>
          </a:p>
          <a:p>
            <a:pPr marL="228600" indent="-228600" eaLnBrk="1" hangingPunct="1"/>
            <a:r>
              <a:rPr lang="en-GB" b="1" smtClean="0"/>
              <a:t>Materials Out</a:t>
            </a:r>
            <a:r>
              <a:rPr lang="en-GB" smtClean="0"/>
              <a:t> – the waste streams leaving the site</a:t>
            </a:r>
            <a:endParaRPr lang="en-GB" b="1" smtClean="0"/>
          </a:p>
          <a:p>
            <a:pPr marL="228600" indent="-228600" eaLnBrk="1" hangingPunct="1"/>
            <a:endParaRPr lang="en-GB" b="1" smtClean="0"/>
          </a:p>
          <a:p>
            <a:pPr marL="228600" indent="-228600" eaLnBrk="1" hangingPunct="1"/>
            <a:r>
              <a:rPr lang="en-GB" b="1" smtClean="0"/>
              <a:t>Both of these provide real opportunities to use materials more efficiently</a:t>
            </a:r>
          </a:p>
          <a:p>
            <a:pPr marL="228600" indent="-228600" eaLnBrk="1" hangingPunct="1"/>
            <a:endParaRPr lang="en-GB" b="1" smtClean="0"/>
          </a:p>
          <a:p>
            <a:pPr marL="228600" indent="-228600" eaLnBrk="1" hangingPunct="1"/>
            <a:r>
              <a:rPr lang="en-GB" b="1" smtClean="0"/>
              <a:t>Materials In</a:t>
            </a:r>
            <a:r>
              <a:rPr lang="en-GB" smtClean="0"/>
              <a:t> has 2 main opportunities:</a:t>
            </a:r>
          </a:p>
          <a:p>
            <a:pPr marL="228600" indent="-228600" eaLnBrk="1" hangingPunct="1"/>
            <a:r>
              <a:rPr lang="en-GB" smtClean="0"/>
              <a:t>Firstly, you need to plan your </a:t>
            </a:r>
            <a:r>
              <a:rPr lang="en-GB" b="1" smtClean="0"/>
              <a:t>demolition</a:t>
            </a:r>
            <a:r>
              <a:rPr lang="en-GB" smtClean="0"/>
              <a:t> so that you extract the maximum value from the existing buildings.  This might involve the resale of materials, but might also include adapting your design to make most use of the demolition arisings – processed or simply reused.</a:t>
            </a:r>
          </a:p>
          <a:p>
            <a:pPr marL="228600" indent="-228600" eaLnBrk="1" hangingPunct="1"/>
            <a:r>
              <a:rPr lang="en-GB" smtClean="0"/>
              <a:t>Secondly, you can procure materials with a higher than average level of </a:t>
            </a:r>
            <a:r>
              <a:rPr lang="en-GB" b="1" smtClean="0"/>
              <a:t>recycled content</a:t>
            </a:r>
            <a:r>
              <a:rPr lang="en-GB" smtClean="0"/>
              <a:t>.  WRAP has worked extensively with industry to demonstrate that this is a cost neutral opportunity.</a:t>
            </a:r>
          </a:p>
          <a:p>
            <a:pPr marL="228600" indent="-228600" eaLnBrk="1" hangingPunct="1"/>
            <a:r>
              <a:rPr lang="en-GB" smtClean="0"/>
              <a:t/>
            </a:r>
            <a:br>
              <a:rPr lang="en-GB" smtClean="0"/>
            </a:br>
            <a:r>
              <a:rPr lang="en-GB" smtClean="0"/>
              <a:t>Looking at </a:t>
            </a:r>
            <a:r>
              <a:rPr lang="en-GB" b="1" smtClean="0"/>
              <a:t>materials Out</a:t>
            </a:r>
            <a:r>
              <a:rPr lang="en-GB" smtClean="0"/>
              <a:t> – the focus must always be upon waste reduction, as opposed to simple recycling.</a:t>
            </a:r>
          </a:p>
          <a:p>
            <a:pPr marL="228600" indent="-228600" eaLnBrk="1" hangingPunct="1"/>
            <a:r>
              <a:rPr lang="en-GB" smtClean="0"/>
              <a:t>You can reduce the quantity of waste you generate in several ways:</a:t>
            </a:r>
          </a:p>
          <a:p>
            <a:pPr marL="685800" lvl="1" indent="-228600" eaLnBrk="1" hangingPunct="1">
              <a:buFontTx/>
              <a:buChar char="•"/>
            </a:pPr>
            <a:r>
              <a:rPr lang="en-GB" smtClean="0"/>
              <a:t>by designing it out;</a:t>
            </a:r>
          </a:p>
          <a:p>
            <a:pPr marL="685800" lvl="1" indent="-228600" eaLnBrk="1" hangingPunct="1">
              <a:buFontTx/>
              <a:buChar char="•"/>
            </a:pPr>
            <a:r>
              <a:rPr lang="en-GB" smtClean="0"/>
              <a:t>through robust procurement;</a:t>
            </a:r>
          </a:p>
          <a:p>
            <a:pPr marL="685800" lvl="1" indent="-228600" eaLnBrk="1" hangingPunct="1">
              <a:buFontTx/>
              <a:buChar char="•"/>
            </a:pPr>
            <a:r>
              <a:rPr lang="en-GB" smtClean="0"/>
              <a:t>effective logistics;</a:t>
            </a:r>
          </a:p>
          <a:p>
            <a:pPr marL="685800" lvl="1" indent="-228600" eaLnBrk="1" hangingPunct="1">
              <a:buFontTx/>
              <a:buChar char="•"/>
            </a:pPr>
            <a:r>
              <a:rPr lang="en-GB" smtClean="0"/>
              <a:t>and effective site management</a:t>
            </a:r>
          </a:p>
          <a:p>
            <a:pPr marL="228600" indent="-228600" eaLnBrk="1" hangingPunct="1"/>
            <a:r>
              <a:rPr lang="en-GB" smtClean="0"/>
              <a:t>Only after these opportunities have been exhausted should the focus then be on recycling and the segregation of wastes and the use of an efficient materials recovery facility.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91E447BB-FD89-4847-916B-15D24262CDA8}" type="slidenum">
              <a:rPr lang="en-GB"/>
              <a:pPr/>
              <a:t>36</a:t>
            </a:fld>
            <a:endParaRPr lang="en-GB"/>
          </a:p>
        </p:txBody>
      </p:sp>
      <p:sp>
        <p:nvSpPr>
          <p:cNvPr id="65539" name="Rectangle 2"/>
          <p:cNvSpPr>
            <a:spLocks noGrp="1" noRot="1" noChangeAspect="1" noChangeArrowheads="1" noTextEdit="1"/>
          </p:cNvSpPr>
          <p:nvPr>
            <p:ph type="sldImg"/>
          </p:nvPr>
        </p:nvSpPr>
        <p:spPr>
          <a:xfrm>
            <a:off x="1143000" y="685800"/>
            <a:ext cx="4573588" cy="3429000"/>
          </a:xfrm>
          <a:ln/>
        </p:spPr>
      </p:sp>
      <p:sp>
        <p:nvSpPr>
          <p:cNvPr id="65540" name="Rectangle 3"/>
          <p:cNvSpPr>
            <a:spLocks noGrp="1" noChangeArrowheads="1"/>
          </p:cNvSpPr>
          <p:nvPr>
            <p:ph type="body" idx="1"/>
          </p:nvPr>
        </p:nvSpPr>
        <p:spPr>
          <a:xfrm>
            <a:off x="685800" y="4341813"/>
            <a:ext cx="5486400" cy="4116387"/>
          </a:xfrm>
          <a:noFill/>
          <a:ln/>
        </p:spPr>
        <p:txBody>
          <a:bodyPr/>
          <a:lstStyle/>
          <a:p>
            <a:pPr eaLnBrk="1" hangingPunct="1"/>
            <a:r>
              <a:rPr lang="en-GB" smtClean="0"/>
              <a:t>It is important to highlight that there are no wrong or right answers, but this provide an illustration that frequent costs are higher and more complex than clients may consider.  This is also an area with the potential to impact upon profit margins with the opportunity to make savings for individual projects where waste management is addressed throughout the project.</a:t>
            </a:r>
          </a:p>
          <a:p>
            <a:pPr eaLnBrk="1" hangingPunct="1"/>
            <a:endParaRPr lang="en-GB" smtClean="0"/>
          </a:p>
          <a:p>
            <a:pPr eaLnBrk="1" hangingPunct="1"/>
            <a:r>
              <a:rPr lang="en-GB" smtClean="0"/>
              <a:t>In a study by Envirowise with AMEC (AMEC Darlington Survey, (http://envirowise.gov.uk/media/attachments/202895/BRE-Construction-resource-efficincy.pdf ), a single skip of mixed construction waste cost:</a:t>
            </a:r>
          </a:p>
          <a:p>
            <a:pPr eaLnBrk="1" hangingPunct="1"/>
            <a:endParaRPr lang="en-GB" b="1" smtClean="0"/>
          </a:p>
          <a:p>
            <a:pPr eaLnBrk="1" hangingPunct="1"/>
            <a:r>
              <a:rPr lang="en-GB" b="1" smtClean="0"/>
              <a:t>Total Cost = £1,343</a:t>
            </a:r>
          </a:p>
          <a:p>
            <a:pPr eaLnBrk="1" hangingPunct="1">
              <a:buFontTx/>
              <a:buChar char="•"/>
            </a:pPr>
            <a:r>
              <a:rPr lang="en-GB" smtClean="0"/>
              <a:t>Skip Hire = £85 (now £120)</a:t>
            </a:r>
          </a:p>
          <a:p>
            <a:pPr eaLnBrk="1" hangingPunct="1">
              <a:buFontTx/>
              <a:buChar char="•"/>
            </a:pPr>
            <a:r>
              <a:rPr lang="en-GB" smtClean="0"/>
              <a:t>Labour to fill skip = £163</a:t>
            </a:r>
          </a:p>
          <a:p>
            <a:pPr eaLnBrk="1" hangingPunct="1">
              <a:buFontTx/>
              <a:buChar char="•"/>
            </a:pPr>
            <a:r>
              <a:rPr lang="en-GB" smtClean="0"/>
              <a:t>Cost of material in the skip = £1,095</a:t>
            </a:r>
          </a:p>
          <a:p>
            <a:pPr eaLnBrk="1" hangingPunct="1"/>
            <a:endParaRPr lang="en-GB" smtClean="0"/>
          </a:p>
          <a:p>
            <a:pPr eaLnBrk="1" hangingPunct="1"/>
            <a:r>
              <a:rPr lang="en-GB" smtClean="0"/>
              <a:t>As we will see later waste to landfill is taxed.  The 2007/08 rates are:</a:t>
            </a:r>
          </a:p>
          <a:p>
            <a:pPr eaLnBrk="1" hangingPunct="1">
              <a:buFontTx/>
              <a:buChar char="•"/>
            </a:pPr>
            <a:r>
              <a:rPr lang="en-GB" smtClean="0"/>
              <a:t>Mixed waste = £24 per tonne</a:t>
            </a:r>
          </a:p>
          <a:p>
            <a:pPr eaLnBrk="1" hangingPunct="1">
              <a:buFontTx/>
              <a:buChar char="•"/>
            </a:pPr>
            <a:r>
              <a:rPr lang="en-GB" smtClean="0"/>
              <a:t>Inert waste = £2 per tonne</a:t>
            </a:r>
          </a:p>
          <a:p>
            <a:pPr eaLnBrk="1" hangingPunct="1"/>
            <a:endParaRPr lang="en-GB" smtClean="0"/>
          </a:p>
          <a:p>
            <a:pPr eaLnBrk="1" hangingPunct="1"/>
            <a:r>
              <a:rPr lang="en-GB" smtClean="0"/>
              <a:t>Landfill taxes are due to rise:</a:t>
            </a:r>
          </a:p>
          <a:p>
            <a:pPr eaLnBrk="1" hangingPunct="1">
              <a:buFontTx/>
              <a:buChar char="•"/>
            </a:pPr>
            <a:r>
              <a:rPr lang="en-GB" smtClean="0"/>
              <a:t>Mixed waste = annual increase of £8 per tonne to at least 2011 (i.e. double the current level from April 2010)</a:t>
            </a:r>
          </a:p>
          <a:p>
            <a:pPr eaLnBrk="1" hangingPunct="1">
              <a:buFontTx/>
              <a:buChar char="•"/>
            </a:pPr>
            <a:r>
              <a:rPr lang="en-GB" smtClean="0"/>
              <a:t>Inert waste = £2.50 per tonne from April 2008</a:t>
            </a:r>
          </a:p>
          <a:p>
            <a:pPr eaLnBrk="1" hangingPunct="1"/>
            <a:endParaRPr lang="en-GB" smtClean="0"/>
          </a:p>
          <a:p>
            <a:pPr eaLnBrk="1" hangingPunct="1"/>
            <a:r>
              <a:rPr lang="en-GB" smtClean="0"/>
              <a:t>The Aggregate Levy will also increase, making the use of recycled aggregates derived from inert waste more favourable financially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73165E11-9A77-47C1-AA48-4017B4FE6DA6}" type="slidenum">
              <a:rPr lang="en-GB"/>
              <a:pPr/>
              <a:t>39</a:t>
            </a:fld>
            <a:endParaRPr lang="en-GB"/>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r>
              <a:rPr lang="en-GB" smtClean="0"/>
              <a:t>Signing up to the voluntary agreement also demonstrates that you are acting on Government policy.</a:t>
            </a:r>
          </a:p>
          <a:p>
            <a:pPr eaLnBrk="1" hangingPunct="1"/>
            <a:r>
              <a:rPr lang="en-GB" smtClean="0"/>
              <a:t>Across the UK, national Governments are raising the profile of construction waste as a </a:t>
            </a:r>
            <a:r>
              <a:rPr lang="en-GB" u="sng" smtClean="0"/>
              <a:t>headline policy issue</a:t>
            </a:r>
            <a:r>
              <a:rPr lang="en-GB" smtClean="0"/>
              <a:t>.  The sector-wide Construction Commitments go one step further in promoting </a:t>
            </a:r>
            <a:r>
              <a:rPr lang="en-GB" u="sng" smtClean="0"/>
              <a:t>principles</a:t>
            </a:r>
            <a:r>
              <a:rPr lang="en-GB" smtClean="0"/>
              <a:t>.  Our voluntary agreement then puts in place the </a:t>
            </a:r>
            <a:r>
              <a:rPr lang="en-GB" u="sng" smtClean="0"/>
              <a:t>practical</a:t>
            </a:r>
            <a:r>
              <a:rPr lang="en-GB" smtClean="0"/>
              <a:t> steps for achieving and quantifying real improvements. </a:t>
            </a:r>
          </a:p>
          <a:p>
            <a:pPr eaLnBrk="1" hangingPunct="1"/>
            <a:endParaRPr lang="en-GB" b="1" i="1" u="sng" smtClean="0"/>
          </a:p>
          <a:p>
            <a:pPr eaLnBrk="1" hangingPunct="1"/>
            <a:r>
              <a:rPr lang="en-GB" b="1" i="1" u="sng" smtClean="0"/>
              <a:t>Background information</a:t>
            </a:r>
            <a:endParaRPr lang="en-GB" i="1" smtClean="0"/>
          </a:p>
          <a:p>
            <a:pPr eaLnBrk="1" hangingPunct="1"/>
            <a:r>
              <a:rPr lang="en-GB" i="1" smtClean="0"/>
              <a:t>1 – Construction Commitments – These are a voluntary agreement for the construction sector, and apply across the UK.  They contain 6 sections, </a:t>
            </a:r>
            <a:r>
              <a:rPr lang="en-GB" i="1" u="sng" smtClean="0"/>
              <a:t>one of which</a:t>
            </a:r>
            <a:r>
              <a:rPr lang="en-GB" i="1" smtClean="0"/>
              <a:t> relates to sustainability.  Within this section, there is a specific target to reduce waste to landfill by 50%.</a:t>
            </a:r>
          </a:p>
          <a:p>
            <a:pPr eaLnBrk="1" hangingPunct="1"/>
            <a:r>
              <a:rPr lang="en-GB" i="1" smtClean="0"/>
              <a:t>2 – In England – The Strategy for Sustainable Construction has as a headline target the reduction, by half, of waste to landfill.</a:t>
            </a:r>
          </a:p>
          <a:p>
            <a:pPr eaLnBrk="1" hangingPunct="1"/>
            <a:r>
              <a:rPr lang="en-GB" i="1" smtClean="0"/>
              <a:t>3 – Scotland – The Scottish Government have set a policy to send no waste to landfill.  They are currently consulting on measures to achieve this objective.</a:t>
            </a:r>
          </a:p>
          <a:p>
            <a:pPr eaLnBrk="1" hangingPunct="1"/>
            <a:r>
              <a:rPr lang="en-GB" i="1" smtClean="0"/>
              <a:t>4 – Northern Ireland – Established a Strategic Waste Board to establish delivery strategy for EU Directives. Current targets are to achieve 75% of Construction, Demolition and Excavation Wastes to be recycled or reused by 2020 and consulting on SWMP legislation. [check!!!!!!!!!!!!!!]  CPD is the Central Procurement Directorate.</a:t>
            </a:r>
          </a:p>
          <a:p>
            <a:pPr eaLnBrk="1" hangingPunct="1"/>
            <a:r>
              <a:rPr lang="en-GB" i="1" smtClean="0"/>
              <a:t>5 – Wales – Shortly to go to consultation over the introduction of new SWMP legislation.  No headline construction targets.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4C97BDAD-F30B-4CB3-9318-941229927882}" type="slidenum">
              <a:rPr lang="en-GB"/>
              <a:pPr/>
              <a:t>40</a:t>
            </a:fld>
            <a:endParaRPr lang="en-GB"/>
          </a:p>
        </p:txBody>
      </p:sp>
      <p:sp>
        <p:nvSpPr>
          <p:cNvPr id="67587" name="Rectangle 2"/>
          <p:cNvSpPr>
            <a:spLocks noGrp="1" noRot="1" noChangeAspect="1" noChangeArrowheads="1" noTextEdit="1"/>
          </p:cNvSpPr>
          <p:nvPr>
            <p:ph type="sldImg"/>
          </p:nvPr>
        </p:nvSpPr>
        <p:spPr>
          <a:xfrm>
            <a:off x="1146175" y="688975"/>
            <a:ext cx="4568825" cy="3425825"/>
          </a:xfrm>
          <a:ln/>
        </p:spPr>
      </p:sp>
      <p:sp>
        <p:nvSpPr>
          <p:cNvPr id="67588" name="Rectangle 3"/>
          <p:cNvSpPr>
            <a:spLocks noGrp="1" noChangeArrowheads="1"/>
          </p:cNvSpPr>
          <p:nvPr>
            <p:ph type="body" idx="1"/>
          </p:nvPr>
        </p:nvSpPr>
        <p:spPr>
          <a:xfrm>
            <a:off x="685800" y="4344988"/>
            <a:ext cx="5486400" cy="4110037"/>
          </a:xfrm>
          <a:noFill/>
          <a:ln/>
        </p:spPr>
        <p:txBody>
          <a:bodyPr/>
          <a:lstStyle/>
          <a:p>
            <a:pPr eaLnBrk="1" hangingPunct="1"/>
            <a:r>
              <a:rPr lang="en-GB" dirty="0" smtClean="0"/>
              <a:t>The actions for clients and contractors are the same, as this reflects that both types of organisation face similar issues, but seen from different perspectives.</a:t>
            </a:r>
          </a:p>
          <a:p>
            <a:pPr eaLnBrk="1" hangingPunct="1"/>
            <a:r>
              <a:rPr lang="en-GB" dirty="0" smtClean="0"/>
              <a:t>There are common elements that run throughout these actions.  The strongest is the need to </a:t>
            </a:r>
            <a:r>
              <a:rPr lang="en-GB" b="1" dirty="0" smtClean="0"/>
              <a:t>set improvement targets</a:t>
            </a:r>
            <a:r>
              <a:rPr lang="en-GB" dirty="0" smtClean="0"/>
              <a:t>, </a:t>
            </a:r>
            <a:r>
              <a:rPr lang="en-GB" b="1" dirty="0" smtClean="0"/>
              <a:t>measure performance</a:t>
            </a:r>
            <a:r>
              <a:rPr lang="en-GB" dirty="0" smtClean="0"/>
              <a:t> and </a:t>
            </a:r>
            <a:r>
              <a:rPr lang="en-GB" b="1" dirty="0" smtClean="0"/>
              <a:t>report on progress</a:t>
            </a:r>
            <a:r>
              <a:rPr lang="en-GB" dirty="0" smtClean="0"/>
              <a:t>.</a:t>
            </a:r>
          </a:p>
          <a:p>
            <a:pPr eaLnBrk="1" hangingPunct="1"/>
            <a:r>
              <a:rPr lang="en-GB" dirty="0" smtClean="0"/>
              <a:t>“We want you to…</a:t>
            </a:r>
            <a:endParaRPr lang="en-GB" b="1" dirty="0" smtClean="0"/>
          </a:p>
          <a:p>
            <a:pPr lvl="1" eaLnBrk="1" hangingPunct="1">
              <a:buFontTx/>
              <a:buChar char="•"/>
            </a:pPr>
            <a:r>
              <a:rPr lang="en-GB" b="1" dirty="0" smtClean="0"/>
              <a:t>set a target for reducing waste to landfill;</a:t>
            </a:r>
          </a:p>
          <a:p>
            <a:pPr lvl="1" eaLnBrk="1" hangingPunct="1">
              <a:buFontTx/>
              <a:buChar char="•"/>
            </a:pPr>
            <a:r>
              <a:rPr lang="en-GB" b="1" dirty="0" smtClean="0"/>
              <a:t>embed the target within corporate policy and processes;</a:t>
            </a:r>
          </a:p>
          <a:p>
            <a:pPr lvl="1" eaLnBrk="1" hangingPunct="1">
              <a:buFontTx/>
              <a:buChar char="•"/>
            </a:pPr>
            <a:r>
              <a:rPr lang="en-GB" b="1" dirty="0" smtClean="0"/>
              <a:t>set corresponding requirements in project procurement and engage with our supply chain;</a:t>
            </a:r>
          </a:p>
          <a:p>
            <a:pPr lvl="1" eaLnBrk="1" hangingPunct="1">
              <a:buFontTx/>
              <a:buChar char="•"/>
            </a:pPr>
            <a:r>
              <a:rPr lang="en-GB" b="1" dirty="0" smtClean="0"/>
              <a:t>measure performance at a project level relative to a corporate baseline; and</a:t>
            </a:r>
          </a:p>
          <a:p>
            <a:pPr lvl="1" eaLnBrk="1" hangingPunct="1">
              <a:buFontTx/>
              <a:buChar char="•"/>
            </a:pPr>
            <a:r>
              <a:rPr lang="en-GB" b="1" dirty="0" smtClean="0"/>
              <a:t>report annually on overall corporate performance.”</a:t>
            </a:r>
            <a:endParaRPr lang="en-GB" dirty="0" smtClean="0"/>
          </a:p>
          <a:p>
            <a:pPr eaLnBrk="1" hangingPunct="1"/>
            <a:r>
              <a:rPr lang="en-GB" dirty="0" smtClean="0"/>
              <a:t>So, what does this mean?</a:t>
            </a:r>
          </a:p>
          <a:p>
            <a:pPr eaLnBrk="1" hangingPunct="1"/>
            <a:r>
              <a:rPr lang="en-GB" dirty="0" smtClean="0"/>
              <a:t>Whether a client or a contractor, you both need clear, deliverable corporate policies and processes.  These shouldn’t just sit as a global environmental mission statement on your website, but should come right back to project level, and inform the way in which you procure your works or manage your projects.</a:t>
            </a:r>
          </a:p>
          <a:p>
            <a:pPr eaLnBrk="1" hangingPunct="1"/>
            <a:endParaRPr lang="en-GB" dirty="0" smtClean="0"/>
          </a:p>
          <a:p>
            <a:pPr eaLnBrk="1" hangingPunct="1"/>
            <a:r>
              <a:rPr lang="en-GB" dirty="0" smtClean="0"/>
              <a:t>Clients need to frame requirements right at the start of a project, state what levels of recovery they want, state how they want this data reported, and when.  As you will see shortly, the commitment gives you the tools to do this consistently, and robustly.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051F782A-1E62-4B7D-81CC-0CDEBB921543}" type="slidenum">
              <a:rPr lang="en-GB"/>
              <a:pPr/>
              <a:t>44</a:t>
            </a:fld>
            <a:endParaRPr lang="en-GB"/>
          </a:p>
        </p:txBody>
      </p:sp>
      <p:sp>
        <p:nvSpPr>
          <p:cNvPr id="68611" name="Rectangle 2"/>
          <p:cNvSpPr>
            <a:spLocks noGrp="1" noRot="1" noChangeAspect="1" noChangeArrowheads="1" noTextEdit="1"/>
          </p:cNvSpPr>
          <p:nvPr>
            <p:ph type="sldImg"/>
          </p:nvPr>
        </p:nvSpPr>
        <p:spPr>
          <a:xfrm>
            <a:off x="1144588" y="687388"/>
            <a:ext cx="4572000" cy="3429000"/>
          </a:xfrm>
          <a:ln/>
        </p:spPr>
      </p:sp>
      <p:sp>
        <p:nvSpPr>
          <p:cNvPr id="68612" name="Rectangle 3"/>
          <p:cNvSpPr>
            <a:spLocks noGrp="1" noChangeArrowheads="1"/>
          </p:cNvSpPr>
          <p:nvPr>
            <p:ph type="body" idx="1"/>
          </p:nvPr>
        </p:nvSpPr>
        <p:spPr>
          <a:xfrm>
            <a:off x="685800" y="4343400"/>
            <a:ext cx="5486400" cy="4113213"/>
          </a:xfrm>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grpSp>
      </p:grpSp>
      <p:sp>
        <p:nvSpPr>
          <p:cNvPr id="12307"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en-GB"/>
              <a:t>Click to edit Master title style</a:t>
            </a:r>
          </a:p>
        </p:txBody>
      </p:sp>
      <p:sp>
        <p:nvSpPr>
          <p:cNvPr id="12308"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en-GB"/>
              <a:t>Click to edit Master subtitle style</a:t>
            </a:r>
          </a:p>
        </p:txBody>
      </p:sp>
      <p:sp>
        <p:nvSpPr>
          <p:cNvPr id="18" name="Rectangle 16"/>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GB"/>
          </a:p>
        </p:txBody>
      </p:sp>
      <p:sp>
        <p:nvSpPr>
          <p:cNvPr id="19" name="Rectangle 17"/>
          <p:cNvSpPr>
            <a:spLocks noGrp="1" noChangeArrowheads="1"/>
          </p:cNvSpPr>
          <p:nvPr>
            <p:ph type="ftr" sz="quarter" idx="11"/>
          </p:nvPr>
        </p:nvSpPr>
        <p:spPr/>
        <p:txBody>
          <a:bodyPr/>
          <a:lstStyle>
            <a:lvl1pPr>
              <a:defRPr smtClean="0"/>
            </a:lvl1pPr>
          </a:lstStyle>
          <a:p>
            <a:pPr>
              <a:defRPr/>
            </a:pPr>
            <a:endParaRPr lang="en-GB"/>
          </a:p>
        </p:txBody>
      </p:sp>
      <p:sp>
        <p:nvSpPr>
          <p:cNvPr id="20" name="Rectangle 18"/>
          <p:cNvSpPr>
            <a:spLocks noGrp="1" noChangeArrowheads="1"/>
          </p:cNvSpPr>
          <p:nvPr>
            <p:ph type="sldNum" sz="quarter" idx="12"/>
          </p:nvPr>
        </p:nvSpPr>
        <p:spPr/>
        <p:txBody>
          <a:bodyPr/>
          <a:lstStyle>
            <a:lvl1pPr>
              <a:defRPr smtClean="0"/>
            </a:lvl1pPr>
          </a:lstStyle>
          <a:p>
            <a:pPr>
              <a:defRPr/>
            </a:pPr>
            <a:fld id="{AA144C40-D8C9-4006-B0E6-D89ABDE6D58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EA909DE-3B3F-4417-B538-83E759FD5CAA}"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EAB70A34-BC45-4BF6-87F5-4A378E1CC790}"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FE72216-DC31-4BCC-A5A2-DDFB64A5B287}"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2"/>
          <p:cNvSpPr>
            <a:spLocks noGrp="1" noChangeArrowheads="1"/>
          </p:cNvSpPr>
          <p:nvPr>
            <p:ph type="ftr" sz="quarter"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A59B2B48-57DB-420B-90CD-DB405272468B}" type="slidenum">
              <a:rPr lang="en-GB"/>
              <a:pPr>
                <a:defRPr/>
              </a:pPr>
              <a:t>‹#›</a:t>
            </a:fld>
            <a:endParaRPr lang="en-GB"/>
          </a:p>
        </p:txBody>
      </p:sp>
      <p:sp>
        <p:nvSpPr>
          <p:cNvPr id="9"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
          <p:cNvSpPr>
            <a:spLocks noGrp="1" noChangeArrowheads="1"/>
          </p:cNvSpPr>
          <p:nvPr>
            <p:ph type="ftr" sz="quarter"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D75263F8-45CA-4A50-8FE1-22725F6A81D5}" type="slidenum">
              <a:rPr lang="en-GB"/>
              <a:pPr>
                <a:defRPr/>
              </a:pPr>
              <a:t>‹#›</a:t>
            </a:fld>
            <a:endParaRPr lang="en-GB"/>
          </a:p>
        </p:txBody>
      </p:sp>
      <p:sp>
        <p:nvSpPr>
          <p:cNvPr id="5"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06F80401-DDF2-463C-8B88-FB5A79AB317D}" type="slidenum">
              <a:rPr lang="en-GB"/>
              <a:pPr>
                <a:defRPr/>
              </a:pPr>
              <a:t>‹#›</a:t>
            </a:fld>
            <a:endParaRPr lang="en-GB"/>
          </a:p>
        </p:txBody>
      </p:sp>
      <p:sp>
        <p:nvSpPr>
          <p:cNvPr id="4"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6FB036F1-B215-4711-AFFC-B0DE97D5BFC2}"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0D6EED7-2505-4E9B-BB42-BC0138487DE5}"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A0AB9E41-CB61-454A-BD3D-AA34A03E6C5F}"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57200"/>
            <a:ext cx="2057400" cy="5410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457200"/>
            <a:ext cx="60198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E98C8F05-E484-491C-B18E-91C28F4DFA8A}"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63A7FED0-2DAF-4482-8922-76362CF27F71}"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981200"/>
            <a:ext cx="8229600" cy="3886200"/>
          </a:xfrm>
        </p:spPr>
        <p:txBody>
          <a:bodyPr/>
          <a:lstStyle/>
          <a:p>
            <a:pPr lvl="0"/>
            <a:endParaRPr lang="en-GB"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A1BFB491-9EDD-4874-8A30-3E3D624A20CD}"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159000" y="1438275"/>
            <a:ext cx="6478588" cy="533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2159000" y="2159000"/>
            <a:ext cx="3162300" cy="4498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5473700" y="2159000"/>
            <a:ext cx="3163888" cy="2173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5473700" y="4484688"/>
            <a:ext cx="3163888" cy="21732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5"/>
          <p:cNvSpPr>
            <a:spLocks noGrp="1" noChangeArrowheads="1"/>
          </p:cNvSpPr>
          <p:nvPr>
            <p:ph type="ftr" sz="quarter" idx="10"/>
          </p:nvPr>
        </p:nvSpPr>
        <p:spPr/>
        <p:txBody>
          <a:bodyPr/>
          <a:lstStyle>
            <a:lvl1pPr>
              <a:defRPr/>
            </a:lvl1pPr>
          </a:lstStyle>
          <a:p>
            <a:pPr>
              <a:defRPr/>
            </a:pPr>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159000" y="1438275"/>
            <a:ext cx="6478588" cy="5334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2159000" y="2159000"/>
            <a:ext cx="6478588" cy="4498975"/>
          </a:xfrm>
        </p:spPr>
        <p:txBody>
          <a:bodyPr/>
          <a:lstStyle/>
          <a:p>
            <a:pPr lvl="0"/>
            <a:endParaRPr lang="en-US" noProof="0" smtClean="0"/>
          </a:p>
        </p:txBody>
      </p:sp>
      <p:sp>
        <p:nvSpPr>
          <p:cNvPr id="4" name="Rectangle 5"/>
          <p:cNvSpPr>
            <a:spLocks noGrp="1" noChangeArrowheads="1"/>
          </p:cNvSpPr>
          <p:nvPr>
            <p:ph type="ftr" sz="quarter" idx="10"/>
          </p:nvPr>
        </p:nvSpPr>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vl1pPr>
          </a:lstStyle>
          <a:p>
            <a:pPr>
              <a:defRPr/>
            </a:pPr>
            <a:endParaRPr lang="en-GB"/>
          </a:p>
        </p:txBody>
      </p:sp>
      <p:sp>
        <p:nvSpPr>
          <p:cNvPr id="11267"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Black" pitchFamily="34" charset="0"/>
              </a:defRPr>
            </a:lvl1pPr>
          </a:lstStyle>
          <a:p>
            <a:pPr>
              <a:defRPr/>
            </a:pPr>
            <a:fld id="{88FDE4DE-E870-4DF7-8922-400DA1CE2FF6}" type="slidenum">
              <a:rPr lang="en-GB"/>
              <a:pPr>
                <a:defRPr/>
              </a:pPr>
              <a:t>‹#›</a:t>
            </a:fld>
            <a:endParaRPr lang="en-GB"/>
          </a:p>
        </p:txBody>
      </p:sp>
      <p:grpSp>
        <p:nvGrpSpPr>
          <p:cNvPr id="2052" name="Group 4"/>
          <p:cNvGrpSpPr>
            <a:grpSpLocks/>
          </p:cNvGrpSpPr>
          <p:nvPr/>
        </p:nvGrpSpPr>
        <p:grpSpPr bwMode="auto">
          <a:xfrm>
            <a:off x="0" y="0"/>
            <a:ext cx="9144000" cy="546100"/>
            <a:chOff x="0" y="0"/>
            <a:chExt cx="5760" cy="344"/>
          </a:xfrm>
        </p:grpSpPr>
        <p:sp>
          <p:nvSpPr>
            <p:cNvPr id="11269"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11270"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en-US" sz="2400">
                <a:latin typeface="Times New Roman" pitchFamily="18" charset="0"/>
              </a:endParaRPr>
            </a:p>
          </p:txBody>
        </p:sp>
        <p:sp>
          <p:nvSpPr>
            <p:cNvPr id="11271"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11272"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11273"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11274"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11275"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1276"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11277"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grpSp>
      <p:sp>
        <p:nvSpPr>
          <p:cNvPr id="2053"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4"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1280"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Tree>
  </p:cSld>
  <p:clrMap bg1="lt1" tx1="dk1" bg2="lt2" tx2="dk2" accent1="accent1" accent2="accent2" accent3="accent3" accent4="accent4" accent5="accent5" accent6="accent6" hlink="hlink" folHlink="folHlink"/>
  <p:sldLayoutIdLst>
    <p:sldLayoutId id="2147483684"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5" r:id="rId14"/>
    <p:sldLayoutId id="2147483686" r:id="rId15"/>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vmlDrawing" Target="../drawings/vmlDrawing1.v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images.google.co.uk/imgres?imgurl=http://en.wikipedia.org/upload/9/99/Washer.600pix.jpg&amp;imgrefurl=http://en.wikipedia.org/wiki/Washing_machine&amp;h=684&amp;w=600&amp;sz=88&amp;tbnid=ULVOOxh78n4J:&amp;tbnh=136&amp;tbnw=120&amp;start=1&amp;prev=/images?q=washing+machine&amp;hl=en&amp;lr=" TargetMode="External"/><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hyperlink" Target="http://images.google.co.uk/imgres?imgurl=http://www.thevooner.com/feature/2003/05/02/nokia7250/nokia7250front2.jpg&amp;imgrefurl=http://www.thevooner.com/feature/2003/05/02/nokia7250/nokia7250.htm&amp;h=791&amp;w=800&amp;sz=71&amp;tbnid=iIkzcRf8dbsJ:&amp;tbnh=140&amp;tbnw=141&amp;start=5&amp;prev=/images?q=mobile+phone&amp;hl=en&amp;lr=" TargetMode="External"/><Relationship Id="rId1" Type="http://schemas.openxmlformats.org/officeDocument/2006/relationships/slideLayout" Target="../slideLayouts/slideLayout2.xml"/><Relationship Id="rId6" Type="http://schemas.openxmlformats.org/officeDocument/2006/relationships/hyperlink" Target="http://images.google.co.uk/imgres?imgurl=http://www.combimouse.com/Applications/images/Notebook%20computer.jpg&amp;imgrefurl=http://www.combimouse.com/Applications/Applications.htm&amp;h=412&amp;w=421&amp;sz=18&amp;tbnid=HsWzHivltkcJ:&amp;tbnh=119&amp;tbnw=121&amp;start=36&amp;prev=/images?q=computer&amp;start=20&amp;hl=en&amp;lr=&amp;sa=N" TargetMode="External"/><Relationship Id="rId11" Type="http://schemas.openxmlformats.org/officeDocument/2006/relationships/image" Target="../media/image9.jpeg"/><Relationship Id="rId5" Type="http://schemas.openxmlformats.org/officeDocument/2006/relationships/image" Target="../media/image6.jpeg"/><Relationship Id="rId10" Type="http://schemas.openxmlformats.org/officeDocument/2006/relationships/hyperlink" Target="http://images.google.co.uk/imgres?imgurl=http://en.wikipedia.org/upload/6/69/Monitor.arp.750pix.jpg&amp;imgrefurl=http://en.wikipedia.org/wiki/Computer_display&amp;h=762&amp;w=750&amp;sz=92&amp;tbnid=x5ToFpDTDDUJ:&amp;tbnh=139&amp;tbnw=137&amp;start=4&amp;prev=/images?q=computer&amp;hl=en&amp;lr=&amp;sa=N" TargetMode="External"/><Relationship Id="rId4" Type="http://schemas.openxmlformats.org/officeDocument/2006/relationships/hyperlink" Target="http://images.google.co.uk/imgres?imgurl=http://www.7volts.com/drill.jpg&amp;imgrefurl=http://pub8.ezboard.com/fchibisboardfrm13.showMessageRange?topicID=3.topic&amp;start=1&amp;stop=20&amp;h=445&amp;w=473&amp;sz=25&amp;tbnid=ycgDwC9KUZIJ:&amp;tbnh=118&amp;tbnw=125&amp;start=1&amp;prev=/images?q=drill&amp;hl=en&amp;lr=&amp;sa=G" TargetMode="External"/><Relationship Id="rId9" Type="http://schemas.openxmlformats.org/officeDocument/2006/relationships/image" Target="../media/image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12"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13.jpeg"/><Relationship Id="rId11" Type="http://schemas.openxmlformats.org/officeDocument/2006/relationships/image" Target="../media/image18.jpe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emf"/><Relationship Id="rId9" Type="http://schemas.openxmlformats.org/officeDocument/2006/relationships/image" Target="../media/image16.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images.google.co.uk/imgres?imgurl=http://citytransport.info/PhotoCD/0692_26a.jpg&amp;imgrefurl=http://www.citytransport.info/Roads.htm&amp;usg=__RN_zRaBgK8wSd_m2LEUJ8GJoP_0=&amp;h=1054&amp;w=750&amp;sz=126&amp;hl=en&amp;start=6&amp;sig2=U7KwxW6CFzW8HyhTAlGp9A&amp;tbnid=ktuTAXF9N7lGHM:&amp;tbnh=150&amp;tbnw=107&amp;prev=/images?q=m1+motorway&amp;gbv=2&amp;hl=en&amp;sa=G&amp;ei=LgzCScuqNtjGjAfQsP2qCw" TargetMode="External"/><Relationship Id="rId7" Type="http://schemas.openxmlformats.org/officeDocument/2006/relationships/hyperlink" Target="http://en.wikipedia.org/wiki/File:UK_motorway_M1.PN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images.google.co.uk/imgres?imgurl=http://www.jm-builders.co.uk/images/tonnebag.jpg&amp;imgrefurl=http://www.jm-builders.co.uk/aggregates.html&amp;usg=__nRdNehDVgr0XtfjND_tftxRd60w=&amp;h=223&amp;w=200&amp;sz=17&amp;hl=en&amp;start=18&amp;sig2=RSnLQsM2kp1zmEfpE6QJ1A&amp;tbnid=jfMYqoGxdFthsM:&amp;tbnh=107&amp;tbnw=96&amp;prev=/images?q=aggregate+one+tonne+bag&amp;gbv=2&amp;hl=en&amp;ei=YwzCSdfNLcasjAfA3L2pCw" TargetMode="External"/><Relationship Id="rId10" Type="http://schemas.openxmlformats.org/officeDocument/2006/relationships/image" Target="../media/image23.jpeg"/><Relationship Id="rId4" Type="http://schemas.openxmlformats.org/officeDocument/2006/relationships/image" Target="../media/image20.jpeg"/><Relationship Id="rId9" Type="http://schemas.openxmlformats.org/officeDocument/2006/relationships/hyperlink" Target="http://images.google.co.uk/imgres?imgurl=http://www.kesgraveaggregates.co.uk/Web%20Pics/dumpy%20bags1.jpg&amp;imgrefurl=http://www.kesgraveaggregates.co.uk/Dumpy%20Bags.htm&amp;usg=__uX4Tkgavt0eUytmsRVR_tOJJRH4=&amp;h=301&amp;w=227&amp;sz=11&amp;hl=en&amp;start=24&amp;sig2=IC7OZo8lTNZpTFHRyzT3Kw&amp;tbnid=2qPUCYaVCLGBjM:&amp;tbnh=116&amp;tbnw=87&amp;prev=/images?q=one+tonne+aggregate+bags&amp;gbv=2&amp;ndsp=18&amp;hl=en&amp;sa=N&amp;start=18&amp;ei=0g_CScepMd-zjAfGxZmjCw"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images.google.co.uk/imgres?imgurl=http://www.tradexinsurance.co.uk/_uploads/waste-skip.jpg&amp;imgrefurl=http://www.tradexinsurance.co.uk/products/default.asp?category=21&amp;product=52&amp;usg=__d0bEMDLphDhEww6t2JKswwZsA4s=&amp;h=264&amp;w=264&amp;sz=17&amp;hl=en&amp;start=1&amp;sig2=QmUdW3u1knliiP4tnREHWA&amp;um=1&amp;tbnid=jOKHU-Nt0XA4rM:&amp;tbnh=112&amp;tbnw=112&amp;prev=/images?q=waste+skip&amp;hl=en&amp;cr=countryUK%7CcountryGB&amp;sa=G&amp;um=1&amp;ei=1GDCSdGdMMWM_gank4GmCw"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6.jpeg"/></Relationships>
</file>

<file path=ppt/slides/_rels/slide40.xml.rels><?xml version="1.0" encoding="UTF-8" standalone="yes"?>
<Relationships xmlns="http://schemas.openxmlformats.org/package/2006/relationships"><Relationship Id="rId3" Type="http://schemas.openxmlformats.org/officeDocument/2006/relationships/hyperlink" Target="http://images.google.co.uk/imgres?imgurl=http://www.re-cpd.org.uk/siteFiles/mortarboard.gif&amp;imgrefurl=http://www.re-cpd.org.uk/news.asp&amp;usg=__RfRnIdd-qsQIeRG0J9-6KGtSez0=&amp;h=313&amp;w=313&amp;sz=9&amp;hl=en&amp;start=6&amp;sig2=2HjFUrZwBfdYeoXcoHapmA&amp;tbnid=DnLaSV2BgYQJPM:&amp;tbnh=117&amp;tbnw=117&amp;prev=/images?q=university+mortar+board&amp;gbv=2&amp;hl=en&amp;ei=rBvCSZjYC9jGjAeFsf2qC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41.xml.rels><?xml version="1.0" encoding="UTF-8" standalone="yes"?>
<Relationships xmlns="http://schemas.openxmlformats.org/package/2006/relationships"><Relationship Id="rId8" Type="http://schemas.openxmlformats.org/officeDocument/2006/relationships/hyperlink" Target="http://images.google.co.uk/imgres?imgurl=http://www.leeds.ac.uk/medicine/rehabmed/images/university%20logo.gif&amp;imgrefurl=http://www.leeds.ac.uk/medicine/rehabmed/SpR%20Website%2015%20Jan/index.htm&amp;usg=__dLXQ5KLoA0dKXhLE23nm0Q3e12M=&amp;h=1732&amp;w=866&amp;sz=25&amp;hl=en&amp;start=2&amp;sig2=vplaYM9KazTw5qF2nl3S3A&amp;um=1&amp;tbnid=tDPfv0FlKGUDjM:&amp;tbnh=150&amp;tbnw=75&amp;prev=/images?q=university+of+leeds+logo&amp;hl=en&amp;cr=countryUK%7CcountryGB&amp;um=1&amp;ei=Bh3CSbH5Gdmw-Aat6ozxBg" TargetMode="External"/><Relationship Id="rId3" Type="http://schemas.openxmlformats.org/officeDocument/2006/relationships/image" Target="../media/image28.jpeg"/><Relationship Id="rId7" Type="http://schemas.openxmlformats.org/officeDocument/2006/relationships/image" Target="../media/image30.jpeg"/><Relationship Id="rId2" Type="http://schemas.openxmlformats.org/officeDocument/2006/relationships/hyperlink" Target="http://images.google.co.uk/imgres?imgurl=http://www.lfhe.ac.uk/supportteam/sm/casestudies/imperialogo.jpg&amp;imgrefurl=http://www.lfhe.ac.uk/supportteam/sm/casestudies/imperialcsintro.html/&amp;usg=__Y1otyLFv9rQ-lGk6RJxWPZz7uu4=&amp;h=699&amp;w=1818&amp;sz=134&amp;hl=en&amp;start=10&amp;sig2=K7O1u48QpLNHSbA-sPfjAw&amp;um=1&amp;tbnid=5yQh0AvucBi8AM:&amp;tbnh=58&amp;tbnw=150&amp;prev=/images?q=Imperial+college&amp;hl=en&amp;cr=countryUK%7CcountryGB&amp;sa=N&amp;um=1&amp;ei=qBzCSbntD5ic-gaiypHyBg" TargetMode="External"/><Relationship Id="rId1" Type="http://schemas.openxmlformats.org/officeDocument/2006/relationships/slideLayout" Target="../slideLayouts/slideLayout2.xml"/><Relationship Id="rId6" Type="http://schemas.openxmlformats.org/officeDocument/2006/relationships/hyperlink" Target="http://images.google.co.uk/imgres?imgurl=http://www.englishoakrecruitment.co.uk/birminghamcityuniversitylogo.jpg&amp;imgrefurl=http://www.englishoakrecruitment.co.uk/all_universities.htm&amp;usg=__WIfXB9elT5avzGkqPoahJ-4gvYA=&amp;h=293&amp;w=300&amp;sz=90&amp;hl=en&amp;start=2&amp;sig2=noWFozK3XvxTH6acaJUXZA&amp;um=1&amp;tbnid=_C6A6cHGgmc-ZM:&amp;tbnh=113&amp;tbnw=116&amp;prev=/images?q=birmingham+city+university&amp;hl=en&amp;cr=countryUK%7CcountryGB&amp;sa=X&amp;um=1&amp;ei=5BzCSY77HIPQ-AaRvaHuBg" TargetMode="External"/><Relationship Id="rId11" Type="http://schemas.openxmlformats.org/officeDocument/2006/relationships/image" Target="../media/image32.jpeg"/><Relationship Id="rId5" Type="http://schemas.openxmlformats.org/officeDocument/2006/relationships/image" Target="../media/image29.png"/><Relationship Id="rId10" Type="http://schemas.openxmlformats.org/officeDocument/2006/relationships/hyperlink" Target="http://images.google.co.uk/imgres?imgurl=http://www.lse.ac.uk/collections/environment/images/Reusepics/EAUC_logo.jpg&amp;imgrefurl=http://www.lse.ac.uk/collections/environment/reuse_hefce_project.htm&amp;usg=__TSBByhGERE1OrwRNB_CTrOBC4ko=&amp;h=432&amp;w=1181&amp;sz=65&amp;hl=en&amp;start=3&amp;sig2=11u6uODah8HkjN_TChNuNQ&amp;um=1&amp;tbnid=Pw-i-DmLGFO9LM:&amp;tbnh=55&amp;tbnw=150&amp;prev=/images?q=EAUC&amp;hl=en&amp;cr=countryUK%7CcountryGB&amp;sa=N&amp;um=1&amp;ei=Di_CSe_1M8PA-Aa58_noBg" TargetMode="External"/><Relationship Id="rId4" Type="http://schemas.openxmlformats.org/officeDocument/2006/relationships/hyperlink" Target="http://www.manchester.ac.uk/" TargetMode="External"/><Relationship Id="rId9" Type="http://schemas.openxmlformats.org/officeDocument/2006/relationships/image" Target="../media/image31.jpeg"/></Relationships>
</file>

<file path=ppt/slides/_rels/slide42.xml.rels><?xml version="1.0" encoding="UTF-8" standalone="yes"?>
<Relationships xmlns="http://schemas.openxmlformats.org/package/2006/relationships"><Relationship Id="rId2" Type="http://schemas.openxmlformats.org/officeDocument/2006/relationships/image" Target="../media/image33.wmf"/><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latin typeface="Times New Roman" pitchFamily="18" charset="0"/>
              </a:rPr>
              <a:t>Historically: Waste</a:t>
            </a:r>
          </a:p>
        </p:txBody>
      </p:sp>
      <p:sp>
        <p:nvSpPr>
          <p:cNvPr id="7171" name="Rectangle 3"/>
          <p:cNvSpPr>
            <a:spLocks noGrp="1" noChangeArrowheads="1"/>
          </p:cNvSpPr>
          <p:nvPr>
            <p:ph type="body" sz="half" idx="1"/>
          </p:nvPr>
        </p:nvSpPr>
        <p:spPr>
          <a:xfrm>
            <a:off x="457200" y="1981200"/>
            <a:ext cx="8002588" cy="3886200"/>
          </a:xfrm>
        </p:spPr>
        <p:txBody>
          <a:bodyPr/>
          <a:lstStyle/>
          <a:p>
            <a:pPr eaLnBrk="1" hangingPunct="1">
              <a:lnSpc>
                <a:spcPct val="80000"/>
              </a:lnSpc>
            </a:pPr>
            <a:r>
              <a:rPr lang="en-GB" sz="2000" smtClean="0">
                <a:latin typeface="Times New Roman" pitchFamily="18" charset="0"/>
              </a:rPr>
              <a:t>Hunter gatherer societies produced waste, but on a much smaller scale, and so had a much lower impact.</a:t>
            </a:r>
          </a:p>
          <a:p>
            <a:pPr eaLnBrk="1" hangingPunct="1">
              <a:lnSpc>
                <a:spcPct val="80000"/>
              </a:lnSpc>
            </a:pPr>
            <a:r>
              <a:rPr lang="en-GB" sz="2000" smtClean="0">
                <a:latin typeface="Times New Roman" pitchFamily="18" charset="0"/>
              </a:rPr>
              <a:t>Historically, urban settlements disposed of all types of waste via rivers and streams. 1388 Act of Parliament to stop dumping rubbish etc in streets.</a:t>
            </a:r>
          </a:p>
          <a:p>
            <a:pPr eaLnBrk="1" hangingPunct="1">
              <a:lnSpc>
                <a:spcPct val="80000"/>
              </a:lnSpc>
            </a:pPr>
            <a:r>
              <a:rPr lang="en-GB" sz="2000" smtClean="0">
                <a:latin typeface="Times New Roman" pitchFamily="18" charset="0"/>
              </a:rPr>
              <a:t>In 1512 the possibility of England invading Paris, moved the population to dig away all of the rubbish that had been thrown over the city wall, in order to make them defensible.</a:t>
            </a:r>
          </a:p>
          <a:p>
            <a:pPr eaLnBrk="1" hangingPunct="1">
              <a:lnSpc>
                <a:spcPct val="80000"/>
              </a:lnSpc>
            </a:pPr>
            <a:r>
              <a:rPr lang="en-GB" sz="2000" smtClean="0">
                <a:latin typeface="Times New Roman" pitchFamily="18" charset="0"/>
              </a:rPr>
              <a:t>Human and animal excrement contaminated water supplies spreading disease and worm and fluke infestation.</a:t>
            </a:r>
          </a:p>
          <a:p>
            <a:pPr eaLnBrk="1" hangingPunct="1">
              <a:lnSpc>
                <a:spcPct val="80000"/>
              </a:lnSpc>
            </a:pPr>
            <a:r>
              <a:rPr lang="en-GB" sz="2000" smtClean="0">
                <a:latin typeface="Times New Roman" pitchFamily="18" charset="0"/>
              </a:rPr>
              <a:t>In Tenochtitlan (The Aztec capital) had an organised system where rubbish was taken by boat to the plains and used as manure, (Ponting, 1991)</a:t>
            </a:r>
          </a:p>
          <a:p>
            <a:pPr eaLnBrk="1" hangingPunct="1">
              <a:lnSpc>
                <a:spcPct val="80000"/>
              </a:lnSpc>
              <a:buFont typeface="Wingdings" pitchFamily="2" charset="2"/>
              <a:buNone/>
            </a:pPr>
            <a:endParaRPr lang="en-GB" sz="2000" smtClean="0">
              <a:latin typeface="Times New Roman" pitchFamily="18" charset="0"/>
            </a:endParaRPr>
          </a:p>
          <a:p>
            <a:pPr eaLnBrk="1" hangingPunct="1">
              <a:lnSpc>
                <a:spcPct val="80000"/>
              </a:lnSpc>
            </a:pPr>
            <a:endParaRPr lang="en-GB" sz="2000" smtClean="0">
              <a:latin typeface="Times New Roman" pitchFamily="18" charset="0"/>
            </a:endParaRPr>
          </a:p>
        </p:txBody>
      </p:sp>
      <p:pic>
        <p:nvPicPr>
          <p:cNvPr id="7172" name="Picture 4" descr="j0160512"/>
          <p:cNvPicPr>
            <a:picLocks noGrp="1" noChangeAspect="1" noChangeArrowheads="1"/>
          </p:cNvPicPr>
          <p:nvPr>
            <p:ph sz="half" idx="2"/>
          </p:nvPr>
        </p:nvPicPr>
        <p:blipFill>
          <a:blip r:embed="rId2"/>
          <a:srcRect/>
          <a:stretch>
            <a:fillRect/>
          </a:stretch>
        </p:blipFill>
        <p:spPr>
          <a:xfrm>
            <a:off x="7164388" y="620713"/>
            <a:ext cx="1382712" cy="1187450"/>
          </a:xfr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a:xfrm>
            <a:off x="1092200" y="360363"/>
            <a:ext cx="7737475" cy="709612"/>
          </a:xfrm>
        </p:spPr>
        <p:txBody>
          <a:bodyPr/>
          <a:lstStyle/>
          <a:p>
            <a:pPr eaLnBrk="1" hangingPunct="1"/>
            <a:r>
              <a:rPr lang="en-US" smtClean="0"/>
              <a:t>What is Waste?</a:t>
            </a:r>
          </a:p>
        </p:txBody>
      </p:sp>
      <p:sp>
        <p:nvSpPr>
          <p:cNvPr id="8195" name="Rectangle 8"/>
          <p:cNvSpPr>
            <a:spLocks noChangeArrowheads="1"/>
          </p:cNvSpPr>
          <p:nvPr/>
        </p:nvSpPr>
        <p:spPr bwMode="auto">
          <a:xfrm>
            <a:off x="703263" y="1981200"/>
            <a:ext cx="7737475" cy="4114800"/>
          </a:xfrm>
          <a:prstGeom prst="rect">
            <a:avLst/>
          </a:prstGeom>
          <a:noFill/>
          <a:ln w="9525">
            <a:noFill/>
            <a:miter lim="800000"/>
            <a:headEnd/>
            <a:tailEnd/>
          </a:ln>
        </p:spPr>
        <p:txBody>
          <a:bodyPr/>
          <a:lstStyle/>
          <a:p>
            <a:pPr marL="358775" indent="-358775" defTabSz="958850">
              <a:spcBef>
                <a:spcPct val="20000"/>
              </a:spcBef>
              <a:buClr>
                <a:srgbClr val="009964"/>
              </a:buClr>
              <a:buFontTx/>
              <a:buChar char="•"/>
            </a:pPr>
            <a:endParaRPr lang="en-US" sz="2100"/>
          </a:p>
        </p:txBody>
      </p:sp>
      <p:sp>
        <p:nvSpPr>
          <p:cNvPr id="6" name="Rectangle 3"/>
          <p:cNvSpPr txBox="1">
            <a:spLocks noChangeArrowheads="1"/>
          </p:cNvSpPr>
          <p:nvPr/>
        </p:nvSpPr>
        <p:spPr>
          <a:xfrm>
            <a:off x="711200" y="1916113"/>
            <a:ext cx="7737475" cy="4114800"/>
          </a:xfrm>
          <a:prstGeom prst="rect">
            <a:avLst/>
          </a:prstGeom>
        </p:spPr>
        <p:txBody>
          <a:bodyPr/>
          <a:lstStyle/>
          <a:p>
            <a:pPr marL="358775" indent="-358775" defTabSz="958850">
              <a:spcBef>
                <a:spcPct val="20000"/>
              </a:spcBef>
              <a:buClr>
                <a:srgbClr val="009964"/>
              </a:buClr>
              <a:buFontTx/>
              <a:buChar char="•"/>
              <a:defRPr/>
            </a:pPr>
            <a:r>
              <a:rPr lang="en-US" sz="2100" kern="0" dirty="0">
                <a:latin typeface="+mn-lt"/>
              </a:rPr>
              <a:t>Waste Framework Directive (75/442/EEC, as amended)</a:t>
            </a:r>
          </a:p>
          <a:p>
            <a:pPr marL="358775" indent="-358775" defTabSz="958850">
              <a:spcBef>
                <a:spcPct val="20000"/>
              </a:spcBef>
              <a:buClr>
                <a:srgbClr val="009964"/>
              </a:buClr>
              <a:buFontTx/>
              <a:buChar char="•"/>
              <a:defRPr/>
            </a:pPr>
            <a:endParaRPr lang="en-US" sz="2100" kern="0" dirty="0">
              <a:latin typeface="+mn-lt"/>
            </a:endParaRPr>
          </a:p>
          <a:p>
            <a:pPr marL="358775" indent="-358775" defTabSz="958850">
              <a:spcBef>
                <a:spcPct val="20000"/>
              </a:spcBef>
              <a:buClr>
                <a:srgbClr val="009964"/>
              </a:buClr>
              <a:defRPr/>
            </a:pPr>
            <a:endParaRPr lang="en-US" sz="2100" kern="0" dirty="0">
              <a:latin typeface="+mn-lt"/>
            </a:endParaRPr>
          </a:p>
          <a:p>
            <a:pPr marL="358775" indent="-358775" defTabSz="958850">
              <a:spcBef>
                <a:spcPct val="20000"/>
              </a:spcBef>
              <a:buClr>
                <a:srgbClr val="009964"/>
              </a:buClr>
              <a:defRPr/>
            </a:pPr>
            <a:r>
              <a:rPr lang="en-US" sz="2100" kern="0" dirty="0">
                <a:latin typeface="+mn-lt"/>
              </a:rPr>
              <a:t>“… waste shall mean any substance or object in the categories set out in Annex 1 which the holder discards or intends or is required to discard.”</a:t>
            </a:r>
          </a:p>
        </p:txBody>
      </p:sp>
      <p:sp>
        <p:nvSpPr>
          <p:cNvPr id="8197" name="TextBox 6"/>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104900" y="404813"/>
            <a:ext cx="3824290" cy="669925"/>
          </a:xfrm>
        </p:spPr>
        <p:txBody>
          <a:bodyPr/>
          <a:lstStyle/>
          <a:p>
            <a:pPr algn="r" eaLnBrk="1" hangingPunct="1"/>
            <a:r>
              <a:rPr lang="en-GB" dirty="0" smtClean="0"/>
              <a:t>Annex 1</a:t>
            </a:r>
          </a:p>
        </p:txBody>
      </p:sp>
      <p:pic>
        <p:nvPicPr>
          <p:cNvPr id="9219" name="Picture 2"/>
          <p:cNvPicPr>
            <a:picLocks noChangeAspect="1" noChangeArrowheads="1"/>
          </p:cNvPicPr>
          <p:nvPr/>
        </p:nvPicPr>
        <p:blipFill>
          <a:blip r:embed="rId2"/>
          <a:srcRect/>
          <a:stretch>
            <a:fillRect/>
          </a:stretch>
        </p:blipFill>
        <p:spPr bwMode="auto">
          <a:xfrm>
            <a:off x="1071538" y="1285860"/>
            <a:ext cx="5307012" cy="5087930"/>
          </a:xfrm>
          <a:prstGeom prst="rect">
            <a:avLst/>
          </a:prstGeom>
          <a:noFill/>
          <a:ln w="9525">
            <a:noFill/>
            <a:miter lim="800000"/>
            <a:headEnd/>
            <a:tailEnd/>
          </a:ln>
        </p:spPr>
      </p:pic>
      <p:sp>
        <p:nvSpPr>
          <p:cNvPr id="9220"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5"/>
          <p:cNvSpPr>
            <a:spLocks noGrp="1" noChangeArrowheads="1"/>
          </p:cNvSpPr>
          <p:nvPr>
            <p:ph type="title"/>
          </p:nvPr>
        </p:nvSpPr>
        <p:spPr>
          <a:xfrm>
            <a:off x="930275" y="447675"/>
            <a:ext cx="7737475" cy="709613"/>
          </a:xfrm>
        </p:spPr>
        <p:txBody>
          <a:bodyPr/>
          <a:lstStyle/>
          <a:p>
            <a:pPr eaLnBrk="1" hangingPunct="1"/>
            <a:r>
              <a:rPr lang="en-US" sz="2800" smtClean="0"/>
              <a:t>Controlled Waste </a:t>
            </a:r>
            <a:r>
              <a:rPr lang="en-GB" sz="2800" smtClean="0"/>
              <a:t>Regulations 1992, as amended </a:t>
            </a:r>
            <a:endParaRPr lang="en-US" sz="2800" smtClean="0"/>
          </a:p>
        </p:txBody>
      </p:sp>
      <p:sp>
        <p:nvSpPr>
          <p:cNvPr id="10243" name="Rectangle 8"/>
          <p:cNvSpPr>
            <a:spLocks noChangeArrowheads="1"/>
          </p:cNvSpPr>
          <p:nvPr/>
        </p:nvSpPr>
        <p:spPr bwMode="auto">
          <a:xfrm>
            <a:off x="703263" y="1981200"/>
            <a:ext cx="7737475" cy="4114800"/>
          </a:xfrm>
          <a:prstGeom prst="rect">
            <a:avLst/>
          </a:prstGeom>
          <a:noFill/>
          <a:ln w="9525">
            <a:noFill/>
            <a:miter lim="800000"/>
            <a:headEnd/>
            <a:tailEnd/>
          </a:ln>
        </p:spPr>
        <p:txBody>
          <a:bodyPr/>
          <a:lstStyle/>
          <a:p>
            <a:pPr marL="358775" indent="-358775" defTabSz="958850">
              <a:spcBef>
                <a:spcPct val="20000"/>
              </a:spcBef>
              <a:buClr>
                <a:srgbClr val="009964"/>
              </a:buClr>
              <a:buFontTx/>
              <a:buChar char="•"/>
            </a:pPr>
            <a:endParaRPr lang="en-US" sz="2100"/>
          </a:p>
        </p:txBody>
      </p:sp>
      <p:sp>
        <p:nvSpPr>
          <p:cNvPr id="6" name="Rectangle 3"/>
          <p:cNvSpPr txBox="1">
            <a:spLocks noChangeArrowheads="1"/>
          </p:cNvSpPr>
          <p:nvPr/>
        </p:nvSpPr>
        <p:spPr>
          <a:xfrm>
            <a:off x="844550" y="2133600"/>
            <a:ext cx="7737475" cy="4114800"/>
          </a:xfrm>
          <a:prstGeom prst="rect">
            <a:avLst/>
          </a:prstGeom>
        </p:spPr>
        <p:txBody>
          <a:bodyPr/>
          <a:lstStyle/>
          <a:p>
            <a:pPr marL="358775" indent="-358775" defTabSz="958850">
              <a:spcBef>
                <a:spcPct val="20000"/>
              </a:spcBef>
              <a:buClr>
                <a:srgbClr val="009964"/>
              </a:buClr>
              <a:buFontTx/>
              <a:buChar char="•"/>
              <a:defRPr/>
            </a:pPr>
            <a:r>
              <a:rPr lang="en-GB" dirty="0"/>
              <a:t>Three categories of </a:t>
            </a:r>
            <a:r>
              <a:rPr lang="en-GB" sz="2100" dirty="0"/>
              <a:t>controlled</a:t>
            </a:r>
            <a:r>
              <a:rPr lang="en-GB" dirty="0"/>
              <a:t> wastes: </a:t>
            </a:r>
          </a:p>
          <a:p>
            <a:pPr marL="815975" lvl="1" indent="-358775" defTabSz="958850">
              <a:spcBef>
                <a:spcPct val="20000"/>
              </a:spcBef>
              <a:buClr>
                <a:srgbClr val="009964"/>
              </a:buClr>
              <a:buFontTx/>
              <a:buChar char="•"/>
              <a:defRPr/>
            </a:pPr>
            <a:r>
              <a:rPr lang="en-GB" dirty="0"/>
              <a:t>Household</a:t>
            </a:r>
          </a:p>
          <a:p>
            <a:pPr marL="815975" lvl="1" indent="-358775" defTabSz="958850">
              <a:spcBef>
                <a:spcPct val="20000"/>
              </a:spcBef>
              <a:buClr>
                <a:srgbClr val="009964"/>
              </a:buClr>
              <a:buFontTx/>
              <a:buChar char="•"/>
              <a:defRPr/>
            </a:pPr>
            <a:r>
              <a:rPr lang="en-GB" dirty="0"/>
              <a:t>Industrial</a:t>
            </a:r>
          </a:p>
          <a:p>
            <a:pPr marL="815975" lvl="1" indent="-358775" defTabSz="958850">
              <a:spcBef>
                <a:spcPct val="20000"/>
              </a:spcBef>
              <a:buClr>
                <a:srgbClr val="009964"/>
              </a:buClr>
              <a:buFontTx/>
              <a:buChar char="•"/>
              <a:defRPr/>
            </a:pPr>
            <a:r>
              <a:rPr lang="en-GB" dirty="0"/>
              <a:t>Commercial</a:t>
            </a:r>
          </a:p>
          <a:p>
            <a:pPr marL="358775" indent="-358775" defTabSz="958850">
              <a:spcBef>
                <a:spcPct val="20000"/>
              </a:spcBef>
              <a:buClr>
                <a:srgbClr val="009964"/>
              </a:buClr>
              <a:buFontTx/>
              <a:buChar char="•"/>
              <a:defRPr/>
            </a:pPr>
            <a:endParaRPr lang="en-GB" dirty="0"/>
          </a:p>
          <a:p>
            <a:pPr marL="358775" indent="-358775" defTabSz="958850">
              <a:spcBef>
                <a:spcPct val="20000"/>
              </a:spcBef>
              <a:buClr>
                <a:srgbClr val="009964"/>
              </a:buClr>
              <a:buFontTx/>
              <a:buChar char="•"/>
              <a:defRPr/>
            </a:pPr>
            <a:r>
              <a:rPr lang="en-GB" dirty="0"/>
              <a:t>Wastes to which waste legislation applies</a:t>
            </a:r>
          </a:p>
          <a:p>
            <a:pPr marL="358775" indent="-358775" defTabSz="958850">
              <a:spcBef>
                <a:spcPct val="20000"/>
              </a:spcBef>
              <a:buClr>
                <a:srgbClr val="009964"/>
              </a:buClr>
              <a:buFontTx/>
              <a:buChar char="•"/>
              <a:defRPr/>
            </a:pPr>
            <a:endParaRPr lang="en-GB" dirty="0"/>
          </a:p>
          <a:p>
            <a:pPr marL="358775" indent="-358775" defTabSz="958850">
              <a:spcBef>
                <a:spcPct val="20000"/>
              </a:spcBef>
              <a:buClr>
                <a:srgbClr val="009964"/>
              </a:buClr>
              <a:buFontTx/>
              <a:buChar char="•"/>
              <a:defRPr/>
            </a:pPr>
            <a:r>
              <a:rPr lang="en-GB" dirty="0"/>
              <a:t>Radioactive wastes outside control</a:t>
            </a:r>
          </a:p>
          <a:p>
            <a:pPr marL="358775" indent="-358775" defTabSz="958850">
              <a:spcBef>
                <a:spcPct val="20000"/>
              </a:spcBef>
              <a:buClr>
                <a:srgbClr val="009964"/>
              </a:buClr>
              <a:defRPr/>
            </a:pPr>
            <a:endParaRPr lang="en-US" sz="2100" kern="0" dirty="0">
              <a:latin typeface="+mn-lt"/>
            </a:endParaRPr>
          </a:p>
          <a:p>
            <a:pPr marL="358775" indent="-358775" defTabSz="958850">
              <a:spcBef>
                <a:spcPct val="20000"/>
              </a:spcBef>
              <a:buClr>
                <a:srgbClr val="009964"/>
              </a:buClr>
              <a:defRPr/>
            </a:pPr>
            <a:endParaRPr lang="en-US" sz="2100" kern="0" dirty="0">
              <a:latin typeface="+mn-lt"/>
            </a:endParaRPr>
          </a:p>
        </p:txBody>
      </p:sp>
      <p:sp>
        <p:nvSpPr>
          <p:cNvPr id="10245" name="TextBox 6"/>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p:cNvSpPr>
            <a:spLocks noGrp="1" noChangeArrowheads="1"/>
          </p:cNvSpPr>
          <p:nvPr>
            <p:ph type="title"/>
          </p:nvPr>
        </p:nvSpPr>
        <p:spPr>
          <a:xfrm>
            <a:off x="984250" y="374650"/>
            <a:ext cx="7737475" cy="709613"/>
          </a:xfrm>
        </p:spPr>
        <p:txBody>
          <a:bodyPr/>
          <a:lstStyle/>
          <a:p>
            <a:pPr eaLnBrk="1" hangingPunct="1"/>
            <a:r>
              <a:rPr lang="en-US" smtClean="0"/>
              <a:t>Current Legislation</a:t>
            </a:r>
          </a:p>
        </p:txBody>
      </p:sp>
      <p:sp>
        <p:nvSpPr>
          <p:cNvPr id="11267" name="Rectangle 8"/>
          <p:cNvSpPr>
            <a:spLocks noChangeArrowheads="1"/>
          </p:cNvSpPr>
          <p:nvPr/>
        </p:nvSpPr>
        <p:spPr bwMode="auto">
          <a:xfrm>
            <a:off x="703263" y="1981200"/>
            <a:ext cx="7737475" cy="4114800"/>
          </a:xfrm>
          <a:prstGeom prst="rect">
            <a:avLst/>
          </a:prstGeom>
          <a:noFill/>
          <a:ln w="9525">
            <a:noFill/>
            <a:miter lim="800000"/>
            <a:headEnd/>
            <a:tailEnd/>
          </a:ln>
        </p:spPr>
        <p:txBody>
          <a:bodyPr/>
          <a:lstStyle/>
          <a:p>
            <a:pPr marL="358775" indent="-358775" defTabSz="958850">
              <a:spcBef>
                <a:spcPct val="20000"/>
              </a:spcBef>
              <a:buClr>
                <a:srgbClr val="009964"/>
              </a:buClr>
              <a:buFontTx/>
              <a:buChar char="•"/>
            </a:pPr>
            <a:endParaRPr lang="en-US" sz="2100"/>
          </a:p>
        </p:txBody>
      </p:sp>
      <p:sp>
        <p:nvSpPr>
          <p:cNvPr id="6" name="Rectangle 3"/>
          <p:cNvSpPr txBox="1">
            <a:spLocks noChangeArrowheads="1"/>
          </p:cNvSpPr>
          <p:nvPr/>
        </p:nvSpPr>
        <p:spPr>
          <a:xfrm>
            <a:off x="763588" y="1436688"/>
            <a:ext cx="7737475" cy="4645025"/>
          </a:xfrm>
          <a:prstGeom prst="rect">
            <a:avLst/>
          </a:prstGeom>
        </p:spPr>
        <p:txBody>
          <a:bodyPr/>
          <a:lstStyle/>
          <a:p>
            <a:pPr marL="358775" indent="-358775" defTabSz="958850">
              <a:spcBef>
                <a:spcPct val="20000"/>
              </a:spcBef>
              <a:buClr>
                <a:srgbClr val="009964"/>
              </a:buClr>
              <a:buFontTx/>
              <a:buChar char="•"/>
              <a:defRPr/>
            </a:pPr>
            <a:r>
              <a:rPr lang="en-US" sz="2100" kern="0" dirty="0">
                <a:latin typeface="+mn-lt"/>
              </a:rPr>
              <a:t>Environmental Protection (Duty of Care) Regulations 1991, as amended</a:t>
            </a:r>
          </a:p>
          <a:p>
            <a:pPr marL="358775" indent="-358775" defTabSz="958850">
              <a:spcBef>
                <a:spcPct val="20000"/>
              </a:spcBef>
              <a:buClr>
                <a:srgbClr val="009964"/>
              </a:buClr>
              <a:defRPr/>
            </a:pPr>
            <a:endParaRPr lang="en-US" sz="2100" kern="0" dirty="0">
              <a:latin typeface="+mn-lt"/>
            </a:endParaRPr>
          </a:p>
          <a:p>
            <a:pPr marL="358775" indent="-358775" defTabSz="958850">
              <a:spcBef>
                <a:spcPct val="20000"/>
              </a:spcBef>
              <a:buClr>
                <a:srgbClr val="009964"/>
              </a:buClr>
              <a:buFontTx/>
              <a:buChar char="•"/>
              <a:defRPr/>
            </a:pPr>
            <a:r>
              <a:rPr lang="en-GB" sz="2100" kern="0" dirty="0">
                <a:latin typeface="+mn-lt"/>
              </a:rPr>
              <a:t>Hazardous Waste (England and Wales) Regulations 2005, as amended</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Landfill Directive</a:t>
            </a:r>
          </a:p>
          <a:p>
            <a:pPr marL="358775" indent="-358775" defTabSz="958850">
              <a:spcBef>
                <a:spcPct val="20000"/>
              </a:spcBef>
              <a:buClr>
                <a:srgbClr val="009964"/>
              </a:buCl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Waste Electrical and Electronic Equipment Regulations 2006, as amended</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Site Waste Management Plan Regulations, 2008</a:t>
            </a:r>
          </a:p>
        </p:txBody>
      </p:sp>
      <p:sp>
        <p:nvSpPr>
          <p:cNvPr id="11269" name="TextBox 6"/>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p:txBody>
          <a:bodyPr/>
          <a:lstStyle/>
          <a:p>
            <a:pPr eaLnBrk="1" hangingPunct="1"/>
            <a:r>
              <a:rPr lang="en-GB" smtClean="0">
                <a:latin typeface="Times New Roman" pitchFamily="18" charset="0"/>
              </a:rPr>
              <a:t>Waste: Today</a:t>
            </a:r>
          </a:p>
        </p:txBody>
      </p:sp>
      <p:sp>
        <p:nvSpPr>
          <p:cNvPr id="12291" name="Rectangle 7"/>
          <p:cNvSpPr>
            <a:spLocks noGrp="1" noChangeArrowheads="1"/>
          </p:cNvSpPr>
          <p:nvPr>
            <p:ph type="body" idx="1"/>
          </p:nvPr>
        </p:nvSpPr>
        <p:spPr/>
        <p:txBody>
          <a:bodyPr/>
          <a:lstStyle/>
          <a:p>
            <a:pPr eaLnBrk="1" hangingPunct="1">
              <a:lnSpc>
                <a:spcPct val="90000"/>
              </a:lnSpc>
            </a:pPr>
            <a:r>
              <a:rPr lang="en-GB" smtClean="0">
                <a:latin typeface="Times New Roman" pitchFamily="18" charset="0"/>
              </a:rPr>
              <a:t>We produce 446Kg of domestic waste per person per year.</a:t>
            </a:r>
          </a:p>
          <a:p>
            <a:pPr eaLnBrk="1" hangingPunct="1">
              <a:lnSpc>
                <a:spcPct val="90000"/>
              </a:lnSpc>
            </a:pPr>
            <a:r>
              <a:rPr lang="en-GB" smtClean="0">
                <a:latin typeface="Times New Roman" pitchFamily="18" charset="0"/>
              </a:rPr>
              <a:t>We recycle and compost 76 Kg per person per year. (figures supplied are for 2007 from the Economic and Social Research Council)</a:t>
            </a:r>
          </a:p>
          <a:p>
            <a:pPr eaLnBrk="1" hangingPunct="1">
              <a:lnSpc>
                <a:spcPct val="90000"/>
              </a:lnSpc>
            </a:pPr>
            <a:r>
              <a:rPr lang="en-GB" smtClean="0">
                <a:latin typeface="Times New Roman" pitchFamily="18" charset="0"/>
              </a:rPr>
              <a:t>Due to the EU Waste Strategy 2000, waste streams have been subdivided, and so reporting is now differently assessed.  </a:t>
            </a:r>
          </a:p>
        </p:txBody>
      </p:sp>
      <p:pic>
        <p:nvPicPr>
          <p:cNvPr id="12292" name="Picture 4" descr="j0215192"/>
          <p:cNvPicPr>
            <a:picLocks noGrp="1" noChangeAspect="1" noChangeArrowheads="1"/>
          </p:cNvPicPr>
          <p:nvPr>
            <p:ph sz="half" idx="4294967295"/>
          </p:nvPr>
        </p:nvPicPr>
        <p:blipFill>
          <a:blip r:embed="rId2"/>
          <a:srcRect/>
          <a:stretch>
            <a:fillRect/>
          </a:stretch>
        </p:blipFill>
        <p:spPr>
          <a:xfrm>
            <a:off x="7696200" y="476250"/>
            <a:ext cx="1447800" cy="1600200"/>
          </a:xfr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5" name="Rectangle 4"/>
          <p:cNvSpPr>
            <a:spLocks noGrp="1" noChangeArrowheads="1"/>
          </p:cNvSpPr>
          <p:nvPr>
            <p:ph type="title"/>
          </p:nvPr>
        </p:nvSpPr>
        <p:spPr/>
        <p:txBody>
          <a:bodyPr/>
          <a:lstStyle/>
          <a:p>
            <a:pPr eaLnBrk="1" hangingPunct="1"/>
            <a:r>
              <a:rPr lang="en-GB" smtClean="0"/>
              <a:t>Waste Streams</a:t>
            </a:r>
          </a:p>
        </p:txBody>
      </p:sp>
      <p:graphicFrame>
        <p:nvGraphicFramePr>
          <p:cNvPr id="1026" name="Organization Chart 7"/>
          <p:cNvGraphicFramePr>
            <a:graphicFrameLocks/>
          </p:cNvGraphicFramePr>
          <p:nvPr>
            <p:ph type="dgm" idx="1"/>
          </p:nvPr>
        </p:nvGraphicFramePr>
        <p:xfrm>
          <a:off x="431800" y="1971675"/>
          <a:ext cx="8208963" cy="3816350"/>
        </p:xfrm>
        <a:graphic>
          <a:graphicData uri="http://schemas.openxmlformats.org/drawingml/2006/compatibility">
            <com:legacyDrawing xmlns:com="http://schemas.openxmlformats.org/drawingml/2006/compatibility" spid="_x0000_s1026"/>
          </a:graphicData>
        </a:graphic>
      </p:graphicFrame>
      <p:sp>
        <p:nvSpPr>
          <p:cNvPr id="1036" name="Text Box 15"/>
          <p:cNvSpPr txBox="1">
            <a:spLocks noChangeArrowheads="1"/>
          </p:cNvSpPr>
          <p:nvPr/>
        </p:nvSpPr>
        <p:spPr bwMode="auto">
          <a:xfrm>
            <a:off x="971550" y="5805488"/>
            <a:ext cx="7056438" cy="366712"/>
          </a:xfrm>
          <a:prstGeom prst="rect">
            <a:avLst/>
          </a:prstGeom>
          <a:noFill/>
          <a:ln w="9525">
            <a:noFill/>
            <a:miter lim="800000"/>
            <a:headEnd/>
            <a:tailEnd/>
          </a:ln>
        </p:spPr>
        <p:txBody>
          <a:bodyPr>
            <a:spAutoFit/>
          </a:bodyPr>
          <a:lstStyle/>
          <a:p>
            <a:pPr>
              <a:spcBef>
                <a:spcPct val="50000"/>
              </a:spcBef>
            </a:pPr>
            <a:r>
              <a:rPr lang="en-GB"/>
              <a:t>Environment Agency 2009</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z="4000" smtClean="0">
                <a:latin typeface="Times New Roman" pitchFamily="18" charset="0"/>
              </a:rPr>
              <a:t>Hierarchy of the EU Waste Strategy 2006</a:t>
            </a:r>
          </a:p>
        </p:txBody>
      </p:sp>
      <p:sp>
        <p:nvSpPr>
          <p:cNvPr id="13315" name="Rectangle 3"/>
          <p:cNvSpPr>
            <a:spLocks noGrp="1" noChangeArrowheads="1"/>
          </p:cNvSpPr>
          <p:nvPr>
            <p:ph type="body" idx="1"/>
          </p:nvPr>
        </p:nvSpPr>
        <p:spPr/>
        <p:txBody>
          <a:bodyPr/>
          <a:lstStyle/>
          <a:p>
            <a:pPr eaLnBrk="1" hangingPunct="1">
              <a:lnSpc>
                <a:spcPct val="90000"/>
              </a:lnSpc>
            </a:pPr>
            <a:r>
              <a:rPr lang="en-GB" sz="2800" smtClean="0">
                <a:latin typeface="Times New Roman" pitchFamily="18" charset="0"/>
              </a:rPr>
              <a:t>Waste prevention and minimisation.</a:t>
            </a:r>
          </a:p>
          <a:p>
            <a:pPr eaLnBrk="1" hangingPunct="1">
              <a:lnSpc>
                <a:spcPct val="90000"/>
              </a:lnSpc>
            </a:pPr>
            <a:r>
              <a:rPr lang="en-GB" sz="2800" smtClean="0">
                <a:latin typeface="Times New Roman" pitchFamily="18" charset="0"/>
              </a:rPr>
              <a:t>Re-use of waste.</a:t>
            </a:r>
          </a:p>
          <a:p>
            <a:pPr eaLnBrk="1" hangingPunct="1">
              <a:lnSpc>
                <a:spcPct val="90000"/>
              </a:lnSpc>
            </a:pPr>
            <a:r>
              <a:rPr lang="en-GB" sz="2800" smtClean="0">
                <a:latin typeface="Times New Roman" pitchFamily="18" charset="0"/>
              </a:rPr>
              <a:t>Recycling of waste.</a:t>
            </a:r>
          </a:p>
          <a:p>
            <a:pPr eaLnBrk="1" hangingPunct="1">
              <a:lnSpc>
                <a:spcPct val="90000"/>
              </a:lnSpc>
            </a:pPr>
            <a:r>
              <a:rPr lang="en-GB" sz="2800" smtClean="0">
                <a:latin typeface="Times New Roman" pitchFamily="18" charset="0"/>
              </a:rPr>
              <a:t>Recovery of waste.</a:t>
            </a:r>
          </a:p>
          <a:p>
            <a:pPr eaLnBrk="1" hangingPunct="1">
              <a:lnSpc>
                <a:spcPct val="90000"/>
              </a:lnSpc>
            </a:pPr>
            <a:r>
              <a:rPr lang="en-GB" sz="2800" smtClean="0">
                <a:latin typeface="Times New Roman" pitchFamily="18" charset="0"/>
              </a:rPr>
              <a:t>Use of waste as a source of energy.</a:t>
            </a:r>
          </a:p>
          <a:p>
            <a:pPr eaLnBrk="1" hangingPunct="1">
              <a:lnSpc>
                <a:spcPct val="90000"/>
              </a:lnSpc>
            </a:pPr>
            <a:r>
              <a:rPr lang="en-GB" sz="2800" smtClean="0">
                <a:latin typeface="Times New Roman" pitchFamily="18" charset="0"/>
              </a:rPr>
              <a:t>Incineration of waste with no energy recovery.</a:t>
            </a:r>
          </a:p>
          <a:p>
            <a:pPr eaLnBrk="1" hangingPunct="1">
              <a:lnSpc>
                <a:spcPct val="90000"/>
              </a:lnSpc>
            </a:pPr>
            <a:r>
              <a:rPr lang="en-GB" sz="2800" smtClean="0">
                <a:latin typeface="Times New Roman" pitchFamily="18" charset="0"/>
              </a:rPr>
              <a:t>Landfill.</a:t>
            </a:r>
          </a:p>
          <a:p>
            <a:pPr eaLnBrk="1" hangingPunct="1">
              <a:lnSpc>
                <a:spcPct val="90000"/>
              </a:lnSpc>
            </a:pPr>
            <a:r>
              <a:rPr lang="en-GB" sz="2800" smtClean="0">
                <a:latin typeface="Times New Roman" pitchFamily="18" charset="0"/>
              </a:rPr>
              <a:t>(Business learning Centre, 2006)</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sz="2800" smtClean="0"/>
              <a:t>Environmental Permitting </a:t>
            </a:r>
            <a:r>
              <a:rPr lang="en-GB" sz="2800" smtClean="0"/>
              <a:t>(England and Wales) </a:t>
            </a:r>
            <a:r>
              <a:rPr lang="en-US" sz="2800" smtClean="0"/>
              <a:t>Regulations 2007</a:t>
            </a:r>
          </a:p>
        </p:txBody>
      </p:sp>
      <p:sp>
        <p:nvSpPr>
          <p:cNvPr id="14339" name="Rectangle 3"/>
          <p:cNvSpPr>
            <a:spLocks noGrp="1" noChangeArrowheads="1"/>
          </p:cNvSpPr>
          <p:nvPr>
            <p:ph type="body" idx="1"/>
          </p:nvPr>
        </p:nvSpPr>
        <p:spPr/>
        <p:txBody>
          <a:bodyPr/>
          <a:lstStyle/>
          <a:p>
            <a:pPr eaLnBrk="1" hangingPunct="1"/>
            <a:endParaRPr lang="en-GB" smtClean="0"/>
          </a:p>
          <a:p>
            <a:pPr eaLnBrk="1" hangingPunct="1"/>
            <a:r>
              <a:rPr lang="en-GB" sz="2400" smtClean="0"/>
              <a:t>Replace the Pollution Prevention and Control (England and Wales) Regulations 2000, as amended; and</a:t>
            </a:r>
          </a:p>
          <a:p>
            <a:pPr eaLnBrk="1" hangingPunct="1"/>
            <a:endParaRPr lang="en-GB" sz="2400" smtClean="0"/>
          </a:p>
          <a:p>
            <a:pPr eaLnBrk="1" hangingPunct="1"/>
            <a:r>
              <a:rPr lang="en-GB" sz="2400" smtClean="0"/>
              <a:t>The Waste Management Licensing Regulations 2004</a:t>
            </a:r>
          </a:p>
          <a:p>
            <a:pPr eaLnBrk="1" hangingPunct="1"/>
            <a:endParaRPr lang="en-GB" sz="2400" smtClean="0"/>
          </a:p>
          <a:p>
            <a:pPr eaLnBrk="1" hangingPunct="1"/>
            <a:r>
              <a:rPr lang="en-US" sz="2400" smtClean="0"/>
              <a:t>Waste management companies changed over to Environmental Permits</a:t>
            </a:r>
          </a:p>
          <a:p>
            <a:pPr eaLnBrk="1" hangingPunct="1"/>
            <a:endParaRPr lang="en-GB" sz="2400" smtClean="0"/>
          </a:p>
          <a:p>
            <a:pPr eaLnBrk="1" hangingPunct="1"/>
            <a:endParaRPr lang="en-US" smtClean="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28638" y="1057275"/>
            <a:ext cx="8167687" cy="709613"/>
          </a:xfrm>
        </p:spPr>
        <p:txBody>
          <a:bodyPr/>
          <a:lstStyle/>
          <a:p>
            <a:pPr eaLnBrk="1" hangingPunct="1"/>
            <a:r>
              <a:rPr lang="en-GB" sz="2800" smtClean="0"/>
              <a:t>Controlled Waste (Registration Of Carriers and Seizure of Vehicles) Regulations 1991, as amended</a:t>
            </a:r>
            <a:endParaRPr lang="en-US" sz="2800" smtClean="0"/>
          </a:p>
        </p:txBody>
      </p:sp>
      <p:sp>
        <p:nvSpPr>
          <p:cNvPr id="15363" name="Rectangle 3"/>
          <p:cNvSpPr>
            <a:spLocks noGrp="1" noChangeArrowheads="1"/>
          </p:cNvSpPr>
          <p:nvPr>
            <p:ph type="body" idx="1"/>
          </p:nvPr>
        </p:nvSpPr>
        <p:spPr/>
        <p:txBody>
          <a:bodyPr/>
          <a:lstStyle/>
          <a:p>
            <a:pPr eaLnBrk="1" hangingPunct="1"/>
            <a:endParaRPr lang="en-GB" smtClean="0"/>
          </a:p>
          <a:p>
            <a:pPr eaLnBrk="1" hangingPunct="1"/>
            <a:endParaRPr lang="en-US" smtClean="0"/>
          </a:p>
        </p:txBody>
      </p:sp>
      <p:sp>
        <p:nvSpPr>
          <p:cNvPr id="15364"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
        <p:nvSpPr>
          <p:cNvPr id="5" name="Rectangle 3"/>
          <p:cNvSpPr txBox="1">
            <a:spLocks noChangeArrowheads="1"/>
          </p:cNvSpPr>
          <p:nvPr/>
        </p:nvSpPr>
        <p:spPr bwMode="auto">
          <a:xfrm>
            <a:off x="844550" y="2133600"/>
            <a:ext cx="7737475" cy="4114800"/>
          </a:xfrm>
          <a:prstGeom prst="rect">
            <a:avLst/>
          </a:prstGeom>
          <a:noFill/>
          <a:ln w="9525">
            <a:noFill/>
            <a:miter lim="800000"/>
            <a:headEnd/>
            <a:tailEnd/>
          </a:ln>
        </p:spPr>
        <p:txBody>
          <a:bodyPr/>
          <a:lstStyle/>
          <a:p>
            <a:pPr marL="358775" indent="-358775" defTabSz="958850">
              <a:spcBef>
                <a:spcPct val="20000"/>
              </a:spcBef>
              <a:buClr>
                <a:srgbClr val="009964"/>
              </a:buClr>
              <a:buFontTx/>
              <a:buChar char="•"/>
              <a:defRPr/>
            </a:pPr>
            <a:r>
              <a:rPr lang="en-GB" sz="2100" dirty="0"/>
              <a:t>Made under Control of Pollution (Amendment) Act 1989</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Waste </a:t>
            </a:r>
            <a:r>
              <a:rPr lang="en-GB" sz="2100" u="sng" kern="0" dirty="0">
                <a:latin typeface="+mn-lt"/>
              </a:rPr>
              <a:t>carriers</a:t>
            </a:r>
            <a:r>
              <a:rPr lang="en-GB" sz="2100" kern="0" dirty="0">
                <a:latin typeface="+mn-lt"/>
              </a:rPr>
              <a:t> licensing</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Can check if a carrier is register on the Environment Agency website </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Some organisations will have registered </a:t>
            </a:r>
            <a:r>
              <a:rPr lang="en-GB" sz="2100" i="1" kern="0" dirty="0">
                <a:latin typeface="+mn-lt"/>
              </a:rPr>
              <a:t>Exemptions</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r>
              <a:rPr lang="en-GB" sz="2100" kern="0" dirty="0">
                <a:latin typeface="+mn-lt"/>
              </a:rPr>
              <a:t>Organisations can carry their own waste (except building or demolition waste) </a:t>
            </a: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endParaRPr lang="en-GB" sz="2100" kern="0" dirty="0">
              <a:latin typeface="+mn-lt"/>
            </a:endParaRPr>
          </a:p>
          <a:p>
            <a:pPr marL="358775" indent="-358775" defTabSz="958850">
              <a:spcBef>
                <a:spcPct val="20000"/>
              </a:spcBef>
              <a:buClr>
                <a:srgbClr val="009964"/>
              </a:buClr>
              <a:buFontTx/>
              <a:buChar char="•"/>
              <a:defRPr/>
            </a:pPr>
            <a:endParaRPr lang="en-US" sz="2100" kern="0" dirty="0">
              <a:latin typeface="+mn-lt"/>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US" smtClean="0"/>
              <a:t>European Waste Catalogue (EWC)</a:t>
            </a:r>
          </a:p>
        </p:txBody>
      </p:sp>
      <p:sp>
        <p:nvSpPr>
          <p:cNvPr id="5" name="Rectangle 3"/>
          <p:cNvSpPr txBox="1">
            <a:spLocks noChangeArrowheads="1"/>
          </p:cNvSpPr>
          <p:nvPr/>
        </p:nvSpPr>
        <p:spPr>
          <a:xfrm>
            <a:off x="844550" y="2133600"/>
            <a:ext cx="7737475" cy="4114800"/>
          </a:xfrm>
          <a:prstGeom prst="rect">
            <a:avLst/>
          </a:prstGeom>
        </p:spPr>
        <p:txBody>
          <a:bodyPr/>
          <a:lstStyle/>
          <a:p>
            <a:pPr marL="358775" indent="-358775" defTabSz="958850">
              <a:spcBef>
                <a:spcPct val="20000"/>
              </a:spcBef>
              <a:buClr>
                <a:srgbClr val="009964"/>
              </a:buClr>
              <a:buFont typeface="Arial" pitchFamily="34" charset="0"/>
              <a:buChar char="•"/>
              <a:defRPr/>
            </a:pPr>
            <a:r>
              <a:rPr lang="en-US" sz="2100" kern="0" dirty="0">
                <a:latin typeface="+mn-lt"/>
              </a:rPr>
              <a:t>Defines what wastes are classed as hazardous as per European Hazardous waste Directive (HWD) </a:t>
            </a:r>
            <a:r>
              <a:rPr lang="en-US" sz="2100" kern="0" dirty="0"/>
              <a:t>(91/689/EEC as amended by 94/31/EC)</a:t>
            </a:r>
            <a:endParaRPr lang="en-US" sz="2100" kern="0" dirty="0">
              <a:latin typeface="+mn-lt"/>
            </a:endParaRPr>
          </a:p>
          <a:p>
            <a:pPr marL="358775" indent="-358775" defTabSz="958850">
              <a:spcBef>
                <a:spcPct val="20000"/>
              </a:spcBef>
              <a:buClr>
                <a:srgbClr val="009964"/>
              </a:buClr>
              <a:buFont typeface="Arial" pitchFamily="34" charset="0"/>
              <a:buChar char="•"/>
              <a:defRPr/>
            </a:pPr>
            <a:r>
              <a:rPr lang="en-US" sz="2100" kern="0" dirty="0">
                <a:latin typeface="+mn-lt"/>
              </a:rPr>
              <a:t>Implemented by the List of Wastes (England) Regulations 2005 </a:t>
            </a:r>
          </a:p>
          <a:p>
            <a:pPr marL="358775" indent="-358775" defTabSz="958850">
              <a:spcBef>
                <a:spcPct val="20000"/>
              </a:spcBef>
              <a:buClr>
                <a:srgbClr val="009964"/>
              </a:buClr>
              <a:buFont typeface="Arial" pitchFamily="34" charset="0"/>
              <a:buChar char="•"/>
              <a:defRPr/>
            </a:pPr>
            <a:endParaRPr lang="en-US" sz="2100" kern="0" dirty="0">
              <a:latin typeface="+mn-lt"/>
            </a:endParaRPr>
          </a:p>
          <a:p>
            <a:pPr marL="358775" indent="-358775" defTabSz="958850">
              <a:spcBef>
                <a:spcPct val="20000"/>
              </a:spcBef>
              <a:buClr>
                <a:srgbClr val="009964"/>
              </a:buClr>
              <a:buFont typeface="Arial" pitchFamily="34" charset="0"/>
              <a:buChar char="•"/>
              <a:defRPr/>
            </a:pPr>
            <a:r>
              <a:rPr lang="en-US" sz="2100" kern="0" dirty="0">
                <a:latin typeface="+mn-lt"/>
              </a:rPr>
              <a:t>Hazardous wastes marked with an asterisk</a:t>
            </a:r>
          </a:p>
          <a:p>
            <a:pPr marL="815975" lvl="1" indent="-358775" defTabSz="958850">
              <a:spcBef>
                <a:spcPct val="20000"/>
              </a:spcBef>
              <a:buClr>
                <a:srgbClr val="009964"/>
              </a:buClr>
              <a:buFont typeface="Arial" pitchFamily="34" charset="0"/>
              <a:buChar char="•"/>
              <a:defRPr/>
            </a:pPr>
            <a:r>
              <a:rPr lang="en-US" kern="0" dirty="0">
                <a:latin typeface="+mn-lt"/>
              </a:rPr>
              <a:t>Absolute entries (red) – hazardous regardless of content of dangerous substances e.g. fluorescent tubes, computer monitors, lead-acid batteries</a:t>
            </a:r>
          </a:p>
          <a:p>
            <a:pPr marL="815975" lvl="1" indent="-358775" defTabSz="958850">
              <a:spcBef>
                <a:spcPct val="20000"/>
              </a:spcBef>
              <a:buClr>
                <a:srgbClr val="009964"/>
              </a:buClr>
              <a:buFont typeface="Arial" pitchFamily="34" charset="0"/>
              <a:buChar char="•"/>
              <a:defRPr/>
            </a:pPr>
            <a:r>
              <a:rPr lang="en-US" kern="0" dirty="0">
                <a:latin typeface="+mn-lt"/>
              </a:rPr>
              <a:t>Mirror entries (blue) – hazardous only if a specified threshold of dangerous substances is exceeded in the waste e.g. paint, contaminated packaging</a:t>
            </a:r>
          </a:p>
          <a:p>
            <a:pPr marL="358775" indent="-358775" defTabSz="958850">
              <a:spcBef>
                <a:spcPct val="20000"/>
              </a:spcBef>
              <a:buClr>
                <a:srgbClr val="009964"/>
              </a:buClr>
              <a:buFont typeface="Arial" pitchFamily="34" charset="0"/>
              <a:buChar char="•"/>
              <a:defRPr/>
            </a:pPr>
            <a:endParaRPr lang="en-US" sz="2100" kern="0" dirty="0">
              <a:latin typeface="+mn-lt"/>
            </a:endParaRPr>
          </a:p>
          <a:p>
            <a:pPr marL="358775" indent="-358775" defTabSz="958850">
              <a:spcBef>
                <a:spcPct val="20000"/>
              </a:spcBef>
              <a:buClr>
                <a:srgbClr val="009964"/>
              </a:buClr>
              <a:defRPr/>
            </a:pPr>
            <a:endParaRPr lang="en-US" sz="2100" kern="0" dirty="0">
              <a:latin typeface="+mn-lt"/>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srcRect/>
          <a:stretch>
            <a:fillRect/>
          </a:stretch>
        </p:blipFill>
        <p:spPr bwMode="auto">
          <a:xfrm>
            <a:off x="273050" y="303213"/>
            <a:ext cx="8085138" cy="6346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023938" y="331788"/>
            <a:ext cx="7737475" cy="709612"/>
          </a:xfrm>
        </p:spPr>
        <p:txBody>
          <a:bodyPr/>
          <a:lstStyle/>
          <a:p>
            <a:pPr eaLnBrk="1" hangingPunct="1"/>
            <a:r>
              <a:rPr lang="en-GB" smtClean="0"/>
              <a:t>Waste Management Chain</a:t>
            </a:r>
          </a:p>
        </p:txBody>
      </p:sp>
      <p:sp>
        <p:nvSpPr>
          <p:cNvPr id="3" name="Oval 2"/>
          <p:cNvSpPr/>
          <p:nvPr/>
        </p:nvSpPr>
        <p:spPr bwMode="auto">
          <a:xfrm>
            <a:off x="963613" y="1566863"/>
            <a:ext cx="1982787" cy="1946275"/>
          </a:xfrm>
          <a:prstGeom prst="ellipse">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8436" name="TextBox 3"/>
          <p:cNvSpPr txBox="1">
            <a:spLocks noChangeArrowheads="1"/>
          </p:cNvSpPr>
          <p:nvPr/>
        </p:nvSpPr>
        <p:spPr bwMode="auto">
          <a:xfrm>
            <a:off x="1138238" y="2293938"/>
            <a:ext cx="1500187" cy="369887"/>
          </a:xfrm>
          <a:prstGeom prst="rect">
            <a:avLst/>
          </a:prstGeom>
          <a:noFill/>
          <a:ln w="9525">
            <a:noFill/>
            <a:miter lim="800000"/>
            <a:headEnd/>
            <a:tailEnd/>
          </a:ln>
        </p:spPr>
        <p:txBody>
          <a:bodyPr>
            <a:spAutoFit/>
          </a:bodyPr>
          <a:lstStyle/>
          <a:p>
            <a:r>
              <a:rPr lang="en-GB" b="1">
                <a:solidFill>
                  <a:schemeClr val="bg1"/>
                </a:solidFill>
              </a:rPr>
              <a:t>Consignor</a:t>
            </a:r>
          </a:p>
        </p:txBody>
      </p:sp>
      <p:sp>
        <p:nvSpPr>
          <p:cNvPr id="5" name="Oval 4"/>
          <p:cNvSpPr/>
          <p:nvPr/>
        </p:nvSpPr>
        <p:spPr bwMode="auto">
          <a:xfrm>
            <a:off x="5781675" y="1589088"/>
            <a:ext cx="1981200" cy="1944687"/>
          </a:xfrm>
          <a:prstGeom prst="ellipse">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8438" name="TextBox 5"/>
          <p:cNvSpPr txBox="1">
            <a:spLocks noChangeArrowheads="1"/>
          </p:cNvSpPr>
          <p:nvPr/>
        </p:nvSpPr>
        <p:spPr bwMode="auto">
          <a:xfrm>
            <a:off x="6042025" y="2359025"/>
            <a:ext cx="1400175" cy="369888"/>
          </a:xfrm>
          <a:prstGeom prst="rect">
            <a:avLst/>
          </a:prstGeom>
          <a:noFill/>
          <a:ln w="9525">
            <a:noFill/>
            <a:miter lim="800000"/>
            <a:headEnd/>
            <a:tailEnd/>
          </a:ln>
        </p:spPr>
        <p:txBody>
          <a:bodyPr>
            <a:spAutoFit/>
          </a:bodyPr>
          <a:lstStyle/>
          <a:p>
            <a:r>
              <a:rPr lang="en-GB" b="1">
                <a:solidFill>
                  <a:schemeClr val="bg1"/>
                </a:solidFill>
              </a:rPr>
              <a:t>Consignee</a:t>
            </a:r>
          </a:p>
        </p:txBody>
      </p:sp>
      <p:sp>
        <p:nvSpPr>
          <p:cNvPr id="7" name="Rectangle 6"/>
          <p:cNvSpPr/>
          <p:nvPr/>
        </p:nvSpPr>
        <p:spPr bwMode="auto">
          <a:xfrm>
            <a:off x="3657600" y="2105025"/>
            <a:ext cx="1258888" cy="914400"/>
          </a:xfrm>
          <a:prstGeom prst="rect">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8440" name="TextBox 7"/>
          <p:cNvSpPr txBox="1">
            <a:spLocks noChangeArrowheads="1"/>
          </p:cNvSpPr>
          <p:nvPr/>
        </p:nvSpPr>
        <p:spPr bwMode="auto">
          <a:xfrm>
            <a:off x="3811588" y="2300288"/>
            <a:ext cx="944562" cy="369887"/>
          </a:xfrm>
          <a:prstGeom prst="rect">
            <a:avLst/>
          </a:prstGeom>
          <a:noFill/>
          <a:ln w="9525">
            <a:noFill/>
            <a:miter lim="800000"/>
            <a:headEnd/>
            <a:tailEnd/>
          </a:ln>
        </p:spPr>
        <p:txBody>
          <a:bodyPr>
            <a:spAutoFit/>
          </a:bodyPr>
          <a:lstStyle/>
          <a:p>
            <a:r>
              <a:rPr lang="en-GB" b="1">
                <a:solidFill>
                  <a:schemeClr val="bg1"/>
                </a:solidFill>
              </a:rPr>
              <a:t>Carrier</a:t>
            </a:r>
          </a:p>
        </p:txBody>
      </p:sp>
      <p:sp>
        <p:nvSpPr>
          <p:cNvPr id="18441" name="Right Arrow 8"/>
          <p:cNvSpPr>
            <a:spLocks noChangeArrowheads="1"/>
          </p:cNvSpPr>
          <p:nvPr/>
        </p:nvSpPr>
        <p:spPr bwMode="auto">
          <a:xfrm>
            <a:off x="3027363" y="2424113"/>
            <a:ext cx="496887" cy="246062"/>
          </a:xfrm>
          <a:prstGeom prst="rightArrow">
            <a:avLst>
              <a:gd name="adj1" fmla="val 50000"/>
              <a:gd name="adj2" fmla="val 50260"/>
            </a:avLst>
          </a:prstGeom>
          <a:solidFill>
            <a:srgbClr val="FFFFFF"/>
          </a:solidFill>
          <a:ln w="9525" algn="ctr">
            <a:solidFill>
              <a:srgbClr val="000000"/>
            </a:solidFill>
            <a:round/>
            <a:headEnd/>
            <a:tailEnd/>
          </a:ln>
        </p:spPr>
        <p:txBody>
          <a:bodyPr/>
          <a:lstStyle/>
          <a:p>
            <a:pPr defTabSz="958850"/>
            <a:endParaRPr lang="en-US"/>
          </a:p>
        </p:txBody>
      </p:sp>
      <p:sp>
        <p:nvSpPr>
          <p:cNvPr id="18442" name="Right Arrow 9"/>
          <p:cNvSpPr>
            <a:spLocks noChangeArrowheads="1"/>
          </p:cNvSpPr>
          <p:nvPr/>
        </p:nvSpPr>
        <p:spPr bwMode="auto">
          <a:xfrm>
            <a:off x="5030788" y="2460625"/>
            <a:ext cx="495300" cy="246063"/>
          </a:xfrm>
          <a:prstGeom prst="rightArrow">
            <a:avLst>
              <a:gd name="adj1" fmla="val 50000"/>
              <a:gd name="adj2" fmla="val 50090"/>
            </a:avLst>
          </a:prstGeom>
          <a:solidFill>
            <a:srgbClr val="FFFFFF"/>
          </a:solidFill>
          <a:ln w="9525" algn="ctr">
            <a:solidFill>
              <a:srgbClr val="000000"/>
            </a:solidFill>
            <a:round/>
            <a:headEnd/>
            <a:tailEnd/>
          </a:ln>
        </p:spPr>
        <p:txBody>
          <a:bodyPr/>
          <a:lstStyle/>
          <a:p>
            <a:pPr defTabSz="958850"/>
            <a:endParaRPr lang="en-US"/>
          </a:p>
        </p:txBody>
      </p:sp>
      <p:sp>
        <p:nvSpPr>
          <p:cNvPr id="18443" name="TextBox 10"/>
          <p:cNvSpPr txBox="1">
            <a:spLocks noChangeArrowheads="1"/>
          </p:cNvSpPr>
          <p:nvPr/>
        </p:nvSpPr>
        <p:spPr bwMode="auto">
          <a:xfrm>
            <a:off x="898525" y="3976688"/>
            <a:ext cx="2157413" cy="646112"/>
          </a:xfrm>
          <a:prstGeom prst="rect">
            <a:avLst/>
          </a:prstGeom>
          <a:noFill/>
          <a:ln w="9525">
            <a:noFill/>
            <a:miter lim="800000"/>
            <a:headEnd/>
            <a:tailEnd/>
          </a:ln>
        </p:spPr>
        <p:txBody>
          <a:bodyPr>
            <a:spAutoFit/>
          </a:bodyPr>
          <a:lstStyle/>
          <a:p>
            <a:r>
              <a:rPr lang="en-GB"/>
              <a:t>Organisation producing waste</a:t>
            </a:r>
          </a:p>
        </p:txBody>
      </p:sp>
      <p:sp>
        <p:nvSpPr>
          <p:cNvPr id="18444" name="TextBox 11"/>
          <p:cNvSpPr txBox="1">
            <a:spLocks noChangeArrowheads="1"/>
          </p:cNvSpPr>
          <p:nvPr/>
        </p:nvSpPr>
        <p:spPr bwMode="auto">
          <a:xfrm>
            <a:off x="6156325" y="3838575"/>
            <a:ext cx="2157413" cy="923925"/>
          </a:xfrm>
          <a:prstGeom prst="rect">
            <a:avLst/>
          </a:prstGeom>
          <a:noFill/>
          <a:ln w="9525">
            <a:noFill/>
            <a:miter lim="800000"/>
            <a:headEnd/>
            <a:tailEnd/>
          </a:ln>
        </p:spPr>
        <p:txBody>
          <a:bodyPr>
            <a:spAutoFit/>
          </a:bodyPr>
          <a:lstStyle/>
          <a:p>
            <a:r>
              <a:rPr lang="en-GB"/>
              <a:t>Final waste management (disposal) facility</a:t>
            </a:r>
          </a:p>
        </p:txBody>
      </p:sp>
      <p:sp>
        <p:nvSpPr>
          <p:cNvPr id="18445" name="TextBox 12"/>
          <p:cNvSpPr txBox="1">
            <a:spLocks noChangeArrowheads="1"/>
          </p:cNvSpPr>
          <p:nvPr/>
        </p:nvSpPr>
        <p:spPr bwMode="auto">
          <a:xfrm>
            <a:off x="3397250" y="4013200"/>
            <a:ext cx="2155825" cy="646113"/>
          </a:xfrm>
          <a:prstGeom prst="rect">
            <a:avLst/>
          </a:prstGeom>
          <a:noFill/>
          <a:ln w="9525">
            <a:noFill/>
            <a:miter lim="800000"/>
            <a:headEnd/>
            <a:tailEnd/>
          </a:ln>
        </p:spPr>
        <p:txBody>
          <a:bodyPr>
            <a:spAutoFit/>
          </a:bodyPr>
          <a:lstStyle/>
          <a:p>
            <a:r>
              <a:rPr lang="en-GB"/>
              <a:t>Company transporting waste</a:t>
            </a:r>
          </a:p>
        </p:txBody>
      </p:sp>
      <p:sp>
        <p:nvSpPr>
          <p:cNvPr id="18446" name="TextBox 13"/>
          <p:cNvSpPr txBox="1">
            <a:spLocks noChangeArrowheads="1"/>
          </p:cNvSpPr>
          <p:nvPr/>
        </p:nvSpPr>
        <p:spPr bwMode="auto">
          <a:xfrm>
            <a:off x="763588" y="5240338"/>
            <a:ext cx="1874837" cy="584200"/>
          </a:xfrm>
          <a:prstGeom prst="rect">
            <a:avLst/>
          </a:prstGeom>
          <a:noFill/>
          <a:ln w="9525">
            <a:noFill/>
            <a:miter lim="800000"/>
            <a:headEnd/>
            <a:tailEnd/>
          </a:ln>
        </p:spPr>
        <p:txBody>
          <a:bodyPr>
            <a:spAutoFit/>
          </a:bodyPr>
          <a:lstStyle/>
          <a:p>
            <a:r>
              <a:rPr lang="en-GB" sz="1600" i="1"/>
              <a:t>Register with EA as a producer</a:t>
            </a:r>
          </a:p>
        </p:txBody>
      </p:sp>
      <p:sp>
        <p:nvSpPr>
          <p:cNvPr id="18447" name="TextBox 14"/>
          <p:cNvSpPr txBox="1">
            <a:spLocks noChangeArrowheads="1"/>
          </p:cNvSpPr>
          <p:nvPr/>
        </p:nvSpPr>
        <p:spPr bwMode="auto">
          <a:xfrm>
            <a:off x="3303588" y="5319713"/>
            <a:ext cx="1874837" cy="584200"/>
          </a:xfrm>
          <a:prstGeom prst="rect">
            <a:avLst/>
          </a:prstGeom>
          <a:noFill/>
          <a:ln w="9525">
            <a:noFill/>
            <a:miter lim="800000"/>
            <a:headEnd/>
            <a:tailEnd/>
          </a:ln>
        </p:spPr>
        <p:txBody>
          <a:bodyPr>
            <a:spAutoFit/>
          </a:bodyPr>
          <a:lstStyle/>
          <a:p>
            <a:r>
              <a:rPr lang="en-GB" sz="1600" i="1"/>
              <a:t>Must hold waste carriers license</a:t>
            </a:r>
          </a:p>
        </p:txBody>
      </p:sp>
      <p:sp>
        <p:nvSpPr>
          <p:cNvPr id="18448" name="TextBox 15"/>
          <p:cNvSpPr txBox="1">
            <a:spLocks noChangeArrowheads="1"/>
          </p:cNvSpPr>
          <p:nvPr/>
        </p:nvSpPr>
        <p:spPr bwMode="auto">
          <a:xfrm>
            <a:off x="6310313" y="5341938"/>
            <a:ext cx="1874837" cy="1322387"/>
          </a:xfrm>
          <a:prstGeom prst="rect">
            <a:avLst/>
          </a:prstGeom>
          <a:noFill/>
          <a:ln w="9525">
            <a:noFill/>
            <a:miter lim="800000"/>
            <a:headEnd/>
            <a:tailEnd/>
          </a:ln>
        </p:spPr>
        <p:txBody>
          <a:bodyPr>
            <a:spAutoFit/>
          </a:bodyPr>
          <a:lstStyle/>
          <a:p>
            <a:r>
              <a:rPr lang="en-GB" sz="1600" i="1"/>
              <a:t>Must hold waste management license (Environmental Permit)</a:t>
            </a:r>
          </a:p>
        </p:txBody>
      </p:sp>
      <p:sp>
        <p:nvSpPr>
          <p:cNvPr id="18449"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bwMode="auto">
          <a:xfrm>
            <a:off x="963613" y="1566863"/>
            <a:ext cx="1982787" cy="1946275"/>
          </a:xfrm>
          <a:prstGeom prst="ellipse">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9459" name="TextBox 3"/>
          <p:cNvSpPr txBox="1">
            <a:spLocks noChangeArrowheads="1"/>
          </p:cNvSpPr>
          <p:nvPr/>
        </p:nvSpPr>
        <p:spPr bwMode="auto">
          <a:xfrm>
            <a:off x="1138238" y="2293938"/>
            <a:ext cx="1500187" cy="369887"/>
          </a:xfrm>
          <a:prstGeom prst="rect">
            <a:avLst/>
          </a:prstGeom>
          <a:noFill/>
          <a:ln w="9525">
            <a:noFill/>
            <a:miter lim="800000"/>
            <a:headEnd/>
            <a:tailEnd/>
          </a:ln>
        </p:spPr>
        <p:txBody>
          <a:bodyPr>
            <a:spAutoFit/>
          </a:bodyPr>
          <a:lstStyle/>
          <a:p>
            <a:r>
              <a:rPr lang="en-GB" b="1">
                <a:solidFill>
                  <a:schemeClr val="bg1"/>
                </a:solidFill>
              </a:rPr>
              <a:t>Consignor</a:t>
            </a:r>
          </a:p>
        </p:txBody>
      </p:sp>
      <p:sp>
        <p:nvSpPr>
          <p:cNvPr id="5" name="Oval 4"/>
          <p:cNvSpPr/>
          <p:nvPr/>
        </p:nvSpPr>
        <p:spPr bwMode="auto">
          <a:xfrm>
            <a:off x="5781675" y="1589088"/>
            <a:ext cx="1981200" cy="1944687"/>
          </a:xfrm>
          <a:prstGeom prst="ellipse">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9461" name="TextBox 5"/>
          <p:cNvSpPr txBox="1">
            <a:spLocks noChangeArrowheads="1"/>
          </p:cNvSpPr>
          <p:nvPr/>
        </p:nvSpPr>
        <p:spPr bwMode="auto">
          <a:xfrm>
            <a:off x="6042025" y="2359025"/>
            <a:ext cx="1400175" cy="369888"/>
          </a:xfrm>
          <a:prstGeom prst="rect">
            <a:avLst/>
          </a:prstGeom>
          <a:noFill/>
          <a:ln w="9525">
            <a:noFill/>
            <a:miter lim="800000"/>
            <a:headEnd/>
            <a:tailEnd/>
          </a:ln>
        </p:spPr>
        <p:txBody>
          <a:bodyPr>
            <a:spAutoFit/>
          </a:bodyPr>
          <a:lstStyle/>
          <a:p>
            <a:r>
              <a:rPr lang="en-GB" b="1">
                <a:solidFill>
                  <a:schemeClr val="bg1"/>
                </a:solidFill>
              </a:rPr>
              <a:t>Consignee</a:t>
            </a:r>
          </a:p>
        </p:txBody>
      </p:sp>
      <p:sp>
        <p:nvSpPr>
          <p:cNvPr id="7" name="Rectangle 6"/>
          <p:cNvSpPr/>
          <p:nvPr/>
        </p:nvSpPr>
        <p:spPr bwMode="auto">
          <a:xfrm>
            <a:off x="3657600" y="2105025"/>
            <a:ext cx="1258888" cy="914400"/>
          </a:xfrm>
          <a:prstGeom prst="rect">
            <a:avLst/>
          </a:prstGeom>
          <a:solidFill>
            <a:schemeClr val="accent2">
              <a:lumMod val="75000"/>
            </a:schemeClr>
          </a:solidFill>
          <a:ln w="9525" cap="flat" cmpd="sng" algn="ctr">
            <a:solidFill>
              <a:srgbClr val="000000"/>
            </a:solidFill>
            <a:prstDash val="solid"/>
            <a:round/>
            <a:headEnd type="none" w="med" len="med"/>
            <a:tailEnd type="none" w="med" len="med"/>
          </a:ln>
          <a:effectLst/>
        </p:spPr>
        <p:txBody>
          <a:bodyPr/>
          <a:lstStyle/>
          <a:p>
            <a:pPr defTabSz="958850">
              <a:defRPr/>
            </a:pPr>
            <a:endParaRPr lang="en-GB"/>
          </a:p>
        </p:txBody>
      </p:sp>
      <p:sp>
        <p:nvSpPr>
          <p:cNvPr id="19463" name="TextBox 7"/>
          <p:cNvSpPr txBox="1">
            <a:spLocks noChangeArrowheads="1"/>
          </p:cNvSpPr>
          <p:nvPr/>
        </p:nvSpPr>
        <p:spPr bwMode="auto">
          <a:xfrm>
            <a:off x="3811588" y="2300288"/>
            <a:ext cx="944562" cy="369887"/>
          </a:xfrm>
          <a:prstGeom prst="rect">
            <a:avLst/>
          </a:prstGeom>
          <a:noFill/>
          <a:ln w="9525">
            <a:noFill/>
            <a:miter lim="800000"/>
            <a:headEnd/>
            <a:tailEnd/>
          </a:ln>
        </p:spPr>
        <p:txBody>
          <a:bodyPr>
            <a:spAutoFit/>
          </a:bodyPr>
          <a:lstStyle/>
          <a:p>
            <a:r>
              <a:rPr lang="en-GB" b="1">
                <a:solidFill>
                  <a:schemeClr val="bg1"/>
                </a:solidFill>
              </a:rPr>
              <a:t>Carrier</a:t>
            </a:r>
          </a:p>
        </p:txBody>
      </p:sp>
      <p:sp>
        <p:nvSpPr>
          <p:cNvPr id="19464" name="Right Arrow 8"/>
          <p:cNvSpPr>
            <a:spLocks noChangeArrowheads="1"/>
          </p:cNvSpPr>
          <p:nvPr/>
        </p:nvSpPr>
        <p:spPr bwMode="auto">
          <a:xfrm>
            <a:off x="3027363" y="2424113"/>
            <a:ext cx="496887" cy="246062"/>
          </a:xfrm>
          <a:prstGeom prst="rightArrow">
            <a:avLst>
              <a:gd name="adj1" fmla="val 50000"/>
              <a:gd name="adj2" fmla="val 50260"/>
            </a:avLst>
          </a:prstGeom>
          <a:solidFill>
            <a:srgbClr val="FFFFFF"/>
          </a:solidFill>
          <a:ln w="9525" algn="ctr">
            <a:solidFill>
              <a:srgbClr val="000000"/>
            </a:solidFill>
            <a:round/>
            <a:headEnd/>
            <a:tailEnd/>
          </a:ln>
        </p:spPr>
        <p:txBody>
          <a:bodyPr/>
          <a:lstStyle/>
          <a:p>
            <a:pPr defTabSz="958850"/>
            <a:endParaRPr lang="en-US"/>
          </a:p>
        </p:txBody>
      </p:sp>
      <p:sp>
        <p:nvSpPr>
          <p:cNvPr id="19465" name="Right Arrow 9"/>
          <p:cNvSpPr>
            <a:spLocks noChangeArrowheads="1"/>
          </p:cNvSpPr>
          <p:nvPr/>
        </p:nvSpPr>
        <p:spPr bwMode="auto">
          <a:xfrm>
            <a:off x="5030788" y="2460625"/>
            <a:ext cx="495300" cy="246063"/>
          </a:xfrm>
          <a:prstGeom prst="rightArrow">
            <a:avLst>
              <a:gd name="adj1" fmla="val 50000"/>
              <a:gd name="adj2" fmla="val 50090"/>
            </a:avLst>
          </a:prstGeom>
          <a:solidFill>
            <a:srgbClr val="FFFFFF"/>
          </a:solidFill>
          <a:ln w="9525" algn="ctr">
            <a:solidFill>
              <a:srgbClr val="000000"/>
            </a:solidFill>
            <a:round/>
            <a:headEnd/>
            <a:tailEnd/>
          </a:ln>
        </p:spPr>
        <p:txBody>
          <a:bodyPr/>
          <a:lstStyle/>
          <a:p>
            <a:pPr defTabSz="958850"/>
            <a:endParaRPr lang="en-US"/>
          </a:p>
        </p:txBody>
      </p:sp>
      <p:sp>
        <p:nvSpPr>
          <p:cNvPr id="19466" name="Rectangle 16"/>
          <p:cNvSpPr>
            <a:spLocks noChangeArrowheads="1"/>
          </p:cNvSpPr>
          <p:nvPr/>
        </p:nvSpPr>
        <p:spPr bwMode="auto">
          <a:xfrm>
            <a:off x="3436938" y="4637088"/>
            <a:ext cx="2122487" cy="1139825"/>
          </a:xfrm>
          <a:prstGeom prst="rect">
            <a:avLst/>
          </a:prstGeom>
          <a:solidFill>
            <a:srgbClr val="09B72A"/>
          </a:solidFill>
          <a:ln w="9525" algn="ctr">
            <a:solidFill>
              <a:srgbClr val="000000"/>
            </a:solidFill>
            <a:round/>
            <a:headEnd/>
            <a:tailEnd/>
          </a:ln>
        </p:spPr>
        <p:txBody>
          <a:bodyPr/>
          <a:lstStyle/>
          <a:p>
            <a:pPr defTabSz="958850"/>
            <a:endParaRPr lang="en-US"/>
          </a:p>
        </p:txBody>
      </p:sp>
      <p:sp>
        <p:nvSpPr>
          <p:cNvPr id="19467" name="TextBox 17"/>
          <p:cNvSpPr txBox="1">
            <a:spLocks noChangeArrowheads="1"/>
          </p:cNvSpPr>
          <p:nvPr/>
        </p:nvSpPr>
        <p:spPr bwMode="auto">
          <a:xfrm>
            <a:off x="3590925" y="4833938"/>
            <a:ext cx="1847850" cy="646112"/>
          </a:xfrm>
          <a:prstGeom prst="rect">
            <a:avLst/>
          </a:prstGeom>
          <a:noFill/>
          <a:ln w="9525">
            <a:noFill/>
            <a:miter lim="800000"/>
            <a:headEnd/>
            <a:tailEnd/>
          </a:ln>
        </p:spPr>
        <p:txBody>
          <a:bodyPr>
            <a:spAutoFit/>
          </a:bodyPr>
          <a:lstStyle/>
          <a:p>
            <a:pPr algn="ctr"/>
            <a:r>
              <a:rPr lang="en-GB" b="1">
                <a:solidFill>
                  <a:schemeClr val="bg1"/>
                </a:solidFill>
              </a:rPr>
              <a:t>Environment  Agency</a:t>
            </a:r>
          </a:p>
        </p:txBody>
      </p:sp>
      <p:sp>
        <p:nvSpPr>
          <p:cNvPr id="19468" name="Curved Down Arrow 18"/>
          <p:cNvSpPr>
            <a:spLocks noChangeArrowheads="1"/>
          </p:cNvSpPr>
          <p:nvPr/>
        </p:nvSpPr>
        <p:spPr bwMode="auto">
          <a:xfrm rot="7974591">
            <a:off x="5459413" y="4330700"/>
            <a:ext cx="2165350" cy="917575"/>
          </a:xfrm>
          <a:prstGeom prst="curvedDownArrow">
            <a:avLst>
              <a:gd name="adj1" fmla="val 25030"/>
              <a:gd name="adj2" fmla="val 50049"/>
              <a:gd name="adj3" fmla="val 25000"/>
            </a:avLst>
          </a:prstGeom>
          <a:solidFill>
            <a:schemeClr val="tx1"/>
          </a:solidFill>
          <a:ln w="9525" algn="ctr">
            <a:solidFill>
              <a:srgbClr val="000000"/>
            </a:solidFill>
            <a:round/>
            <a:headEnd/>
            <a:tailEnd/>
          </a:ln>
        </p:spPr>
        <p:txBody>
          <a:bodyPr/>
          <a:lstStyle/>
          <a:p>
            <a:pPr defTabSz="958850"/>
            <a:endParaRPr lang="en-US"/>
          </a:p>
        </p:txBody>
      </p:sp>
      <p:sp>
        <p:nvSpPr>
          <p:cNvPr id="19469" name="TextBox 20"/>
          <p:cNvSpPr txBox="1">
            <a:spLocks noChangeArrowheads="1"/>
          </p:cNvSpPr>
          <p:nvPr/>
        </p:nvSpPr>
        <p:spPr bwMode="auto">
          <a:xfrm>
            <a:off x="7194550" y="4600575"/>
            <a:ext cx="1647825" cy="1323975"/>
          </a:xfrm>
          <a:prstGeom prst="rect">
            <a:avLst/>
          </a:prstGeom>
          <a:noFill/>
          <a:ln w="9525">
            <a:noFill/>
            <a:miter lim="800000"/>
            <a:headEnd/>
            <a:tailEnd/>
          </a:ln>
        </p:spPr>
        <p:txBody>
          <a:bodyPr>
            <a:spAutoFit/>
          </a:bodyPr>
          <a:lstStyle/>
          <a:p>
            <a:r>
              <a:rPr lang="en-GB" sz="1600" i="1"/>
              <a:t>Must send details of hazardous waste received every 3 months</a:t>
            </a:r>
          </a:p>
        </p:txBody>
      </p:sp>
      <p:sp>
        <p:nvSpPr>
          <p:cNvPr id="19470" name="Curved Down Arrow 21"/>
          <p:cNvSpPr>
            <a:spLocks noChangeArrowheads="1"/>
          </p:cNvSpPr>
          <p:nvPr/>
        </p:nvSpPr>
        <p:spPr bwMode="auto">
          <a:xfrm rot="14360563" flipH="1">
            <a:off x="1031876" y="4308475"/>
            <a:ext cx="2165350" cy="917575"/>
          </a:xfrm>
          <a:prstGeom prst="curvedDownArrow">
            <a:avLst>
              <a:gd name="adj1" fmla="val 25030"/>
              <a:gd name="adj2" fmla="val 50049"/>
              <a:gd name="adj3" fmla="val 25000"/>
            </a:avLst>
          </a:prstGeom>
          <a:solidFill>
            <a:schemeClr val="tx1"/>
          </a:solidFill>
          <a:ln w="9525" algn="ctr">
            <a:solidFill>
              <a:srgbClr val="000000"/>
            </a:solidFill>
            <a:round/>
            <a:headEnd/>
            <a:tailEnd/>
          </a:ln>
        </p:spPr>
        <p:txBody>
          <a:bodyPr/>
          <a:lstStyle/>
          <a:p>
            <a:pPr defTabSz="958850"/>
            <a:endParaRPr lang="en-US"/>
          </a:p>
        </p:txBody>
      </p:sp>
      <p:sp>
        <p:nvSpPr>
          <p:cNvPr id="19471" name="TextBox 22"/>
          <p:cNvSpPr txBox="1">
            <a:spLocks noChangeArrowheads="1"/>
          </p:cNvSpPr>
          <p:nvPr/>
        </p:nvSpPr>
        <p:spPr bwMode="auto">
          <a:xfrm>
            <a:off x="409575" y="5043488"/>
            <a:ext cx="1646238" cy="585787"/>
          </a:xfrm>
          <a:prstGeom prst="rect">
            <a:avLst/>
          </a:prstGeom>
          <a:noFill/>
          <a:ln w="9525">
            <a:noFill/>
            <a:miter lim="800000"/>
            <a:headEnd/>
            <a:tailEnd/>
          </a:ln>
        </p:spPr>
        <p:txBody>
          <a:bodyPr>
            <a:spAutoFit/>
          </a:bodyPr>
          <a:lstStyle/>
          <a:p>
            <a:r>
              <a:rPr lang="en-GB" sz="1600" i="1"/>
              <a:t>Must register annually </a:t>
            </a:r>
          </a:p>
        </p:txBody>
      </p:sp>
      <p:sp>
        <p:nvSpPr>
          <p:cNvPr id="19472" name="Curved Down Arrow 25"/>
          <p:cNvSpPr>
            <a:spLocks noChangeArrowheads="1"/>
          </p:cNvSpPr>
          <p:nvPr/>
        </p:nvSpPr>
        <p:spPr bwMode="auto">
          <a:xfrm flipH="1">
            <a:off x="2706688" y="841375"/>
            <a:ext cx="3349625" cy="871538"/>
          </a:xfrm>
          <a:prstGeom prst="curvedDownArrow">
            <a:avLst>
              <a:gd name="adj1" fmla="val 24982"/>
              <a:gd name="adj2" fmla="val 49964"/>
              <a:gd name="adj3" fmla="val 25000"/>
            </a:avLst>
          </a:prstGeom>
          <a:solidFill>
            <a:srgbClr val="C00000"/>
          </a:solidFill>
          <a:ln w="9525" algn="ctr">
            <a:solidFill>
              <a:srgbClr val="000000"/>
            </a:solidFill>
            <a:round/>
            <a:headEnd/>
            <a:tailEnd/>
          </a:ln>
        </p:spPr>
        <p:txBody>
          <a:bodyPr/>
          <a:lstStyle/>
          <a:p>
            <a:pPr defTabSz="958850"/>
            <a:endParaRPr lang="en-US"/>
          </a:p>
        </p:txBody>
      </p:sp>
      <p:sp>
        <p:nvSpPr>
          <p:cNvPr id="19473" name="TextBox 26"/>
          <p:cNvSpPr txBox="1">
            <a:spLocks noChangeArrowheads="1"/>
          </p:cNvSpPr>
          <p:nvPr/>
        </p:nvSpPr>
        <p:spPr bwMode="auto">
          <a:xfrm>
            <a:off x="6048375" y="282575"/>
            <a:ext cx="1649413" cy="831850"/>
          </a:xfrm>
          <a:prstGeom prst="rect">
            <a:avLst/>
          </a:prstGeom>
          <a:noFill/>
          <a:ln w="9525">
            <a:noFill/>
            <a:miter lim="800000"/>
            <a:headEnd/>
            <a:tailEnd/>
          </a:ln>
        </p:spPr>
        <p:txBody>
          <a:bodyPr>
            <a:spAutoFit/>
          </a:bodyPr>
          <a:lstStyle/>
          <a:p>
            <a:r>
              <a:rPr lang="en-GB" sz="1600" i="1"/>
              <a:t>Must send returns to consignor</a:t>
            </a:r>
          </a:p>
        </p:txBody>
      </p:sp>
      <p:sp>
        <p:nvSpPr>
          <p:cNvPr id="19474"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038225" y="303213"/>
            <a:ext cx="7735888" cy="2309812"/>
          </a:xfrm>
        </p:spPr>
        <p:txBody>
          <a:bodyPr/>
          <a:lstStyle/>
          <a:p>
            <a:pPr eaLnBrk="1" hangingPunct="1"/>
            <a:r>
              <a:rPr lang="en-GB" sz="2400" smtClean="0"/>
              <a:t>Environmental Permitting (England and Wales) Regulations 2007, as amended</a:t>
            </a:r>
            <a:br>
              <a:rPr lang="en-GB" sz="2400" smtClean="0"/>
            </a:br>
            <a:r>
              <a:rPr lang="en-GB" sz="2400" smtClean="0"/>
              <a:t>Landfill (Scotland) Regulations 2003, as amended</a:t>
            </a:r>
            <a:br>
              <a:rPr lang="en-GB" sz="2400" smtClean="0"/>
            </a:br>
            <a:r>
              <a:rPr lang="en-GB" sz="2400" smtClean="0"/>
              <a:t>Landfill (Northern Ireland) Regulations 2003, as amended </a:t>
            </a:r>
            <a:endParaRPr lang="en-GB" sz="2800" smtClean="0"/>
          </a:p>
        </p:txBody>
      </p:sp>
      <p:sp>
        <p:nvSpPr>
          <p:cNvPr id="3" name="Rectangle 3"/>
          <p:cNvSpPr txBox="1">
            <a:spLocks noChangeArrowheads="1"/>
          </p:cNvSpPr>
          <p:nvPr/>
        </p:nvSpPr>
        <p:spPr>
          <a:xfrm>
            <a:off x="657225" y="2743200"/>
            <a:ext cx="7735888" cy="3360738"/>
          </a:xfrm>
          <a:prstGeom prst="rect">
            <a:avLst/>
          </a:prstGeom>
        </p:spPr>
        <p:txBody>
          <a:bodyPr/>
          <a:lstStyle/>
          <a:p>
            <a:pPr marL="358775" indent="-358775" defTabSz="958850">
              <a:spcBef>
                <a:spcPct val="20000"/>
              </a:spcBef>
              <a:buClr>
                <a:srgbClr val="009964"/>
              </a:buClr>
              <a:buFont typeface="Arial" pitchFamily="34" charset="0"/>
              <a:buChar char="•"/>
              <a:defRPr/>
            </a:pPr>
            <a:r>
              <a:rPr lang="en-GB" sz="2100" kern="0" dirty="0">
                <a:latin typeface="+mn-lt"/>
              </a:rPr>
              <a:t>Implement EC Landfill Directive 99/31/EC</a:t>
            </a:r>
          </a:p>
          <a:p>
            <a:pPr marL="358775" indent="-358775" defTabSz="958850">
              <a:spcBef>
                <a:spcPct val="20000"/>
              </a:spcBef>
              <a:buClr>
                <a:srgbClr val="009964"/>
              </a:buClr>
              <a:buFont typeface="Arial" pitchFamily="34" charset="0"/>
              <a:buChar char="•"/>
              <a:defRPr/>
            </a:pPr>
            <a:r>
              <a:rPr lang="en-GB" sz="2100" kern="0" dirty="0">
                <a:latin typeface="+mn-lt"/>
              </a:rPr>
              <a:t>Main requirements:</a:t>
            </a:r>
          </a:p>
          <a:p>
            <a:pPr marL="815975" lvl="1" indent="-358775" defTabSz="958850">
              <a:spcBef>
                <a:spcPct val="20000"/>
              </a:spcBef>
              <a:buClr>
                <a:srgbClr val="009964"/>
              </a:buClr>
              <a:buFont typeface="Arial" pitchFamily="34" charset="0"/>
              <a:buChar char="•"/>
              <a:defRPr/>
            </a:pPr>
            <a:r>
              <a:rPr lang="en-GB" kern="0" dirty="0">
                <a:latin typeface="+mn-lt"/>
              </a:rPr>
              <a:t>Certain kinds of waste can no longer be sent to landfill for disposal (e.g. non-hazardous liquid wastes and most tyres)</a:t>
            </a:r>
          </a:p>
          <a:p>
            <a:pPr marL="815975" lvl="1" indent="-358775" defTabSz="958850">
              <a:spcBef>
                <a:spcPct val="20000"/>
              </a:spcBef>
              <a:buClr>
                <a:srgbClr val="009964"/>
              </a:buClr>
              <a:buFont typeface="Arial" pitchFamily="34" charset="0"/>
              <a:buChar char="•"/>
              <a:defRPr/>
            </a:pPr>
            <a:r>
              <a:rPr lang="en-GB" kern="0" dirty="0">
                <a:latin typeface="+mn-lt"/>
              </a:rPr>
              <a:t>Biodegradable municipal waste will be progressively diverted away from landfill</a:t>
            </a:r>
          </a:p>
          <a:p>
            <a:pPr marL="815975" lvl="1" indent="-358775" defTabSz="958850">
              <a:spcBef>
                <a:spcPct val="20000"/>
              </a:spcBef>
              <a:buClr>
                <a:srgbClr val="009964"/>
              </a:buClr>
              <a:buFont typeface="Arial" pitchFamily="34" charset="0"/>
              <a:buChar char="•"/>
              <a:defRPr/>
            </a:pPr>
            <a:r>
              <a:rPr lang="en-GB" kern="0" dirty="0">
                <a:latin typeface="+mn-lt"/>
              </a:rPr>
              <a:t>Landfills will be classified according to whether they accept hazardous, non-hazardous or inert wastes</a:t>
            </a:r>
          </a:p>
          <a:p>
            <a:pPr marL="815975" lvl="1" indent="-358775" defTabSz="958850">
              <a:spcBef>
                <a:spcPct val="20000"/>
              </a:spcBef>
              <a:buClr>
                <a:srgbClr val="009964"/>
              </a:buClr>
              <a:buFont typeface="Arial" pitchFamily="34" charset="0"/>
              <a:buChar char="•"/>
              <a:defRPr/>
            </a:pPr>
            <a:r>
              <a:rPr lang="en-GB" kern="0" dirty="0">
                <a:latin typeface="+mn-lt"/>
              </a:rPr>
              <a:t>Wastes must be tested before they can be landfilled (Waste Acceptance Criteria); and </a:t>
            </a:r>
          </a:p>
          <a:p>
            <a:pPr marL="815975" lvl="1" indent="-358775" defTabSz="958850">
              <a:spcBef>
                <a:spcPct val="20000"/>
              </a:spcBef>
              <a:buClr>
                <a:srgbClr val="009964"/>
              </a:buClr>
              <a:buFont typeface="Arial" pitchFamily="34" charset="0"/>
              <a:buChar char="•"/>
              <a:defRPr/>
            </a:pPr>
            <a:r>
              <a:rPr lang="en-GB" kern="0" dirty="0">
                <a:latin typeface="+mn-lt"/>
              </a:rPr>
              <a:t>All non-hazardous waste must be treated before being landfilled</a:t>
            </a:r>
            <a:endParaRPr lang="en-US" sz="2100" kern="0" dirty="0">
              <a:latin typeface="+mn-lt"/>
            </a:endParaRPr>
          </a:p>
          <a:p>
            <a:pPr marL="358775" indent="-358775" defTabSz="958850">
              <a:spcBef>
                <a:spcPct val="20000"/>
              </a:spcBef>
              <a:buClr>
                <a:srgbClr val="009964"/>
              </a:buClr>
              <a:buFont typeface="Arial" pitchFamily="34" charset="0"/>
              <a:buChar char="•"/>
              <a:defRPr/>
            </a:pPr>
            <a:endParaRPr lang="en-US" sz="2100" kern="0" dirty="0">
              <a:latin typeface="+mn-lt"/>
            </a:endParaRPr>
          </a:p>
          <a:p>
            <a:pPr marL="358775" indent="-358775" defTabSz="958850">
              <a:spcBef>
                <a:spcPct val="20000"/>
              </a:spcBef>
              <a:buClr>
                <a:srgbClr val="009964"/>
              </a:buClr>
              <a:buFont typeface="Arial" pitchFamily="34" charset="0"/>
              <a:buChar char="•"/>
              <a:defRPr/>
            </a:pPr>
            <a:endParaRPr lang="en-US" sz="2100" kern="0" dirty="0">
              <a:latin typeface="+mn-lt"/>
            </a:endParaRPr>
          </a:p>
          <a:p>
            <a:pPr marL="358775" indent="-358775" defTabSz="958850">
              <a:spcBef>
                <a:spcPct val="20000"/>
              </a:spcBef>
              <a:buClr>
                <a:srgbClr val="009964"/>
              </a:buClr>
              <a:buFont typeface="Arial" pitchFamily="34" charset="0"/>
              <a:buChar char="•"/>
              <a:defRPr/>
            </a:pPr>
            <a:endParaRPr lang="en-US" sz="2100" kern="0" dirty="0">
              <a:latin typeface="+mn-lt"/>
            </a:endParaRPr>
          </a:p>
          <a:p>
            <a:pPr marL="358775" indent="-358775" defTabSz="958850">
              <a:spcBef>
                <a:spcPct val="20000"/>
              </a:spcBef>
              <a:buClr>
                <a:srgbClr val="009964"/>
              </a:buClr>
              <a:defRPr/>
            </a:pPr>
            <a:endParaRPr lang="en-US" sz="2100" kern="0" dirty="0">
              <a:latin typeface="+mn-lt"/>
            </a:endParaRPr>
          </a:p>
        </p:txBody>
      </p:sp>
      <p:sp>
        <p:nvSpPr>
          <p:cNvPr id="20484"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mtClean="0"/>
              <a:t>Pre-treatment of Non-Hazardous Waste</a:t>
            </a:r>
          </a:p>
        </p:txBody>
      </p:sp>
      <p:sp>
        <p:nvSpPr>
          <p:cNvPr id="21507" name="Content Placeholder 2"/>
          <p:cNvSpPr>
            <a:spLocks noGrp="1"/>
          </p:cNvSpPr>
          <p:nvPr>
            <p:ph idx="1"/>
          </p:nvPr>
        </p:nvSpPr>
        <p:spPr/>
        <p:txBody>
          <a:bodyPr/>
          <a:lstStyle/>
          <a:p>
            <a:pPr eaLnBrk="1" hangingPunct="1"/>
            <a:r>
              <a:rPr lang="en-GB" sz="2000" smtClean="0"/>
              <a:t>Requirement of the Landfill Directive</a:t>
            </a:r>
          </a:p>
          <a:p>
            <a:pPr eaLnBrk="1" hangingPunct="1"/>
            <a:r>
              <a:rPr lang="en-GB" sz="2000" smtClean="0"/>
              <a:t>Treatment must: </a:t>
            </a:r>
          </a:p>
          <a:p>
            <a:pPr eaLnBrk="1" hangingPunct="1">
              <a:buFontTx/>
              <a:buNone/>
            </a:pPr>
            <a:endParaRPr lang="en-GB" sz="2000" smtClean="0"/>
          </a:p>
          <a:p>
            <a:pPr eaLnBrk="1" hangingPunct="1">
              <a:buFontTx/>
              <a:buAutoNum type="arabicPeriod"/>
            </a:pPr>
            <a:r>
              <a:rPr lang="en-GB" sz="2000" smtClean="0"/>
              <a:t>Be a physical, thermal, chemical or biological process including sorting;</a:t>
            </a:r>
          </a:p>
          <a:p>
            <a:pPr eaLnBrk="1" hangingPunct="1">
              <a:buFontTx/>
              <a:buAutoNum type="arabicPeriod"/>
            </a:pPr>
            <a:r>
              <a:rPr lang="en-GB" sz="2000" smtClean="0"/>
              <a:t>Change the characteristics of the waste; and </a:t>
            </a:r>
          </a:p>
          <a:p>
            <a:pPr eaLnBrk="1" hangingPunct="1">
              <a:buFontTx/>
              <a:buAutoNum type="arabicPeriod"/>
            </a:pPr>
            <a:r>
              <a:rPr lang="en-GB" sz="2000" smtClean="0"/>
              <a:t>it must do so in order to:</a:t>
            </a:r>
          </a:p>
          <a:p>
            <a:pPr lvl="1" eaLnBrk="1" hangingPunct="1"/>
            <a:r>
              <a:rPr lang="en-GB" sz="2000" smtClean="0"/>
              <a:t>(a) reduce its volume; or</a:t>
            </a:r>
          </a:p>
          <a:p>
            <a:pPr lvl="1" eaLnBrk="1" hangingPunct="1"/>
            <a:r>
              <a:rPr lang="en-GB" sz="2000" smtClean="0"/>
              <a:t>(b) reduce its hazardous nature; or</a:t>
            </a:r>
          </a:p>
          <a:p>
            <a:pPr lvl="1" eaLnBrk="1" hangingPunct="1"/>
            <a:r>
              <a:rPr lang="en-GB" sz="2000" smtClean="0"/>
              <a:t>(c) facilitate its handling; or</a:t>
            </a:r>
          </a:p>
          <a:p>
            <a:pPr lvl="1" eaLnBrk="1" hangingPunct="1"/>
            <a:r>
              <a:rPr lang="en-GB" sz="2000" smtClean="0"/>
              <a:t>(d) enhance recovery.</a:t>
            </a:r>
          </a:p>
          <a:p>
            <a:pPr eaLnBrk="1" hangingPunct="1"/>
            <a:endParaRPr lang="en-GB" smtClean="0"/>
          </a:p>
        </p:txBody>
      </p:sp>
      <p:sp>
        <p:nvSpPr>
          <p:cNvPr id="21508"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092200" y="608013"/>
            <a:ext cx="7737475" cy="709612"/>
          </a:xfrm>
        </p:spPr>
        <p:txBody>
          <a:bodyPr/>
          <a:lstStyle/>
          <a:p>
            <a:pPr eaLnBrk="1" hangingPunct="1"/>
            <a:r>
              <a:rPr lang="en-GB" smtClean="0"/>
              <a:t>Landfill Tax</a:t>
            </a:r>
          </a:p>
        </p:txBody>
      </p:sp>
      <p:sp>
        <p:nvSpPr>
          <p:cNvPr id="22531" name="Content Placeholder 2"/>
          <p:cNvSpPr>
            <a:spLocks noGrp="1"/>
          </p:cNvSpPr>
          <p:nvPr>
            <p:ph idx="1"/>
          </p:nvPr>
        </p:nvSpPr>
        <p:spPr>
          <a:xfrm>
            <a:off x="515938" y="1473200"/>
            <a:ext cx="7978775" cy="4811713"/>
          </a:xfrm>
        </p:spPr>
        <p:txBody>
          <a:bodyPr/>
          <a:lstStyle/>
          <a:p>
            <a:pPr eaLnBrk="1" hangingPunct="1"/>
            <a:r>
              <a:rPr lang="en-GB" smtClean="0"/>
              <a:t>Introduced under Finance Act 1996</a:t>
            </a:r>
          </a:p>
          <a:p>
            <a:pPr eaLnBrk="1" hangingPunct="1"/>
            <a:endParaRPr lang="en-GB" smtClean="0"/>
          </a:p>
          <a:p>
            <a:pPr eaLnBrk="1" hangingPunct="1"/>
            <a:r>
              <a:rPr lang="en-GB" smtClean="0"/>
              <a:t>Tax on waste disposed of to landfill, from 1 April 2008:</a:t>
            </a:r>
          </a:p>
          <a:p>
            <a:pPr lvl="1" eaLnBrk="1" hangingPunct="1"/>
            <a:r>
              <a:rPr lang="en-GB" smtClean="0"/>
              <a:t>Inert wastes (those which do not give off gases and do not have the potential to pollute the groundwater) £2.50 per tonne</a:t>
            </a:r>
          </a:p>
          <a:p>
            <a:pPr lvl="1" eaLnBrk="1" hangingPunct="1"/>
            <a:r>
              <a:rPr lang="en-GB" smtClean="0"/>
              <a:t>Other wastes - £32 a tonne</a:t>
            </a:r>
          </a:p>
          <a:p>
            <a:pPr eaLnBrk="1" hangingPunct="1"/>
            <a:endParaRPr lang="en-GB" smtClean="0"/>
          </a:p>
          <a:p>
            <a:pPr eaLnBrk="1" hangingPunct="1"/>
            <a:r>
              <a:rPr lang="en-GB" smtClean="0"/>
              <a:t>Reviewed every year in the Budget</a:t>
            </a:r>
          </a:p>
          <a:p>
            <a:pPr eaLnBrk="1" hangingPunct="1">
              <a:buFontTx/>
              <a:buNone/>
            </a:pPr>
            <a:endParaRPr lang="en-GB" smtClean="0"/>
          </a:p>
          <a:p>
            <a:pPr eaLnBrk="1" hangingPunct="1"/>
            <a:r>
              <a:rPr lang="en-GB" smtClean="0"/>
              <a:t>In 2008, Annual increase of £8 per tonne per year until at least 2010-11 announced (previously £3) </a:t>
            </a:r>
          </a:p>
        </p:txBody>
      </p:sp>
      <p:sp>
        <p:nvSpPr>
          <p:cNvPr id="22532"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smtClean="0"/>
              <a:t>Waste Acceptance Criteria (WAC)</a:t>
            </a:r>
          </a:p>
        </p:txBody>
      </p:sp>
      <p:sp>
        <p:nvSpPr>
          <p:cNvPr id="3" name="Rectangle 2"/>
          <p:cNvSpPr/>
          <p:nvPr/>
        </p:nvSpPr>
        <p:spPr>
          <a:xfrm>
            <a:off x="776288" y="1814513"/>
            <a:ext cx="8078787" cy="4449762"/>
          </a:xfrm>
          <a:prstGeom prst="rect">
            <a:avLst/>
          </a:prstGeom>
        </p:spPr>
        <p:txBody>
          <a:bodyPr>
            <a:spAutoFit/>
          </a:bodyPr>
          <a:lstStyle/>
          <a:p>
            <a:pPr marL="358775" indent="-358775" defTabSz="958850">
              <a:spcBef>
                <a:spcPct val="20000"/>
              </a:spcBef>
              <a:buClr>
                <a:srgbClr val="009964"/>
              </a:buClr>
              <a:buFont typeface="Arial" pitchFamily="34" charset="0"/>
              <a:buChar char="•"/>
              <a:defRPr/>
            </a:pPr>
            <a:r>
              <a:rPr lang="en-GB" sz="2100" kern="0" dirty="0">
                <a:latin typeface="+mn-lt"/>
              </a:rPr>
              <a:t>All waste must be tested before landfill to ensure that it meets Waste Acceptance Criteria (WAC)</a:t>
            </a:r>
          </a:p>
          <a:p>
            <a:pPr marL="358775" indent="-358775" defTabSz="958850">
              <a:spcBef>
                <a:spcPct val="20000"/>
              </a:spcBef>
              <a:buClr>
                <a:srgbClr val="009964"/>
              </a:buClr>
              <a:defRPr/>
            </a:pPr>
            <a:endParaRPr lang="en-GB" sz="2100" kern="0" dirty="0">
              <a:latin typeface="+mn-lt"/>
            </a:endParaRPr>
          </a:p>
          <a:p>
            <a:pPr marL="358775" indent="-358775" defTabSz="958850">
              <a:spcBef>
                <a:spcPct val="20000"/>
              </a:spcBef>
              <a:buClr>
                <a:srgbClr val="009964"/>
              </a:buClr>
              <a:buFont typeface="Arial" pitchFamily="34" charset="0"/>
              <a:buChar char="•"/>
              <a:defRPr/>
            </a:pPr>
            <a:r>
              <a:rPr lang="en-GB" sz="2100" kern="0" dirty="0">
                <a:latin typeface="+mn-lt"/>
              </a:rPr>
              <a:t>Three types of WAC:</a:t>
            </a:r>
          </a:p>
          <a:p>
            <a:pPr marL="815975" lvl="1" indent="-358775" defTabSz="958850">
              <a:spcBef>
                <a:spcPct val="20000"/>
              </a:spcBef>
              <a:buClr>
                <a:srgbClr val="009964"/>
              </a:buClr>
              <a:buFont typeface="Arial" pitchFamily="34" charset="0"/>
              <a:buChar char="•"/>
              <a:defRPr/>
            </a:pPr>
            <a:r>
              <a:rPr lang="en-GB" dirty="0"/>
              <a:t>lists of acceptable wastes (which do not have to be tested);</a:t>
            </a:r>
          </a:p>
          <a:p>
            <a:pPr marL="815975" lvl="1" indent="-358775" defTabSz="958850">
              <a:spcBef>
                <a:spcPct val="20000"/>
              </a:spcBef>
              <a:buClr>
                <a:srgbClr val="009964"/>
              </a:buClr>
              <a:buFont typeface="Arial" pitchFamily="34" charset="0"/>
              <a:buChar char="•"/>
              <a:defRPr/>
            </a:pPr>
            <a:r>
              <a:rPr lang="en-GB" dirty="0"/>
              <a:t>numerical leaching limit values; and</a:t>
            </a:r>
          </a:p>
          <a:p>
            <a:pPr marL="815975" lvl="1" indent="-358775" defTabSz="958850">
              <a:spcBef>
                <a:spcPct val="20000"/>
              </a:spcBef>
              <a:buClr>
                <a:srgbClr val="009964"/>
              </a:buClr>
              <a:buFont typeface="Arial" pitchFamily="34" charset="0"/>
              <a:buChar char="•"/>
              <a:defRPr/>
            </a:pPr>
            <a:r>
              <a:rPr lang="en-GB" dirty="0"/>
              <a:t>numerical limit values for other parameters.</a:t>
            </a:r>
          </a:p>
          <a:p>
            <a:pPr marL="815975" lvl="1" indent="-358775" defTabSz="958850">
              <a:spcBef>
                <a:spcPct val="20000"/>
              </a:spcBef>
              <a:buClr>
                <a:srgbClr val="009964"/>
              </a:buClr>
              <a:defRPr/>
            </a:pPr>
            <a:endParaRPr lang="en-GB" dirty="0"/>
          </a:p>
          <a:p>
            <a:pPr marL="358775" indent="-358775" defTabSz="958850">
              <a:spcBef>
                <a:spcPct val="20000"/>
              </a:spcBef>
              <a:buClr>
                <a:srgbClr val="009964"/>
              </a:buClr>
              <a:buFont typeface="Arial" pitchFamily="34" charset="0"/>
              <a:buChar char="•"/>
              <a:defRPr/>
            </a:pPr>
            <a:r>
              <a:rPr lang="en-GB" dirty="0"/>
              <a:t>Waste Acceptance Procedures (WAP) must be used to assess the waste</a:t>
            </a:r>
          </a:p>
          <a:p>
            <a:pPr marL="358775" indent="-358775" defTabSz="958850">
              <a:spcBef>
                <a:spcPct val="20000"/>
              </a:spcBef>
              <a:buClr>
                <a:srgbClr val="009964"/>
              </a:buClr>
              <a:defRPr/>
            </a:pPr>
            <a:endParaRPr lang="en-GB" dirty="0"/>
          </a:p>
          <a:p>
            <a:pPr marL="358775" indent="-358775" defTabSz="958850">
              <a:spcBef>
                <a:spcPct val="20000"/>
              </a:spcBef>
              <a:buClr>
                <a:srgbClr val="009964"/>
              </a:buClr>
              <a:buFont typeface="Arial" pitchFamily="34" charset="0"/>
              <a:buChar char="•"/>
              <a:defRPr/>
            </a:pPr>
            <a:r>
              <a:rPr lang="en-GB" dirty="0"/>
              <a:t>Any waste not meeting the criteria will not be accepted at landfill and must be pre-treated before landfill or alternative disposal routes found </a:t>
            </a:r>
          </a:p>
          <a:p>
            <a:pPr marL="358775" indent="-358775" defTabSz="958850">
              <a:spcBef>
                <a:spcPct val="20000"/>
              </a:spcBef>
              <a:buClr>
                <a:srgbClr val="009964"/>
              </a:buClr>
              <a:buFont typeface="Arial" pitchFamily="34" charset="0"/>
              <a:buChar char="•"/>
              <a:defRPr/>
            </a:pPr>
            <a:endParaRPr lang="en-GB" dirty="0"/>
          </a:p>
        </p:txBody>
      </p:sp>
      <p:sp>
        <p:nvSpPr>
          <p:cNvPr id="23556"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latin typeface="Times New Roman" pitchFamily="18" charset="0"/>
              </a:rPr>
              <a:t>In the UK</a:t>
            </a:r>
          </a:p>
        </p:txBody>
      </p:sp>
      <p:sp>
        <p:nvSpPr>
          <p:cNvPr id="24579" name="Rectangle 3"/>
          <p:cNvSpPr>
            <a:spLocks noGrp="1" noChangeArrowheads="1"/>
          </p:cNvSpPr>
          <p:nvPr>
            <p:ph type="body" idx="1"/>
          </p:nvPr>
        </p:nvSpPr>
        <p:spPr/>
        <p:txBody>
          <a:bodyPr/>
          <a:lstStyle/>
          <a:p>
            <a:pPr eaLnBrk="1" hangingPunct="1">
              <a:lnSpc>
                <a:spcPct val="80000"/>
              </a:lnSpc>
            </a:pPr>
            <a:r>
              <a:rPr lang="en-GB" sz="2400" smtClean="0">
                <a:latin typeface="Times New Roman" pitchFamily="18" charset="0"/>
              </a:rPr>
              <a:t>In December 2002 the Cabinet Office reviewed the UK waste policy, “Waste not Want not.”</a:t>
            </a:r>
          </a:p>
          <a:p>
            <a:pPr eaLnBrk="1" hangingPunct="1">
              <a:lnSpc>
                <a:spcPct val="80000"/>
              </a:lnSpc>
            </a:pPr>
            <a:r>
              <a:rPr lang="en-GB" sz="2400" smtClean="0">
                <a:latin typeface="Times New Roman" pitchFamily="18" charset="0"/>
              </a:rPr>
              <a:t>Targets were set to increase the amount of waste that could be recovered, higher than that set for recycling.</a:t>
            </a:r>
          </a:p>
          <a:p>
            <a:pPr eaLnBrk="1" hangingPunct="1">
              <a:lnSpc>
                <a:spcPct val="80000"/>
              </a:lnSpc>
            </a:pPr>
            <a:r>
              <a:rPr lang="en-GB" sz="2400" smtClean="0">
                <a:latin typeface="Times New Roman" pitchFamily="18" charset="0"/>
              </a:rPr>
              <a:t>EU Waste Packaging Directive 94/62/EC (came into force in 2001) aims to reduce packaging waste by 20% to 45%, via recycling and from 55% to 65% by recovery within five years. (DEFRA, 2003)</a:t>
            </a:r>
          </a:p>
          <a:p>
            <a:pPr eaLnBrk="1" hangingPunct="1">
              <a:lnSpc>
                <a:spcPct val="80000"/>
              </a:lnSpc>
            </a:pPr>
            <a:r>
              <a:rPr lang="en-GB" sz="2400" smtClean="0">
                <a:latin typeface="Times New Roman" pitchFamily="18" charset="0"/>
              </a:rPr>
              <a:t>The End of Life Vehicle Directive requires that 80% of a vehicles average weight is reused or recycled by 2006, rising to 95% by 2015.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The UK </a:t>
            </a:r>
            <a:r>
              <a:rPr lang="en-GB" baseline="30000" smtClean="0"/>
              <a:t>(Continued)</a:t>
            </a:r>
          </a:p>
        </p:txBody>
      </p:sp>
      <p:sp>
        <p:nvSpPr>
          <p:cNvPr id="25603" name="Rectangle 3"/>
          <p:cNvSpPr>
            <a:spLocks noGrp="1" noChangeArrowheads="1"/>
          </p:cNvSpPr>
          <p:nvPr>
            <p:ph type="body" idx="1"/>
          </p:nvPr>
        </p:nvSpPr>
        <p:spPr/>
        <p:txBody>
          <a:bodyPr/>
          <a:lstStyle/>
          <a:p>
            <a:pPr eaLnBrk="1" hangingPunct="1"/>
            <a:r>
              <a:rPr lang="en-GB" sz="2800" smtClean="0"/>
              <a:t>The Waste Electrical and Electronic Equipment Directive 2000, set specific targets:</a:t>
            </a:r>
          </a:p>
          <a:p>
            <a:pPr eaLnBrk="1" hangingPunct="1"/>
            <a:r>
              <a:rPr lang="en-GB" sz="2800" smtClean="0"/>
              <a:t>Telecommunication equipment and IT equipment, reuse/recycling 65%, recovery 75%</a:t>
            </a:r>
          </a:p>
          <a:p>
            <a:pPr eaLnBrk="1" hangingPunct="1"/>
            <a:r>
              <a:rPr lang="en-GB" sz="2800" smtClean="0"/>
              <a:t>Small household appliances, Medical devices and electronic leisure equipment reuse/recycling 50% and recovery 70% (DEFRA, 2004)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sz="2800" smtClean="0"/>
              <a:t>Waste Electrical and Electronic Equipment (WEEE) Regulations 2006</a:t>
            </a:r>
          </a:p>
        </p:txBody>
      </p:sp>
      <p:sp>
        <p:nvSpPr>
          <p:cNvPr id="26627" name="Content Placeholder 2"/>
          <p:cNvSpPr>
            <a:spLocks noGrp="1"/>
          </p:cNvSpPr>
          <p:nvPr>
            <p:ph idx="1"/>
          </p:nvPr>
        </p:nvSpPr>
        <p:spPr/>
        <p:txBody>
          <a:bodyPr/>
          <a:lstStyle/>
          <a:p>
            <a:pPr eaLnBrk="1" hangingPunct="1"/>
            <a:r>
              <a:rPr lang="en-GB" sz="2000" smtClean="0"/>
              <a:t>Implements WEEE Directive (2002/96/EC)</a:t>
            </a:r>
          </a:p>
          <a:p>
            <a:pPr eaLnBrk="1" hangingPunct="1">
              <a:buFontTx/>
              <a:buNone/>
            </a:pPr>
            <a:endParaRPr lang="en-GB" sz="2000" smtClean="0"/>
          </a:p>
          <a:p>
            <a:pPr eaLnBrk="1" hangingPunct="1"/>
            <a:r>
              <a:rPr lang="en-US" sz="2000" smtClean="0"/>
              <a:t>Member States must achieve a collection rate of at least 4 kilograms on average per inhabitant per year to be achieved by 31 December 2006</a:t>
            </a:r>
          </a:p>
          <a:p>
            <a:pPr eaLnBrk="1" hangingPunct="1"/>
            <a:endParaRPr lang="en-US" sz="2000" smtClean="0"/>
          </a:p>
          <a:p>
            <a:pPr eaLnBrk="1" hangingPunct="1"/>
            <a:r>
              <a:rPr lang="en-US" sz="2000" smtClean="0"/>
              <a:t>Recovery/reuse and recycling targets per category (by average weight of appliance) also set e.g. Large household: 80/75%; IT &amp; consumer: 75/65%</a:t>
            </a:r>
          </a:p>
          <a:p>
            <a:pPr eaLnBrk="1" hangingPunct="1"/>
            <a:endParaRPr lang="en-GB" sz="2000" smtClean="0"/>
          </a:p>
          <a:p>
            <a:pPr eaLnBrk="1" hangingPunct="1"/>
            <a:r>
              <a:rPr lang="en-GB" sz="2000" smtClean="0"/>
              <a:t>Producers responsible for financing re-use and recovery of WEEE</a:t>
            </a:r>
          </a:p>
          <a:p>
            <a:pPr eaLnBrk="1" hangingPunct="1"/>
            <a:endParaRPr lang="en-GB" smtClean="0"/>
          </a:p>
        </p:txBody>
      </p:sp>
      <p:sp>
        <p:nvSpPr>
          <p:cNvPr id="26628"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633413" y="914400"/>
            <a:ext cx="7173912" cy="762000"/>
          </a:xfrm>
          <a:prstGeom prst="rect">
            <a:avLst/>
          </a:prstGeom>
          <a:noFill/>
          <a:ln w="9525">
            <a:noFill/>
            <a:miter lim="800000"/>
            <a:headEnd/>
            <a:tailEnd/>
          </a:ln>
        </p:spPr>
        <p:txBody>
          <a:bodyPr anchor="ctr"/>
          <a:lstStyle/>
          <a:p>
            <a:pPr defTabSz="958850">
              <a:defRPr/>
            </a:pPr>
            <a:r>
              <a:rPr lang="en-GB" sz="3200" b="1" kern="0" dirty="0">
                <a:solidFill>
                  <a:srgbClr val="009964"/>
                </a:solidFill>
                <a:latin typeface="+mj-lt"/>
                <a:ea typeface="+mj-ea"/>
                <a:cs typeface="+mj-cs"/>
              </a:rPr>
              <a:t>Scope</a:t>
            </a:r>
          </a:p>
        </p:txBody>
      </p:sp>
      <p:sp>
        <p:nvSpPr>
          <p:cNvPr id="5" name="Rectangle 3"/>
          <p:cNvSpPr txBox="1">
            <a:spLocks noChangeArrowheads="1"/>
          </p:cNvSpPr>
          <p:nvPr/>
        </p:nvSpPr>
        <p:spPr bwMode="auto">
          <a:xfrm>
            <a:off x="633413" y="1981200"/>
            <a:ext cx="7173912" cy="3810000"/>
          </a:xfrm>
          <a:prstGeom prst="rect">
            <a:avLst/>
          </a:prstGeom>
          <a:noFill/>
          <a:ln w="9525">
            <a:noFill/>
            <a:miter lim="800000"/>
            <a:headEnd/>
            <a:tailEnd/>
          </a:ln>
        </p:spPr>
        <p:txBody>
          <a:bodyPr/>
          <a:lstStyle/>
          <a:p>
            <a:pPr marL="358775" indent="-358775" defTabSz="958850">
              <a:lnSpc>
                <a:spcPct val="80000"/>
              </a:lnSpc>
              <a:spcBef>
                <a:spcPct val="20000"/>
              </a:spcBef>
              <a:buClr>
                <a:srgbClr val="009964"/>
              </a:buClr>
              <a:defRPr/>
            </a:pPr>
            <a:r>
              <a:rPr lang="en-GB" sz="1700" kern="0" dirty="0">
                <a:latin typeface="+mn-lt"/>
              </a:rPr>
              <a:t>All equipment dependent on electrical currents or electromagnetic fields</a:t>
            </a:r>
          </a:p>
          <a:p>
            <a:pPr marL="358775" indent="-358775" defTabSz="958850">
              <a:lnSpc>
                <a:spcPct val="80000"/>
              </a:lnSpc>
              <a:spcBef>
                <a:spcPct val="20000"/>
              </a:spcBef>
              <a:buClr>
                <a:srgbClr val="009964"/>
              </a:buClr>
              <a:defRPr/>
            </a:pPr>
            <a:r>
              <a:rPr lang="en-GB" sz="1700" kern="0" dirty="0">
                <a:latin typeface="+mn-lt"/>
              </a:rPr>
              <a:t>10 indicative categories: </a:t>
            </a:r>
          </a:p>
          <a:p>
            <a:pPr marL="358775" indent="-358775" defTabSz="958850">
              <a:lnSpc>
                <a:spcPct val="80000"/>
              </a:lnSpc>
              <a:spcBef>
                <a:spcPct val="20000"/>
              </a:spcBef>
              <a:buClr>
                <a:srgbClr val="009964"/>
              </a:buClr>
              <a:defRPr/>
            </a:pPr>
            <a:endParaRPr lang="en-GB" sz="1700" kern="0" dirty="0">
              <a:latin typeface="+mn-lt"/>
            </a:endParaRPr>
          </a:p>
          <a:p>
            <a:pPr marL="358775" indent="-358775" defTabSz="958850">
              <a:lnSpc>
                <a:spcPct val="80000"/>
              </a:lnSpc>
              <a:spcBef>
                <a:spcPct val="20000"/>
              </a:spcBef>
              <a:buClr>
                <a:srgbClr val="009964"/>
              </a:buClr>
              <a:buFontTx/>
              <a:buChar char="•"/>
              <a:defRPr/>
            </a:pPr>
            <a:r>
              <a:rPr lang="en-GB" sz="1700" kern="0" dirty="0">
                <a:latin typeface="+mn-lt"/>
              </a:rPr>
              <a:t>Large household</a:t>
            </a:r>
          </a:p>
          <a:p>
            <a:pPr marL="358775" indent="-358775" defTabSz="958850">
              <a:lnSpc>
                <a:spcPct val="80000"/>
              </a:lnSpc>
              <a:spcBef>
                <a:spcPct val="20000"/>
              </a:spcBef>
              <a:buClr>
                <a:srgbClr val="009964"/>
              </a:buClr>
              <a:buFontTx/>
              <a:buChar char="•"/>
              <a:defRPr/>
            </a:pPr>
            <a:r>
              <a:rPr lang="en-GB" sz="1700" kern="0" dirty="0">
                <a:latin typeface="+mn-lt"/>
              </a:rPr>
              <a:t>Small household</a:t>
            </a:r>
          </a:p>
          <a:p>
            <a:pPr marL="358775" indent="-358775" defTabSz="958850">
              <a:lnSpc>
                <a:spcPct val="80000"/>
              </a:lnSpc>
              <a:spcBef>
                <a:spcPct val="20000"/>
              </a:spcBef>
              <a:buClr>
                <a:srgbClr val="009964"/>
              </a:buClr>
              <a:buFontTx/>
              <a:buChar char="•"/>
              <a:defRPr/>
            </a:pPr>
            <a:r>
              <a:rPr lang="en-GB" sz="1700" kern="0" dirty="0">
                <a:latin typeface="+mn-lt"/>
              </a:rPr>
              <a:t>IT and telecommunications</a:t>
            </a:r>
          </a:p>
          <a:p>
            <a:pPr marL="358775" indent="-358775" defTabSz="958850">
              <a:lnSpc>
                <a:spcPct val="80000"/>
              </a:lnSpc>
              <a:spcBef>
                <a:spcPct val="20000"/>
              </a:spcBef>
              <a:buClr>
                <a:srgbClr val="009964"/>
              </a:buClr>
              <a:buFontTx/>
              <a:buChar char="•"/>
              <a:defRPr/>
            </a:pPr>
            <a:r>
              <a:rPr lang="en-GB" sz="1700" kern="0" dirty="0">
                <a:latin typeface="+mn-lt"/>
              </a:rPr>
              <a:t>Consumer equipment</a:t>
            </a:r>
          </a:p>
          <a:p>
            <a:pPr marL="358775" indent="-358775" defTabSz="958850">
              <a:lnSpc>
                <a:spcPct val="80000"/>
              </a:lnSpc>
              <a:spcBef>
                <a:spcPct val="20000"/>
              </a:spcBef>
              <a:buClr>
                <a:srgbClr val="009964"/>
              </a:buClr>
              <a:buFontTx/>
              <a:buChar char="•"/>
              <a:defRPr/>
            </a:pPr>
            <a:r>
              <a:rPr lang="en-GB" sz="1700" kern="0" dirty="0">
                <a:latin typeface="+mn-lt"/>
              </a:rPr>
              <a:t>Lighting equipment</a:t>
            </a:r>
          </a:p>
          <a:p>
            <a:pPr marL="358775" indent="-358775" defTabSz="958850">
              <a:lnSpc>
                <a:spcPct val="80000"/>
              </a:lnSpc>
              <a:spcBef>
                <a:spcPct val="20000"/>
              </a:spcBef>
              <a:buClr>
                <a:srgbClr val="009964"/>
              </a:buClr>
              <a:buFontTx/>
              <a:buChar char="•"/>
              <a:defRPr/>
            </a:pPr>
            <a:r>
              <a:rPr lang="en-GB" sz="1700" kern="0" dirty="0">
                <a:latin typeface="+mn-lt"/>
              </a:rPr>
              <a:t>Electrical and electronic tools</a:t>
            </a:r>
          </a:p>
          <a:p>
            <a:pPr marL="358775" indent="-358775" defTabSz="958850">
              <a:lnSpc>
                <a:spcPct val="80000"/>
              </a:lnSpc>
              <a:spcBef>
                <a:spcPct val="20000"/>
              </a:spcBef>
              <a:buClr>
                <a:srgbClr val="009964"/>
              </a:buClr>
              <a:buFontTx/>
              <a:buChar char="•"/>
              <a:defRPr/>
            </a:pPr>
            <a:r>
              <a:rPr lang="en-GB" sz="1700" kern="0" dirty="0">
                <a:latin typeface="+mn-lt"/>
              </a:rPr>
              <a:t>Toys leisure &amp; sports</a:t>
            </a:r>
          </a:p>
          <a:p>
            <a:pPr marL="358775" indent="-358775" defTabSz="958850">
              <a:lnSpc>
                <a:spcPct val="80000"/>
              </a:lnSpc>
              <a:spcBef>
                <a:spcPct val="20000"/>
              </a:spcBef>
              <a:buClr>
                <a:srgbClr val="009964"/>
              </a:buClr>
              <a:buFontTx/>
              <a:buChar char="•"/>
              <a:defRPr/>
            </a:pPr>
            <a:r>
              <a:rPr lang="en-GB" sz="1700" kern="0" dirty="0">
                <a:latin typeface="+mn-lt"/>
              </a:rPr>
              <a:t>Medical devices</a:t>
            </a:r>
          </a:p>
          <a:p>
            <a:pPr marL="358775" indent="-358775" defTabSz="958850">
              <a:lnSpc>
                <a:spcPct val="80000"/>
              </a:lnSpc>
              <a:spcBef>
                <a:spcPct val="20000"/>
              </a:spcBef>
              <a:buClr>
                <a:srgbClr val="009964"/>
              </a:buClr>
              <a:buFontTx/>
              <a:buChar char="•"/>
              <a:defRPr/>
            </a:pPr>
            <a:r>
              <a:rPr lang="en-GB" sz="1700" kern="0" dirty="0">
                <a:latin typeface="+mn-lt"/>
              </a:rPr>
              <a:t>Monitoring equipment</a:t>
            </a:r>
          </a:p>
          <a:p>
            <a:pPr marL="358775" indent="-358775" defTabSz="958850">
              <a:lnSpc>
                <a:spcPct val="80000"/>
              </a:lnSpc>
              <a:spcBef>
                <a:spcPct val="20000"/>
              </a:spcBef>
              <a:buClr>
                <a:srgbClr val="009964"/>
              </a:buClr>
              <a:buFontTx/>
              <a:buChar char="•"/>
              <a:defRPr/>
            </a:pPr>
            <a:r>
              <a:rPr lang="en-GB" sz="1700" kern="0" dirty="0">
                <a:latin typeface="+mn-lt"/>
              </a:rPr>
              <a:t>Automatic dispensers</a:t>
            </a:r>
          </a:p>
          <a:p>
            <a:pPr marL="358775" indent="-358775" defTabSz="958850">
              <a:lnSpc>
                <a:spcPct val="80000"/>
              </a:lnSpc>
              <a:spcBef>
                <a:spcPct val="20000"/>
              </a:spcBef>
              <a:buClr>
                <a:srgbClr val="009964"/>
              </a:buClr>
              <a:defRPr/>
            </a:pPr>
            <a:endParaRPr lang="en-GB" sz="1700" kern="0" dirty="0">
              <a:latin typeface="+mn-lt"/>
            </a:endParaRPr>
          </a:p>
          <a:p>
            <a:pPr marL="358775" indent="-358775" defTabSz="958850">
              <a:lnSpc>
                <a:spcPct val="80000"/>
              </a:lnSpc>
              <a:spcBef>
                <a:spcPct val="20000"/>
              </a:spcBef>
              <a:buClr>
                <a:srgbClr val="009964"/>
              </a:buClr>
              <a:defRPr/>
            </a:pPr>
            <a:r>
              <a:rPr lang="en-GB" sz="1700" kern="0" dirty="0">
                <a:latin typeface="+mn-lt"/>
              </a:rPr>
              <a:t>Indicative, but not exhaustive list of examples in Annex IB</a:t>
            </a:r>
          </a:p>
        </p:txBody>
      </p:sp>
      <p:pic>
        <p:nvPicPr>
          <p:cNvPr id="27652" name="Picture 15" descr="nokia7250front2">
            <a:hlinkClick r:id="rId2"/>
          </p:cNvPr>
          <p:cNvPicPr>
            <a:picLocks noChangeAspect="1" noChangeArrowheads="1"/>
          </p:cNvPicPr>
          <p:nvPr/>
        </p:nvPicPr>
        <p:blipFill>
          <a:blip r:embed="rId3"/>
          <a:srcRect/>
          <a:stretch>
            <a:fillRect/>
          </a:stretch>
        </p:blipFill>
        <p:spPr bwMode="auto">
          <a:xfrm>
            <a:off x="3865563" y="2751138"/>
            <a:ext cx="1439862" cy="1430337"/>
          </a:xfrm>
          <a:prstGeom prst="rect">
            <a:avLst/>
          </a:prstGeom>
          <a:noFill/>
          <a:ln w="9525">
            <a:noFill/>
            <a:miter lim="800000"/>
            <a:headEnd/>
            <a:tailEnd/>
          </a:ln>
        </p:spPr>
      </p:pic>
      <p:pic>
        <p:nvPicPr>
          <p:cNvPr id="27653" name="Picture 16" descr="drill">
            <a:hlinkClick r:id="rId4"/>
          </p:cNvPr>
          <p:cNvPicPr>
            <a:picLocks noChangeAspect="1" noChangeArrowheads="1"/>
          </p:cNvPicPr>
          <p:nvPr/>
        </p:nvPicPr>
        <p:blipFill>
          <a:blip r:embed="rId5"/>
          <a:srcRect/>
          <a:stretch>
            <a:fillRect/>
          </a:stretch>
        </p:blipFill>
        <p:spPr bwMode="auto">
          <a:xfrm>
            <a:off x="6505575" y="2349500"/>
            <a:ext cx="1425575" cy="1346200"/>
          </a:xfrm>
          <a:prstGeom prst="rect">
            <a:avLst/>
          </a:prstGeom>
          <a:noFill/>
          <a:ln w="9525">
            <a:noFill/>
            <a:miter lim="800000"/>
            <a:headEnd/>
            <a:tailEnd/>
          </a:ln>
        </p:spPr>
      </p:pic>
      <p:pic>
        <p:nvPicPr>
          <p:cNvPr id="27654" name="Picture 17" descr="Notebook%2520computer">
            <a:hlinkClick r:id="rId6"/>
          </p:cNvPr>
          <p:cNvPicPr>
            <a:picLocks noChangeAspect="1" noChangeArrowheads="1"/>
          </p:cNvPicPr>
          <p:nvPr/>
        </p:nvPicPr>
        <p:blipFill>
          <a:blip r:embed="rId7"/>
          <a:srcRect/>
          <a:stretch>
            <a:fillRect/>
          </a:stretch>
        </p:blipFill>
        <p:spPr bwMode="auto">
          <a:xfrm>
            <a:off x="6569075" y="3905250"/>
            <a:ext cx="1497013" cy="1471613"/>
          </a:xfrm>
          <a:prstGeom prst="rect">
            <a:avLst/>
          </a:prstGeom>
          <a:noFill/>
          <a:ln w="9525">
            <a:noFill/>
            <a:miter lim="800000"/>
            <a:headEnd/>
            <a:tailEnd/>
          </a:ln>
        </p:spPr>
      </p:pic>
      <p:pic>
        <p:nvPicPr>
          <p:cNvPr id="27655" name="Picture 18" descr="Washer">
            <a:hlinkClick r:id="rId8"/>
          </p:cNvPr>
          <p:cNvPicPr>
            <a:picLocks noChangeAspect="1" noChangeArrowheads="1"/>
          </p:cNvPicPr>
          <p:nvPr/>
        </p:nvPicPr>
        <p:blipFill>
          <a:blip r:embed="rId9"/>
          <a:srcRect/>
          <a:stretch>
            <a:fillRect/>
          </a:stretch>
        </p:blipFill>
        <p:spPr bwMode="auto">
          <a:xfrm>
            <a:off x="5341938" y="2643188"/>
            <a:ext cx="1343025" cy="1522412"/>
          </a:xfrm>
          <a:prstGeom prst="rect">
            <a:avLst/>
          </a:prstGeom>
          <a:noFill/>
          <a:ln w="9525">
            <a:noFill/>
            <a:miter lim="800000"/>
            <a:headEnd/>
            <a:tailEnd/>
          </a:ln>
        </p:spPr>
      </p:pic>
      <p:pic>
        <p:nvPicPr>
          <p:cNvPr id="27656" name="Picture 19" descr="Monitor">
            <a:hlinkClick r:id="rId10"/>
          </p:cNvPr>
          <p:cNvPicPr>
            <a:picLocks noChangeAspect="1" noChangeArrowheads="1"/>
          </p:cNvPicPr>
          <p:nvPr/>
        </p:nvPicPr>
        <p:blipFill>
          <a:blip r:embed="rId11"/>
          <a:srcRect/>
          <a:stretch>
            <a:fillRect/>
          </a:stretch>
        </p:blipFill>
        <p:spPr bwMode="auto">
          <a:xfrm>
            <a:off x="5075238" y="3925888"/>
            <a:ext cx="1403350" cy="1423987"/>
          </a:xfrm>
          <a:prstGeom prst="rect">
            <a:avLst/>
          </a:prstGeom>
          <a:noFill/>
          <a:ln w="9525">
            <a:noFill/>
            <a:miter lim="800000"/>
            <a:headEnd/>
            <a:tailEnd/>
          </a:ln>
        </p:spPr>
      </p:pic>
      <p:sp>
        <p:nvSpPr>
          <p:cNvPr id="27657"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Business User Obligations</a:t>
            </a:r>
          </a:p>
        </p:txBody>
      </p:sp>
      <p:sp>
        <p:nvSpPr>
          <p:cNvPr id="28675" name="Rectangle 3"/>
          <p:cNvSpPr>
            <a:spLocks noGrp="1" noChangeArrowheads="1"/>
          </p:cNvSpPr>
          <p:nvPr>
            <p:ph type="body" idx="1"/>
          </p:nvPr>
        </p:nvSpPr>
        <p:spPr>
          <a:xfrm>
            <a:off x="622300" y="1714500"/>
            <a:ext cx="7737475" cy="4556125"/>
          </a:xfrm>
        </p:spPr>
        <p:txBody>
          <a:bodyPr/>
          <a:lstStyle/>
          <a:p>
            <a:pPr eaLnBrk="1" hangingPunct="1">
              <a:lnSpc>
                <a:spcPct val="90000"/>
              </a:lnSpc>
            </a:pPr>
            <a:r>
              <a:rPr lang="en-GB" sz="2000" smtClean="0"/>
              <a:t>Business users will be responsible for </a:t>
            </a:r>
            <a:r>
              <a:rPr lang="en-GB" sz="2000" i="1" smtClean="0"/>
              <a:t>some</a:t>
            </a:r>
            <a:r>
              <a:rPr lang="en-GB" sz="2000" smtClean="0"/>
              <a:t> historic waste</a:t>
            </a:r>
          </a:p>
          <a:p>
            <a:pPr eaLnBrk="1" hangingPunct="1">
              <a:lnSpc>
                <a:spcPct val="90000"/>
              </a:lnSpc>
            </a:pPr>
            <a:endParaRPr lang="en-GB" sz="2000" smtClean="0"/>
          </a:p>
          <a:p>
            <a:pPr eaLnBrk="1" hangingPunct="1">
              <a:lnSpc>
                <a:spcPct val="90000"/>
              </a:lnSpc>
            </a:pPr>
            <a:r>
              <a:rPr lang="en-GB" sz="2000" smtClean="0"/>
              <a:t>What is Historical Waste?</a:t>
            </a:r>
          </a:p>
          <a:p>
            <a:pPr lvl="1" eaLnBrk="1" hangingPunct="1">
              <a:lnSpc>
                <a:spcPct val="90000"/>
              </a:lnSpc>
            </a:pPr>
            <a:r>
              <a:rPr lang="en-GB" sz="2000" smtClean="0"/>
              <a:t>Waste products placed on the market before 13 August 2005</a:t>
            </a:r>
          </a:p>
          <a:p>
            <a:pPr lvl="1" eaLnBrk="1" hangingPunct="1">
              <a:lnSpc>
                <a:spcPct val="90000"/>
              </a:lnSpc>
              <a:buFontTx/>
              <a:buNone/>
            </a:pPr>
            <a:endParaRPr lang="en-GB" sz="2000" smtClean="0"/>
          </a:p>
          <a:p>
            <a:pPr eaLnBrk="1" hangingPunct="1">
              <a:lnSpc>
                <a:spcPct val="90000"/>
              </a:lnSpc>
            </a:pPr>
            <a:r>
              <a:rPr lang="en-US" sz="2000" smtClean="0"/>
              <a:t>Historical WEEE (</a:t>
            </a:r>
            <a:r>
              <a:rPr lang="en-US" sz="2000" smtClean="0">
                <a:solidFill>
                  <a:srgbClr val="FF0000"/>
                </a:solidFill>
              </a:rPr>
              <a:t>placed on the market</a:t>
            </a:r>
            <a:r>
              <a:rPr lang="en-US" sz="2000" smtClean="0"/>
              <a:t> before 13 Aug 2005)</a:t>
            </a:r>
          </a:p>
          <a:p>
            <a:pPr lvl="1" eaLnBrk="1" hangingPunct="1">
              <a:lnSpc>
                <a:spcPct val="90000"/>
              </a:lnSpc>
            </a:pPr>
            <a:r>
              <a:rPr lang="en-US" sz="2000" smtClean="0"/>
              <a:t>If no like for like replacement the end business user is responsible for disposal costs </a:t>
            </a:r>
          </a:p>
          <a:p>
            <a:pPr lvl="1" eaLnBrk="1" hangingPunct="1">
              <a:lnSpc>
                <a:spcPct val="90000"/>
              </a:lnSpc>
            </a:pPr>
            <a:r>
              <a:rPr lang="en-US" sz="2000" smtClean="0"/>
              <a:t>If like for like replacement of equipment – supplier (producer) responsible</a:t>
            </a:r>
          </a:p>
          <a:p>
            <a:pPr eaLnBrk="1" hangingPunct="1">
              <a:lnSpc>
                <a:spcPct val="90000"/>
              </a:lnSpc>
              <a:buFontTx/>
              <a:buNone/>
            </a:pPr>
            <a:endParaRPr lang="en-US" sz="2000" smtClean="0"/>
          </a:p>
          <a:p>
            <a:pPr eaLnBrk="1" hangingPunct="1">
              <a:lnSpc>
                <a:spcPct val="90000"/>
              </a:lnSpc>
            </a:pPr>
            <a:r>
              <a:rPr lang="en-US" sz="2000" smtClean="0"/>
              <a:t>New Business WEEE (</a:t>
            </a:r>
            <a:r>
              <a:rPr lang="en-US" sz="2000" smtClean="0">
                <a:solidFill>
                  <a:srgbClr val="FF0000"/>
                </a:solidFill>
              </a:rPr>
              <a:t>placed on the market</a:t>
            </a:r>
            <a:r>
              <a:rPr lang="en-US" sz="2000" smtClean="0"/>
              <a:t> after 13 Aug 2005)</a:t>
            </a:r>
          </a:p>
          <a:p>
            <a:pPr lvl="1" eaLnBrk="1" hangingPunct="1">
              <a:lnSpc>
                <a:spcPct val="90000"/>
              </a:lnSpc>
            </a:pPr>
            <a:r>
              <a:rPr lang="en-US" sz="2000" smtClean="0"/>
              <a:t>Producer responsible, unless otherwise agreed with business user</a:t>
            </a:r>
            <a:endParaRPr lang="en-GB" sz="2000" smtClean="0"/>
          </a:p>
        </p:txBody>
      </p:sp>
      <p:sp>
        <p:nvSpPr>
          <p:cNvPr id="28676"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Storage of WEEE</a:t>
            </a:r>
          </a:p>
        </p:txBody>
      </p:sp>
      <p:sp>
        <p:nvSpPr>
          <p:cNvPr id="29699" name="Rectangle 3"/>
          <p:cNvSpPr>
            <a:spLocks noGrp="1" noChangeArrowheads="1"/>
          </p:cNvSpPr>
          <p:nvPr>
            <p:ph type="body" idx="1"/>
          </p:nvPr>
        </p:nvSpPr>
        <p:spPr/>
        <p:txBody>
          <a:bodyPr/>
          <a:lstStyle/>
          <a:p>
            <a:pPr eaLnBrk="1" hangingPunct="1"/>
            <a:r>
              <a:rPr lang="en-GB" smtClean="0"/>
              <a:t>WEEE must not be stored for more than three months before it is sent for recovery</a:t>
            </a:r>
          </a:p>
          <a:p>
            <a:pPr eaLnBrk="1" hangingPunct="1"/>
            <a:r>
              <a:rPr lang="en-GB" smtClean="0"/>
              <a:t>No more than 80 cubic metres of WEEE can be stored</a:t>
            </a:r>
          </a:p>
          <a:p>
            <a:pPr eaLnBrk="1" hangingPunct="1"/>
            <a:endParaRPr lang="en-GB" smtClean="0"/>
          </a:p>
          <a:p>
            <a:pPr eaLnBrk="1" hangingPunct="1"/>
            <a:r>
              <a:rPr lang="en-GB" smtClean="0"/>
              <a:t>WML exemption registration may be required</a:t>
            </a:r>
          </a:p>
          <a:p>
            <a:pPr eaLnBrk="1" hangingPunct="1"/>
            <a:endParaRPr lang="en-GB" smtClean="0"/>
          </a:p>
        </p:txBody>
      </p:sp>
      <p:sp>
        <p:nvSpPr>
          <p:cNvPr id="29700" name="TextBox 3"/>
          <p:cNvSpPr txBox="1">
            <a:spLocks noChangeArrowheads="1"/>
          </p:cNvSpPr>
          <p:nvPr/>
        </p:nvSpPr>
        <p:spPr bwMode="auto">
          <a:xfrm>
            <a:off x="7007225" y="6313488"/>
            <a:ext cx="1901825" cy="523875"/>
          </a:xfrm>
          <a:prstGeom prst="rect">
            <a:avLst/>
          </a:prstGeom>
          <a:noFill/>
          <a:ln w="9525">
            <a:noFill/>
            <a:miter lim="800000"/>
            <a:headEnd/>
            <a:tailEnd/>
          </a:ln>
        </p:spPr>
        <p:txBody>
          <a:bodyPr>
            <a:spAutoFit/>
          </a:bodyPr>
          <a:lstStyle/>
          <a:p>
            <a:r>
              <a:rPr lang="en-GB" sz="1400" i="1"/>
              <a:t>www.legalregister.co.uk</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latin typeface="Times New Roman" pitchFamily="18" charset="0"/>
              </a:rPr>
              <a:t>The UK </a:t>
            </a:r>
            <a:r>
              <a:rPr lang="en-GB" baseline="30000" smtClean="0">
                <a:latin typeface="Times New Roman" pitchFamily="18" charset="0"/>
              </a:rPr>
              <a:t>(Continued)</a:t>
            </a:r>
          </a:p>
        </p:txBody>
      </p:sp>
      <p:sp>
        <p:nvSpPr>
          <p:cNvPr id="30723" name="Rectangle 3"/>
          <p:cNvSpPr>
            <a:spLocks noGrp="1" noChangeArrowheads="1"/>
          </p:cNvSpPr>
          <p:nvPr>
            <p:ph type="body" idx="1"/>
          </p:nvPr>
        </p:nvSpPr>
        <p:spPr/>
        <p:txBody>
          <a:bodyPr/>
          <a:lstStyle/>
          <a:p>
            <a:pPr eaLnBrk="1" hangingPunct="1">
              <a:lnSpc>
                <a:spcPct val="90000"/>
              </a:lnSpc>
            </a:pPr>
            <a:r>
              <a:rPr lang="en-GB" sz="2400" smtClean="0">
                <a:latin typeface="Times New Roman" pitchFamily="18" charset="0"/>
              </a:rPr>
              <a:t>The Hazardous Waste Directive, prevented hazardous waste and non-hazardous waste from being sent to the same land fill sites.</a:t>
            </a:r>
          </a:p>
          <a:p>
            <a:pPr eaLnBrk="1" hangingPunct="1">
              <a:lnSpc>
                <a:spcPct val="90000"/>
              </a:lnSpc>
            </a:pPr>
            <a:r>
              <a:rPr lang="en-GB" sz="2400" smtClean="0">
                <a:latin typeface="Times New Roman" pitchFamily="18" charset="0"/>
              </a:rPr>
              <a:t>Hazardous waste is defined by the EA as, any substance which is highly flammable, toxic or carcinogenic.</a:t>
            </a:r>
          </a:p>
          <a:p>
            <a:pPr eaLnBrk="1" hangingPunct="1">
              <a:lnSpc>
                <a:spcPct val="90000"/>
              </a:lnSpc>
            </a:pPr>
            <a:r>
              <a:rPr lang="en-GB" sz="2400" smtClean="0">
                <a:latin typeface="Times New Roman" pitchFamily="18" charset="0"/>
              </a:rPr>
              <a:t>Some HW can be recycled recovered or re-used, such as solvents and oils.</a:t>
            </a:r>
          </a:p>
          <a:p>
            <a:pPr eaLnBrk="1" hangingPunct="1">
              <a:lnSpc>
                <a:spcPct val="90000"/>
              </a:lnSpc>
            </a:pPr>
            <a:r>
              <a:rPr lang="en-GB" sz="2400" smtClean="0">
                <a:latin typeface="Times New Roman" pitchFamily="18" charset="0"/>
              </a:rPr>
              <a:t>In 2002 39% of HD went to land fill, 40% was recycled or treated and 5% incinerated, (DEFRA, 2004)</a:t>
            </a:r>
          </a:p>
          <a:p>
            <a:pPr eaLnBrk="1" hangingPunct="1">
              <a:lnSpc>
                <a:spcPct val="90000"/>
              </a:lnSpc>
            </a:pPr>
            <a:endParaRPr lang="en-GB" sz="2400" smtClean="0">
              <a:latin typeface="Times New Roman" pitchFamily="18" charset="0"/>
            </a:endParaRPr>
          </a:p>
          <a:p>
            <a:pPr eaLnBrk="1" hangingPunct="1">
              <a:lnSpc>
                <a:spcPct val="90000"/>
              </a:lnSpc>
            </a:pPr>
            <a:endParaRPr lang="en-GB" sz="2400" smtClean="0">
              <a:latin typeface="Times New Roman"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smtClean="0"/>
              <a:t>In Wales</a:t>
            </a:r>
          </a:p>
        </p:txBody>
      </p:sp>
      <p:sp>
        <p:nvSpPr>
          <p:cNvPr id="31747" name="Content Placeholder 2"/>
          <p:cNvSpPr>
            <a:spLocks noGrp="1"/>
          </p:cNvSpPr>
          <p:nvPr>
            <p:ph idx="1"/>
          </p:nvPr>
        </p:nvSpPr>
        <p:spPr/>
        <p:txBody>
          <a:bodyPr/>
          <a:lstStyle/>
          <a:p>
            <a:pPr eaLnBrk="1" hangingPunct="1"/>
            <a:r>
              <a:rPr lang="en-GB" smtClean="0"/>
              <a:t>Wales adopted a strategy called “Wise about Waste.” </a:t>
            </a:r>
          </a:p>
          <a:p>
            <a:pPr eaLnBrk="1" hangingPunct="1"/>
            <a:r>
              <a:rPr lang="en-GB" smtClean="0"/>
              <a:t>This has now been incorporated into WRAP.</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GB" smtClean="0"/>
              <a:t>Waste Strategies</a:t>
            </a:r>
          </a:p>
        </p:txBody>
      </p:sp>
      <p:sp>
        <p:nvSpPr>
          <p:cNvPr id="32771" name="Content Placeholder 2"/>
          <p:cNvSpPr>
            <a:spLocks noGrp="1"/>
          </p:cNvSpPr>
          <p:nvPr>
            <p:ph idx="1"/>
          </p:nvPr>
        </p:nvSpPr>
        <p:spPr/>
        <p:txBody>
          <a:bodyPr/>
          <a:lstStyle/>
          <a:p>
            <a:pPr eaLnBrk="1" hangingPunct="1"/>
            <a:r>
              <a:rPr lang="en-GB" sz="1800" smtClean="0"/>
              <a:t>WRAP (the Waste &amp; Resources Action Programme) was set up in 2001 by Government to help deliver UK waste policies and meet targets set by the European Landfill Directive.</a:t>
            </a:r>
          </a:p>
          <a:p>
            <a:pPr eaLnBrk="1" hangingPunct="1"/>
            <a:r>
              <a:rPr lang="en-GB" sz="1800" smtClean="0"/>
              <a:t>It is a not-for-profit company, wholly funded by Defra, the Scottish Government (formerly Scottish Executive), the Welsh Assembly and the Northern Ireland Assembly.</a:t>
            </a:r>
          </a:p>
          <a:p>
            <a:pPr eaLnBrk="1" hangingPunct="1"/>
            <a:r>
              <a:rPr lang="en-GB" sz="1800" smtClean="0"/>
              <a:t>It is the delivery body for the waste strategies for England and Wales, Scotland, and Northern Ireland.</a:t>
            </a:r>
          </a:p>
          <a:p>
            <a:pPr eaLnBrk="1" hangingPunct="1"/>
            <a:endParaRPr lang="en-GB" sz="1800" smtClean="0"/>
          </a:p>
          <a:p>
            <a:pPr eaLnBrk="1" hangingPunct="1"/>
            <a:r>
              <a:rPr lang="en-GB" sz="1800" b="1" smtClean="0"/>
              <a:t>About WRAP</a:t>
            </a:r>
            <a:endParaRPr lang="en-GB" sz="1800" smtClean="0"/>
          </a:p>
          <a:p>
            <a:pPr eaLnBrk="1" hangingPunct="1"/>
            <a:r>
              <a:rPr lang="en-GB" sz="1800" smtClean="0"/>
              <a:t>WRAP helps individuals, businesses and local authorities to reduce waste and recycle more, making better use of resources and helping to tackle climate change.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1979613" y="2492375"/>
            <a:ext cx="1584325" cy="1800225"/>
          </a:xfrm>
          <a:prstGeom prst="rect">
            <a:avLst/>
          </a:prstGeom>
          <a:solidFill>
            <a:srgbClr val="848B8C">
              <a:alpha val="30196"/>
            </a:srgbClr>
          </a:solidFill>
          <a:ln w="9525" algn="ctr">
            <a:noFill/>
            <a:miter lim="800000"/>
            <a:headEnd/>
            <a:tailEnd/>
          </a:ln>
        </p:spPr>
        <p:txBody>
          <a:bodyPr wrap="none" anchor="ctr"/>
          <a:lstStyle/>
          <a:p>
            <a:endParaRPr lang="en-US"/>
          </a:p>
        </p:txBody>
      </p:sp>
      <p:sp>
        <p:nvSpPr>
          <p:cNvPr id="33795" name="Rectangle 3"/>
          <p:cNvSpPr>
            <a:spLocks noGrp="1" noChangeArrowheads="1"/>
          </p:cNvSpPr>
          <p:nvPr>
            <p:ph type="title"/>
          </p:nvPr>
        </p:nvSpPr>
        <p:spPr/>
        <p:txBody>
          <a:bodyPr/>
          <a:lstStyle/>
          <a:p>
            <a:pPr eaLnBrk="1" hangingPunct="1"/>
            <a:r>
              <a:rPr lang="en-GB" smtClean="0"/>
              <a:t>WRAP’S focus </a:t>
            </a:r>
          </a:p>
        </p:txBody>
      </p:sp>
      <p:sp>
        <p:nvSpPr>
          <p:cNvPr id="33796" name="Rectangle 4"/>
          <p:cNvSpPr>
            <a:spLocks noGrp="1" noChangeArrowheads="1"/>
          </p:cNvSpPr>
          <p:nvPr>
            <p:ph type="body" sz="half" idx="1"/>
          </p:nvPr>
        </p:nvSpPr>
        <p:spPr>
          <a:xfrm>
            <a:off x="582613" y="2025650"/>
            <a:ext cx="3951287" cy="466725"/>
          </a:xfrm>
          <a:noFill/>
        </p:spPr>
        <p:txBody>
          <a:bodyPr/>
          <a:lstStyle/>
          <a:p>
            <a:pPr lvl="2" eaLnBrk="1" hangingPunct="1">
              <a:buFont typeface="Wingdings" pitchFamily="2" charset="2"/>
              <a:buNone/>
            </a:pPr>
            <a:r>
              <a:rPr lang="en-GB" b="1" smtClean="0"/>
              <a:t>Working with…</a:t>
            </a:r>
          </a:p>
          <a:p>
            <a:pPr lvl="2" eaLnBrk="1" hangingPunct="1">
              <a:buFont typeface="Wingdings" pitchFamily="2" charset="2"/>
              <a:buNone/>
            </a:pPr>
            <a:endParaRPr lang="en-GB" b="1" smtClean="0"/>
          </a:p>
        </p:txBody>
      </p:sp>
      <p:pic>
        <p:nvPicPr>
          <p:cNvPr id="33797" name="Picture 5" descr="Milk Checkout3"/>
          <p:cNvPicPr>
            <a:picLocks noGrp="1" noChangeAspect="1" noChangeArrowheads="1"/>
          </p:cNvPicPr>
          <p:nvPr>
            <p:ph sz="quarter" idx="3"/>
          </p:nvPr>
        </p:nvPicPr>
        <p:blipFill>
          <a:blip r:embed="rId3"/>
          <a:srcRect r="-499"/>
          <a:stretch>
            <a:fillRect/>
          </a:stretch>
        </p:blipFill>
        <p:spPr>
          <a:xfrm>
            <a:off x="401638" y="4646613"/>
            <a:ext cx="1281112" cy="1382712"/>
          </a:xfrm>
          <a:noFill/>
        </p:spPr>
      </p:pic>
      <p:sp>
        <p:nvSpPr>
          <p:cNvPr id="33798" name="Rectangle 6"/>
          <p:cNvSpPr>
            <a:spLocks noChangeArrowheads="1"/>
          </p:cNvSpPr>
          <p:nvPr/>
        </p:nvSpPr>
        <p:spPr bwMode="auto">
          <a:xfrm>
            <a:off x="311150" y="3954463"/>
            <a:ext cx="1439863" cy="581025"/>
          </a:xfrm>
          <a:prstGeom prst="rect">
            <a:avLst/>
          </a:prstGeom>
          <a:noFill/>
          <a:ln w="9525">
            <a:noFill/>
            <a:miter lim="800000"/>
            <a:headEnd/>
            <a:tailEnd/>
          </a:ln>
        </p:spPr>
        <p:txBody>
          <a:bodyPr>
            <a:spAutoFit/>
          </a:bodyPr>
          <a:lstStyle/>
          <a:p>
            <a:r>
              <a:rPr lang="en-GB" sz="1600"/>
              <a:t>Agriculture &amp; horticulture</a:t>
            </a:r>
          </a:p>
        </p:txBody>
      </p:sp>
      <p:sp>
        <p:nvSpPr>
          <p:cNvPr id="33799" name="Rectangle 7"/>
          <p:cNvSpPr>
            <a:spLocks noChangeArrowheads="1"/>
          </p:cNvSpPr>
          <p:nvPr/>
        </p:nvSpPr>
        <p:spPr bwMode="auto">
          <a:xfrm>
            <a:off x="2124075" y="3919538"/>
            <a:ext cx="1411288" cy="336550"/>
          </a:xfrm>
          <a:prstGeom prst="rect">
            <a:avLst/>
          </a:prstGeom>
          <a:noFill/>
          <a:ln w="9525">
            <a:noFill/>
            <a:miter lim="800000"/>
            <a:headEnd/>
            <a:tailEnd/>
          </a:ln>
        </p:spPr>
        <p:txBody>
          <a:bodyPr>
            <a:spAutoFit/>
          </a:bodyPr>
          <a:lstStyle/>
          <a:p>
            <a:r>
              <a:rPr lang="en-GB" sz="1600"/>
              <a:t>Construction</a:t>
            </a:r>
          </a:p>
        </p:txBody>
      </p:sp>
      <p:sp>
        <p:nvSpPr>
          <p:cNvPr id="33800" name="Rectangle 8"/>
          <p:cNvSpPr>
            <a:spLocks noChangeArrowheads="1"/>
          </p:cNvSpPr>
          <p:nvPr/>
        </p:nvSpPr>
        <p:spPr bwMode="auto">
          <a:xfrm>
            <a:off x="5526088" y="3929063"/>
            <a:ext cx="1366837" cy="581025"/>
          </a:xfrm>
          <a:prstGeom prst="rect">
            <a:avLst/>
          </a:prstGeom>
          <a:noFill/>
          <a:ln w="9525">
            <a:noFill/>
            <a:miter lim="800000"/>
            <a:headEnd/>
            <a:tailEnd/>
          </a:ln>
        </p:spPr>
        <p:txBody>
          <a:bodyPr>
            <a:spAutoFit/>
          </a:bodyPr>
          <a:lstStyle/>
          <a:p>
            <a:r>
              <a:rPr lang="en-GB" sz="1600"/>
              <a:t>Local government</a:t>
            </a:r>
          </a:p>
        </p:txBody>
      </p:sp>
      <p:sp>
        <p:nvSpPr>
          <p:cNvPr id="33801" name="Rectangle 9"/>
          <p:cNvSpPr>
            <a:spLocks noChangeArrowheads="1"/>
          </p:cNvSpPr>
          <p:nvPr/>
        </p:nvSpPr>
        <p:spPr bwMode="auto">
          <a:xfrm>
            <a:off x="252413" y="6016625"/>
            <a:ext cx="1800225" cy="581025"/>
          </a:xfrm>
          <a:prstGeom prst="rect">
            <a:avLst/>
          </a:prstGeom>
          <a:noFill/>
          <a:ln w="9525">
            <a:noFill/>
            <a:miter lim="800000"/>
            <a:headEnd/>
            <a:tailEnd/>
          </a:ln>
        </p:spPr>
        <p:txBody>
          <a:bodyPr>
            <a:spAutoFit/>
          </a:bodyPr>
          <a:lstStyle/>
          <a:p>
            <a:r>
              <a:rPr lang="en-GB" sz="1600"/>
              <a:t>Retailers, brands, supply chain</a:t>
            </a:r>
          </a:p>
        </p:txBody>
      </p:sp>
      <p:sp>
        <p:nvSpPr>
          <p:cNvPr id="33802" name="Rectangle 10"/>
          <p:cNvSpPr>
            <a:spLocks noChangeArrowheads="1"/>
          </p:cNvSpPr>
          <p:nvPr/>
        </p:nvSpPr>
        <p:spPr bwMode="auto">
          <a:xfrm>
            <a:off x="7237413" y="3916363"/>
            <a:ext cx="1511300" cy="581025"/>
          </a:xfrm>
          <a:prstGeom prst="rect">
            <a:avLst/>
          </a:prstGeom>
          <a:noFill/>
          <a:ln w="9525">
            <a:noFill/>
            <a:miter lim="800000"/>
            <a:headEnd/>
            <a:tailEnd/>
          </a:ln>
        </p:spPr>
        <p:txBody>
          <a:bodyPr>
            <a:spAutoFit/>
          </a:bodyPr>
          <a:lstStyle/>
          <a:p>
            <a:r>
              <a:rPr lang="en-GB" sz="1600"/>
              <a:t>Manufacture &amp; reprocessing</a:t>
            </a:r>
          </a:p>
        </p:txBody>
      </p:sp>
      <p:sp>
        <p:nvSpPr>
          <p:cNvPr id="33803" name="Rectangle 11"/>
          <p:cNvSpPr>
            <a:spLocks noChangeArrowheads="1"/>
          </p:cNvSpPr>
          <p:nvPr/>
        </p:nvSpPr>
        <p:spPr bwMode="auto">
          <a:xfrm>
            <a:off x="1979613" y="6003925"/>
            <a:ext cx="1655762" cy="581025"/>
          </a:xfrm>
          <a:prstGeom prst="rect">
            <a:avLst/>
          </a:prstGeom>
          <a:noFill/>
          <a:ln w="9525">
            <a:noFill/>
            <a:miter lim="800000"/>
            <a:headEnd/>
            <a:tailEnd/>
          </a:ln>
        </p:spPr>
        <p:txBody>
          <a:bodyPr>
            <a:spAutoFit/>
          </a:bodyPr>
          <a:lstStyle/>
          <a:p>
            <a:r>
              <a:rPr lang="en-GB" sz="1600"/>
              <a:t>Recycling &amp; waste industries</a:t>
            </a:r>
          </a:p>
        </p:txBody>
      </p:sp>
      <p:sp>
        <p:nvSpPr>
          <p:cNvPr id="33804" name="Rectangle 12"/>
          <p:cNvSpPr>
            <a:spLocks noChangeArrowheads="1"/>
          </p:cNvSpPr>
          <p:nvPr/>
        </p:nvSpPr>
        <p:spPr bwMode="auto">
          <a:xfrm>
            <a:off x="3779838" y="6021388"/>
            <a:ext cx="1655762" cy="581025"/>
          </a:xfrm>
          <a:prstGeom prst="rect">
            <a:avLst/>
          </a:prstGeom>
          <a:noFill/>
          <a:ln w="9525">
            <a:noFill/>
            <a:miter lim="800000"/>
            <a:headEnd/>
            <a:tailEnd/>
          </a:ln>
        </p:spPr>
        <p:txBody>
          <a:bodyPr>
            <a:spAutoFit/>
          </a:bodyPr>
          <a:lstStyle/>
          <a:p>
            <a:r>
              <a:rPr lang="en-GB" sz="1600"/>
              <a:t>Regeneration &amp; landscaping</a:t>
            </a:r>
          </a:p>
        </p:txBody>
      </p:sp>
      <p:sp>
        <p:nvSpPr>
          <p:cNvPr id="33805" name="Rectangle 13"/>
          <p:cNvSpPr>
            <a:spLocks noChangeArrowheads="1"/>
          </p:cNvSpPr>
          <p:nvPr/>
        </p:nvSpPr>
        <p:spPr bwMode="auto">
          <a:xfrm>
            <a:off x="5508625" y="6021388"/>
            <a:ext cx="1657350" cy="581025"/>
          </a:xfrm>
          <a:prstGeom prst="rect">
            <a:avLst/>
          </a:prstGeom>
          <a:noFill/>
          <a:ln w="9525">
            <a:noFill/>
            <a:miter lim="800000"/>
            <a:headEnd/>
            <a:tailEnd/>
          </a:ln>
        </p:spPr>
        <p:txBody>
          <a:bodyPr>
            <a:spAutoFit/>
          </a:bodyPr>
          <a:lstStyle/>
          <a:p>
            <a:r>
              <a:rPr lang="en-GB" sz="1600"/>
              <a:t>Small &amp; medium enterprises</a:t>
            </a:r>
          </a:p>
        </p:txBody>
      </p:sp>
      <p:sp>
        <p:nvSpPr>
          <p:cNvPr id="33806" name="Rectangle 14"/>
          <p:cNvSpPr>
            <a:spLocks noChangeArrowheads="1"/>
          </p:cNvSpPr>
          <p:nvPr/>
        </p:nvSpPr>
        <p:spPr bwMode="auto">
          <a:xfrm>
            <a:off x="7337425" y="6029325"/>
            <a:ext cx="1296988" cy="336550"/>
          </a:xfrm>
          <a:prstGeom prst="rect">
            <a:avLst/>
          </a:prstGeom>
          <a:noFill/>
          <a:ln w="9525">
            <a:noFill/>
            <a:miter lim="800000"/>
            <a:headEnd/>
            <a:tailEnd/>
          </a:ln>
        </p:spPr>
        <p:txBody>
          <a:bodyPr>
            <a:spAutoFit/>
          </a:bodyPr>
          <a:lstStyle/>
          <a:p>
            <a:r>
              <a:rPr lang="en-GB" sz="1600"/>
              <a:t>Third sector</a:t>
            </a:r>
          </a:p>
        </p:txBody>
      </p:sp>
      <p:sp>
        <p:nvSpPr>
          <p:cNvPr id="33807" name="Rectangle 15"/>
          <p:cNvSpPr>
            <a:spLocks noChangeArrowheads="1"/>
          </p:cNvSpPr>
          <p:nvPr/>
        </p:nvSpPr>
        <p:spPr bwMode="auto">
          <a:xfrm>
            <a:off x="3968750" y="3938588"/>
            <a:ext cx="1395413" cy="336550"/>
          </a:xfrm>
          <a:prstGeom prst="rect">
            <a:avLst/>
          </a:prstGeom>
          <a:noFill/>
          <a:ln w="9525">
            <a:noFill/>
            <a:miter lim="800000"/>
            <a:headEnd/>
            <a:tailEnd/>
          </a:ln>
        </p:spPr>
        <p:txBody>
          <a:bodyPr>
            <a:spAutoFit/>
          </a:bodyPr>
          <a:lstStyle/>
          <a:p>
            <a:r>
              <a:rPr lang="en-GB" sz="1600"/>
              <a:t>Individuals</a:t>
            </a:r>
          </a:p>
        </p:txBody>
      </p:sp>
      <p:pic>
        <p:nvPicPr>
          <p:cNvPr id="33808" name="Picture 16"/>
          <p:cNvPicPr>
            <a:picLocks noChangeAspect="1" noChangeArrowheads="1"/>
          </p:cNvPicPr>
          <p:nvPr/>
        </p:nvPicPr>
        <p:blipFill>
          <a:blip r:embed="rId4"/>
          <a:srcRect/>
          <a:stretch>
            <a:fillRect/>
          </a:stretch>
        </p:blipFill>
        <p:spPr bwMode="auto">
          <a:xfrm>
            <a:off x="5553075" y="2587625"/>
            <a:ext cx="1260475" cy="1368425"/>
          </a:xfrm>
          <a:prstGeom prst="rect">
            <a:avLst/>
          </a:prstGeom>
          <a:noFill/>
          <a:ln w="9525" algn="ctr">
            <a:noFill/>
            <a:miter lim="800000"/>
            <a:headEnd/>
            <a:tailEnd/>
          </a:ln>
        </p:spPr>
      </p:pic>
      <p:pic>
        <p:nvPicPr>
          <p:cNvPr id="33809" name="Picture 17"/>
          <p:cNvPicPr>
            <a:picLocks noChangeAspect="1" noChangeArrowheads="1"/>
          </p:cNvPicPr>
          <p:nvPr/>
        </p:nvPicPr>
        <p:blipFill>
          <a:blip r:embed="rId5"/>
          <a:srcRect/>
          <a:stretch>
            <a:fillRect/>
          </a:stretch>
        </p:blipFill>
        <p:spPr bwMode="auto">
          <a:xfrm>
            <a:off x="2125663" y="2587625"/>
            <a:ext cx="1281112" cy="1368425"/>
          </a:xfrm>
          <a:prstGeom prst="rect">
            <a:avLst/>
          </a:prstGeom>
          <a:noFill/>
          <a:ln w="9525">
            <a:noFill/>
            <a:miter lim="800000"/>
            <a:headEnd/>
            <a:tailEnd/>
          </a:ln>
        </p:spPr>
      </p:pic>
      <p:pic>
        <p:nvPicPr>
          <p:cNvPr id="33810" name="Picture 18"/>
          <p:cNvPicPr>
            <a:picLocks noChangeArrowheads="1"/>
          </p:cNvPicPr>
          <p:nvPr/>
        </p:nvPicPr>
        <p:blipFill>
          <a:blip r:embed="rId6"/>
          <a:srcRect/>
          <a:stretch>
            <a:fillRect/>
          </a:stretch>
        </p:blipFill>
        <p:spPr bwMode="auto">
          <a:xfrm>
            <a:off x="3919538" y="2605088"/>
            <a:ext cx="1258887" cy="1363662"/>
          </a:xfrm>
          <a:prstGeom prst="rect">
            <a:avLst/>
          </a:prstGeom>
          <a:noFill/>
          <a:ln w="9525">
            <a:noFill/>
            <a:miter lim="800000"/>
            <a:headEnd/>
            <a:tailEnd/>
          </a:ln>
        </p:spPr>
      </p:pic>
      <p:pic>
        <p:nvPicPr>
          <p:cNvPr id="33811" name="Picture 19" descr="recyling"/>
          <p:cNvPicPr>
            <a:picLocks noChangeAspect="1" noChangeArrowheads="1"/>
          </p:cNvPicPr>
          <p:nvPr/>
        </p:nvPicPr>
        <p:blipFill>
          <a:blip r:embed="rId7"/>
          <a:srcRect/>
          <a:stretch>
            <a:fillRect/>
          </a:stretch>
        </p:blipFill>
        <p:spPr bwMode="auto">
          <a:xfrm>
            <a:off x="2124075" y="4635500"/>
            <a:ext cx="1255713" cy="1363663"/>
          </a:xfrm>
          <a:prstGeom prst="rect">
            <a:avLst/>
          </a:prstGeom>
          <a:noFill/>
          <a:ln w="9525">
            <a:noFill/>
            <a:miter lim="800000"/>
            <a:headEnd/>
            <a:tailEnd/>
          </a:ln>
        </p:spPr>
      </p:pic>
      <p:pic>
        <p:nvPicPr>
          <p:cNvPr id="33812" name="Picture 20" descr="charity clothes bin"/>
          <p:cNvPicPr>
            <a:picLocks noChangeAspect="1" noChangeArrowheads="1"/>
          </p:cNvPicPr>
          <p:nvPr/>
        </p:nvPicPr>
        <p:blipFill>
          <a:blip r:embed="rId8"/>
          <a:srcRect/>
          <a:stretch>
            <a:fillRect/>
          </a:stretch>
        </p:blipFill>
        <p:spPr bwMode="auto">
          <a:xfrm>
            <a:off x="7272338" y="4635500"/>
            <a:ext cx="1260475" cy="1355725"/>
          </a:xfrm>
          <a:prstGeom prst="rect">
            <a:avLst/>
          </a:prstGeom>
          <a:noFill/>
          <a:ln w="9525">
            <a:noFill/>
            <a:miter lim="800000"/>
            <a:headEnd/>
            <a:tailEnd/>
          </a:ln>
        </p:spPr>
      </p:pic>
      <p:pic>
        <p:nvPicPr>
          <p:cNvPr id="33813" name="Picture 21"/>
          <p:cNvPicPr>
            <a:picLocks noChangeAspect="1" noChangeArrowheads="1"/>
          </p:cNvPicPr>
          <p:nvPr/>
        </p:nvPicPr>
        <p:blipFill>
          <a:blip r:embed="rId9"/>
          <a:srcRect/>
          <a:stretch>
            <a:fillRect/>
          </a:stretch>
        </p:blipFill>
        <p:spPr bwMode="auto">
          <a:xfrm>
            <a:off x="3919538" y="4624388"/>
            <a:ext cx="1255712" cy="1366837"/>
          </a:xfrm>
          <a:prstGeom prst="rect">
            <a:avLst/>
          </a:prstGeom>
          <a:noFill/>
          <a:ln w="9525">
            <a:noFill/>
            <a:miter lim="800000"/>
            <a:headEnd/>
            <a:tailEnd/>
          </a:ln>
        </p:spPr>
      </p:pic>
      <p:pic>
        <p:nvPicPr>
          <p:cNvPr id="33814" name="Picture 22"/>
          <p:cNvPicPr>
            <a:picLocks noChangeAspect="1" noChangeArrowheads="1"/>
          </p:cNvPicPr>
          <p:nvPr/>
        </p:nvPicPr>
        <p:blipFill>
          <a:blip r:embed="rId10"/>
          <a:srcRect/>
          <a:stretch>
            <a:fillRect/>
          </a:stretch>
        </p:blipFill>
        <p:spPr bwMode="auto">
          <a:xfrm>
            <a:off x="401638" y="2547938"/>
            <a:ext cx="1258887" cy="1366837"/>
          </a:xfrm>
          <a:prstGeom prst="rect">
            <a:avLst/>
          </a:prstGeom>
          <a:noFill/>
          <a:ln w="9525">
            <a:noFill/>
            <a:miter lim="800000"/>
            <a:headEnd/>
            <a:tailEnd/>
          </a:ln>
        </p:spPr>
      </p:pic>
      <p:pic>
        <p:nvPicPr>
          <p:cNvPr id="33815" name="Picture 23"/>
          <p:cNvPicPr>
            <a:picLocks noChangeAspect="1" noChangeArrowheads="1"/>
          </p:cNvPicPr>
          <p:nvPr/>
        </p:nvPicPr>
        <p:blipFill>
          <a:blip r:embed="rId11"/>
          <a:srcRect/>
          <a:stretch>
            <a:fillRect/>
          </a:stretch>
        </p:blipFill>
        <p:spPr bwMode="auto">
          <a:xfrm>
            <a:off x="7297738" y="2584450"/>
            <a:ext cx="1258887" cy="1370013"/>
          </a:xfrm>
          <a:prstGeom prst="rect">
            <a:avLst/>
          </a:prstGeom>
          <a:noFill/>
          <a:ln w="9525">
            <a:noFill/>
            <a:miter lim="800000"/>
            <a:headEnd/>
            <a:tailEnd/>
          </a:ln>
        </p:spPr>
      </p:pic>
      <p:pic>
        <p:nvPicPr>
          <p:cNvPr id="33816" name="Picture 24"/>
          <p:cNvPicPr>
            <a:picLocks noChangeAspect="1" noChangeArrowheads="1"/>
          </p:cNvPicPr>
          <p:nvPr/>
        </p:nvPicPr>
        <p:blipFill>
          <a:blip r:embed="rId12"/>
          <a:srcRect/>
          <a:stretch>
            <a:fillRect/>
          </a:stretch>
        </p:blipFill>
        <p:spPr bwMode="auto">
          <a:xfrm>
            <a:off x="5561013" y="4624388"/>
            <a:ext cx="1258887" cy="13668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smtClean="0"/>
              <a:t>WRAP</a:t>
            </a:r>
          </a:p>
        </p:txBody>
      </p:sp>
      <p:sp>
        <p:nvSpPr>
          <p:cNvPr id="34819" name="Content Placeholder 2"/>
          <p:cNvSpPr>
            <a:spLocks noGrp="1"/>
          </p:cNvSpPr>
          <p:nvPr>
            <p:ph idx="1"/>
          </p:nvPr>
        </p:nvSpPr>
        <p:spPr/>
        <p:txBody>
          <a:bodyPr/>
          <a:lstStyle/>
          <a:p>
            <a:pPr eaLnBrk="1" hangingPunct="1"/>
            <a:r>
              <a:rPr lang="en-GB" sz="2400" smtClean="0"/>
              <a:t>WRAP works in all sectors, including government, the commercial sector, voluntary and charitable groups, and the general public.</a:t>
            </a:r>
          </a:p>
          <a:p>
            <a:pPr eaLnBrk="1" hangingPunct="1"/>
            <a:r>
              <a:rPr lang="en-GB" sz="2400" smtClean="0"/>
              <a:t>Due to the huge potential for the construction sector to make a positive impact in reducing waste, WRAP runs a major programme within this sector, improving the economics of recycling and diverting materials from landfill.</a:t>
            </a:r>
          </a:p>
          <a:p>
            <a:pPr eaLnBrk="1" hangingPunct="1"/>
            <a:endParaRPr lang="en-GB" smtClean="0"/>
          </a:p>
          <a:p>
            <a:pPr eaLnBrk="1" hangingPunct="1"/>
            <a:endParaRPr lang="en-GB" smtClean="0"/>
          </a:p>
          <a:p>
            <a:pPr eaLnBrk="1" hangingPunct="1"/>
            <a:endParaRPr lang="en-GB"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143000" y="928688"/>
            <a:ext cx="6421438" cy="501650"/>
          </a:xfrm>
        </p:spPr>
        <p:txBody>
          <a:bodyPr/>
          <a:lstStyle/>
          <a:p>
            <a:pPr eaLnBrk="1" hangingPunct="1"/>
            <a:r>
              <a:rPr lang="en-GB" smtClean="0">
                <a:solidFill>
                  <a:srgbClr val="0F2B5B"/>
                </a:solidFill>
              </a:rPr>
              <a:t>WRAP and C</a:t>
            </a:r>
            <a:r>
              <a:rPr lang="en-GB" smtClean="0"/>
              <a:t>onstruction</a:t>
            </a:r>
          </a:p>
        </p:txBody>
      </p:sp>
      <p:sp>
        <p:nvSpPr>
          <p:cNvPr id="35843" name="Rectangle 3"/>
          <p:cNvSpPr>
            <a:spLocks noChangeArrowheads="1"/>
          </p:cNvSpPr>
          <p:nvPr/>
        </p:nvSpPr>
        <p:spPr bwMode="auto">
          <a:xfrm>
            <a:off x="755650" y="1052513"/>
            <a:ext cx="6911975" cy="488950"/>
          </a:xfrm>
          <a:prstGeom prst="rect">
            <a:avLst/>
          </a:prstGeom>
          <a:noFill/>
          <a:ln w="9525">
            <a:noFill/>
            <a:miter lim="800000"/>
            <a:headEnd/>
            <a:tailEnd/>
          </a:ln>
        </p:spPr>
        <p:txBody>
          <a:bodyPr>
            <a:spAutoFit/>
          </a:bodyPr>
          <a:lstStyle/>
          <a:p>
            <a:pPr eaLnBrk="0" hangingPunct="0">
              <a:buFontTx/>
              <a:buChar char="•"/>
            </a:pPr>
            <a:endParaRPr lang="en-US" sz="2600">
              <a:solidFill>
                <a:srgbClr val="0073C6"/>
              </a:solidFill>
            </a:endParaRPr>
          </a:p>
        </p:txBody>
      </p:sp>
      <p:sp>
        <p:nvSpPr>
          <p:cNvPr id="35844" name="Text Box 18"/>
          <p:cNvSpPr txBox="1">
            <a:spLocks noChangeArrowheads="1"/>
          </p:cNvSpPr>
          <p:nvPr/>
        </p:nvSpPr>
        <p:spPr bwMode="auto">
          <a:xfrm>
            <a:off x="755650" y="1571625"/>
            <a:ext cx="7273925" cy="3490913"/>
          </a:xfrm>
          <a:prstGeom prst="rect">
            <a:avLst/>
          </a:prstGeom>
          <a:noFill/>
          <a:ln w="9525" algn="ctr">
            <a:noFill/>
            <a:miter lim="800000"/>
            <a:headEnd/>
            <a:tailEnd/>
          </a:ln>
        </p:spPr>
        <p:txBody>
          <a:bodyPr>
            <a:spAutoFit/>
          </a:bodyPr>
          <a:lstStyle/>
          <a:p>
            <a:pPr>
              <a:spcBef>
                <a:spcPct val="30000"/>
              </a:spcBef>
            </a:pPr>
            <a:r>
              <a:rPr lang="en-GB" sz="1600" b="1"/>
              <a:t>Construction is the biggest user of materials</a:t>
            </a:r>
            <a:r>
              <a:rPr lang="en-GB" sz="1600"/>
              <a:t> in the economy, consuming &gt;400 million tonnes of materials each year. It also generates some 122 million tonnes of construction, demolition and excavation waste each year which is over one third of all waste, </a:t>
            </a:r>
            <a:r>
              <a:rPr lang="en-GB" sz="1600" b="1"/>
              <a:t>only half of which is currently recycled or reclaimed back into construction.</a:t>
            </a:r>
          </a:p>
          <a:p>
            <a:pPr>
              <a:spcBef>
                <a:spcPct val="30000"/>
              </a:spcBef>
            </a:pPr>
            <a:endParaRPr lang="en-GB" sz="800" b="1"/>
          </a:p>
          <a:p>
            <a:pPr>
              <a:spcBef>
                <a:spcPct val="30000"/>
              </a:spcBef>
            </a:pPr>
            <a:r>
              <a:rPr lang="en-GB" sz="1600"/>
              <a:t>Whilst a significant amount of this 122 million tonnes is recycled and re-used (most via re-processing of demolition materials for aggregates) there is still </a:t>
            </a:r>
            <a:r>
              <a:rPr lang="en-GB" sz="1600" b="1"/>
              <a:t>25 million tonnes </a:t>
            </a:r>
            <a:r>
              <a:rPr lang="en-GB" sz="1600"/>
              <a:t>going to landfill. It is this figure which WRAP is trying to influence by reducing this by 50% (12.5 million tonnes) by 2012.</a:t>
            </a:r>
          </a:p>
          <a:p>
            <a:pPr>
              <a:spcBef>
                <a:spcPct val="30000"/>
              </a:spcBef>
            </a:pPr>
            <a:endParaRPr lang="en-GB" sz="1600"/>
          </a:p>
          <a:p>
            <a:pPr>
              <a:spcBef>
                <a:spcPct val="30000"/>
              </a:spcBef>
            </a:pPr>
            <a:endParaRPr lang="en-GB" sz="1600"/>
          </a:p>
          <a:p>
            <a:endParaRPr lang="en-GB" sz="2000"/>
          </a:p>
        </p:txBody>
      </p:sp>
      <p:pic>
        <p:nvPicPr>
          <p:cNvPr id="35845" name="Picture 20" descr="0692_26a">
            <a:hlinkClick r:id="rId3"/>
          </p:cNvPr>
          <p:cNvPicPr>
            <a:picLocks noChangeAspect="1" noChangeArrowheads="1"/>
          </p:cNvPicPr>
          <p:nvPr/>
        </p:nvPicPr>
        <p:blipFill>
          <a:blip r:embed="rId4"/>
          <a:srcRect/>
          <a:stretch>
            <a:fillRect/>
          </a:stretch>
        </p:blipFill>
        <p:spPr bwMode="auto">
          <a:xfrm>
            <a:off x="2339975" y="5734050"/>
            <a:ext cx="1800225" cy="863600"/>
          </a:xfrm>
          <a:prstGeom prst="rect">
            <a:avLst/>
          </a:prstGeom>
          <a:noFill/>
          <a:ln w="9525">
            <a:noFill/>
            <a:miter lim="800000"/>
            <a:headEnd/>
            <a:tailEnd/>
          </a:ln>
        </p:spPr>
      </p:pic>
      <p:pic>
        <p:nvPicPr>
          <p:cNvPr id="35846" name="Picture 22" descr="tonnebag">
            <a:hlinkClick r:id="rId5"/>
          </p:cNvPr>
          <p:cNvPicPr>
            <a:picLocks noChangeAspect="1" noChangeArrowheads="1"/>
          </p:cNvPicPr>
          <p:nvPr/>
        </p:nvPicPr>
        <p:blipFill>
          <a:blip r:embed="rId6"/>
          <a:srcRect/>
          <a:stretch>
            <a:fillRect/>
          </a:stretch>
        </p:blipFill>
        <p:spPr bwMode="auto">
          <a:xfrm>
            <a:off x="468313" y="4868863"/>
            <a:ext cx="1057275" cy="1090612"/>
          </a:xfrm>
          <a:prstGeom prst="rect">
            <a:avLst/>
          </a:prstGeom>
          <a:noFill/>
          <a:ln w="9525">
            <a:noFill/>
            <a:miter lim="800000"/>
            <a:headEnd/>
            <a:tailEnd/>
          </a:ln>
        </p:spPr>
      </p:pic>
      <p:sp>
        <p:nvSpPr>
          <p:cNvPr id="35847" name="Text Box 23"/>
          <p:cNvSpPr txBox="1">
            <a:spLocks noChangeArrowheads="1"/>
          </p:cNvSpPr>
          <p:nvPr/>
        </p:nvSpPr>
        <p:spPr bwMode="auto">
          <a:xfrm>
            <a:off x="250825" y="6021388"/>
            <a:ext cx="1535113" cy="457200"/>
          </a:xfrm>
          <a:prstGeom prst="rect">
            <a:avLst/>
          </a:prstGeom>
          <a:noFill/>
          <a:ln w="9525" algn="ctr">
            <a:noFill/>
            <a:miter lim="800000"/>
            <a:headEnd/>
            <a:tailEnd/>
          </a:ln>
        </p:spPr>
        <p:txBody>
          <a:bodyPr wrap="none">
            <a:spAutoFit/>
          </a:bodyPr>
          <a:lstStyle/>
          <a:p>
            <a:r>
              <a:rPr lang="en-GB"/>
              <a:t>9,019,000</a:t>
            </a:r>
          </a:p>
        </p:txBody>
      </p:sp>
      <p:sp>
        <p:nvSpPr>
          <p:cNvPr id="35848" name="Text Box 24"/>
          <p:cNvSpPr txBox="1">
            <a:spLocks noChangeArrowheads="1"/>
          </p:cNvSpPr>
          <p:nvPr/>
        </p:nvSpPr>
        <p:spPr bwMode="auto">
          <a:xfrm>
            <a:off x="4356100" y="4941888"/>
            <a:ext cx="2424113" cy="701675"/>
          </a:xfrm>
          <a:prstGeom prst="rect">
            <a:avLst/>
          </a:prstGeom>
          <a:noFill/>
          <a:ln w="9525" algn="ctr">
            <a:noFill/>
            <a:miter lim="800000"/>
            <a:headEnd/>
            <a:tailEnd/>
          </a:ln>
        </p:spPr>
        <p:txBody>
          <a:bodyPr wrap="none">
            <a:spAutoFit/>
          </a:bodyPr>
          <a:lstStyle/>
          <a:p>
            <a:r>
              <a:rPr lang="en-GB" sz="2000"/>
              <a:t> @ 2.77 times </a:t>
            </a:r>
          </a:p>
          <a:p>
            <a:r>
              <a:rPr lang="en-GB" sz="2000"/>
              <a:t>(both carriageways)</a:t>
            </a:r>
          </a:p>
        </p:txBody>
      </p:sp>
      <p:pic>
        <p:nvPicPr>
          <p:cNvPr id="35849" name="Picture 26" descr="175px-UK_motorway_M1">
            <a:hlinkClick r:id="rId7" tooltip="UK motorway M1.PNG"/>
          </p:cNvPr>
          <p:cNvPicPr>
            <a:picLocks noChangeAspect="1" noChangeArrowheads="1"/>
          </p:cNvPicPr>
          <p:nvPr/>
        </p:nvPicPr>
        <p:blipFill>
          <a:blip r:embed="rId8"/>
          <a:srcRect/>
          <a:stretch>
            <a:fillRect/>
          </a:stretch>
        </p:blipFill>
        <p:spPr bwMode="auto">
          <a:xfrm>
            <a:off x="2339975" y="4868863"/>
            <a:ext cx="1800225" cy="809625"/>
          </a:xfrm>
          <a:prstGeom prst="rect">
            <a:avLst/>
          </a:prstGeom>
          <a:noFill/>
          <a:ln w="9525">
            <a:noFill/>
            <a:miter lim="800000"/>
            <a:headEnd/>
            <a:tailEnd/>
          </a:ln>
        </p:spPr>
      </p:pic>
      <p:sp>
        <p:nvSpPr>
          <p:cNvPr id="35850" name="Text Box 27"/>
          <p:cNvSpPr txBox="1">
            <a:spLocks noChangeArrowheads="1"/>
          </p:cNvSpPr>
          <p:nvPr/>
        </p:nvSpPr>
        <p:spPr bwMode="auto">
          <a:xfrm>
            <a:off x="1763713" y="5373688"/>
            <a:ext cx="406400" cy="457200"/>
          </a:xfrm>
          <a:prstGeom prst="rect">
            <a:avLst/>
          </a:prstGeom>
          <a:noFill/>
          <a:ln w="9525" algn="ctr">
            <a:noFill/>
            <a:miter lim="800000"/>
            <a:headEnd/>
            <a:tailEnd/>
          </a:ln>
        </p:spPr>
        <p:txBody>
          <a:bodyPr wrap="none">
            <a:spAutoFit/>
          </a:bodyPr>
          <a:lstStyle/>
          <a:p>
            <a:r>
              <a:rPr lang="en-GB"/>
              <a:t>+</a:t>
            </a:r>
          </a:p>
        </p:txBody>
      </p:sp>
      <p:pic>
        <p:nvPicPr>
          <p:cNvPr id="35851" name="Picture 29" descr="dumpy%2520bags1">
            <a:hlinkClick r:id="rId9"/>
          </p:cNvPr>
          <p:cNvPicPr>
            <a:picLocks noChangeAspect="1" noChangeArrowheads="1"/>
          </p:cNvPicPr>
          <p:nvPr/>
        </p:nvPicPr>
        <p:blipFill>
          <a:blip r:embed="rId10"/>
          <a:srcRect/>
          <a:stretch>
            <a:fillRect/>
          </a:stretch>
        </p:blipFill>
        <p:spPr bwMode="auto">
          <a:xfrm>
            <a:off x="5148263" y="5734050"/>
            <a:ext cx="863600" cy="935038"/>
          </a:xfrm>
          <a:prstGeom prst="rect">
            <a:avLst/>
          </a:prstGeom>
          <a:noFill/>
          <a:ln w="9525">
            <a:noFill/>
            <a:miter lim="800000"/>
            <a:headEnd/>
            <a:tailEnd/>
          </a:ln>
        </p:spPr>
      </p:pic>
      <p:sp>
        <p:nvSpPr>
          <p:cNvPr id="35852" name="Text Box 30"/>
          <p:cNvSpPr txBox="1">
            <a:spLocks noChangeArrowheads="1"/>
          </p:cNvSpPr>
          <p:nvPr/>
        </p:nvSpPr>
        <p:spPr bwMode="auto">
          <a:xfrm>
            <a:off x="6745288" y="5386388"/>
            <a:ext cx="406400" cy="457200"/>
          </a:xfrm>
          <a:prstGeom prst="rect">
            <a:avLst/>
          </a:prstGeom>
          <a:noFill/>
          <a:ln w="9525" algn="ctr">
            <a:noFill/>
            <a:miter lim="800000"/>
            <a:headEnd/>
            <a:tailEnd/>
          </a:ln>
        </p:spPr>
        <p:txBody>
          <a:bodyPr wrap="none">
            <a:spAutoFit/>
          </a:bodyPr>
          <a:lstStyle/>
          <a:p>
            <a:r>
              <a:rPr lang="en-GB"/>
              <a:t>=</a:t>
            </a:r>
          </a:p>
        </p:txBody>
      </p:sp>
      <p:sp>
        <p:nvSpPr>
          <p:cNvPr id="35853" name="Text Box 31"/>
          <p:cNvSpPr txBox="1">
            <a:spLocks noChangeArrowheads="1"/>
          </p:cNvSpPr>
          <p:nvPr/>
        </p:nvSpPr>
        <p:spPr bwMode="auto">
          <a:xfrm>
            <a:off x="7164388" y="5300663"/>
            <a:ext cx="1462087" cy="822325"/>
          </a:xfrm>
          <a:prstGeom prst="rect">
            <a:avLst/>
          </a:prstGeom>
          <a:noFill/>
          <a:ln w="9525" algn="ctr">
            <a:noFill/>
            <a:miter lim="800000"/>
            <a:headEnd/>
            <a:tailEnd/>
          </a:ln>
        </p:spPr>
        <p:txBody>
          <a:bodyPr wrap="none">
            <a:spAutoFit/>
          </a:bodyPr>
          <a:lstStyle/>
          <a:p>
            <a:r>
              <a:rPr lang="en-GB">
                <a:solidFill>
                  <a:srgbClr val="FB2711"/>
                </a:solidFill>
              </a:rPr>
              <a:t>25 Million</a:t>
            </a:r>
          </a:p>
          <a:p>
            <a:r>
              <a:rPr lang="en-GB">
                <a:solidFill>
                  <a:srgbClr val="FB2711"/>
                </a:solidFill>
              </a:rPr>
              <a:t>Tonnes</a:t>
            </a:r>
          </a:p>
        </p:txBody>
      </p:sp>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sz="3600" smtClean="0"/>
              <a:t>Sustainability is most easily understood when broken into three distinct areas</a:t>
            </a:r>
            <a:r>
              <a:rPr lang="en-GB" smtClean="0"/>
              <a:t>:</a:t>
            </a:r>
            <a:r>
              <a:rPr lang="en-GB" b="1" smtClean="0"/>
              <a:t/>
            </a:r>
            <a:br>
              <a:rPr lang="en-GB" b="1" smtClean="0"/>
            </a:br>
            <a:endParaRPr lang="en-GB" smtClean="0"/>
          </a:p>
        </p:txBody>
      </p:sp>
      <p:sp>
        <p:nvSpPr>
          <p:cNvPr id="36867" name="Content Placeholder 2"/>
          <p:cNvSpPr>
            <a:spLocks noGrp="1"/>
          </p:cNvSpPr>
          <p:nvPr>
            <p:ph idx="1"/>
          </p:nvPr>
        </p:nvSpPr>
        <p:spPr>
          <a:xfrm>
            <a:off x="457200" y="1785938"/>
            <a:ext cx="8229600" cy="4081462"/>
          </a:xfrm>
        </p:spPr>
        <p:txBody>
          <a:bodyPr/>
          <a:lstStyle/>
          <a:p>
            <a:pPr marL="228600" indent="-228600" eaLnBrk="1" hangingPunct="1"/>
            <a:r>
              <a:rPr lang="en-GB" sz="2400" b="1" smtClean="0"/>
              <a:t>Energy</a:t>
            </a:r>
            <a:r>
              <a:rPr lang="en-GB" sz="2400" smtClean="0"/>
              <a:t>;</a:t>
            </a:r>
            <a:r>
              <a:rPr lang="en-GB" sz="2400" b="1" smtClean="0"/>
              <a:t> Materials</a:t>
            </a:r>
            <a:r>
              <a:rPr lang="en-GB" sz="2400" smtClean="0"/>
              <a:t>; and </a:t>
            </a:r>
            <a:r>
              <a:rPr lang="en-GB" sz="2400" b="1" smtClean="0"/>
              <a:t>water</a:t>
            </a:r>
            <a:endParaRPr lang="en-GB" sz="2400" smtClean="0"/>
          </a:p>
          <a:p>
            <a:pPr marL="228600" indent="-228600" eaLnBrk="1" hangingPunct="1"/>
            <a:r>
              <a:rPr lang="en-GB" sz="2400" smtClean="0"/>
              <a:t>To ensure that materials are used efficiently we must then consider:</a:t>
            </a:r>
            <a:endParaRPr lang="en-GB" sz="2400" b="1" smtClean="0"/>
          </a:p>
          <a:p>
            <a:pPr marL="228600" indent="-228600" eaLnBrk="1" hangingPunct="1"/>
            <a:r>
              <a:rPr lang="en-GB" sz="2400" b="1" smtClean="0"/>
              <a:t>Materials In</a:t>
            </a:r>
            <a:r>
              <a:rPr lang="en-GB" sz="2400" smtClean="0"/>
              <a:t> – those materials either available on site or procured by the contractor;</a:t>
            </a:r>
            <a:endParaRPr lang="en-GB" sz="2400" b="1" smtClean="0"/>
          </a:p>
          <a:p>
            <a:pPr marL="228600" indent="-228600" eaLnBrk="1" hangingPunct="1"/>
            <a:r>
              <a:rPr lang="en-GB" sz="2400" b="1" smtClean="0"/>
              <a:t>Materials Out</a:t>
            </a:r>
            <a:r>
              <a:rPr lang="en-GB" sz="2400" smtClean="0"/>
              <a:t> – the waste streams leaving the site</a:t>
            </a:r>
            <a:endParaRPr lang="en-GB" sz="2400" b="1" smtClean="0"/>
          </a:p>
          <a:p>
            <a:pPr marL="228600" indent="-228600" eaLnBrk="1" hangingPunct="1"/>
            <a:r>
              <a:rPr lang="en-GB" sz="2400" b="1" smtClean="0"/>
              <a:t>Both of these provide real opportunities to use materials more efficiently</a:t>
            </a:r>
          </a:p>
          <a:p>
            <a:pPr marL="228600" indent="-228600" eaLnBrk="1" hangingPunct="1">
              <a:buFont typeface="Wingdings" pitchFamily="2" charset="2"/>
              <a:buNone/>
            </a:pPr>
            <a:r>
              <a:rPr lang="en-GB" sz="2400" smtClean="0"/>
              <a:t/>
            </a:r>
            <a:br>
              <a:rPr lang="en-GB" sz="2400" smtClean="0"/>
            </a:br>
            <a:endParaRPr lang="en-GB" sz="2400"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marL="228600" indent="-228600" eaLnBrk="1" hangingPunct="1"/>
            <a:r>
              <a:rPr lang="en-GB" b="1" smtClean="0"/>
              <a:t>Materials In</a:t>
            </a:r>
            <a:r>
              <a:rPr lang="en-GB" smtClean="0"/>
              <a:t> has 2 main opportunities:</a:t>
            </a:r>
          </a:p>
        </p:txBody>
      </p:sp>
      <p:sp>
        <p:nvSpPr>
          <p:cNvPr id="3" name="Content Placeholder 2"/>
          <p:cNvSpPr>
            <a:spLocks noGrp="1"/>
          </p:cNvSpPr>
          <p:nvPr>
            <p:ph idx="1"/>
          </p:nvPr>
        </p:nvSpPr>
        <p:spPr/>
        <p:txBody>
          <a:bodyPr/>
          <a:lstStyle/>
          <a:p>
            <a:pPr marL="228600" indent="-228600" eaLnBrk="1" hangingPunct="1">
              <a:defRPr/>
            </a:pPr>
            <a:r>
              <a:rPr lang="en-GB" sz="2400" dirty="0" smtClean="0"/>
              <a:t>Firstly, you need to plan your </a:t>
            </a:r>
            <a:r>
              <a:rPr lang="en-GB" sz="2400" b="1" dirty="0" smtClean="0"/>
              <a:t>demolition</a:t>
            </a:r>
            <a:r>
              <a:rPr lang="en-GB" sz="2400" dirty="0" smtClean="0"/>
              <a:t> so that you extract the maximum value from the existing buildings.  This might involve the resale of materials, but might also include adapting your design to make most use of the demolition </a:t>
            </a:r>
            <a:r>
              <a:rPr lang="en-GB" sz="2400" dirty="0" err="1" smtClean="0"/>
              <a:t>arisings</a:t>
            </a:r>
            <a:r>
              <a:rPr lang="en-GB" sz="2400" dirty="0" smtClean="0"/>
              <a:t> – processed or simply reused.</a:t>
            </a:r>
          </a:p>
          <a:p>
            <a:pPr marL="228600" indent="-228600" eaLnBrk="1" hangingPunct="1">
              <a:defRPr/>
            </a:pPr>
            <a:r>
              <a:rPr lang="en-GB" sz="2400" dirty="0" smtClean="0"/>
              <a:t>Secondly, you can procure materials with a higher than average level of </a:t>
            </a:r>
            <a:r>
              <a:rPr lang="en-GB" sz="2400" b="1" dirty="0" smtClean="0"/>
              <a:t>recycled content</a:t>
            </a:r>
            <a:r>
              <a:rPr lang="en-GB" sz="2400" dirty="0" smtClean="0"/>
              <a:t>.  WRAP has worked extensively with industry to demonstrate that this is a cost neutral opportunity.</a:t>
            </a:r>
          </a:p>
          <a:p>
            <a:pPr eaLnBrk="1" hangingPunct="1">
              <a:defRPr/>
            </a:pPr>
            <a:endParaRPr lang="en-GB" dirty="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smtClean="0"/>
              <a:t>Looking at </a:t>
            </a:r>
            <a:r>
              <a:rPr lang="en-GB" b="1" smtClean="0"/>
              <a:t>materials Out:</a:t>
            </a:r>
            <a:endParaRPr lang="en-GB" smtClean="0"/>
          </a:p>
        </p:txBody>
      </p:sp>
      <p:sp>
        <p:nvSpPr>
          <p:cNvPr id="3" name="Content Placeholder 2"/>
          <p:cNvSpPr>
            <a:spLocks noGrp="1"/>
          </p:cNvSpPr>
          <p:nvPr>
            <p:ph idx="1"/>
          </p:nvPr>
        </p:nvSpPr>
        <p:spPr/>
        <p:txBody>
          <a:bodyPr/>
          <a:lstStyle/>
          <a:p>
            <a:pPr marL="228600" indent="-228600" eaLnBrk="1" hangingPunct="1">
              <a:defRPr/>
            </a:pPr>
            <a:r>
              <a:rPr lang="en-GB" sz="1800" dirty="0" smtClean="0"/>
              <a:t>Looking at </a:t>
            </a:r>
            <a:r>
              <a:rPr lang="en-GB" sz="1800" b="1" dirty="0" smtClean="0"/>
              <a:t>materials Out</a:t>
            </a:r>
            <a:r>
              <a:rPr lang="en-GB" sz="1800" dirty="0" smtClean="0"/>
              <a:t> – the focus must always be upon waste reduction, as opposed to simple recycling.</a:t>
            </a:r>
          </a:p>
          <a:p>
            <a:pPr marL="228600" indent="-228600" eaLnBrk="1" hangingPunct="1">
              <a:defRPr/>
            </a:pPr>
            <a:r>
              <a:rPr lang="en-GB" sz="1800" dirty="0" smtClean="0"/>
              <a:t>You can reduce the quantity of waste you generate in several ways:</a:t>
            </a:r>
          </a:p>
          <a:p>
            <a:pPr marL="685800" lvl="1" indent="-228600" eaLnBrk="1" hangingPunct="1">
              <a:buFontTx/>
              <a:buChar char="•"/>
              <a:defRPr/>
            </a:pPr>
            <a:r>
              <a:rPr lang="en-GB" sz="1800" dirty="0" smtClean="0"/>
              <a:t>by designing it out;</a:t>
            </a:r>
          </a:p>
          <a:p>
            <a:pPr marL="685800" lvl="1" indent="-228600" eaLnBrk="1" hangingPunct="1">
              <a:buFontTx/>
              <a:buChar char="•"/>
              <a:defRPr/>
            </a:pPr>
            <a:r>
              <a:rPr lang="en-GB" sz="1800" dirty="0" smtClean="0"/>
              <a:t>through robust procurement;</a:t>
            </a:r>
          </a:p>
          <a:p>
            <a:pPr marL="685800" lvl="1" indent="-228600" eaLnBrk="1" hangingPunct="1">
              <a:buFontTx/>
              <a:buChar char="•"/>
              <a:defRPr/>
            </a:pPr>
            <a:r>
              <a:rPr lang="en-GB" sz="1800" dirty="0" smtClean="0"/>
              <a:t>effective logistics;</a:t>
            </a:r>
          </a:p>
          <a:p>
            <a:pPr marL="685800" lvl="1" indent="-228600" eaLnBrk="1" hangingPunct="1">
              <a:buFontTx/>
              <a:buChar char="•"/>
              <a:defRPr/>
            </a:pPr>
            <a:r>
              <a:rPr lang="en-GB" sz="1800" dirty="0" smtClean="0"/>
              <a:t>and effective site management</a:t>
            </a:r>
          </a:p>
          <a:p>
            <a:pPr marL="228600" indent="-228600" eaLnBrk="1" hangingPunct="1">
              <a:defRPr/>
            </a:pPr>
            <a:r>
              <a:rPr lang="en-GB" sz="1800" dirty="0" smtClean="0"/>
              <a:t>Only after these opportunities have been exhausted should the focus then be on recycling and the segregation of wastes and the use of an efficient materials recovery facility.</a:t>
            </a:r>
          </a:p>
          <a:p>
            <a:pPr eaLnBrk="1" hangingPunct="1">
              <a:defRPr/>
            </a:pPr>
            <a:endParaRPr lang="en-GB" dirty="0" smtClean="0"/>
          </a:p>
          <a:p>
            <a:pPr eaLnBrk="1" hangingPunct="1">
              <a:defRPr/>
            </a:pPr>
            <a:endParaRPr lang="en-GB" dirty="0"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051050" y="1196975"/>
            <a:ext cx="8785225" cy="533400"/>
          </a:xfrm>
          <a:noFill/>
        </p:spPr>
        <p:txBody>
          <a:bodyPr/>
          <a:lstStyle/>
          <a:p>
            <a:pPr eaLnBrk="1" hangingPunct="1"/>
            <a:r>
              <a:rPr lang="en-US" smtClean="0"/>
              <a:t>Key Opportunities</a:t>
            </a:r>
            <a:endParaRPr lang="en-GB" smtClean="0"/>
          </a:p>
        </p:txBody>
      </p:sp>
      <p:sp>
        <p:nvSpPr>
          <p:cNvPr id="338947" name="AutoShape 3"/>
          <p:cNvSpPr>
            <a:spLocks noChangeArrowheads="1"/>
          </p:cNvSpPr>
          <p:nvPr/>
        </p:nvSpPr>
        <p:spPr bwMode="auto">
          <a:xfrm>
            <a:off x="3419475" y="1916113"/>
            <a:ext cx="2068513" cy="376237"/>
          </a:xfrm>
          <a:prstGeom prst="roundRect">
            <a:avLst>
              <a:gd name="adj" fmla="val 16667"/>
            </a:avLst>
          </a:prstGeom>
          <a:solidFill>
            <a:srgbClr val="5960A8"/>
          </a:solidFill>
          <a:ln w="9525">
            <a:noFill/>
            <a:round/>
            <a:headEnd/>
            <a:tailEnd/>
          </a:ln>
        </p:spPr>
        <p:txBody>
          <a:bodyPr/>
          <a:lstStyle/>
          <a:p>
            <a:pPr eaLnBrk="0" hangingPunct="0">
              <a:defRPr/>
            </a:pPr>
            <a:r>
              <a:rPr lang="en-GB" altLang="ja-JP" b="1">
                <a:solidFill>
                  <a:srgbClr val="FFFFFF"/>
                </a:solidFill>
                <a:ea typeface="MS Mincho" pitchFamily="49" charset="-128"/>
                <a:cs typeface="Mangal" pitchFamily="2"/>
              </a:rPr>
              <a:t>Sustainability goals</a:t>
            </a:r>
            <a:endParaRPr lang="en-GB" b="1">
              <a:solidFill>
                <a:srgbClr val="5960A8"/>
              </a:solidFill>
              <a:effectDag name="">
                <a:cont type="tree" name="">
                  <a:effect ref="fillLine"/>
                  <a:outerShdw dist="38100" dir="13500000" algn="br">
                    <a:srgbClr val="ADB4FC"/>
                  </a:outerShdw>
                </a:cont>
                <a:cont type="tree" name="">
                  <a:effect ref="fillLine"/>
                  <a:outerShdw dist="38100" dir="2700000" algn="tl">
                    <a:srgbClr val="353964"/>
                  </a:outerShdw>
                </a:cont>
                <a:effect ref="fillLine"/>
              </a:effectDag>
              <a:ea typeface="MS Mincho" pitchFamily="49" charset="-128"/>
              <a:cs typeface="Mangal" pitchFamily="2"/>
            </a:endParaRPr>
          </a:p>
        </p:txBody>
      </p:sp>
      <p:sp>
        <p:nvSpPr>
          <p:cNvPr id="338948" name="AutoShape 4"/>
          <p:cNvSpPr>
            <a:spLocks noChangeArrowheads="1"/>
          </p:cNvSpPr>
          <p:nvPr/>
        </p:nvSpPr>
        <p:spPr bwMode="auto">
          <a:xfrm>
            <a:off x="1403350" y="2887663"/>
            <a:ext cx="1622425" cy="376237"/>
          </a:xfrm>
          <a:prstGeom prst="roundRect">
            <a:avLst>
              <a:gd name="adj" fmla="val 16667"/>
            </a:avLst>
          </a:prstGeom>
          <a:solidFill>
            <a:srgbClr val="848B8C"/>
          </a:solidFill>
          <a:ln w="9525" algn="ctr">
            <a:noFill/>
            <a:round/>
            <a:headEnd/>
            <a:tailEnd/>
          </a:ln>
          <a:effectLst/>
        </p:spPr>
        <p:txBody>
          <a:bodyPr/>
          <a:lstStyle/>
          <a:p>
            <a:pPr eaLnBrk="0" hangingPunct="0">
              <a:defRPr/>
            </a:pPr>
            <a:r>
              <a:rPr lang="en-GB" altLang="ja-JP" b="1">
                <a:ea typeface="MS Mincho" pitchFamily="49" charset="-128"/>
                <a:cs typeface="Mangal" pitchFamily="2"/>
              </a:rPr>
              <a:t>Energy</a:t>
            </a:r>
            <a:endParaRPr lang="en-GB" b="1">
              <a:solidFill>
                <a:srgbClr val="848B8C"/>
              </a:solidFill>
              <a:effectDag name="">
                <a:cont type="tree" name="">
                  <a:effect ref="fillLine"/>
                  <a:outerShdw dist="38100" dir="13500000" algn="br">
                    <a:srgbClr val="CAD1D2"/>
                  </a:outerShdw>
                </a:cont>
                <a:cont type="tree" name="">
                  <a:effect ref="fillLine"/>
                  <a:outerShdw dist="38100" dir="2700000" algn="tl">
                    <a:srgbClr val="4F5354"/>
                  </a:outerShdw>
                </a:cont>
                <a:effect ref="fillLine"/>
              </a:effectDag>
              <a:ea typeface="MS Mincho" pitchFamily="49" charset="-128"/>
              <a:cs typeface="Mangal" pitchFamily="2"/>
            </a:endParaRPr>
          </a:p>
        </p:txBody>
      </p:sp>
      <p:sp>
        <p:nvSpPr>
          <p:cNvPr id="338949" name="AutoShape 5"/>
          <p:cNvSpPr>
            <a:spLocks noChangeArrowheads="1"/>
          </p:cNvSpPr>
          <p:nvPr/>
        </p:nvSpPr>
        <p:spPr bwMode="auto">
          <a:xfrm>
            <a:off x="3697288" y="2889250"/>
            <a:ext cx="1512887" cy="376238"/>
          </a:xfrm>
          <a:prstGeom prst="roundRect">
            <a:avLst>
              <a:gd name="adj" fmla="val 16667"/>
            </a:avLst>
          </a:prstGeom>
          <a:solidFill>
            <a:schemeClr val="bg2"/>
          </a:solidFill>
          <a:ln w="9525" algn="ctr">
            <a:noFill/>
            <a:round/>
            <a:headEnd/>
            <a:tailEnd/>
          </a:ln>
          <a:effectLst/>
        </p:spPr>
        <p:txBody>
          <a:bodyPr/>
          <a:lstStyle/>
          <a:p>
            <a:pPr eaLnBrk="0" hangingPunct="0">
              <a:defRPr/>
            </a:pPr>
            <a:r>
              <a:rPr lang="en-GB" altLang="ja-JP" b="1">
                <a:ea typeface="MS Mincho" pitchFamily="49" charset="-128"/>
                <a:cs typeface="Mangal" pitchFamily="2"/>
              </a:rPr>
              <a:t>Materials</a:t>
            </a:r>
            <a:endParaRPr lang="en-GB" b="1">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50" name="AutoShape 6"/>
          <p:cNvSpPr>
            <a:spLocks noChangeArrowheads="1"/>
          </p:cNvSpPr>
          <p:nvPr/>
        </p:nvSpPr>
        <p:spPr bwMode="auto">
          <a:xfrm>
            <a:off x="5800725" y="2887663"/>
            <a:ext cx="1620838" cy="376237"/>
          </a:xfrm>
          <a:prstGeom prst="roundRect">
            <a:avLst>
              <a:gd name="adj" fmla="val 16667"/>
            </a:avLst>
          </a:prstGeom>
          <a:solidFill>
            <a:srgbClr val="848B8C"/>
          </a:solidFill>
          <a:ln w="9525" algn="ctr">
            <a:noFill/>
            <a:round/>
            <a:headEnd/>
            <a:tailEnd/>
          </a:ln>
          <a:effectLst/>
        </p:spPr>
        <p:txBody>
          <a:bodyPr/>
          <a:lstStyle/>
          <a:p>
            <a:pPr eaLnBrk="0" hangingPunct="0">
              <a:defRPr/>
            </a:pPr>
            <a:r>
              <a:rPr lang="en-GB" altLang="ja-JP" b="1">
                <a:ea typeface="MS Mincho" pitchFamily="49" charset="-128"/>
                <a:cs typeface="Mangal" pitchFamily="2"/>
              </a:rPr>
              <a:t>Water</a:t>
            </a:r>
            <a:endParaRPr lang="en-GB" b="1">
              <a:solidFill>
                <a:srgbClr val="848B8C"/>
              </a:solidFill>
              <a:effectDag name="">
                <a:cont type="tree" name="">
                  <a:effect ref="fillLine"/>
                  <a:outerShdw dist="38100" dir="13500000" algn="br">
                    <a:srgbClr val="CAD1D2"/>
                  </a:outerShdw>
                </a:cont>
                <a:cont type="tree" name="">
                  <a:effect ref="fillLine"/>
                  <a:outerShdw dist="38100" dir="2700000" algn="tl">
                    <a:srgbClr val="4F5354"/>
                  </a:outerShdw>
                </a:cont>
                <a:effect ref="fillLine"/>
              </a:effectDag>
              <a:ea typeface="MS Mincho" pitchFamily="49" charset="-128"/>
              <a:cs typeface="Mangal" pitchFamily="2"/>
            </a:endParaRPr>
          </a:p>
        </p:txBody>
      </p:sp>
      <p:cxnSp>
        <p:nvCxnSpPr>
          <p:cNvPr id="338951" name="AutoShape 7"/>
          <p:cNvCxnSpPr>
            <a:cxnSpLocks noChangeShapeType="1"/>
          </p:cNvCxnSpPr>
          <p:nvPr/>
        </p:nvCxnSpPr>
        <p:spPr bwMode="auto">
          <a:xfrm rot="5400000">
            <a:off x="3321051" y="2160587"/>
            <a:ext cx="114300" cy="2219325"/>
          </a:xfrm>
          <a:prstGeom prst="bentConnector3">
            <a:avLst>
              <a:gd name="adj1" fmla="val 48611"/>
            </a:avLst>
          </a:prstGeom>
          <a:noFill/>
          <a:ln w="9525">
            <a:noFill/>
            <a:miter lim="800000"/>
            <a:headEnd/>
            <a:tailEnd type="triangle" w="med" len="med"/>
          </a:ln>
        </p:spPr>
      </p:cxnSp>
      <p:cxnSp>
        <p:nvCxnSpPr>
          <p:cNvPr id="338952" name="AutoShape 8"/>
          <p:cNvCxnSpPr>
            <a:cxnSpLocks noChangeShapeType="1"/>
          </p:cNvCxnSpPr>
          <p:nvPr/>
        </p:nvCxnSpPr>
        <p:spPr bwMode="auto">
          <a:xfrm rot="16200000" flipH="1">
            <a:off x="5497513" y="2214563"/>
            <a:ext cx="79375" cy="2219325"/>
          </a:xfrm>
          <a:prstGeom prst="bentConnector3">
            <a:avLst>
              <a:gd name="adj1" fmla="val 48000"/>
            </a:avLst>
          </a:prstGeom>
          <a:noFill/>
          <a:ln w="9525">
            <a:noFill/>
            <a:miter lim="800000"/>
            <a:headEnd/>
            <a:tailEnd type="triangle" w="med" len="med"/>
          </a:ln>
        </p:spPr>
      </p:cxnSp>
      <p:sp>
        <p:nvSpPr>
          <p:cNvPr id="338953" name="Oval 9"/>
          <p:cNvSpPr>
            <a:spLocks noChangeArrowheads="1"/>
          </p:cNvSpPr>
          <p:nvPr/>
        </p:nvSpPr>
        <p:spPr bwMode="auto">
          <a:xfrm>
            <a:off x="1239838" y="3360738"/>
            <a:ext cx="2044700" cy="498475"/>
          </a:xfrm>
          <a:prstGeom prst="ellipse">
            <a:avLst/>
          </a:prstGeom>
          <a:solidFill>
            <a:srgbClr val="C4B796"/>
          </a:solidFill>
          <a:ln w="9525">
            <a:noFill/>
            <a:round/>
            <a:headEnd/>
            <a:tailEnd/>
          </a:ln>
        </p:spPr>
        <p:txBody>
          <a:bodyPr/>
          <a:lstStyle/>
          <a:p>
            <a:pPr eaLnBrk="0" hangingPunct="0">
              <a:defRPr/>
            </a:pPr>
            <a:r>
              <a:rPr lang="en-GB" altLang="ja-JP" sz="1600">
                <a:ea typeface="MS Mincho" pitchFamily="49" charset="-128"/>
                <a:cs typeface="Mangal" pitchFamily="2"/>
              </a:rPr>
              <a:t>Materials ‘In’</a:t>
            </a:r>
            <a:endParaRPr lang="en-GB" sz="1600">
              <a:solidFill>
                <a:srgbClr val="C4B796"/>
              </a:solidFill>
              <a:effectDag name="">
                <a:cont type="tree" name="">
                  <a:effect ref="fillLine"/>
                  <a:outerShdw dist="38100" dir="13500000" algn="br">
                    <a:srgbClr val="FFF4D7"/>
                  </a:outerShdw>
                </a:cont>
                <a:cont type="tree" name="">
                  <a:effect ref="fillLine"/>
                  <a:outerShdw dist="38100" dir="2700000" algn="tl">
                    <a:srgbClr val="756D59"/>
                  </a:outerShdw>
                </a:cont>
                <a:effect ref="fillLine"/>
              </a:effectDag>
              <a:ea typeface="MS Mincho" pitchFamily="49" charset="-128"/>
              <a:cs typeface="Mangal" pitchFamily="2"/>
            </a:endParaRPr>
          </a:p>
        </p:txBody>
      </p:sp>
      <p:sp>
        <p:nvSpPr>
          <p:cNvPr id="338954" name="Oval 10"/>
          <p:cNvSpPr>
            <a:spLocks noChangeArrowheads="1"/>
          </p:cNvSpPr>
          <p:nvPr/>
        </p:nvSpPr>
        <p:spPr bwMode="auto">
          <a:xfrm>
            <a:off x="5605463" y="3360738"/>
            <a:ext cx="2044700" cy="498475"/>
          </a:xfrm>
          <a:prstGeom prst="ellipse">
            <a:avLst/>
          </a:prstGeom>
          <a:solidFill>
            <a:srgbClr val="C4B796"/>
          </a:solidFill>
          <a:ln w="9525">
            <a:noFill/>
            <a:round/>
            <a:headEnd/>
            <a:tailEnd/>
          </a:ln>
        </p:spPr>
        <p:txBody>
          <a:bodyPr/>
          <a:lstStyle/>
          <a:p>
            <a:pPr eaLnBrk="0" hangingPunct="0">
              <a:defRPr/>
            </a:pPr>
            <a:r>
              <a:rPr lang="en-GB" altLang="ja-JP" sz="1600">
                <a:ea typeface="MS Mincho" pitchFamily="49" charset="-128"/>
                <a:cs typeface="Mangal" pitchFamily="2"/>
              </a:rPr>
              <a:t>Materials ‘Out’</a:t>
            </a:r>
            <a:endParaRPr lang="en-GB" sz="1600">
              <a:solidFill>
                <a:srgbClr val="C4B796"/>
              </a:solidFill>
              <a:effectDag name="">
                <a:cont type="tree" name="">
                  <a:effect ref="fillLine"/>
                  <a:outerShdw dist="38100" dir="13500000" algn="br">
                    <a:srgbClr val="FFF4D7"/>
                  </a:outerShdw>
                </a:cont>
                <a:cont type="tree" name="">
                  <a:effect ref="fillLine"/>
                  <a:outerShdw dist="38100" dir="2700000" algn="tl">
                    <a:srgbClr val="756D59"/>
                  </a:outerShdw>
                </a:cont>
                <a:effect ref="fillLine"/>
              </a:effectDag>
              <a:ea typeface="MS Mincho" pitchFamily="49" charset="-128"/>
              <a:cs typeface="Mangal" pitchFamily="2"/>
            </a:endParaRPr>
          </a:p>
        </p:txBody>
      </p:sp>
      <p:cxnSp>
        <p:nvCxnSpPr>
          <p:cNvPr id="338955" name="AutoShape 11"/>
          <p:cNvCxnSpPr>
            <a:cxnSpLocks noChangeShapeType="1"/>
            <a:stCxn id="338949" idx="2"/>
            <a:endCxn id="338953" idx="6"/>
          </p:cNvCxnSpPr>
          <p:nvPr/>
        </p:nvCxnSpPr>
        <p:spPr bwMode="auto">
          <a:xfrm rot="5400000">
            <a:off x="3697288" y="2852738"/>
            <a:ext cx="344487" cy="1169987"/>
          </a:xfrm>
          <a:prstGeom prst="bentConnector2">
            <a:avLst/>
          </a:prstGeom>
          <a:noFill/>
          <a:ln w="9525">
            <a:solidFill>
              <a:schemeClr val="tx1"/>
            </a:solidFill>
            <a:miter lim="800000"/>
            <a:headEnd/>
            <a:tailEnd type="triangle" w="med" len="med"/>
          </a:ln>
        </p:spPr>
      </p:cxnSp>
      <p:cxnSp>
        <p:nvCxnSpPr>
          <p:cNvPr id="338956" name="AutoShape 12"/>
          <p:cNvCxnSpPr>
            <a:cxnSpLocks noChangeShapeType="1"/>
            <a:stCxn id="338949" idx="2"/>
            <a:endCxn id="338954" idx="2"/>
          </p:cNvCxnSpPr>
          <p:nvPr/>
        </p:nvCxnSpPr>
        <p:spPr bwMode="auto">
          <a:xfrm rot="16200000" flipH="1">
            <a:off x="4857750" y="2862263"/>
            <a:ext cx="344487" cy="1150938"/>
          </a:xfrm>
          <a:prstGeom prst="bentConnector2">
            <a:avLst/>
          </a:prstGeom>
          <a:noFill/>
          <a:ln w="9525">
            <a:solidFill>
              <a:schemeClr val="tx1"/>
            </a:solidFill>
            <a:miter lim="800000"/>
            <a:headEnd/>
            <a:tailEnd type="triangle" w="med" len="med"/>
          </a:ln>
        </p:spPr>
      </p:cxnSp>
      <p:grpSp>
        <p:nvGrpSpPr>
          <p:cNvPr id="2" name="Group 13"/>
          <p:cNvGrpSpPr>
            <a:grpSpLocks/>
          </p:cNvGrpSpPr>
          <p:nvPr/>
        </p:nvGrpSpPr>
        <p:grpSpPr bwMode="auto">
          <a:xfrm>
            <a:off x="684213" y="4094163"/>
            <a:ext cx="3155950" cy="1255712"/>
            <a:chOff x="431" y="2579"/>
            <a:chExt cx="1988" cy="791"/>
          </a:xfrm>
        </p:grpSpPr>
        <p:sp>
          <p:nvSpPr>
            <p:cNvPr id="39968" name="AutoShape 14"/>
            <p:cNvSpPr>
              <a:spLocks noChangeArrowheads="1"/>
            </p:cNvSpPr>
            <p:nvPr/>
          </p:nvSpPr>
          <p:spPr bwMode="auto">
            <a:xfrm>
              <a:off x="431" y="2579"/>
              <a:ext cx="1988" cy="352"/>
            </a:xfrm>
            <a:prstGeom prst="roundRect">
              <a:avLst>
                <a:gd name="adj" fmla="val 16667"/>
              </a:avLst>
            </a:prstGeom>
            <a:solidFill>
              <a:schemeClr val="tx2"/>
            </a:solidFill>
            <a:ln w="9525" algn="ctr">
              <a:noFill/>
              <a:round/>
              <a:headEnd/>
              <a:tailEnd/>
            </a:ln>
          </p:spPr>
          <p:txBody>
            <a:bodyPr/>
            <a:lstStyle/>
            <a:p>
              <a:pPr eaLnBrk="0" hangingPunct="0"/>
              <a:r>
                <a:rPr lang="en-GB" altLang="ja-JP" sz="1600" b="1">
                  <a:solidFill>
                    <a:srgbClr val="FFFFFF"/>
                  </a:solidFill>
                  <a:ea typeface="MS Mincho" pitchFamily="49" charset="-128"/>
                  <a:cs typeface="Mangal" pitchFamily="2"/>
                </a:rPr>
                <a:t>Maximise the reuse of reclaimed materials </a:t>
              </a:r>
              <a:endParaRPr lang="en-GB" sz="1600" b="1">
                <a:solidFill>
                  <a:srgbClr val="FFFFFF"/>
                </a:solidFill>
                <a:ea typeface="MS Mincho" pitchFamily="49" charset="-128"/>
                <a:cs typeface="Mangal" pitchFamily="2"/>
              </a:endParaRPr>
            </a:p>
          </p:txBody>
        </p:sp>
        <p:sp>
          <p:nvSpPr>
            <p:cNvPr id="338959" name="AutoShape 15"/>
            <p:cNvSpPr>
              <a:spLocks noChangeArrowheads="1"/>
            </p:cNvSpPr>
            <p:nvPr/>
          </p:nvSpPr>
          <p:spPr bwMode="auto">
            <a:xfrm>
              <a:off x="451" y="2976"/>
              <a:ext cx="749" cy="394"/>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Efficient demolition</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60" name="AutoShape 16"/>
            <p:cNvSpPr>
              <a:spLocks noChangeArrowheads="1"/>
            </p:cNvSpPr>
            <p:nvPr/>
          </p:nvSpPr>
          <p:spPr bwMode="auto">
            <a:xfrm>
              <a:off x="1293" y="2976"/>
              <a:ext cx="1126" cy="394"/>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More recycled materials</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grpSp>
      <p:grpSp>
        <p:nvGrpSpPr>
          <p:cNvPr id="3" name="Group 17"/>
          <p:cNvGrpSpPr>
            <a:grpSpLocks/>
          </p:cNvGrpSpPr>
          <p:nvPr/>
        </p:nvGrpSpPr>
        <p:grpSpPr bwMode="auto">
          <a:xfrm>
            <a:off x="4649788" y="4149725"/>
            <a:ext cx="3954462" cy="2047875"/>
            <a:chOff x="2929" y="2614"/>
            <a:chExt cx="2491" cy="1290"/>
          </a:xfrm>
        </p:grpSpPr>
        <p:sp>
          <p:nvSpPr>
            <p:cNvPr id="338962" name="AutoShape 18"/>
            <p:cNvSpPr>
              <a:spLocks noChangeArrowheads="1"/>
            </p:cNvSpPr>
            <p:nvPr/>
          </p:nvSpPr>
          <p:spPr bwMode="auto">
            <a:xfrm>
              <a:off x="2929" y="2614"/>
              <a:ext cx="1178" cy="352"/>
            </a:xfrm>
            <a:prstGeom prst="roundRect">
              <a:avLst>
                <a:gd name="adj" fmla="val 16667"/>
              </a:avLst>
            </a:prstGeom>
            <a:solidFill>
              <a:schemeClr val="tx2"/>
            </a:solidFill>
            <a:ln w="9525" algn="ctr">
              <a:noFill/>
              <a:round/>
              <a:headEnd/>
              <a:tailEnd/>
            </a:ln>
            <a:effectLst/>
          </p:spPr>
          <p:txBody>
            <a:bodyPr/>
            <a:lstStyle/>
            <a:p>
              <a:pPr eaLnBrk="0" hangingPunct="0">
                <a:defRPr/>
              </a:pPr>
              <a:r>
                <a:rPr lang="en-GB" altLang="ja-JP" sz="1600" b="1">
                  <a:solidFill>
                    <a:srgbClr val="FFFFFF"/>
                  </a:solidFill>
                  <a:ea typeface="MS Mincho" pitchFamily="49" charset="-128"/>
                  <a:cs typeface="Mangal" pitchFamily="2"/>
                </a:rPr>
                <a:t>Waste reduction</a:t>
              </a:r>
              <a:endParaRPr lang="en-GB" sz="1600" b="1">
                <a:solidFill>
                  <a:schemeClr val="tx2"/>
                </a:solidFill>
                <a:effectDag name="">
                  <a:cont type="tree" name="">
                    <a:effect ref="fillLine"/>
                    <a:outerShdw dist="38100" dir="13500000" algn="br">
                      <a:srgbClr val="3D5A8A"/>
                    </a:outerShdw>
                  </a:cont>
                  <a:cont type="tree" name="">
                    <a:effect ref="fillLine"/>
                    <a:outerShdw dist="38100" dir="2700000" algn="tl">
                      <a:srgbClr val="091A37"/>
                    </a:outerShdw>
                  </a:cont>
                  <a:effect ref="fillLine"/>
                </a:effectDag>
                <a:ea typeface="MS Mincho" pitchFamily="49" charset="-128"/>
                <a:cs typeface="Mangal" pitchFamily="2"/>
              </a:endParaRPr>
            </a:p>
          </p:txBody>
        </p:sp>
        <p:grpSp>
          <p:nvGrpSpPr>
            <p:cNvPr id="39959" name="Group 19"/>
            <p:cNvGrpSpPr>
              <a:grpSpLocks/>
            </p:cNvGrpSpPr>
            <p:nvPr/>
          </p:nvGrpSpPr>
          <p:grpSpPr bwMode="auto">
            <a:xfrm>
              <a:off x="2929" y="3011"/>
              <a:ext cx="1180" cy="893"/>
              <a:chOff x="2971" y="2711"/>
              <a:chExt cx="1180" cy="893"/>
            </a:xfrm>
          </p:grpSpPr>
          <p:sp>
            <p:nvSpPr>
              <p:cNvPr id="338964" name="AutoShape 20"/>
              <p:cNvSpPr>
                <a:spLocks noChangeArrowheads="1"/>
              </p:cNvSpPr>
              <p:nvPr/>
            </p:nvSpPr>
            <p:spPr bwMode="auto">
              <a:xfrm>
                <a:off x="2971" y="2711"/>
                <a:ext cx="1178"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Design</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65" name="AutoShape 21"/>
              <p:cNvSpPr>
                <a:spLocks noChangeArrowheads="1"/>
              </p:cNvSpPr>
              <p:nvPr/>
            </p:nvSpPr>
            <p:spPr bwMode="auto">
              <a:xfrm>
                <a:off x="2971" y="2943"/>
                <a:ext cx="1178"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Procurement</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66" name="AutoShape 22"/>
              <p:cNvSpPr>
                <a:spLocks noChangeArrowheads="1"/>
              </p:cNvSpPr>
              <p:nvPr/>
            </p:nvSpPr>
            <p:spPr bwMode="auto">
              <a:xfrm>
                <a:off x="2973" y="3176"/>
                <a:ext cx="1178"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Logistics</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67" name="AutoShape 23"/>
              <p:cNvSpPr>
                <a:spLocks noChangeArrowheads="1"/>
              </p:cNvSpPr>
              <p:nvPr/>
            </p:nvSpPr>
            <p:spPr bwMode="auto">
              <a:xfrm>
                <a:off x="2973" y="3409"/>
                <a:ext cx="1178"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Site Management</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grpSp>
        <p:sp>
          <p:nvSpPr>
            <p:cNvPr id="338968" name="AutoShape 24"/>
            <p:cNvSpPr>
              <a:spLocks noChangeArrowheads="1"/>
            </p:cNvSpPr>
            <p:nvPr/>
          </p:nvSpPr>
          <p:spPr bwMode="auto">
            <a:xfrm>
              <a:off x="4242" y="2614"/>
              <a:ext cx="1178" cy="352"/>
            </a:xfrm>
            <a:prstGeom prst="roundRect">
              <a:avLst>
                <a:gd name="adj" fmla="val 16667"/>
              </a:avLst>
            </a:prstGeom>
            <a:solidFill>
              <a:schemeClr val="tx2"/>
            </a:solidFill>
            <a:ln w="9525" algn="ctr">
              <a:noFill/>
              <a:round/>
              <a:headEnd/>
              <a:tailEnd/>
            </a:ln>
            <a:effectLst/>
          </p:spPr>
          <p:txBody>
            <a:bodyPr/>
            <a:lstStyle/>
            <a:p>
              <a:pPr eaLnBrk="0" hangingPunct="0">
                <a:defRPr/>
              </a:pPr>
              <a:r>
                <a:rPr lang="en-GB" altLang="ja-JP" sz="1600" b="1">
                  <a:solidFill>
                    <a:srgbClr val="FFFFFF"/>
                  </a:solidFill>
                  <a:ea typeface="MS Mincho" pitchFamily="49" charset="-128"/>
                  <a:cs typeface="Mangal" pitchFamily="2"/>
                </a:rPr>
                <a:t>Materials recovery</a:t>
              </a:r>
              <a:endParaRPr lang="en-GB" sz="1600" b="1">
                <a:solidFill>
                  <a:schemeClr val="tx2"/>
                </a:solidFill>
                <a:effectDag name="">
                  <a:cont type="tree" name="">
                    <a:effect ref="fillLine"/>
                    <a:outerShdw dist="38100" dir="13500000" algn="br">
                      <a:srgbClr val="3D5A8A"/>
                    </a:outerShdw>
                  </a:cont>
                  <a:cont type="tree" name="">
                    <a:effect ref="fillLine"/>
                    <a:outerShdw dist="38100" dir="2700000" algn="tl">
                      <a:srgbClr val="091A37"/>
                    </a:outerShdw>
                  </a:cont>
                  <a:effect ref="fillLine"/>
                </a:effectDag>
                <a:ea typeface="MS Mincho" pitchFamily="49" charset="-128"/>
                <a:cs typeface="Mangal" pitchFamily="2"/>
              </a:endParaRPr>
            </a:p>
          </p:txBody>
        </p:sp>
        <p:grpSp>
          <p:nvGrpSpPr>
            <p:cNvPr id="39961" name="Group 25"/>
            <p:cNvGrpSpPr>
              <a:grpSpLocks/>
            </p:cNvGrpSpPr>
            <p:nvPr/>
          </p:nvGrpSpPr>
          <p:grpSpPr bwMode="auto">
            <a:xfrm>
              <a:off x="4242" y="3030"/>
              <a:ext cx="1178" cy="428"/>
              <a:chOff x="4600" y="2547"/>
              <a:chExt cx="1020" cy="428"/>
            </a:xfrm>
          </p:grpSpPr>
          <p:sp>
            <p:nvSpPr>
              <p:cNvPr id="338970" name="AutoShape 26"/>
              <p:cNvSpPr>
                <a:spLocks noChangeArrowheads="1"/>
              </p:cNvSpPr>
              <p:nvPr/>
            </p:nvSpPr>
            <p:spPr bwMode="auto">
              <a:xfrm>
                <a:off x="4600" y="2547"/>
                <a:ext cx="1020"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Site segregation</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sp>
            <p:nvSpPr>
              <p:cNvPr id="338971" name="AutoShape 27"/>
              <p:cNvSpPr>
                <a:spLocks noChangeArrowheads="1"/>
              </p:cNvSpPr>
              <p:nvPr/>
            </p:nvSpPr>
            <p:spPr bwMode="auto">
              <a:xfrm>
                <a:off x="4600" y="2780"/>
                <a:ext cx="1020" cy="195"/>
              </a:xfrm>
              <a:prstGeom prst="roundRect">
                <a:avLst>
                  <a:gd name="adj" fmla="val 16667"/>
                </a:avLst>
              </a:prstGeom>
              <a:solidFill>
                <a:schemeClr val="bg2">
                  <a:alpha val="50000"/>
                </a:schemeClr>
              </a:solidFill>
              <a:ln w="9525" algn="ctr">
                <a:noFill/>
                <a:round/>
                <a:headEnd/>
                <a:tailEnd/>
              </a:ln>
              <a:effectLst/>
            </p:spPr>
            <p:txBody>
              <a:bodyPr/>
              <a:lstStyle/>
              <a:p>
                <a:pPr eaLnBrk="0" hangingPunct="0">
                  <a:defRPr/>
                </a:pPr>
                <a:r>
                  <a:rPr lang="en-GB" altLang="ja-JP" sz="1600">
                    <a:solidFill>
                      <a:srgbClr val="0F2B5B"/>
                    </a:solidFill>
                    <a:ea typeface="MS Mincho" pitchFamily="49" charset="-128"/>
                    <a:cs typeface="Mangal" pitchFamily="2"/>
                  </a:rPr>
                  <a:t>Efficient MRF</a:t>
                </a:r>
                <a:endParaRPr lang="en-GB" sz="1600">
                  <a:solidFill>
                    <a:schemeClr val="bg2"/>
                  </a:solidFill>
                  <a:effectDag name="">
                    <a:cont type="tree" name="">
                      <a:effect ref="fillLine"/>
                      <a:outerShdw dist="38100" dir="13500000" algn="br">
                        <a:srgbClr val="D4F0FF"/>
                      </a:outerShdw>
                    </a:cont>
                    <a:cont type="tree" name="">
                      <a:effect ref="fillLine"/>
                      <a:outerShdw dist="38100" dir="2700000" algn="tl">
                        <a:srgbClr val="657B88"/>
                      </a:outerShdw>
                    </a:cont>
                    <a:effect ref="fillLine"/>
                  </a:effectDag>
                  <a:ea typeface="MS Mincho" pitchFamily="49" charset="-128"/>
                  <a:cs typeface="Mangal" pitchFamily="2"/>
                </a:endParaRPr>
              </a:p>
            </p:txBody>
          </p:sp>
        </p:grpSp>
      </p:grpSp>
      <p:cxnSp>
        <p:nvCxnSpPr>
          <p:cNvPr id="338972" name="AutoShape 28"/>
          <p:cNvCxnSpPr>
            <a:cxnSpLocks noChangeShapeType="1"/>
            <a:stCxn id="338953" idx="4"/>
            <a:endCxn id="39968" idx="0"/>
          </p:cNvCxnSpPr>
          <p:nvPr/>
        </p:nvCxnSpPr>
        <p:spPr bwMode="auto">
          <a:xfrm rot="5400000">
            <a:off x="2144713" y="3976688"/>
            <a:ext cx="234950" cy="0"/>
          </a:xfrm>
          <a:prstGeom prst="straightConnector1">
            <a:avLst/>
          </a:prstGeom>
          <a:noFill/>
          <a:ln w="9525">
            <a:solidFill>
              <a:schemeClr val="tx1"/>
            </a:solidFill>
            <a:round/>
            <a:headEnd/>
            <a:tailEnd type="triangle" w="med" len="med"/>
          </a:ln>
        </p:spPr>
      </p:cxnSp>
      <p:cxnSp>
        <p:nvCxnSpPr>
          <p:cNvPr id="338973" name="AutoShape 29"/>
          <p:cNvCxnSpPr>
            <a:cxnSpLocks noChangeShapeType="1"/>
            <a:stCxn id="338954" idx="4"/>
            <a:endCxn id="338968" idx="0"/>
          </p:cNvCxnSpPr>
          <p:nvPr/>
        </p:nvCxnSpPr>
        <p:spPr bwMode="auto">
          <a:xfrm rot="16200000" flipH="1">
            <a:off x="7003257" y="3483769"/>
            <a:ext cx="290512" cy="1041400"/>
          </a:xfrm>
          <a:prstGeom prst="bentConnector3">
            <a:avLst>
              <a:gd name="adj1" fmla="val 49727"/>
            </a:avLst>
          </a:prstGeom>
          <a:noFill/>
          <a:ln w="9525">
            <a:solidFill>
              <a:schemeClr val="tx1"/>
            </a:solidFill>
            <a:miter lim="800000"/>
            <a:headEnd/>
            <a:tailEnd type="triangle" w="med" len="med"/>
          </a:ln>
        </p:spPr>
      </p:cxnSp>
      <p:cxnSp>
        <p:nvCxnSpPr>
          <p:cNvPr id="338974" name="AutoShape 30"/>
          <p:cNvCxnSpPr>
            <a:cxnSpLocks noChangeShapeType="1"/>
            <a:stCxn id="338954" idx="4"/>
            <a:endCxn id="338962" idx="0"/>
          </p:cNvCxnSpPr>
          <p:nvPr/>
        </p:nvCxnSpPr>
        <p:spPr bwMode="auto">
          <a:xfrm rot="5400000">
            <a:off x="5961063" y="3482975"/>
            <a:ext cx="290512" cy="1042988"/>
          </a:xfrm>
          <a:prstGeom prst="bentConnector3">
            <a:avLst>
              <a:gd name="adj1" fmla="val 49727"/>
            </a:avLst>
          </a:prstGeom>
          <a:noFill/>
          <a:ln w="9525">
            <a:solidFill>
              <a:schemeClr val="tx1"/>
            </a:solidFill>
            <a:miter lim="800000"/>
            <a:headEnd/>
            <a:tailEnd type="triangle" w="med" len="med"/>
          </a:ln>
        </p:spPr>
      </p:cxnSp>
      <p:sp>
        <p:nvSpPr>
          <p:cNvPr id="39954" name="Line 31"/>
          <p:cNvSpPr>
            <a:spLocks noChangeShapeType="1"/>
          </p:cNvSpPr>
          <p:nvPr/>
        </p:nvSpPr>
        <p:spPr bwMode="auto">
          <a:xfrm>
            <a:off x="4427538" y="2276475"/>
            <a:ext cx="0" cy="0"/>
          </a:xfrm>
          <a:prstGeom prst="line">
            <a:avLst/>
          </a:prstGeom>
          <a:noFill/>
          <a:ln w="9525">
            <a:solidFill>
              <a:schemeClr val="tx1"/>
            </a:solidFill>
            <a:round/>
            <a:headEnd/>
            <a:tailEnd type="triangle" w="med" len="med"/>
          </a:ln>
        </p:spPr>
        <p:txBody>
          <a:bodyPr/>
          <a:lstStyle/>
          <a:p>
            <a:endParaRPr lang="en-GB"/>
          </a:p>
        </p:txBody>
      </p:sp>
      <p:cxnSp>
        <p:nvCxnSpPr>
          <p:cNvPr id="338976" name="AutoShape 32"/>
          <p:cNvCxnSpPr>
            <a:cxnSpLocks noChangeShapeType="1"/>
            <a:stCxn id="338947" idx="2"/>
            <a:endCxn id="338950" idx="0"/>
          </p:cNvCxnSpPr>
          <p:nvPr/>
        </p:nvCxnSpPr>
        <p:spPr bwMode="auto">
          <a:xfrm rot="16200000" flipH="1">
            <a:off x="5235575" y="1511300"/>
            <a:ext cx="595313" cy="2157413"/>
          </a:xfrm>
          <a:prstGeom prst="bentConnector3">
            <a:avLst>
              <a:gd name="adj1" fmla="val 49866"/>
            </a:avLst>
          </a:prstGeom>
          <a:noFill/>
          <a:ln w="9525">
            <a:solidFill>
              <a:schemeClr val="tx1"/>
            </a:solidFill>
            <a:miter lim="800000"/>
            <a:headEnd/>
            <a:tailEnd type="triangle" w="med" len="med"/>
          </a:ln>
        </p:spPr>
      </p:cxnSp>
      <p:cxnSp>
        <p:nvCxnSpPr>
          <p:cNvPr id="338977" name="AutoShape 33"/>
          <p:cNvCxnSpPr>
            <a:cxnSpLocks noChangeShapeType="1"/>
            <a:stCxn id="338947" idx="2"/>
            <a:endCxn id="338948" idx="0"/>
          </p:cNvCxnSpPr>
          <p:nvPr/>
        </p:nvCxnSpPr>
        <p:spPr bwMode="auto">
          <a:xfrm rot="5400000">
            <a:off x="3036887" y="1470026"/>
            <a:ext cx="595313" cy="2239962"/>
          </a:xfrm>
          <a:prstGeom prst="bentConnector3">
            <a:avLst>
              <a:gd name="adj1" fmla="val 49866"/>
            </a:avLst>
          </a:prstGeom>
          <a:noFill/>
          <a:ln w="9525">
            <a:solidFill>
              <a:schemeClr val="tx1"/>
            </a:solidFill>
            <a:miter lim="800000"/>
            <a:headEnd/>
            <a:tailEnd type="triangle" w="med" len="med"/>
          </a:ln>
        </p:spPr>
      </p:cxnSp>
      <p:cxnSp>
        <p:nvCxnSpPr>
          <p:cNvPr id="39957" name="AutoShape 34"/>
          <p:cNvCxnSpPr>
            <a:cxnSpLocks noChangeShapeType="1"/>
            <a:stCxn id="338947" idx="2"/>
            <a:endCxn id="338949" idx="0"/>
          </p:cNvCxnSpPr>
          <p:nvPr/>
        </p:nvCxnSpPr>
        <p:spPr bwMode="auto">
          <a:xfrm rot="5400000">
            <a:off x="4156075" y="2590800"/>
            <a:ext cx="596900" cy="0"/>
          </a:xfrm>
          <a:prstGeom prst="straightConnector1">
            <a:avLst/>
          </a:prstGeom>
          <a:noFill/>
          <a:ln w="9525">
            <a:solidFill>
              <a:schemeClr val="tx1"/>
            </a:solidFill>
            <a:round/>
            <a:headEnd/>
            <a:tailEnd type="triangle" w="med" len="med"/>
          </a:ln>
        </p:spPr>
      </p:cxn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
                                        <p:tgtEl>
                                          <p:spTgt spid="338948"/>
                                        </p:tgtEl>
                                      </p:cBhvr>
                                    </p:animEffect>
                                    <p:set>
                                      <p:cBhvr>
                                        <p:cTn id="7" dur="1" fill="hold">
                                          <p:stCondLst>
                                            <p:cond delay="999"/>
                                          </p:stCondLst>
                                        </p:cTn>
                                        <p:tgtEl>
                                          <p:spTgt spid="338948"/>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1000"/>
                                        <p:tgtEl>
                                          <p:spTgt spid="338950"/>
                                        </p:tgtEl>
                                      </p:cBhvr>
                                    </p:animEffect>
                                    <p:set>
                                      <p:cBhvr>
                                        <p:cTn id="10" dur="1" fill="hold">
                                          <p:stCondLst>
                                            <p:cond delay="999"/>
                                          </p:stCondLst>
                                        </p:cTn>
                                        <p:tgtEl>
                                          <p:spTgt spid="338950"/>
                                        </p:tgtEl>
                                        <p:attrNameLst>
                                          <p:attrName>style.visibility</p:attrName>
                                        </p:attrNameLst>
                                      </p:cBhvr>
                                      <p:to>
                                        <p:strVal val="hidden"/>
                                      </p:to>
                                    </p:set>
                                  </p:childTnLst>
                                </p:cTn>
                              </p:par>
                              <p:par>
                                <p:cTn id="11" presetID="10" presetClass="entr" presetSubtype="0" fill="hold" nodeType="withEffect">
                                  <p:stCondLst>
                                    <p:cond delay="0"/>
                                  </p:stCondLst>
                                  <p:childTnLst>
                                    <p:set>
                                      <p:cBhvr>
                                        <p:cTn id="12" dur="1" fill="hold">
                                          <p:stCondLst>
                                            <p:cond delay="0"/>
                                          </p:stCondLst>
                                        </p:cTn>
                                        <p:tgtEl>
                                          <p:spTgt spid="338951"/>
                                        </p:tgtEl>
                                        <p:attrNameLst>
                                          <p:attrName>style.visibility</p:attrName>
                                        </p:attrNameLst>
                                      </p:cBhvr>
                                      <p:to>
                                        <p:strVal val="visible"/>
                                      </p:to>
                                    </p:set>
                                    <p:animEffect transition="in" filter="fade">
                                      <p:cBhvr>
                                        <p:cTn id="13" dur="1000"/>
                                        <p:tgtEl>
                                          <p:spTgt spid="338951"/>
                                        </p:tgtEl>
                                      </p:cBhvr>
                                    </p:animEffect>
                                  </p:childTnLst>
                                </p:cTn>
                              </p:par>
                              <p:par>
                                <p:cTn id="14" presetID="10" presetClass="entr" presetSubtype="0" fill="hold" nodeType="withEffect">
                                  <p:stCondLst>
                                    <p:cond delay="0"/>
                                  </p:stCondLst>
                                  <p:childTnLst>
                                    <p:set>
                                      <p:cBhvr>
                                        <p:cTn id="15" dur="1" fill="hold">
                                          <p:stCondLst>
                                            <p:cond delay="0"/>
                                          </p:stCondLst>
                                        </p:cTn>
                                        <p:tgtEl>
                                          <p:spTgt spid="338952"/>
                                        </p:tgtEl>
                                        <p:attrNameLst>
                                          <p:attrName>style.visibility</p:attrName>
                                        </p:attrNameLst>
                                      </p:cBhvr>
                                      <p:to>
                                        <p:strVal val="visible"/>
                                      </p:to>
                                    </p:set>
                                    <p:animEffect transition="in" filter="fade">
                                      <p:cBhvr>
                                        <p:cTn id="16" dur="1000"/>
                                        <p:tgtEl>
                                          <p:spTgt spid="33895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38953"/>
                                        </p:tgtEl>
                                        <p:attrNameLst>
                                          <p:attrName>style.visibility</p:attrName>
                                        </p:attrNameLst>
                                      </p:cBhvr>
                                      <p:to>
                                        <p:strVal val="visible"/>
                                      </p:to>
                                    </p:set>
                                    <p:animEffect transition="in" filter="fade">
                                      <p:cBhvr>
                                        <p:cTn id="19" dur="1000"/>
                                        <p:tgtEl>
                                          <p:spTgt spid="338953"/>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38954"/>
                                        </p:tgtEl>
                                        <p:attrNameLst>
                                          <p:attrName>style.visibility</p:attrName>
                                        </p:attrNameLst>
                                      </p:cBhvr>
                                      <p:to>
                                        <p:strVal val="visible"/>
                                      </p:to>
                                    </p:set>
                                    <p:animEffect transition="in" filter="fade">
                                      <p:cBhvr>
                                        <p:cTn id="22" dur="1000"/>
                                        <p:tgtEl>
                                          <p:spTgt spid="338954"/>
                                        </p:tgtEl>
                                      </p:cBhvr>
                                    </p:animEffect>
                                  </p:childTnLst>
                                </p:cTn>
                              </p:par>
                              <p:par>
                                <p:cTn id="23" presetID="10" presetClass="entr" presetSubtype="0" fill="hold" nodeType="withEffect">
                                  <p:stCondLst>
                                    <p:cond delay="0"/>
                                  </p:stCondLst>
                                  <p:childTnLst>
                                    <p:set>
                                      <p:cBhvr>
                                        <p:cTn id="24" dur="1" fill="hold">
                                          <p:stCondLst>
                                            <p:cond delay="0"/>
                                          </p:stCondLst>
                                        </p:cTn>
                                        <p:tgtEl>
                                          <p:spTgt spid="338955"/>
                                        </p:tgtEl>
                                        <p:attrNameLst>
                                          <p:attrName>style.visibility</p:attrName>
                                        </p:attrNameLst>
                                      </p:cBhvr>
                                      <p:to>
                                        <p:strVal val="visible"/>
                                      </p:to>
                                    </p:set>
                                    <p:animEffect transition="in" filter="fade">
                                      <p:cBhvr>
                                        <p:cTn id="25" dur="1000"/>
                                        <p:tgtEl>
                                          <p:spTgt spid="338955"/>
                                        </p:tgtEl>
                                      </p:cBhvr>
                                    </p:animEffect>
                                  </p:childTnLst>
                                </p:cTn>
                              </p:par>
                              <p:par>
                                <p:cTn id="26" presetID="10" presetClass="entr" presetSubtype="0" fill="hold" nodeType="withEffect">
                                  <p:stCondLst>
                                    <p:cond delay="0"/>
                                  </p:stCondLst>
                                  <p:childTnLst>
                                    <p:set>
                                      <p:cBhvr>
                                        <p:cTn id="27" dur="1" fill="hold">
                                          <p:stCondLst>
                                            <p:cond delay="0"/>
                                          </p:stCondLst>
                                        </p:cTn>
                                        <p:tgtEl>
                                          <p:spTgt spid="338956"/>
                                        </p:tgtEl>
                                        <p:attrNameLst>
                                          <p:attrName>style.visibility</p:attrName>
                                        </p:attrNameLst>
                                      </p:cBhvr>
                                      <p:to>
                                        <p:strVal val="visible"/>
                                      </p:to>
                                    </p:set>
                                    <p:animEffect transition="in" filter="fade">
                                      <p:cBhvr>
                                        <p:cTn id="28" dur="1000"/>
                                        <p:tgtEl>
                                          <p:spTgt spid="338956"/>
                                        </p:tgtEl>
                                      </p:cBhvr>
                                    </p:animEffect>
                                  </p:childTnLst>
                                </p:cTn>
                              </p:par>
                              <p:par>
                                <p:cTn id="29" presetID="10" presetClass="exit" presetSubtype="0" fill="hold" nodeType="withEffect">
                                  <p:stCondLst>
                                    <p:cond delay="0"/>
                                  </p:stCondLst>
                                  <p:childTnLst>
                                    <p:animEffect transition="out" filter="fade">
                                      <p:cBhvr>
                                        <p:cTn id="30" dur="1000"/>
                                        <p:tgtEl>
                                          <p:spTgt spid="338977"/>
                                        </p:tgtEl>
                                      </p:cBhvr>
                                    </p:animEffect>
                                    <p:set>
                                      <p:cBhvr>
                                        <p:cTn id="31" dur="1" fill="hold">
                                          <p:stCondLst>
                                            <p:cond delay="999"/>
                                          </p:stCondLst>
                                        </p:cTn>
                                        <p:tgtEl>
                                          <p:spTgt spid="338977"/>
                                        </p:tgtEl>
                                        <p:attrNameLst>
                                          <p:attrName>style.visibility</p:attrName>
                                        </p:attrNameLst>
                                      </p:cBhvr>
                                      <p:to>
                                        <p:strVal val="hidden"/>
                                      </p:to>
                                    </p:set>
                                  </p:childTnLst>
                                </p:cTn>
                              </p:par>
                              <p:par>
                                <p:cTn id="32" presetID="10" presetClass="exit" presetSubtype="0" fill="hold" nodeType="withEffect">
                                  <p:stCondLst>
                                    <p:cond delay="0"/>
                                  </p:stCondLst>
                                  <p:childTnLst>
                                    <p:animEffect transition="out" filter="fade">
                                      <p:cBhvr>
                                        <p:cTn id="33" dur="1000"/>
                                        <p:tgtEl>
                                          <p:spTgt spid="338976"/>
                                        </p:tgtEl>
                                      </p:cBhvr>
                                    </p:animEffect>
                                    <p:set>
                                      <p:cBhvr>
                                        <p:cTn id="34" dur="1" fill="hold">
                                          <p:stCondLst>
                                            <p:cond delay="999"/>
                                          </p:stCondLst>
                                        </p:cTn>
                                        <p:tgtEl>
                                          <p:spTgt spid="338976"/>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animEffect transition="in" filter="fade">
                                      <p:cBhvr>
                                        <p:cTn id="39" dur="1000"/>
                                        <p:tgtEl>
                                          <p:spTgt spid="2"/>
                                        </p:tgtEl>
                                      </p:cBhvr>
                                    </p:animEffect>
                                  </p:childTnLst>
                                </p:cTn>
                              </p:par>
                              <p:par>
                                <p:cTn id="40" presetID="10" presetClass="entr" presetSubtype="0" fill="hold" nodeType="withEffect">
                                  <p:stCondLst>
                                    <p:cond delay="0"/>
                                  </p:stCondLst>
                                  <p:childTnLst>
                                    <p:set>
                                      <p:cBhvr>
                                        <p:cTn id="41" dur="1" fill="hold">
                                          <p:stCondLst>
                                            <p:cond delay="0"/>
                                          </p:stCondLst>
                                        </p:cTn>
                                        <p:tgtEl>
                                          <p:spTgt spid="338972"/>
                                        </p:tgtEl>
                                        <p:attrNameLst>
                                          <p:attrName>style.visibility</p:attrName>
                                        </p:attrNameLst>
                                      </p:cBhvr>
                                      <p:to>
                                        <p:strVal val="visible"/>
                                      </p:to>
                                    </p:set>
                                    <p:animEffect transition="in" filter="fade">
                                      <p:cBhvr>
                                        <p:cTn id="42" dur="1000"/>
                                        <p:tgtEl>
                                          <p:spTgt spid="33897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gtEl>
                                        <p:attrNameLst>
                                          <p:attrName>style.visibility</p:attrName>
                                        </p:attrNameLst>
                                      </p:cBhvr>
                                      <p:to>
                                        <p:strVal val="visible"/>
                                      </p:to>
                                    </p:set>
                                    <p:animEffect transition="in" filter="fade">
                                      <p:cBhvr>
                                        <p:cTn id="47" dur="1000"/>
                                        <p:tgtEl>
                                          <p:spTgt spid="3"/>
                                        </p:tgtEl>
                                      </p:cBhvr>
                                    </p:animEffect>
                                  </p:childTnLst>
                                </p:cTn>
                              </p:par>
                              <p:par>
                                <p:cTn id="48" presetID="10" presetClass="entr" presetSubtype="0" fill="hold" nodeType="withEffect">
                                  <p:stCondLst>
                                    <p:cond delay="0"/>
                                  </p:stCondLst>
                                  <p:childTnLst>
                                    <p:set>
                                      <p:cBhvr>
                                        <p:cTn id="49" dur="1" fill="hold">
                                          <p:stCondLst>
                                            <p:cond delay="0"/>
                                          </p:stCondLst>
                                        </p:cTn>
                                        <p:tgtEl>
                                          <p:spTgt spid="338973"/>
                                        </p:tgtEl>
                                        <p:attrNameLst>
                                          <p:attrName>style.visibility</p:attrName>
                                        </p:attrNameLst>
                                      </p:cBhvr>
                                      <p:to>
                                        <p:strVal val="visible"/>
                                      </p:to>
                                    </p:set>
                                    <p:animEffect transition="in" filter="fade">
                                      <p:cBhvr>
                                        <p:cTn id="50" dur="1000"/>
                                        <p:tgtEl>
                                          <p:spTgt spid="338973"/>
                                        </p:tgtEl>
                                      </p:cBhvr>
                                    </p:animEffect>
                                  </p:childTnLst>
                                </p:cTn>
                              </p:par>
                              <p:par>
                                <p:cTn id="51" presetID="10" presetClass="entr" presetSubtype="0" fill="hold" nodeType="withEffect">
                                  <p:stCondLst>
                                    <p:cond delay="0"/>
                                  </p:stCondLst>
                                  <p:childTnLst>
                                    <p:set>
                                      <p:cBhvr>
                                        <p:cTn id="52" dur="1" fill="hold">
                                          <p:stCondLst>
                                            <p:cond delay="0"/>
                                          </p:stCondLst>
                                        </p:cTn>
                                        <p:tgtEl>
                                          <p:spTgt spid="338974"/>
                                        </p:tgtEl>
                                        <p:attrNameLst>
                                          <p:attrName>style.visibility</p:attrName>
                                        </p:attrNameLst>
                                      </p:cBhvr>
                                      <p:to>
                                        <p:strVal val="visible"/>
                                      </p:to>
                                    </p:set>
                                    <p:animEffect transition="in" filter="fade">
                                      <p:cBhvr>
                                        <p:cTn id="53" dur="1000"/>
                                        <p:tgtEl>
                                          <p:spTgt spid="3389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948" grpId="0" animBg="1"/>
      <p:bldP spid="338950" grpId="0" animBg="1"/>
      <p:bldP spid="338953" grpId="0" animBg="1"/>
      <p:bldP spid="33895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28813" y="857250"/>
            <a:ext cx="6300787" cy="533400"/>
          </a:xfrm>
        </p:spPr>
        <p:txBody>
          <a:bodyPr/>
          <a:lstStyle/>
          <a:p>
            <a:pPr eaLnBrk="1" hangingPunct="1"/>
            <a:r>
              <a:rPr lang="en-GB" sz="2800" smtClean="0"/>
              <a:t>True cost of construction waste</a:t>
            </a:r>
          </a:p>
        </p:txBody>
      </p:sp>
      <p:graphicFrame>
        <p:nvGraphicFramePr>
          <p:cNvPr id="359427" name="Group 3"/>
          <p:cNvGraphicFramePr>
            <a:graphicFrameLocks noGrp="1"/>
          </p:cNvGraphicFramePr>
          <p:nvPr/>
        </p:nvGraphicFramePr>
        <p:xfrm>
          <a:off x="2000250" y="1571625"/>
          <a:ext cx="6461143" cy="1974860"/>
        </p:xfrm>
        <a:graphic>
          <a:graphicData uri="http://schemas.openxmlformats.org/drawingml/2006/table">
            <a:tbl>
              <a:tblPr/>
              <a:tblGrid>
                <a:gridCol w="1856331"/>
                <a:gridCol w="453442"/>
                <a:gridCol w="1841598"/>
                <a:gridCol w="468175"/>
                <a:gridCol w="1841597"/>
              </a:tblGrid>
              <a:tr h="197486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1" u="none" strike="noStrike" cap="none" normalizeH="0" baseline="0" dirty="0" smtClean="0">
                          <a:ln>
                            <a:noFill/>
                          </a:ln>
                          <a:solidFill>
                            <a:schemeClr val="tx1"/>
                          </a:solidFill>
                          <a:effectLst/>
                          <a:latin typeface="Arial" charset="0"/>
                          <a:ea typeface="Times New Roman" pitchFamily="18" charset="0"/>
                          <a:cs typeface="Arial" charset="0"/>
                        </a:rPr>
                        <a:t>The original purchase price and transportation costs of the materials</a:t>
                      </a:r>
                      <a:endPar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Arial" charset="0"/>
                      </a:endParaRPr>
                    </a:p>
                  </a:txBody>
                  <a:tcPr anchor="ctr" horzOverflow="overflow">
                    <a:lnL w="38100" cap="flat" cmpd="sng" algn="ctr">
                      <a:solidFill>
                        <a:srgbClr val="010203"/>
                      </a:solidFill>
                      <a:prstDash val="solid"/>
                      <a:round/>
                      <a:headEnd type="none" w="med" len="med"/>
                      <a:tailEnd type="none" w="med" len="med"/>
                    </a:lnL>
                    <a:lnR w="38100" cap="flat" cmpd="sng" algn="ctr">
                      <a:solidFill>
                        <a:srgbClr val="010203"/>
                      </a:solidFill>
                      <a:prstDash val="solid"/>
                      <a:round/>
                      <a:headEnd type="none" w="med" len="med"/>
                      <a:tailEnd type="none" w="med" len="med"/>
                    </a:lnR>
                    <a:lnT w="38100" cap="flat" cmpd="sng" algn="ctr">
                      <a:solidFill>
                        <a:srgbClr val="010203"/>
                      </a:solidFill>
                      <a:prstDash val="solid"/>
                      <a:round/>
                      <a:headEnd type="none" w="med" len="med"/>
                      <a:tailEnd type="none" w="med" len="med"/>
                    </a:lnT>
                    <a:lnB w="38100" cap="flat" cmpd="sng" algn="ctr">
                      <a:solidFill>
                        <a:srgbClr val="010203"/>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1" u="none" strike="noStrike" cap="none" normalizeH="0" baseline="0" smtClean="0">
                          <a:ln>
                            <a:noFill/>
                          </a:ln>
                          <a:solidFill>
                            <a:schemeClr val="tx1"/>
                          </a:solidFill>
                          <a:effectLst/>
                          <a:latin typeface="Arial" charset="0"/>
                          <a:ea typeface="Times New Roman" pitchFamily="18" charset="0"/>
                          <a:cs typeface="Arial" charset="0"/>
                        </a:rPr>
                        <a:t>+</a:t>
                      </a:r>
                      <a:endParaRPr kumimoji="0" lang="en-GB" sz="3200" b="0" i="0" u="none" strike="noStrike" cap="none" normalizeH="0" baseline="0" smtClean="0">
                        <a:ln>
                          <a:noFill/>
                        </a:ln>
                        <a:solidFill>
                          <a:schemeClr val="tx1"/>
                        </a:solidFill>
                        <a:effectLst/>
                        <a:latin typeface="Times New Roman" pitchFamily="18" charset="0"/>
                        <a:ea typeface="Times New Roman" pitchFamily="18" charset="0"/>
                        <a:cs typeface="Arial" charset="0"/>
                      </a:endParaRPr>
                    </a:p>
                  </a:txBody>
                  <a:tcPr anchor="ctr" horzOverflow="overflow">
                    <a:lnL w="38100" cap="flat" cmpd="sng" algn="ctr">
                      <a:solidFill>
                        <a:srgbClr val="010203"/>
                      </a:solidFill>
                      <a:prstDash val="solid"/>
                      <a:round/>
                      <a:headEnd type="none" w="med" len="med"/>
                      <a:tailEnd type="none" w="med" len="med"/>
                    </a:lnL>
                    <a:lnR w="38100" cap="flat" cmpd="sng" algn="ctr">
                      <a:solidFill>
                        <a:srgbClr val="010203"/>
                      </a:solidFill>
                      <a:prstDash val="solid"/>
                      <a:round/>
                      <a:headEnd type="none" w="med" len="med"/>
                      <a:tailEnd type="none" w="med" len="med"/>
                    </a:lnR>
                    <a:lnT cap="fla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1" u="none" strike="noStrike" cap="none" normalizeH="0" baseline="0" dirty="0" smtClean="0">
                          <a:ln>
                            <a:noFill/>
                          </a:ln>
                          <a:solidFill>
                            <a:schemeClr val="tx1"/>
                          </a:solidFill>
                          <a:effectLst/>
                          <a:latin typeface="Arial" charset="0"/>
                          <a:ea typeface="Times New Roman" pitchFamily="18" charset="0"/>
                          <a:cs typeface="Arial" charset="0"/>
                        </a:rPr>
                        <a:t>The cost of their handling, storage, transport and disposal</a:t>
                      </a:r>
                      <a:endPar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Arial" charset="0"/>
                      </a:endParaRPr>
                    </a:p>
                  </a:txBody>
                  <a:tcPr anchor="ctr" horzOverflow="overflow">
                    <a:lnL w="38100" cap="flat" cmpd="sng" algn="ctr">
                      <a:solidFill>
                        <a:srgbClr val="010203"/>
                      </a:solidFill>
                      <a:prstDash val="solid"/>
                      <a:round/>
                      <a:headEnd type="none" w="med" len="med"/>
                      <a:tailEnd type="none" w="med" len="med"/>
                    </a:lnL>
                    <a:lnR w="38100" cap="flat" cmpd="sng" algn="ctr">
                      <a:solidFill>
                        <a:srgbClr val="010203"/>
                      </a:solidFill>
                      <a:prstDash val="solid"/>
                      <a:round/>
                      <a:headEnd type="none" w="med" len="med"/>
                      <a:tailEnd type="none" w="med" len="med"/>
                    </a:lnR>
                    <a:lnT w="38100" cap="flat" cmpd="sng" algn="ctr">
                      <a:solidFill>
                        <a:srgbClr val="010203"/>
                      </a:solidFill>
                      <a:prstDash val="solid"/>
                      <a:round/>
                      <a:headEnd type="none" w="med" len="med"/>
                      <a:tailEnd type="none" w="med" len="med"/>
                    </a:lnT>
                    <a:lnB w="38100" cap="flat" cmpd="sng" algn="ctr">
                      <a:solidFill>
                        <a:srgbClr val="010203"/>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200" b="1" i="1" u="none" strike="noStrike" cap="none" normalizeH="0" baseline="0" smtClean="0">
                          <a:ln>
                            <a:noFill/>
                          </a:ln>
                          <a:solidFill>
                            <a:schemeClr val="tx1"/>
                          </a:solidFill>
                          <a:effectLst/>
                          <a:latin typeface="Arial" charset="0"/>
                          <a:ea typeface="Times New Roman" pitchFamily="18" charset="0"/>
                          <a:cs typeface="Arial" charset="0"/>
                        </a:rPr>
                        <a:t>+</a:t>
                      </a:r>
                      <a:endParaRPr kumimoji="0" lang="en-GB" sz="3200" b="0" i="0" u="none" strike="noStrike" cap="none" normalizeH="0" baseline="0" smtClean="0">
                        <a:ln>
                          <a:noFill/>
                        </a:ln>
                        <a:solidFill>
                          <a:schemeClr val="tx1"/>
                        </a:solidFill>
                        <a:effectLst/>
                        <a:latin typeface="Times New Roman" pitchFamily="18" charset="0"/>
                        <a:ea typeface="Times New Roman" pitchFamily="18" charset="0"/>
                        <a:cs typeface="Arial" charset="0"/>
                      </a:endParaRPr>
                    </a:p>
                  </a:txBody>
                  <a:tcPr anchor="ctr" horzOverflow="overflow">
                    <a:lnL w="38100" cap="flat" cmpd="sng" algn="ctr">
                      <a:solidFill>
                        <a:srgbClr val="010203"/>
                      </a:solidFill>
                      <a:prstDash val="solid"/>
                      <a:round/>
                      <a:headEnd type="none" w="med" len="med"/>
                      <a:tailEnd type="none" w="med" len="med"/>
                    </a:lnL>
                    <a:lnR w="38100" cap="flat" cmpd="sng" algn="ctr">
                      <a:solidFill>
                        <a:srgbClr val="010203"/>
                      </a:solidFill>
                      <a:prstDash val="solid"/>
                      <a:round/>
                      <a:headEnd type="none" w="med" len="med"/>
                      <a:tailEnd type="none" w="med" len="med"/>
                    </a:lnR>
                    <a:lnT cap="fla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1" u="none" strike="noStrike" cap="none" normalizeH="0" baseline="0" dirty="0" smtClean="0">
                          <a:ln>
                            <a:noFill/>
                          </a:ln>
                          <a:solidFill>
                            <a:schemeClr val="tx1"/>
                          </a:solidFill>
                          <a:effectLst/>
                          <a:latin typeface="Arial" charset="0"/>
                          <a:ea typeface="Times New Roman" pitchFamily="18" charset="0"/>
                          <a:cs typeface="Arial" charset="0"/>
                        </a:rPr>
                        <a:t>The loss of income from not salvaging the materials</a:t>
                      </a:r>
                      <a:endPar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Arial" charset="0"/>
                      </a:endParaRPr>
                    </a:p>
                  </a:txBody>
                  <a:tcPr anchor="ctr" horzOverflow="overflow">
                    <a:lnL w="38100" cap="flat" cmpd="sng" algn="ctr">
                      <a:solidFill>
                        <a:srgbClr val="010203"/>
                      </a:solidFill>
                      <a:prstDash val="solid"/>
                      <a:round/>
                      <a:headEnd type="none" w="med" len="med"/>
                      <a:tailEnd type="none" w="med" len="med"/>
                    </a:lnL>
                    <a:lnR w="38100" cap="flat" cmpd="sng" algn="ctr">
                      <a:solidFill>
                        <a:srgbClr val="010203"/>
                      </a:solidFill>
                      <a:prstDash val="solid"/>
                      <a:round/>
                      <a:headEnd type="none" w="med" len="med"/>
                      <a:tailEnd type="none" w="med" len="med"/>
                    </a:lnR>
                    <a:lnT w="38100" cap="flat" cmpd="sng" algn="ctr">
                      <a:solidFill>
                        <a:srgbClr val="010203"/>
                      </a:solidFill>
                      <a:prstDash val="solid"/>
                      <a:round/>
                      <a:headEnd type="none" w="med" len="med"/>
                      <a:tailEnd type="none" w="med" len="med"/>
                    </a:lnT>
                    <a:lnB w="38100" cap="flat" cmpd="sng" algn="ctr">
                      <a:solidFill>
                        <a:srgbClr val="010203"/>
                      </a:solidFill>
                      <a:prstDash val="solid"/>
                      <a:round/>
                      <a:headEnd type="none" w="med" len="med"/>
                      <a:tailEnd type="none" w="med" len="med"/>
                    </a:lnB>
                    <a:lnTlToBr>
                      <a:noFill/>
                    </a:lnTlToBr>
                    <a:lnBlToTr>
                      <a:noFill/>
                    </a:lnBlToTr>
                    <a:solidFill>
                      <a:schemeClr val="folHlink"/>
                    </a:solidFill>
                  </a:tcPr>
                </a:tc>
              </a:tr>
            </a:tbl>
          </a:graphicData>
        </a:graphic>
      </p:graphicFrame>
      <p:sp>
        <p:nvSpPr>
          <p:cNvPr id="40981" name="Rectangle 25"/>
          <p:cNvSpPr>
            <a:spLocks noGrp="1" noChangeArrowheads="1"/>
          </p:cNvSpPr>
          <p:nvPr>
            <p:ph type="body" idx="1"/>
          </p:nvPr>
        </p:nvSpPr>
        <p:spPr>
          <a:xfrm>
            <a:off x="857250" y="3714750"/>
            <a:ext cx="7527925" cy="2428875"/>
          </a:xfrm>
          <a:noFill/>
        </p:spPr>
        <p:txBody>
          <a:bodyPr/>
          <a:lstStyle/>
          <a:p>
            <a:pPr marL="0" indent="0" eaLnBrk="1" hangingPunct="1"/>
            <a:r>
              <a:rPr lang="en-GB" sz="2000" smtClean="0"/>
              <a:t>e.g. For 8 cu yd skip:</a:t>
            </a:r>
          </a:p>
          <a:p>
            <a:pPr lvl="1" indent="0" eaLnBrk="1" hangingPunct="1"/>
            <a:r>
              <a:rPr lang="en-GB" sz="2000" smtClean="0"/>
              <a:t>Skip hire				    £85</a:t>
            </a:r>
          </a:p>
          <a:p>
            <a:pPr lvl="1" indent="0" eaLnBrk="1" hangingPunct="1"/>
            <a:r>
              <a:rPr lang="en-GB" sz="2000" smtClean="0"/>
              <a:t>Labour to fill skip			  £163</a:t>
            </a:r>
          </a:p>
          <a:p>
            <a:pPr lvl="1" indent="0" eaLnBrk="1" hangingPunct="1"/>
            <a:r>
              <a:rPr lang="en-GB" sz="2000" smtClean="0"/>
              <a:t>Cost of materials put in skip		£1095</a:t>
            </a:r>
          </a:p>
          <a:p>
            <a:pPr lvl="1" indent="0" eaLnBrk="1" hangingPunct="1"/>
            <a:endParaRPr lang="en-GB" sz="2000" smtClean="0"/>
          </a:p>
          <a:p>
            <a:pPr lvl="1" indent="0" eaLnBrk="1" hangingPunct="1"/>
            <a:r>
              <a:rPr lang="en-GB" sz="1800" b="1" smtClean="0"/>
              <a:t>TOTAL TRUE COST		           £1343</a:t>
            </a:r>
          </a:p>
          <a:p>
            <a:pPr lvl="1" indent="0" eaLnBrk="1" hangingPunct="1"/>
            <a:r>
              <a:rPr lang="en-GB" sz="1800" smtClean="0"/>
              <a:t>(Source: AMEC)</a:t>
            </a:r>
          </a:p>
        </p:txBody>
      </p:sp>
      <p:pic>
        <p:nvPicPr>
          <p:cNvPr id="40982" name="Picture 33" descr="waste-skip">
            <a:hlinkClick r:id="rId3"/>
          </p:cNvPr>
          <p:cNvPicPr>
            <a:picLocks noChangeAspect="1" noChangeArrowheads="1"/>
          </p:cNvPicPr>
          <p:nvPr/>
        </p:nvPicPr>
        <p:blipFill>
          <a:blip r:embed="rId4"/>
          <a:srcRect/>
          <a:stretch>
            <a:fillRect/>
          </a:stretch>
        </p:blipFill>
        <p:spPr bwMode="auto">
          <a:xfrm>
            <a:off x="323850" y="1484313"/>
            <a:ext cx="1368425" cy="11525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p:cNvSpPr>
            <a:spLocks noGrp="1"/>
          </p:cNvSpPr>
          <p:nvPr>
            <p:ph idx="1"/>
          </p:nvPr>
        </p:nvSpPr>
        <p:spPr>
          <a:xfrm>
            <a:off x="457200" y="714375"/>
            <a:ext cx="8229600" cy="5153025"/>
          </a:xfrm>
        </p:spPr>
        <p:txBody>
          <a:bodyPr/>
          <a:lstStyle/>
          <a:p>
            <a:pPr eaLnBrk="1" hangingPunct="1"/>
            <a:r>
              <a:rPr lang="en-GB" sz="1600" smtClean="0"/>
              <a:t>It is important to highlight that there are no wrong or right answers, but this provide an illustration that frequent costs are higher and more complex than clients may consider.  </a:t>
            </a:r>
          </a:p>
          <a:p>
            <a:pPr eaLnBrk="1" hangingPunct="1"/>
            <a:r>
              <a:rPr lang="en-GB" sz="1600" smtClean="0"/>
              <a:t>This is also an area with the potential to impact upon profit margins with the opportunity to make savings for individual projects where waste management is addressed throughout the project.</a:t>
            </a:r>
          </a:p>
          <a:p>
            <a:pPr eaLnBrk="1" hangingPunct="1"/>
            <a:r>
              <a:rPr lang="en-GB" sz="1600" smtClean="0"/>
              <a:t>In a study by Envirowise with AMEC (AMEC Darlington Survey, (http://envirowise.gov.uk/media/attachments/202895/BRE-Construction-resource-efficincy.pdf ), a single skip of mixed construction waste cost:</a:t>
            </a:r>
            <a:endParaRPr lang="en-GB" sz="1600" b="1" smtClean="0"/>
          </a:p>
          <a:p>
            <a:pPr eaLnBrk="1" hangingPunct="1"/>
            <a:r>
              <a:rPr lang="en-GB" sz="1600" b="1" smtClean="0"/>
              <a:t>Total Cost = £1,343</a:t>
            </a:r>
          </a:p>
          <a:p>
            <a:pPr eaLnBrk="1" hangingPunct="1">
              <a:buFontTx/>
              <a:buChar char="•"/>
            </a:pPr>
            <a:r>
              <a:rPr lang="en-GB" sz="1600" smtClean="0"/>
              <a:t>Skip Hire = £85 (now £120)</a:t>
            </a:r>
          </a:p>
          <a:p>
            <a:pPr eaLnBrk="1" hangingPunct="1">
              <a:buFontTx/>
              <a:buChar char="•"/>
            </a:pPr>
            <a:r>
              <a:rPr lang="en-GB" sz="1600" smtClean="0"/>
              <a:t>Labour to fill skip = £163</a:t>
            </a:r>
          </a:p>
          <a:p>
            <a:pPr eaLnBrk="1" hangingPunct="1">
              <a:buFontTx/>
              <a:buChar char="•"/>
            </a:pPr>
            <a:r>
              <a:rPr lang="en-GB" sz="1600" smtClean="0"/>
              <a:t>Cost of material in the skip = £1,095</a:t>
            </a:r>
          </a:p>
          <a:p>
            <a:pPr eaLnBrk="1" hangingPunct="1">
              <a:buFontTx/>
              <a:buChar char="•"/>
            </a:pPr>
            <a:endParaRPr lang="en-GB" sz="1600" smtClean="0"/>
          </a:p>
          <a:p>
            <a:pPr eaLnBrk="1" hangingPunct="1">
              <a:buFontTx/>
              <a:buChar char="•"/>
            </a:pPr>
            <a:r>
              <a:rPr lang="en-GB" sz="1600" smtClean="0"/>
              <a:t>As the combination of costs demonstrate on the following slide</a:t>
            </a:r>
          </a:p>
          <a:p>
            <a:pPr eaLnBrk="1" hangingPunct="1"/>
            <a:endParaRPr lang="en-GB" sz="1600" smtClean="0"/>
          </a:p>
          <a:p>
            <a:pPr eaLnBrk="1" hangingPunct="1"/>
            <a:endParaRPr lang="en-GB" smtClean="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GB" smtClean="0"/>
              <a:t>Added costs</a:t>
            </a:r>
          </a:p>
        </p:txBody>
      </p:sp>
      <p:sp>
        <p:nvSpPr>
          <p:cNvPr id="43011" name="Content Placeholder 2"/>
          <p:cNvSpPr>
            <a:spLocks noGrp="1"/>
          </p:cNvSpPr>
          <p:nvPr>
            <p:ph idx="1"/>
          </p:nvPr>
        </p:nvSpPr>
        <p:spPr/>
        <p:txBody>
          <a:bodyPr/>
          <a:lstStyle/>
          <a:p>
            <a:pPr eaLnBrk="1" hangingPunct="1"/>
            <a:r>
              <a:rPr lang="en-GB" sz="2000" smtClean="0"/>
              <a:t>As we will see later waste to landfill is taxed.  The 2007/08 rates were:</a:t>
            </a:r>
          </a:p>
          <a:p>
            <a:pPr eaLnBrk="1" hangingPunct="1">
              <a:buFontTx/>
              <a:buChar char="•"/>
            </a:pPr>
            <a:r>
              <a:rPr lang="en-GB" sz="2000" smtClean="0"/>
              <a:t>Mixed waste = £24 per tonne</a:t>
            </a:r>
          </a:p>
          <a:p>
            <a:pPr eaLnBrk="1" hangingPunct="1">
              <a:buFontTx/>
              <a:buChar char="•"/>
            </a:pPr>
            <a:r>
              <a:rPr lang="en-GB" sz="2000" smtClean="0"/>
              <a:t>Inert waste = £2 per tonne</a:t>
            </a:r>
          </a:p>
          <a:p>
            <a:pPr eaLnBrk="1" hangingPunct="1"/>
            <a:endParaRPr lang="en-GB" sz="2000" smtClean="0"/>
          </a:p>
          <a:p>
            <a:pPr eaLnBrk="1" hangingPunct="1"/>
            <a:r>
              <a:rPr lang="en-GB" sz="2000" smtClean="0"/>
              <a:t>Landfill taxes are due to rise:</a:t>
            </a:r>
          </a:p>
          <a:p>
            <a:pPr eaLnBrk="1" hangingPunct="1">
              <a:buFontTx/>
              <a:buChar char="•"/>
            </a:pPr>
            <a:r>
              <a:rPr lang="en-GB" sz="2000" smtClean="0"/>
              <a:t>Mixed waste = annual increase of £8 per tonne to at least 2011 (i.e. double the current level from April 2010)</a:t>
            </a:r>
          </a:p>
          <a:p>
            <a:pPr eaLnBrk="1" hangingPunct="1">
              <a:buFontTx/>
              <a:buChar char="•"/>
            </a:pPr>
            <a:r>
              <a:rPr lang="en-GB" sz="2000" smtClean="0"/>
              <a:t>Inert waste = £2.50 per tonne from April 2008</a:t>
            </a:r>
          </a:p>
          <a:p>
            <a:pPr eaLnBrk="1" hangingPunct="1"/>
            <a:endParaRPr lang="en-GB" sz="2000" smtClean="0"/>
          </a:p>
          <a:p>
            <a:pPr eaLnBrk="1" hangingPunct="1"/>
            <a:r>
              <a:rPr lang="en-GB" sz="2000" smtClean="0"/>
              <a:t>The Aggregate Levy will also increase, making the use of recycled aggregates derived from inert waste more favourable financially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smtClean="0"/>
              <a:t>More than just compliance</a:t>
            </a:r>
          </a:p>
        </p:txBody>
      </p:sp>
      <p:graphicFrame>
        <p:nvGraphicFramePr>
          <p:cNvPr id="154881" name="Group 257"/>
          <p:cNvGraphicFramePr>
            <a:graphicFrameLocks noGrp="1"/>
          </p:cNvGraphicFramePr>
          <p:nvPr>
            <p:ph type="tbl" idx="1"/>
          </p:nvPr>
        </p:nvGraphicFramePr>
        <p:xfrm>
          <a:off x="323850" y="2159000"/>
          <a:ext cx="8410575" cy="4438651"/>
        </p:xfrm>
        <a:graphic>
          <a:graphicData uri="http://schemas.openxmlformats.org/drawingml/2006/table">
            <a:tbl>
              <a:tblPr/>
              <a:tblGrid>
                <a:gridCol w="1323975"/>
                <a:gridCol w="2563813"/>
                <a:gridCol w="2016125"/>
                <a:gridCol w="2506662"/>
              </a:tblGrid>
              <a:tr h="13620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Tahoma" pitchFamily="34" charset="0"/>
                        </a:rPr>
                        <a:t>England</a:t>
                      </a:r>
                    </a:p>
                  </a:txBody>
                  <a:tcPr marL="90000" marR="90000" marT="46800" marB="46800" anchor="ctr" anchorCtr="1" horzOverflow="overflow">
                    <a:lnL w="381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Tahoma" pitchFamily="34" charset="0"/>
                        </a:rPr>
                        <a:t>The Strategy for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Tahoma" pitchFamily="34" charset="0"/>
                        </a:rPr>
                        <a:t>Sustainable Construction</a:t>
                      </a:r>
                      <a:endParaRPr kumimoji="0" lang="en-GB" sz="1400" b="0" i="0" u="none" strike="noStrike" cap="none" normalizeH="0" baseline="0" smtClean="0">
                        <a:ln>
                          <a:noFill/>
                        </a:ln>
                        <a:solidFill>
                          <a:schemeClr val="tx1"/>
                        </a:solidFill>
                        <a:effectLst/>
                        <a:latin typeface="Tahoma" pitchFamily="34" charset="0"/>
                      </a:endParaRPr>
                    </a:p>
                  </a:txBody>
                  <a:tcPr marL="90000" marR="90000" marT="46800" marB="46800"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row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Tahoma" pitchFamily="34" charset="0"/>
                        </a:rPr>
                        <a:t>The Construction Commitments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400" b="1"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Tahoma" pitchFamily="34" charset="0"/>
                        </a:rPr>
                        <a:t>‘By 2012, a 50% reduction of construction,  demolition and excavation waste to landfill compared to 2008’</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smtClean="0">
                        <a:ln>
                          <a:noFill/>
                        </a:ln>
                        <a:solidFill>
                          <a:schemeClr val="tx1"/>
                        </a:solidFill>
                        <a:effectLst/>
                        <a:latin typeface="Tahoma" pitchFamily="34" charset="0"/>
                      </a:endParaRPr>
                    </a:p>
                  </a:txBody>
                  <a:tcPr marL="90000" marR="90000" marT="46800" marB="46800" anchor="ctr" anchorCtr="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row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Tahoma" pitchFamily="34" charset="0"/>
                        </a:rPr>
                        <a:t>The Construction Commitments: Halving Waste to Landfill</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300" b="1"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Tahoma" pitchFamily="34" charset="0"/>
                        </a:rPr>
                        <a:t>‘We commit to playing our part in halving the amount of construction, demolition and excavation waste going to landfill by 2012.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Tahoma" pitchFamily="34" charset="0"/>
                        </a:rPr>
                        <a:t>We will work to adopt and implement standards for good practice in reducing waste, recycling more, and increasing the use of recycled and recovered materials.’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0" i="0" u="none" strike="noStrike" cap="none" normalizeH="0" baseline="0" smtClean="0">
                        <a:ln>
                          <a:noFill/>
                        </a:ln>
                        <a:solidFill>
                          <a:schemeClr val="tx1"/>
                        </a:solidFill>
                        <a:effectLst/>
                        <a:latin typeface="Tahoma"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smtClean="0">
                        <a:ln>
                          <a:noFill/>
                        </a:ln>
                        <a:solidFill>
                          <a:schemeClr val="tx1"/>
                        </a:solidFill>
                        <a:effectLst/>
                        <a:latin typeface="Tahoma" pitchFamily="34" charset="0"/>
                      </a:endParaRPr>
                    </a:p>
                  </a:txBody>
                  <a:tcPr marL="90000" marR="90000" marT="46800" marB="46800" anchor="ctr" anchorCtr="1" horzOverflow="overflow">
                    <a:lnL w="127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1027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Tahoma" pitchFamily="34" charset="0"/>
                        </a:rPr>
                        <a:t>Scotland</a:t>
                      </a:r>
                    </a:p>
                  </a:txBody>
                  <a:tcPr marL="90000" marR="90000" marT="46800" marB="46800" anchor="ctr" anchorCtr="1" horzOverflow="overflow">
                    <a:lnL w="381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Tahoma" pitchFamily="34" charset="0"/>
                        </a:rPr>
                        <a:t>Zero Waste Scotland Policy</a:t>
                      </a:r>
                    </a:p>
                  </a:txBody>
                  <a:tcPr marL="90000" marR="90000" marT="46800" marB="46800"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tc vMerge="1">
                  <a:txBody>
                    <a:bodyPr/>
                    <a:lstStyle/>
                    <a:p>
                      <a:endParaRPr lang="en-US"/>
                    </a:p>
                  </a:txBody>
                  <a:tcPr/>
                </a:tc>
              </a:tr>
              <a:tr h="1025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Tahoma" pitchFamily="34" charset="0"/>
                        </a:rPr>
                        <a:t>Northern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Tahoma" pitchFamily="34" charset="0"/>
                        </a:rPr>
                        <a:t>Ireland</a:t>
                      </a:r>
                    </a:p>
                  </a:txBody>
                  <a:tcPr marL="90000" marR="90000" marT="46800" marB="46800" anchor="ctr" anchorCtr="1" horzOverflow="overflow">
                    <a:lnL w="381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Tahoma" pitchFamily="34" charset="0"/>
                        </a:rPr>
                        <a:t>Requirements embedded in sustainable construction standards for the CPD.</a:t>
                      </a:r>
                    </a:p>
                  </a:txBody>
                  <a:tcPr marL="90000" marR="90000" marT="46800" marB="46800"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tc vMerge="1">
                  <a:txBody>
                    <a:bodyPr/>
                    <a:lstStyle/>
                    <a:p>
                      <a:endParaRPr lang="en-US"/>
                    </a:p>
                  </a:txBody>
                  <a:tcPr/>
                </a:tc>
              </a:tr>
              <a:tr h="10239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smtClean="0">
                          <a:ln>
                            <a:noFill/>
                          </a:ln>
                          <a:solidFill>
                            <a:schemeClr val="tx1"/>
                          </a:solidFill>
                          <a:effectLst/>
                          <a:latin typeface="Tahoma" pitchFamily="34" charset="0"/>
                        </a:rPr>
                        <a:t>Wales</a:t>
                      </a:r>
                    </a:p>
                  </a:txBody>
                  <a:tcPr marL="90000" marR="90000" marT="46800" marB="46800" anchor="ctr" anchorCtr="1" horzOverflow="overflow">
                    <a:lnL w="381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hlink">
                        <a:alpha val="5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Tahoma" pitchFamily="34" charset="0"/>
                        </a:rPr>
                        <a:t>Shortly to go to consultation</a:t>
                      </a:r>
                    </a:p>
                  </a:txBody>
                  <a:tcPr marL="90000" marR="90000" marT="46800" marB="46800"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tc vMerge="1">
                  <a:txBody>
                    <a:bodyPr/>
                    <a:lstStyle/>
                    <a:p>
                      <a:endParaRPr lang="en-US"/>
                    </a:p>
                  </a:txBody>
                  <a:tcPr/>
                </a:tc>
              </a:tr>
            </a:tbl>
          </a:graphicData>
        </a:graphic>
      </p:graphicFrame>
      <p:pic>
        <p:nvPicPr>
          <p:cNvPr id="44056" name="Picture 149"/>
          <p:cNvPicPr>
            <a:picLocks noChangeAspect="1" noChangeArrowheads="1"/>
          </p:cNvPicPr>
          <p:nvPr/>
        </p:nvPicPr>
        <p:blipFill>
          <a:blip r:embed="rId3"/>
          <a:srcRect/>
          <a:stretch>
            <a:fillRect/>
          </a:stretch>
        </p:blipFill>
        <p:spPr bwMode="auto">
          <a:xfrm>
            <a:off x="4500563" y="5780088"/>
            <a:ext cx="1331912" cy="630237"/>
          </a:xfrm>
          <a:prstGeom prst="rect">
            <a:avLst/>
          </a:prstGeom>
          <a:noFill/>
          <a:ln w="9525" algn="ctr">
            <a:noFill/>
            <a:miter lim="800000"/>
            <a:headEnd/>
            <a:tailEnd/>
          </a:ln>
        </p:spPr>
      </p:pic>
      <p:pic>
        <p:nvPicPr>
          <p:cNvPr id="44057" name="Picture 152" descr="NObleed_wrap_cmyk_bluestrap"/>
          <p:cNvPicPr>
            <a:picLocks noChangeAspect="1" noChangeArrowheads="1"/>
          </p:cNvPicPr>
          <p:nvPr/>
        </p:nvPicPr>
        <p:blipFill>
          <a:blip r:embed="rId4"/>
          <a:srcRect/>
          <a:stretch>
            <a:fillRect/>
          </a:stretch>
        </p:blipFill>
        <p:spPr bwMode="auto">
          <a:xfrm>
            <a:off x="6372225" y="5949950"/>
            <a:ext cx="2016125" cy="460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755650" y="1052513"/>
            <a:ext cx="6911975" cy="488950"/>
          </a:xfrm>
          <a:prstGeom prst="rect">
            <a:avLst/>
          </a:prstGeom>
          <a:noFill/>
          <a:ln w="9525">
            <a:noFill/>
            <a:miter lim="800000"/>
            <a:headEnd/>
            <a:tailEnd/>
          </a:ln>
        </p:spPr>
        <p:txBody>
          <a:bodyPr>
            <a:spAutoFit/>
          </a:bodyPr>
          <a:lstStyle/>
          <a:p>
            <a:pPr eaLnBrk="0" hangingPunct="0">
              <a:buFontTx/>
              <a:buChar char="•"/>
            </a:pPr>
            <a:endParaRPr lang="en-US" sz="2600">
              <a:solidFill>
                <a:srgbClr val="0073C6"/>
              </a:solidFill>
            </a:endParaRPr>
          </a:p>
        </p:txBody>
      </p:sp>
      <p:sp>
        <p:nvSpPr>
          <p:cNvPr id="45059" name="Rectangle 3"/>
          <p:cNvSpPr>
            <a:spLocks noChangeArrowheads="1"/>
          </p:cNvSpPr>
          <p:nvPr/>
        </p:nvSpPr>
        <p:spPr bwMode="auto">
          <a:xfrm>
            <a:off x="1257300" y="571500"/>
            <a:ext cx="6478588" cy="857250"/>
          </a:xfrm>
          <a:prstGeom prst="rect">
            <a:avLst/>
          </a:prstGeom>
          <a:noFill/>
          <a:ln w="9525">
            <a:noFill/>
            <a:miter lim="800000"/>
            <a:headEnd/>
            <a:tailEnd/>
          </a:ln>
        </p:spPr>
        <p:txBody>
          <a:bodyPr lIns="0" tIns="0" rIns="0" bIns="0"/>
          <a:lstStyle/>
          <a:p>
            <a:r>
              <a:rPr lang="en-GB" sz="3000">
                <a:solidFill>
                  <a:schemeClr val="tx2"/>
                </a:solidFill>
              </a:rPr>
              <a:t>Universities</a:t>
            </a:r>
          </a:p>
        </p:txBody>
      </p:sp>
      <p:sp>
        <p:nvSpPr>
          <p:cNvPr id="45060" name="Rectangle 4"/>
          <p:cNvSpPr>
            <a:spLocks noGrp="1" noChangeArrowheads="1"/>
          </p:cNvSpPr>
          <p:nvPr>
            <p:ph type="body" idx="1"/>
          </p:nvPr>
        </p:nvSpPr>
        <p:spPr>
          <a:xfrm>
            <a:off x="1222375" y="1357313"/>
            <a:ext cx="6805613" cy="5311775"/>
          </a:xfrm>
        </p:spPr>
        <p:txBody>
          <a:bodyPr/>
          <a:lstStyle/>
          <a:p>
            <a:pPr marL="0" indent="0" eaLnBrk="1" hangingPunct="1"/>
            <a:endParaRPr lang="en-GB" smtClean="0"/>
          </a:p>
          <a:p>
            <a:pPr marL="0" indent="0" eaLnBrk="1" hangingPunct="1"/>
            <a:r>
              <a:rPr lang="en-GB" sz="2000" smtClean="0"/>
              <a:t>“We will:</a:t>
            </a:r>
          </a:p>
          <a:p>
            <a:pPr lvl="2" eaLnBrk="1" hangingPunct="1">
              <a:lnSpc>
                <a:spcPct val="140000"/>
              </a:lnSpc>
            </a:pPr>
            <a:r>
              <a:rPr lang="en-GB" sz="2000" smtClean="0"/>
              <a:t>set a target for reducing waste to landfill;</a:t>
            </a:r>
          </a:p>
          <a:p>
            <a:pPr lvl="2" eaLnBrk="1" hangingPunct="1">
              <a:lnSpc>
                <a:spcPct val="140000"/>
              </a:lnSpc>
            </a:pPr>
            <a:r>
              <a:rPr lang="en-GB" sz="2000" smtClean="0"/>
              <a:t>embed the target within corporate policy and processes;</a:t>
            </a:r>
          </a:p>
          <a:p>
            <a:pPr lvl="2" eaLnBrk="1" hangingPunct="1">
              <a:lnSpc>
                <a:spcPct val="140000"/>
              </a:lnSpc>
            </a:pPr>
            <a:r>
              <a:rPr lang="en-GB" sz="2000" smtClean="0"/>
              <a:t>set corresponding requirements in project procurement and engage with our supply chain;</a:t>
            </a:r>
          </a:p>
          <a:p>
            <a:pPr lvl="2" eaLnBrk="1" hangingPunct="1">
              <a:lnSpc>
                <a:spcPct val="140000"/>
              </a:lnSpc>
            </a:pPr>
            <a:r>
              <a:rPr lang="en-GB" sz="2000" smtClean="0"/>
              <a:t>measure performance at a project level relative to a corporate baseline; and</a:t>
            </a:r>
          </a:p>
          <a:p>
            <a:pPr lvl="2" eaLnBrk="1" hangingPunct="1">
              <a:lnSpc>
                <a:spcPct val="140000"/>
              </a:lnSpc>
            </a:pPr>
            <a:r>
              <a:rPr lang="en-GB" sz="2000" smtClean="0"/>
              <a:t>report annually on overall corporate performance.”</a:t>
            </a:r>
          </a:p>
          <a:p>
            <a:pPr marL="0" indent="0" eaLnBrk="1" hangingPunct="1"/>
            <a:endParaRPr lang="en-GB" sz="2000" smtClean="0"/>
          </a:p>
        </p:txBody>
      </p:sp>
      <p:pic>
        <p:nvPicPr>
          <p:cNvPr id="45061" name="Picture 17" descr="mortarboard">
            <a:hlinkClick r:id="rId3"/>
          </p:cNvPr>
          <p:cNvPicPr>
            <a:picLocks noChangeAspect="1" noChangeArrowheads="1"/>
          </p:cNvPicPr>
          <p:nvPr/>
        </p:nvPicPr>
        <p:blipFill>
          <a:blip r:embed="rId4"/>
          <a:srcRect/>
          <a:stretch>
            <a:fillRect/>
          </a:stretch>
        </p:blipFill>
        <p:spPr bwMode="auto">
          <a:xfrm>
            <a:off x="7165975" y="214313"/>
            <a:ext cx="1978025" cy="1800225"/>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55650" y="571500"/>
            <a:ext cx="6478588" cy="857250"/>
          </a:xfrm>
        </p:spPr>
        <p:txBody>
          <a:bodyPr/>
          <a:lstStyle/>
          <a:p>
            <a:pPr eaLnBrk="1" hangingPunct="1"/>
            <a:r>
              <a:rPr lang="en-GB" sz="2600" smtClean="0"/>
              <a:t>½ Waste to Landfill : University Signatories</a:t>
            </a:r>
          </a:p>
        </p:txBody>
      </p:sp>
      <p:sp>
        <p:nvSpPr>
          <p:cNvPr id="46083" name="Rectangle 3"/>
          <p:cNvSpPr>
            <a:spLocks noGrp="1" noChangeArrowheads="1"/>
          </p:cNvSpPr>
          <p:nvPr>
            <p:ph type="body" idx="1"/>
          </p:nvPr>
        </p:nvSpPr>
        <p:spPr>
          <a:xfrm>
            <a:off x="2268538" y="1571625"/>
            <a:ext cx="5616575" cy="3429000"/>
          </a:xfrm>
        </p:spPr>
        <p:txBody>
          <a:bodyPr/>
          <a:lstStyle/>
          <a:p>
            <a:pPr marL="0" indent="0" eaLnBrk="1" hangingPunct="1"/>
            <a:r>
              <a:rPr lang="en-GB" smtClean="0"/>
              <a:t> </a:t>
            </a:r>
            <a:r>
              <a:rPr lang="en-GB" sz="2000" smtClean="0"/>
              <a:t>~ Imperial College, London (the first UK Signatory)</a:t>
            </a:r>
          </a:p>
          <a:p>
            <a:pPr marL="0" indent="0" eaLnBrk="1" hangingPunct="1">
              <a:buFont typeface="Wingdings" pitchFamily="2" charset="2"/>
              <a:buNone/>
            </a:pPr>
            <a:endParaRPr lang="en-GB" sz="2000" smtClean="0"/>
          </a:p>
          <a:p>
            <a:pPr marL="0" indent="0" eaLnBrk="1" hangingPunct="1"/>
            <a:r>
              <a:rPr lang="en-GB" sz="2000" smtClean="0"/>
              <a:t>~ University Of Manchester</a:t>
            </a:r>
          </a:p>
          <a:p>
            <a:pPr marL="0" indent="0" eaLnBrk="1" hangingPunct="1">
              <a:buFont typeface="Wingdings" pitchFamily="2" charset="2"/>
              <a:buNone/>
            </a:pPr>
            <a:endParaRPr lang="en-GB" sz="2000" smtClean="0"/>
          </a:p>
          <a:p>
            <a:pPr marL="0" indent="0" eaLnBrk="1" hangingPunct="1"/>
            <a:r>
              <a:rPr lang="en-GB" sz="2000" smtClean="0"/>
              <a:t>~ Birmingham City University (City Campus Project)</a:t>
            </a:r>
          </a:p>
          <a:p>
            <a:pPr marL="0" indent="0" eaLnBrk="1" hangingPunct="1"/>
            <a:endParaRPr lang="en-GB" sz="2000" smtClean="0"/>
          </a:p>
          <a:p>
            <a:pPr marL="0" indent="0" eaLnBrk="1" hangingPunct="1">
              <a:buFont typeface="Wingdings" pitchFamily="2" charset="2"/>
              <a:buNone/>
            </a:pPr>
            <a:endParaRPr lang="en-GB" sz="2000" smtClean="0"/>
          </a:p>
          <a:p>
            <a:pPr marL="0" indent="0" eaLnBrk="1" hangingPunct="1"/>
            <a:r>
              <a:rPr lang="en-GB" sz="2000" smtClean="0"/>
              <a:t>~ University of Leeds</a:t>
            </a:r>
          </a:p>
          <a:p>
            <a:pPr marL="0" indent="0" eaLnBrk="1" hangingPunct="1">
              <a:buFont typeface="Wingdings" pitchFamily="2" charset="2"/>
              <a:buNone/>
            </a:pPr>
            <a:endParaRPr lang="en-GB" sz="2000" smtClean="0"/>
          </a:p>
          <a:p>
            <a:pPr marL="0" indent="0" eaLnBrk="1" hangingPunct="1"/>
            <a:r>
              <a:rPr lang="en-GB" sz="2000" smtClean="0"/>
              <a:t>~ Environmental Association for Universities &amp; Colleges</a:t>
            </a:r>
          </a:p>
        </p:txBody>
      </p:sp>
      <p:pic>
        <p:nvPicPr>
          <p:cNvPr id="46084" name="Picture 5" descr="imperialogo">
            <a:hlinkClick r:id="rId2"/>
          </p:cNvPr>
          <p:cNvPicPr>
            <a:picLocks noChangeAspect="1" noChangeArrowheads="1"/>
          </p:cNvPicPr>
          <p:nvPr/>
        </p:nvPicPr>
        <p:blipFill>
          <a:blip r:embed="rId3"/>
          <a:srcRect/>
          <a:stretch>
            <a:fillRect/>
          </a:stretch>
        </p:blipFill>
        <p:spPr bwMode="auto">
          <a:xfrm>
            <a:off x="250825" y="1916113"/>
            <a:ext cx="1944688" cy="720725"/>
          </a:xfrm>
          <a:prstGeom prst="rect">
            <a:avLst/>
          </a:prstGeom>
          <a:noFill/>
          <a:ln w="9525">
            <a:noFill/>
            <a:miter lim="800000"/>
            <a:headEnd/>
            <a:tailEnd/>
          </a:ln>
        </p:spPr>
      </p:pic>
      <p:pic>
        <p:nvPicPr>
          <p:cNvPr id="46085" name="Picture 6" descr="Logo of University of Manchester, established 1824, links to university home page">
            <a:hlinkClick r:id="rId4" tooltip="Links to university home page"/>
          </p:cNvPr>
          <p:cNvPicPr>
            <a:picLocks noChangeAspect="1" noChangeArrowheads="1"/>
          </p:cNvPicPr>
          <p:nvPr/>
        </p:nvPicPr>
        <p:blipFill>
          <a:blip r:embed="rId5"/>
          <a:srcRect/>
          <a:stretch>
            <a:fillRect/>
          </a:stretch>
        </p:blipFill>
        <p:spPr bwMode="auto">
          <a:xfrm>
            <a:off x="395288" y="2781300"/>
            <a:ext cx="1512887" cy="504825"/>
          </a:xfrm>
          <a:prstGeom prst="rect">
            <a:avLst/>
          </a:prstGeom>
          <a:noFill/>
          <a:ln w="9525">
            <a:noFill/>
            <a:miter lim="800000"/>
            <a:headEnd/>
            <a:tailEnd/>
          </a:ln>
        </p:spPr>
      </p:pic>
      <p:pic>
        <p:nvPicPr>
          <p:cNvPr id="46086" name="Picture 8" descr="birminghamcityuniversitylogo">
            <a:hlinkClick r:id="rId6"/>
          </p:cNvPr>
          <p:cNvPicPr>
            <a:picLocks noChangeAspect="1" noChangeArrowheads="1"/>
          </p:cNvPicPr>
          <p:nvPr/>
        </p:nvPicPr>
        <p:blipFill>
          <a:blip r:embed="rId7"/>
          <a:srcRect/>
          <a:stretch>
            <a:fillRect/>
          </a:stretch>
        </p:blipFill>
        <p:spPr bwMode="auto">
          <a:xfrm>
            <a:off x="539750" y="3573463"/>
            <a:ext cx="1104900" cy="1076325"/>
          </a:xfrm>
          <a:prstGeom prst="rect">
            <a:avLst/>
          </a:prstGeom>
          <a:noFill/>
          <a:ln w="9525">
            <a:noFill/>
            <a:miter lim="800000"/>
            <a:headEnd/>
            <a:tailEnd/>
          </a:ln>
        </p:spPr>
      </p:pic>
      <p:pic>
        <p:nvPicPr>
          <p:cNvPr id="46087" name="Picture 10" descr="university%2520logo">
            <a:hlinkClick r:id="rId8"/>
          </p:cNvPr>
          <p:cNvPicPr>
            <a:picLocks noChangeAspect="1" noChangeArrowheads="1"/>
          </p:cNvPicPr>
          <p:nvPr/>
        </p:nvPicPr>
        <p:blipFill>
          <a:blip r:embed="rId9"/>
          <a:srcRect/>
          <a:stretch>
            <a:fillRect/>
          </a:stretch>
        </p:blipFill>
        <p:spPr bwMode="auto">
          <a:xfrm>
            <a:off x="755650" y="4797425"/>
            <a:ext cx="714375" cy="792163"/>
          </a:xfrm>
          <a:prstGeom prst="rect">
            <a:avLst/>
          </a:prstGeom>
          <a:noFill/>
          <a:ln w="9525">
            <a:noFill/>
            <a:miter lim="800000"/>
            <a:headEnd/>
            <a:tailEnd/>
          </a:ln>
        </p:spPr>
      </p:pic>
      <p:pic>
        <p:nvPicPr>
          <p:cNvPr id="46088" name="Picture 12" descr="EAUC_logo">
            <a:hlinkClick r:id="rId10"/>
          </p:cNvPr>
          <p:cNvPicPr>
            <a:picLocks noChangeAspect="1" noChangeArrowheads="1"/>
          </p:cNvPicPr>
          <p:nvPr/>
        </p:nvPicPr>
        <p:blipFill>
          <a:blip r:embed="rId11"/>
          <a:srcRect/>
          <a:stretch>
            <a:fillRect/>
          </a:stretch>
        </p:blipFill>
        <p:spPr bwMode="auto">
          <a:xfrm>
            <a:off x="395288" y="5805488"/>
            <a:ext cx="1428750" cy="523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457200"/>
            <a:ext cx="6346825" cy="1371600"/>
          </a:xfrm>
        </p:spPr>
        <p:txBody>
          <a:bodyPr/>
          <a:lstStyle/>
          <a:p>
            <a:pPr eaLnBrk="1" hangingPunct="1"/>
            <a:r>
              <a:rPr lang="en-GB" sz="4000" smtClean="0">
                <a:latin typeface="Times New Roman" pitchFamily="18" charset="0"/>
              </a:rPr>
              <a:t>Energy and Sustainable development.</a:t>
            </a:r>
          </a:p>
        </p:txBody>
      </p:sp>
      <p:sp>
        <p:nvSpPr>
          <p:cNvPr id="47107" name="Rectangle 3"/>
          <p:cNvSpPr>
            <a:spLocks noGrp="1" noChangeArrowheads="1"/>
          </p:cNvSpPr>
          <p:nvPr>
            <p:ph type="body" sz="half" idx="1"/>
          </p:nvPr>
        </p:nvSpPr>
        <p:spPr>
          <a:xfrm>
            <a:off x="457200" y="1981200"/>
            <a:ext cx="8218488" cy="3886200"/>
          </a:xfrm>
        </p:spPr>
        <p:txBody>
          <a:bodyPr/>
          <a:lstStyle/>
          <a:p>
            <a:pPr eaLnBrk="1" hangingPunct="1"/>
            <a:r>
              <a:rPr lang="en-GB" sz="2800" smtClean="0"/>
              <a:t>Energy security is an economic necessity for the UK. How have recent events affected this?</a:t>
            </a:r>
          </a:p>
          <a:p>
            <a:pPr eaLnBrk="1" hangingPunct="1"/>
            <a:r>
              <a:rPr lang="en-GB" sz="2800" smtClean="0"/>
              <a:t>Are all renewables presently available, acceptable in terms of sustainability?</a:t>
            </a:r>
          </a:p>
          <a:p>
            <a:pPr eaLnBrk="1" hangingPunct="1"/>
            <a:r>
              <a:rPr lang="en-GB" sz="2800" smtClean="0"/>
              <a:t>What are our options? </a:t>
            </a:r>
          </a:p>
          <a:p>
            <a:pPr eaLnBrk="1" hangingPunct="1"/>
            <a:r>
              <a:rPr lang="en-GB" sz="2800" smtClean="0"/>
              <a:t>How would you manage if there was a daily power cut?</a:t>
            </a:r>
          </a:p>
          <a:p>
            <a:pPr eaLnBrk="1" hangingPunct="1"/>
            <a:endParaRPr lang="en-GB" sz="2800" smtClean="0"/>
          </a:p>
        </p:txBody>
      </p:sp>
      <p:pic>
        <p:nvPicPr>
          <p:cNvPr id="47108" name="Picture 4" descr="j0346687"/>
          <p:cNvPicPr>
            <a:picLocks noGrp="1" noChangeAspect="1" noChangeArrowheads="1"/>
          </p:cNvPicPr>
          <p:nvPr>
            <p:ph sz="half" idx="2"/>
          </p:nvPr>
        </p:nvPicPr>
        <p:blipFill>
          <a:blip r:embed="rId2"/>
          <a:srcRect/>
          <a:stretch>
            <a:fillRect/>
          </a:stretch>
        </p:blipFill>
        <p:spPr>
          <a:xfrm>
            <a:off x="7092950" y="404813"/>
            <a:ext cx="1547813" cy="1547812"/>
          </a:xfr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39750" y="260350"/>
            <a:ext cx="8229600" cy="1008063"/>
          </a:xfrm>
        </p:spPr>
        <p:txBody>
          <a:bodyPr/>
          <a:lstStyle/>
          <a:p>
            <a:pPr eaLnBrk="1" hangingPunct="1"/>
            <a:r>
              <a:rPr lang="en-GB" sz="4000" smtClean="0"/>
              <a:t>Methods of Renewable Power Generation.</a:t>
            </a:r>
          </a:p>
        </p:txBody>
      </p:sp>
      <p:sp>
        <p:nvSpPr>
          <p:cNvPr id="48131" name="Rectangle 3"/>
          <p:cNvSpPr>
            <a:spLocks noGrp="1" noChangeArrowheads="1"/>
          </p:cNvSpPr>
          <p:nvPr>
            <p:ph type="body" idx="1"/>
          </p:nvPr>
        </p:nvSpPr>
        <p:spPr>
          <a:xfrm>
            <a:off x="457200" y="1557338"/>
            <a:ext cx="8229600" cy="4967287"/>
          </a:xfrm>
        </p:spPr>
        <p:txBody>
          <a:bodyPr/>
          <a:lstStyle/>
          <a:p>
            <a:pPr eaLnBrk="1" hangingPunct="1"/>
            <a:r>
              <a:rPr lang="en-GB" sz="2800" smtClean="0">
                <a:latin typeface="Times New Roman" pitchFamily="18" charset="0"/>
              </a:rPr>
              <a:t>Solar: Photovoltaic, Solar chimney, Solar generators, Solar Panels.</a:t>
            </a:r>
          </a:p>
          <a:p>
            <a:pPr eaLnBrk="1" hangingPunct="1"/>
            <a:r>
              <a:rPr lang="en-GB" sz="2800" smtClean="0">
                <a:latin typeface="Times New Roman" pitchFamily="18" charset="0"/>
              </a:rPr>
              <a:t>Wind: Turbine, tunnel generators.</a:t>
            </a:r>
          </a:p>
          <a:p>
            <a:pPr eaLnBrk="1" hangingPunct="1"/>
            <a:r>
              <a:rPr lang="en-GB" sz="2800" smtClean="0">
                <a:latin typeface="Times New Roman" pitchFamily="18" charset="0"/>
              </a:rPr>
              <a:t>Water: Hydro electric, Wave generators, ducks and rising sluice, Tidal lagoon, and others.</a:t>
            </a:r>
          </a:p>
          <a:p>
            <a:pPr eaLnBrk="1" hangingPunct="1"/>
            <a:r>
              <a:rPr lang="en-GB" sz="2800" smtClean="0">
                <a:latin typeface="Times New Roman" pitchFamily="18" charset="0"/>
              </a:rPr>
              <a:t>Biomass: Wood burning generators, slurry, sewage sludge and, organic waste burning generators.</a:t>
            </a:r>
          </a:p>
          <a:p>
            <a:pPr eaLnBrk="1" hangingPunct="1"/>
            <a:r>
              <a:rPr lang="en-GB" sz="2800" smtClean="0">
                <a:latin typeface="Times New Roman" pitchFamily="18" charset="0"/>
              </a:rPr>
              <a:t>Biogas: Mainly methane burning generators, only the source varies, i.e. landfill, slurry, sewage sludge.</a:t>
            </a:r>
          </a:p>
          <a:p>
            <a:pPr eaLnBrk="1" hangingPunct="1"/>
            <a:endParaRPr lang="en-GB" sz="2800" smtClean="0">
              <a:latin typeface="Times New Roman" pitchFamily="18"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4000" smtClean="0"/>
              <a:t>Methods of Renewable Power Generation. (Continued</a:t>
            </a:r>
            <a:r>
              <a:rPr lang="en-GB" sz="4000" baseline="30000" smtClean="0"/>
              <a:t>.</a:t>
            </a:r>
            <a:r>
              <a:rPr lang="en-GB" sz="4000" smtClean="0"/>
              <a:t>)</a:t>
            </a:r>
          </a:p>
        </p:txBody>
      </p:sp>
      <p:sp>
        <p:nvSpPr>
          <p:cNvPr id="49155" name="Rectangle 3"/>
          <p:cNvSpPr>
            <a:spLocks noGrp="1" noChangeArrowheads="1"/>
          </p:cNvSpPr>
          <p:nvPr>
            <p:ph type="body" idx="1"/>
          </p:nvPr>
        </p:nvSpPr>
        <p:spPr/>
        <p:txBody>
          <a:bodyPr/>
          <a:lstStyle/>
          <a:p>
            <a:pPr eaLnBrk="1" hangingPunct="1">
              <a:lnSpc>
                <a:spcPct val="80000"/>
              </a:lnSpc>
            </a:pPr>
            <a:r>
              <a:rPr lang="en-GB" sz="2400" smtClean="0"/>
              <a:t>Biofuel: Generation using biofuels, use as a transport fuel i.e. Ethanol, biodiesel. New process called gasification produces high quality transport fuel with very low emissions using any plant material including lignin and chitin sources.</a:t>
            </a:r>
          </a:p>
          <a:p>
            <a:pPr eaLnBrk="1" hangingPunct="1">
              <a:lnSpc>
                <a:spcPct val="80000"/>
              </a:lnSpc>
            </a:pPr>
            <a:r>
              <a:rPr lang="en-GB" sz="2400" smtClean="0"/>
              <a:t>Combined Heat and Power Generation: Generating power from waste.</a:t>
            </a:r>
          </a:p>
          <a:p>
            <a:pPr eaLnBrk="1" hangingPunct="1">
              <a:lnSpc>
                <a:spcPct val="80000"/>
              </a:lnSpc>
            </a:pPr>
            <a:r>
              <a:rPr lang="en-GB" sz="2400" smtClean="0"/>
              <a:t>Methane Hydrate. A new non-renewable resource but hailed as a new abundant resource?</a:t>
            </a:r>
          </a:p>
          <a:p>
            <a:pPr eaLnBrk="1" hangingPunct="1">
              <a:lnSpc>
                <a:spcPct val="80000"/>
              </a:lnSpc>
            </a:pPr>
            <a:r>
              <a:rPr lang="en-GB" sz="2400" smtClean="0"/>
              <a:t>Hydrogen: Car engine, fuel cell, cold fusion.</a:t>
            </a:r>
          </a:p>
          <a:p>
            <a:pPr eaLnBrk="1" hangingPunct="1">
              <a:lnSpc>
                <a:spcPct val="80000"/>
              </a:lnSpc>
            </a:pPr>
            <a:r>
              <a:rPr lang="en-GB" sz="2400" smtClean="0"/>
              <a:t>Bacterial: Microbial fuel cell. </a:t>
            </a:r>
          </a:p>
          <a:p>
            <a:pPr eaLnBrk="1" hangingPunct="1">
              <a:lnSpc>
                <a:spcPct val="80000"/>
              </a:lnSpc>
            </a:pPr>
            <a:r>
              <a:rPr lang="en-GB" sz="2400" smtClean="0"/>
              <a:t>Geothermal: This method has been used successfully in Iceland for many years.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Renewable energy</a:t>
            </a:r>
          </a:p>
        </p:txBody>
      </p:sp>
      <p:sp>
        <p:nvSpPr>
          <p:cNvPr id="50179" name="Rectangle 3"/>
          <p:cNvSpPr>
            <a:spLocks noGrp="1" noChangeArrowheads="1"/>
          </p:cNvSpPr>
          <p:nvPr>
            <p:ph type="body" idx="1"/>
          </p:nvPr>
        </p:nvSpPr>
        <p:spPr/>
        <p:txBody>
          <a:bodyPr/>
          <a:lstStyle/>
          <a:p>
            <a:pPr eaLnBrk="1" hangingPunct="1"/>
            <a:r>
              <a:rPr lang="en-GB" smtClean="0"/>
              <a:t>OTEC: Ocean thermal energy conversion.</a:t>
            </a:r>
          </a:p>
          <a:p>
            <a:pPr eaLnBrk="1" hangingPunct="1"/>
            <a:r>
              <a:rPr lang="en-GB" smtClean="0"/>
              <a:t>Solar Microwave Collection: Collectors in orbit, send low frequency microwaves to terrestrial collectors and converters.</a:t>
            </a:r>
          </a:p>
          <a:p>
            <a:pPr eaLnBrk="1" hangingPunct="1"/>
            <a:r>
              <a:rPr lang="en-GB" smtClean="0"/>
              <a:t>Energy from waste. (renewable?)</a:t>
            </a:r>
          </a:p>
          <a:p>
            <a:pPr eaLnBrk="1" hangingPunct="1"/>
            <a:r>
              <a:rPr lang="en-GB" smtClean="0"/>
              <a:t>Bacteria and graphite electrodes in anoxic marine sediments.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Why do we need renewable energy?</a:t>
            </a:r>
          </a:p>
        </p:txBody>
      </p:sp>
      <p:sp>
        <p:nvSpPr>
          <p:cNvPr id="51203" name="Rectangle 3"/>
          <p:cNvSpPr>
            <a:spLocks noGrp="1" noChangeArrowheads="1"/>
          </p:cNvSpPr>
          <p:nvPr>
            <p:ph type="body" idx="1"/>
          </p:nvPr>
        </p:nvSpPr>
        <p:spPr/>
        <p:txBody>
          <a:bodyPr/>
          <a:lstStyle/>
          <a:p>
            <a:pPr eaLnBrk="1" hangingPunct="1"/>
            <a:r>
              <a:rPr lang="en-GB" smtClean="0"/>
              <a:t>Kyoto Protocol; Carbon dioxide emission reduction?</a:t>
            </a:r>
          </a:p>
          <a:p>
            <a:pPr eaLnBrk="1" hangingPunct="1"/>
            <a:r>
              <a:rPr lang="en-GB" smtClean="0"/>
              <a:t>It will help reduce climate change?</a:t>
            </a:r>
          </a:p>
          <a:p>
            <a:pPr eaLnBrk="1" hangingPunct="1"/>
            <a:r>
              <a:rPr lang="en-GB" smtClean="0"/>
              <a:t>It will reduce the cost of energy?</a:t>
            </a:r>
          </a:p>
          <a:p>
            <a:pPr eaLnBrk="1" hangingPunct="1"/>
            <a:r>
              <a:rPr lang="en-GB" smtClean="0"/>
              <a:t>It will provide a more sustainable future?</a:t>
            </a:r>
          </a:p>
          <a:p>
            <a:pPr eaLnBrk="1" hangingPunct="1"/>
            <a:r>
              <a:rPr lang="en-GB" smtClean="0"/>
              <a:t>It will increase our security of supply?</a:t>
            </a:r>
          </a:p>
          <a:p>
            <a:pPr eaLnBrk="1" hangingPunct="1"/>
            <a:r>
              <a:rPr lang="en-GB" smtClean="0"/>
              <a:t>It will fulfil our legal obligation to the EU Emission Trading Scheme.</a:t>
            </a:r>
          </a:p>
          <a:p>
            <a:pPr eaLnBrk="1" hangingPunct="1"/>
            <a:endParaRPr lang="en-GB" smtClean="0"/>
          </a:p>
          <a:p>
            <a:pPr eaLnBrk="1" hangingPunct="1"/>
            <a:endParaRPr lang="en-GB" smtClean="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The Renewable Debate</a:t>
            </a:r>
          </a:p>
        </p:txBody>
      </p:sp>
      <p:sp>
        <p:nvSpPr>
          <p:cNvPr id="52227" name="Rectangle 3"/>
          <p:cNvSpPr>
            <a:spLocks noGrp="1" noChangeArrowheads="1"/>
          </p:cNvSpPr>
          <p:nvPr>
            <p:ph type="body" idx="1"/>
          </p:nvPr>
        </p:nvSpPr>
        <p:spPr/>
        <p:txBody>
          <a:bodyPr/>
          <a:lstStyle/>
          <a:p>
            <a:pPr eaLnBrk="1" hangingPunct="1"/>
            <a:r>
              <a:rPr lang="en-GB" smtClean="0"/>
              <a:t>Will reducing carbon dioxide produced from energy generation make a big enough difference?</a:t>
            </a:r>
          </a:p>
          <a:p>
            <a:pPr eaLnBrk="1" hangingPunct="1"/>
            <a:r>
              <a:rPr lang="en-GB" smtClean="0"/>
              <a:t>Are renewable energy generation methods reliable  and efficient?</a:t>
            </a:r>
          </a:p>
          <a:p>
            <a:pPr eaLnBrk="1" hangingPunct="1"/>
            <a:r>
              <a:rPr lang="en-GB" smtClean="0"/>
              <a:t>Is there another solution to reducing our Carbon dioxide emissions?</a:t>
            </a:r>
          </a:p>
          <a:p>
            <a:pPr eaLnBrk="1" hangingPunct="1">
              <a:buFont typeface="Wingdings" pitchFamily="2" charset="2"/>
              <a:buNone/>
            </a:pPr>
            <a:endParaRPr lang="en-GB" smtClean="0"/>
          </a:p>
          <a:p>
            <a:pPr eaLnBrk="1" hangingPunct="1"/>
            <a:endParaRPr lang="en-GB" smtClean="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mtClean="0"/>
              <a:t>Are Renewables the only solution?</a:t>
            </a:r>
          </a:p>
        </p:txBody>
      </p:sp>
      <p:sp>
        <p:nvSpPr>
          <p:cNvPr id="53251" name="Rectangle 3"/>
          <p:cNvSpPr>
            <a:spLocks noGrp="1" noChangeArrowheads="1"/>
          </p:cNvSpPr>
          <p:nvPr>
            <p:ph type="body" idx="1"/>
          </p:nvPr>
        </p:nvSpPr>
        <p:spPr/>
        <p:txBody>
          <a:bodyPr/>
          <a:lstStyle/>
          <a:p>
            <a:pPr eaLnBrk="1" hangingPunct="1">
              <a:lnSpc>
                <a:spcPct val="90000"/>
              </a:lnSpc>
            </a:pPr>
            <a:r>
              <a:rPr lang="en-GB" sz="2000" smtClean="0"/>
              <a:t>The suggestion is new methods of coal fired power generation can drastically reduce Carbon dioxide emissions when compared with conventional coal generation and increase our energy security. Used in conjunction with carbon sequestration methods. </a:t>
            </a:r>
          </a:p>
          <a:p>
            <a:pPr eaLnBrk="1" hangingPunct="1">
              <a:lnSpc>
                <a:spcPct val="90000"/>
              </a:lnSpc>
            </a:pPr>
            <a:r>
              <a:rPr lang="en-GB" sz="2000" smtClean="0"/>
              <a:t>Reducing our growing dependence on the National Grid. </a:t>
            </a:r>
          </a:p>
          <a:p>
            <a:pPr eaLnBrk="1" hangingPunct="1">
              <a:lnSpc>
                <a:spcPct val="90000"/>
              </a:lnSpc>
            </a:pPr>
            <a:r>
              <a:rPr lang="en-GB" sz="2000" smtClean="0"/>
              <a:t>Reducing our use of electricity. (Don’t leave the lights on!)</a:t>
            </a:r>
          </a:p>
          <a:p>
            <a:pPr eaLnBrk="1" hangingPunct="1">
              <a:lnSpc>
                <a:spcPct val="90000"/>
              </a:lnSpc>
            </a:pPr>
            <a:r>
              <a:rPr lang="en-GB" sz="2000" smtClean="0"/>
              <a:t>Improving public transport. (Sweden put the first biogas driven train in service. (Euronews, 25.10.05))</a:t>
            </a:r>
          </a:p>
          <a:p>
            <a:pPr eaLnBrk="1" hangingPunct="1">
              <a:lnSpc>
                <a:spcPct val="90000"/>
              </a:lnSpc>
            </a:pPr>
            <a:r>
              <a:rPr lang="en-GB" sz="2000" smtClean="0"/>
              <a:t>Taking Freight off the roads, and back to the train and water systems. (This could have economic implications.)</a:t>
            </a:r>
          </a:p>
          <a:p>
            <a:pPr eaLnBrk="1" hangingPunct="1">
              <a:lnSpc>
                <a:spcPct val="90000"/>
              </a:lnSpc>
            </a:pPr>
            <a:r>
              <a:rPr lang="en-GB" sz="2000" smtClean="0"/>
              <a:t>Generation of power using Nuclear fuel. (Our last nuclear reactor will be decommissioned in less than ten years time.)</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Are Renewables efficient?</a:t>
            </a:r>
          </a:p>
        </p:txBody>
      </p:sp>
      <p:sp>
        <p:nvSpPr>
          <p:cNvPr id="54275" name="Rectangle 3"/>
          <p:cNvSpPr>
            <a:spLocks noGrp="1" noChangeArrowheads="1"/>
          </p:cNvSpPr>
          <p:nvPr>
            <p:ph type="body" idx="1"/>
          </p:nvPr>
        </p:nvSpPr>
        <p:spPr/>
        <p:txBody>
          <a:bodyPr/>
          <a:lstStyle/>
          <a:p>
            <a:pPr eaLnBrk="1" hangingPunct="1"/>
            <a:r>
              <a:rPr lang="en-GB" sz="2800" smtClean="0"/>
              <a:t>Solar: Photovoltaic is at present 23% max. efficiency. Solar panels, solar chimneys and solar generators have not been fully researched, so figures vary.</a:t>
            </a:r>
          </a:p>
          <a:p>
            <a:pPr eaLnBrk="1" hangingPunct="1"/>
            <a:r>
              <a:rPr lang="en-GB" sz="2800" smtClean="0"/>
              <a:t>Wind: Turbines on-shore work at 36% efficiency per annum, off-shore turbines can achieve 42%. Wind tunnels are still experimental.</a:t>
            </a:r>
          </a:p>
          <a:p>
            <a:pPr eaLnBrk="1" hangingPunct="1"/>
            <a:r>
              <a:rPr lang="en-GB" sz="2800" smtClean="0"/>
              <a:t>Water: All water driven generation is dependent on location, but in the case of tidal they have a theoretical efficiency of 95%. (R.E.F.)</a:t>
            </a:r>
          </a:p>
          <a:p>
            <a:pPr eaLnBrk="1" hangingPunct="1"/>
            <a:endParaRPr lang="en-GB" sz="2800" smtClean="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Are Renewables efficient? .(</a:t>
            </a:r>
            <a:r>
              <a:rPr lang="en-GB" baseline="30000" smtClean="0"/>
              <a:t>Continued.</a:t>
            </a:r>
            <a:r>
              <a:rPr lang="en-GB" smtClean="0"/>
              <a:t>)</a:t>
            </a:r>
          </a:p>
        </p:txBody>
      </p:sp>
      <p:sp>
        <p:nvSpPr>
          <p:cNvPr id="55299" name="Rectangle 3"/>
          <p:cNvSpPr>
            <a:spLocks noGrp="1" noChangeArrowheads="1"/>
          </p:cNvSpPr>
          <p:nvPr>
            <p:ph type="body" idx="1"/>
          </p:nvPr>
        </p:nvSpPr>
        <p:spPr/>
        <p:txBody>
          <a:bodyPr/>
          <a:lstStyle/>
          <a:p>
            <a:pPr eaLnBrk="1" hangingPunct="1">
              <a:buFont typeface="Wingdings" pitchFamily="2" charset="2"/>
              <a:buNone/>
            </a:pPr>
            <a:r>
              <a:rPr lang="en-GB" smtClean="0"/>
              <a:t>  The remaining renewable energy methods do not appear to have efficiency ratings, however, conventional power generation from gas, coal and oil work at an average efficiency of 38%. (DEFRA, 2004)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mtClean="0">
                <a:latin typeface="Times New Roman" pitchFamily="18" charset="0"/>
              </a:rPr>
              <a:t>Why do we need renewable energy?</a:t>
            </a:r>
          </a:p>
        </p:txBody>
      </p:sp>
      <p:sp>
        <p:nvSpPr>
          <p:cNvPr id="56323" name="Rectangle 3"/>
          <p:cNvSpPr>
            <a:spLocks noGrp="1" noChangeArrowheads="1"/>
          </p:cNvSpPr>
          <p:nvPr>
            <p:ph type="body" idx="1"/>
          </p:nvPr>
        </p:nvSpPr>
        <p:spPr/>
        <p:txBody>
          <a:bodyPr/>
          <a:lstStyle/>
          <a:p>
            <a:pPr eaLnBrk="1" hangingPunct="1"/>
            <a:r>
              <a:rPr lang="en-GB" sz="2800" smtClean="0">
                <a:latin typeface="Times New Roman" pitchFamily="18" charset="0"/>
              </a:rPr>
              <a:t>Kyoto Protocol; Carbon dioxide emission reduction?</a:t>
            </a:r>
          </a:p>
          <a:p>
            <a:pPr eaLnBrk="1" hangingPunct="1"/>
            <a:r>
              <a:rPr lang="en-GB" sz="2800" smtClean="0">
                <a:latin typeface="Times New Roman" pitchFamily="18" charset="0"/>
              </a:rPr>
              <a:t>It will help reduce climate change?</a:t>
            </a:r>
          </a:p>
          <a:p>
            <a:pPr eaLnBrk="1" hangingPunct="1"/>
            <a:r>
              <a:rPr lang="en-GB" sz="2800" smtClean="0">
                <a:latin typeface="Times New Roman" pitchFamily="18" charset="0"/>
              </a:rPr>
              <a:t>It will reduce the cost of energy?</a:t>
            </a:r>
          </a:p>
          <a:p>
            <a:pPr eaLnBrk="1" hangingPunct="1"/>
            <a:r>
              <a:rPr lang="en-GB" sz="2800" smtClean="0">
                <a:latin typeface="Times New Roman" pitchFamily="18" charset="0"/>
              </a:rPr>
              <a:t>It will provide a more sustainable future?</a:t>
            </a:r>
          </a:p>
          <a:p>
            <a:pPr eaLnBrk="1" hangingPunct="1"/>
            <a:r>
              <a:rPr lang="en-GB" sz="2800" smtClean="0">
                <a:latin typeface="Times New Roman" pitchFamily="18" charset="0"/>
              </a:rPr>
              <a:t>It will increase our security of supply?</a:t>
            </a:r>
          </a:p>
          <a:p>
            <a:pPr eaLnBrk="1" hangingPunct="1"/>
            <a:r>
              <a:rPr lang="en-GB" sz="2800" smtClean="0">
                <a:latin typeface="Times New Roman" pitchFamily="18" charset="0"/>
              </a:rPr>
              <a:t>It will fulfil our legal obligation to the EU Emission Trading Scheme.</a:t>
            </a:r>
          </a:p>
          <a:p>
            <a:pPr eaLnBrk="1" hangingPunct="1"/>
            <a:endParaRPr lang="en-GB" sz="2800" smtClean="0">
              <a:latin typeface="Times New Roman" pitchFamily="18" charset="0"/>
            </a:endParaRPr>
          </a:p>
          <a:p>
            <a:pPr eaLnBrk="1" hangingPunct="1"/>
            <a:endParaRPr lang="en-GB" smtClean="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4" descr="untitledemmissions"/>
          <p:cNvPicPr>
            <a:picLocks noChangeAspect="1" noChangeArrowheads="1"/>
          </p:cNvPicPr>
          <p:nvPr/>
        </p:nvPicPr>
        <p:blipFill>
          <a:blip r:embed="rId2"/>
          <a:srcRect/>
          <a:stretch>
            <a:fillRect/>
          </a:stretch>
        </p:blipFill>
        <p:spPr bwMode="auto">
          <a:xfrm>
            <a:off x="1476375" y="557213"/>
            <a:ext cx="6191250" cy="5743575"/>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mtClean="0"/>
              <a:t>Sustainable futures.</a:t>
            </a:r>
          </a:p>
        </p:txBody>
      </p:sp>
      <p:sp>
        <p:nvSpPr>
          <p:cNvPr id="59395" name="Rectangle 3"/>
          <p:cNvSpPr>
            <a:spLocks noGrp="1" noChangeArrowheads="1"/>
          </p:cNvSpPr>
          <p:nvPr>
            <p:ph type="body" idx="1"/>
          </p:nvPr>
        </p:nvSpPr>
        <p:spPr/>
        <p:txBody>
          <a:bodyPr/>
          <a:lstStyle/>
          <a:p>
            <a:pPr eaLnBrk="1" hangingPunct="1"/>
            <a:r>
              <a:rPr lang="en-GB" smtClean="0"/>
              <a:t>If we are to accept that there is a crisis within the agricultural sector, and that there are a lack of jobs in the rural environment, surely growing energy crops, power self-sufficiency, and the jobs this would generate would be a sustainable way forward? </a:t>
            </a:r>
          </a:p>
        </p:txBody>
      </p:sp>
    </p:spTree>
  </p:cSld>
  <p:clrMapOvr>
    <a:masterClrMapping/>
  </p:clrMapOvr>
</p:sld>
</file>

<file path=ppt/theme/theme1.xml><?xml version="1.0" encoding="utf-8"?>
<a:theme xmlns:a="http://schemas.openxmlformats.org/drawingml/2006/main" name="Pixel">
  <a:themeElements>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fontScheme name="Pix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Pixel</Template>
  <TotalTime>576</TotalTime>
  <Words>4459</Words>
  <Application>Microsoft PowerPoint</Application>
  <PresentationFormat>On-screen Show (4:3)</PresentationFormat>
  <Paragraphs>480</Paragraphs>
  <Slides>53</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Arial</vt:lpstr>
      <vt:lpstr>Wingdings</vt:lpstr>
      <vt:lpstr>Arial Black</vt:lpstr>
      <vt:lpstr>Times New Roman</vt:lpstr>
      <vt:lpstr>MS Mincho</vt:lpstr>
      <vt:lpstr>Mangal</vt:lpstr>
      <vt:lpstr>Tahoma</vt:lpstr>
      <vt:lpstr>Pixel</vt:lpstr>
      <vt:lpstr>Slide 1</vt:lpstr>
      <vt:lpstr>Historically: Waste</vt:lpstr>
      <vt:lpstr>What is Waste?</vt:lpstr>
      <vt:lpstr>Annex 1</vt:lpstr>
      <vt:lpstr>Controlled Waste Regulations 1992, as amended </vt:lpstr>
      <vt:lpstr>Current Legislation</vt:lpstr>
      <vt:lpstr>Waste: Today</vt:lpstr>
      <vt:lpstr>Waste Streams</vt:lpstr>
      <vt:lpstr>Hierarchy of the EU Waste Strategy 2006</vt:lpstr>
      <vt:lpstr>Environmental Permitting (England and Wales) Regulations 2007</vt:lpstr>
      <vt:lpstr>Controlled Waste (Registration Of Carriers and Seizure of Vehicles) Regulations 1991, as amended</vt:lpstr>
      <vt:lpstr>European Waste Catalogue (EWC)</vt:lpstr>
      <vt:lpstr>Slide 13</vt:lpstr>
      <vt:lpstr>Waste Management Chain</vt:lpstr>
      <vt:lpstr>Slide 15</vt:lpstr>
      <vt:lpstr>Environmental Permitting (England and Wales) Regulations 2007, as amended Landfill (Scotland) Regulations 2003, as amended Landfill (Northern Ireland) Regulations 2003, as amended </vt:lpstr>
      <vt:lpstr>Pre-treatment of Non-Hazardous Waste</vt:lpstr>
      <vt:lpstr>Landfill Tax</vt:lpstr>
      <vt:lpstr>Waste Acceptance Criteria (WAC)</vt:lpstr>
      <vt:lpstr>In the UK</vt:lpstr>
      <vt:lpstr>The UK (Continued)</vt:lpstr>
      <vt:lpstr>Waste Electrical and Electronic Equipment (WEEE) Regulations 2006</vt:lpstr>
      <vt:lpstr>Slide 23</vt:lpstr>
      <vt:lpstr>Business User Obligations</vt:lpstr>
      <vt:lpstr>Storage of WEEE</vt:lpstr>
      <vt:lpstr>The UK (Continued)</vt:lpstr>
      <vt:lpstr>In Wales</vt:lpstr>
      <vt:lpstr>Waste Strategies</vt:lpstr>
      <vt:lpstr>WRAP’S focus </vt:lpstr>
      <vt:lpstr>WRAP</vt:lpstr>
      <vt:lpstr>WRAP and Construction</vt:lpstr>
      <vt:lpstr>Sustainability is most easily understood when broken into three distinct areas: </vt:lpstr>
      <vt:lpstr>Materials In has 2 main opportunities:</vt:lpstr>
      <vt:lpstr>Looking at materials Out:</vt:lpstr>
      <vt:lpstr>Key Opportunities</vt:lpstr>
      <vt:lpstr>True cost of construction waste</vt:lpstr>
      <vt:lpstr>Slide 37</vt:lpstr>
      <vt:lpstr>Added costs</vt:lpstr>
      <vt:lpstr>More than just compliance</vt:lpstr>
      <vt:lpstr>Slide 40</vt:lpstr>
      <vt:lpstr>½ Waste to Landfill : University Signatories</vt:lpstr>
      <vt:lpstr>Energy and Sustainable development.</vt:lpstr>
      <vt:lpstr>Methods of Renewable Power Generation.</vt:lpstr>
      <vt:lpstr>Methods of Renewable Power Generation. (Continued.)</vt:lpstr>
      <vt:lpstr>Renewable energy</vt:lpstr>
      <vt:lpstr>Why do we need renewable energy?</vt:lpstr>
      <vt:lpstr>The Renewable Debate</vt:lpstr>
      <vt:lpstr>Are Renewables the only solution?</vt:lpstr>
      <vt:lpstr>Are Renewables efficient?</vt:lpstr>
      <vt:lpstr>Are Renewables efficient? .(Continued.)</vt:lpstr>
      <vt:lpstr>Why do we need renewable energy?</vt:lpstr>
      <vt:lpstr>Slide 52</vt:lpstr>
      <vt:lpstr>Sustainable futures.</vt:lpstr>
    </vt:vector>
  </TitlesOfParts>
  <Company>home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Waste and Energy</dc:title>
  <dc:creator>Linda Rudd</dc:creator>
  <cp:lastModifiedBy>bus-lr</cp:lastModifiedBy>
  <cp:revision>12</cp:revision>
  <dcterms:created xsi:type="dcterms:W3CDTF">2006-05-09T08:43:30Z</dcterms:created>
  <dcterms:modified xsi:type="dcterms:W3CDTF">2011-12-05T10:25:09Z</dcterms:modified>
</cp:coreProperties>
</file>