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599"/>
  </p:normalViewPr>
  <p:slideViewPr>
    <p:cSldViewPr snapToGrid="0" snapToObjects="1">
      <p:cViewPr varScale="1">
        <p:scale>
          <a:sx n="108" d="100"/>
          <a:sy n="108" d="100"/>
        </p:scale>
        <p:origin x="6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DC270-9EC8-304C-BE15-CD7F90C268DE}" type="datetimeFigureOut">
              <a:rPr kumimoji="1" lang="zh-CN" altLang="en-US" smtClean="0"/>
              <a:t>2018/5/11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07F62-ADA1-A547-9FB3-B8E2B93DD38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57105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DC270-9EC8-304C-BE15-CD7F90C268DE}" type="datetimeFigureOut">
              <a:rPr kumimoji="1" lang="zh-CN" altLang="en-US" smtClean="0"/>
              <a:t>2018/5/11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07F62-ADA1-A547-9FB3-B8E2B93DD38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794178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DC270-9EC8-304C-BE15-CD7F90C268DE}" type="datetimeFigureOut">
              <a:rPr kumimoji="1" lang="zh-CN" altLang="en-US" smtClean="0"/>
              <a:t>2018/5/11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07F62-ADA1-A547-9FB3-B8E2B93DD38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153687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DC270-9EC8-304C-BE15-CD7F90C268DE}" type="datetimeFigureOut">
              <a:rPr kumimoji="1" lang="zh-CN" altLang="en-US" smtClean="0"/>
              <a:t>2018/5/11</a:t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07F62-ADA1-A547-9FB3-B8E2B93DD38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993923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DC270-9EC8-304C-BE15-CD7F90C268DE}" type="datetimeFigureOut">
              <a:rPr kumimoji="1" lang="zh-CN" altLang="en-US" smtClean="0"/>
              <a:t>2018/5/11</a:t>
            </a:fld>
            <a:endParaRPr kumimoji="1"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幻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07F62-ADA1-A547-9FB3-B8E2B93DD38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701081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DC270-9EC8-304C-BE15-CD7F90C268DE}" type="datetimeFigureOut">
              <a:rPr kumimoji="1" lang="zh-CN" altLang="en-US" smtClean="0"/>
              <a:t>2018/5/11</a:t>
            </a:fld>
            <a:endParaRPr kumimoji="1"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07F62-ADA1-A547-9FB3-B8E2B93DD38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630003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DC270-9EC8-304C-BE15-CD7F90C268DE}" type="datetimeFigureOut">
              <a:rPr kumimoji="1" lang="zh-CN" altLang="en-US" smtClean="0"/>
              <a:t>2018/5/11</a:t>
            </a:fld>
            <a:endParaRPr kumimoji="1"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幻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07F62-ADA1-A547-9FB3-B8E2B93DD38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370226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DC270-9EC8-304C-BE15-CD7F90C268DE}" type="datetimeFigureOut">
              <a:rPr kumimoji="1" lang="zh-CN" altLang="en-US" smtClean="0"/>
              <a:t>2018/5/11</a:t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07F62-ADA1-A547-9FB3-B8E2B93DD38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925151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DC270-9EC8-304C-BE15-CD7F90C268DE}" type="datetimeFigureOut">
              <a:rPr kumimoji="1" lang="zh-CN" altLang="en-US" smtClean="0"/>
              <a:t>2018/5/11</a:t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07F62-ADA1-A547-9FB3-B8E2B93DD38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028433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DC270-9EC8-304C-BE15-CD7F90C268DE}" type="datetimeFigureOut">
              <a:rPr kumimoji="1" lang="zh-CN" altLang="en-US" smtClean="0"/>
              <a:t>2018/5/11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07F62-ADA1-A547-9FB3-B8E2B93DD38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5713416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本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DC270-9EC8-304C-BE15-CD7F90C268DE}" type="datetimeFigureOut">
              <a:rPr kumimoji="1" lang="zh-CN" altLang="en-US" smtClean="0"/>
              <a:t>2018/5/11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307F62-ADA1-A547-9FB3-B8E2B93DD38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139070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2DC270-9EC8-304C-BE15-CD7F90C268DE}" type="datetimeFigureOut">
              <a:rPr kumimoji="1" lang="zh-CN" altLang="en-US" smtClean="0"/>
              <a:t>2018/5/11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zh-CN" altLang="en-US"/>
          </a:p>
        </p:txBody>
      </p:sp>
      <p:sp>
        <p:nvSpPr>
          <p:cNvPr id="6" name="幻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307F62-ADA1-A547-9FB3-B8E2B93DD387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221015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dirty="0"/>
              <a:t>How culture affects entrepreneurship</a:t>
            </a:r>
            <a:r>
              <a:rPr lang="zh-CN" altLang="en-US" dirty="0"/>
              <a:t> </a:t>
            </a:r>
            <a:r>
              <a:rPr lang="en-US" altLang="zh-CN" dirty="0"/>
              <a:t>in</a:t>
            </a:r>
            <a:r>
              <a:rPr lang="zh-CN" altLang="en-US" dirty="0"/>
              <a:t> </a:t>
            </a:r>
            <a:r>
              <a:rPr lang="en-US" altLang="zh-CN" dirty="0"/>
              <a:t>China</a:t>
            </a:r>
            <a:r>
              <a:rPr lang="zh-CN" altLang="en-US" dirty="0"/>
              <a:t> </a:t>
            </a:r>
            <a:r>
              <a:rPr lang="en-US" altLang="zh-CN" dirty="0"/>
              <a:t>and</a:t>
            </a:r>
            <a:r>
              <a:rPr lang="zh-CN" altLang="en-US" dirty="0"/>
              <a:t> </a:t>
            </a:r>
            <a:r>
              <a:rPr lang="en-US" altLang="zh-CN" dirty="0"/>
              <a:t>North</a:t>
            </a:r>
            <a:r>
              <a:rPr lang="zh-CN" altLang="en-US" dirty="0"/>
              <a:t> </a:t>
            </a:r>
            <a:r>
              <a:rPr lang="en-US" altLang="zh-CN" dirty="0"/>
              <a:t>America</a:t>
            </a:r>
            <a:endParaRPr kumimoji="1"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921042" y="4817227"/>
            <a:ext cx="9144000" cy="1655762"/>
          </a:xfrm>
        </p:spPr>
        <p:txBody>
          <a:bodyPr/>
          <a:lstStyle/>
          <a:p>
            <a:pPr algn="r"/>
            <a:r>
              <a:rPr kumimoji="1" lang="en-US" altLang="zh-CN" dirty="0"/>
              <a:t>Student</a:t>
            </a:r>
            <a:r>
              <a:rPr kumimoji="1" lang="zh-CN" altLang="en-US" dirty="0"/>
              <a:t> </a:t>
            </a:r>
            <a:r>
              <a:rPr kumimoji="1" lang="en-US" altLang="zh-CN" dirty="0" err="1"/>
              <a:t>Name:Jiao</a:t>
            </a:r>
            <a:r>
              <a:rPr kumimoji="1" lang="en-US" altLang="zh-CN" dirty="0"/>
              <a:t> </a:t>
            </a:r>
            <a:r>
              <a:rPr kumimoji="1" lang="en-US" altLang="zh-CN" dirty="0" err="1"/>
              <a:t>Ao</a:t>
            </a:r>
            <a:endParaRPr kumimoji="1" lang="zh-CN" altLang="en-US" dirty="0"/>
          </a:p>
          <a:p>
            <a:pPr algn="r"/>
            <a:r>
              <a:rPr kumimoji="1" lang="en-US" altLang="zh-CN" dirty="0"/>
              <a:t>Student</a:t>
            </a:r>
            <a:r>
              <a:rPr kumimoji="1" lang="zh-CN" altLang="en-US" dirty="0"/>
              <a:t> </a:t>
            </a:r>
            <a:r>
              <a:rPr kumimoji="1" lang="en-US" altLang="zh-CN" dirty="0"/>
              <a:t>No.1703698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359483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PEST factors and their relationship with entrepreneurship</a:t>
            </a:r>
            <a:endParaRPr kumimoji="1" lang="zh-CN" altLang="en-US" dirty="0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1979074"/>
              </p:ext>
            </p:extLst>
          </p:nvPr>
        </p:nvGraphicFramePr>
        <p:xfrm>
          <a:off x="982579" y="3040814"/>
          <a:ext cx="10515600" cy="3484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altLang="zh-CN" dirty="0"/>
                        <a:t>PEST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China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North</a:t>
                      </a:r>
                      <a:r>
                        <a:rPr lang="zh-CN" altLang="en-US" dirty="0"/>
                        <a:t> </a:t>
                      </a:r>
                      <a:r>
                        <a:rPr lang="en-US" altLang="zh-CN" dirty="0"/>
                        <a:t>America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2425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dirty="0"/>
                        <a:t>P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Advantage:</a:t>
                      </a:r>
                      <a:r>
                        <a:rPr lang="zh-CN" alt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Low</a:t>
                      </a:r>
                      <a:r>
                        <a:rPr lang="zh-CN" alt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tax revenue </a:t>
                      </a:r>
                      <a:r>
                        <a:rPr lang="en-US" altLang="zh-CN" dirty="0">
                          <a:effectLst/>
                        </a:rPr>
                        <a:t>Disadvantage:</a:t>
                      </a:r>
                      <a:r>
                        <a:rPr lang="zh-CN" altLang="en-US" dirty="0">
                          <a:effectLst/>
                        </a:rPr>
                        <a:t> </a:t>
                      </a:r>
                    </a:p>
                    <a:p>
                      <a:r>
                        <a:rPr lang="en-US" altLang="zh-C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-Low</a:t>
                      </a:r>
                      <a:r>
                        <a:rPr lang="zh-CN" alt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direct supportive investment </a:t>
                      </a:r>
                      <a:endParaRPr lang="zh-CN" altLang="en-US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altLang="zh-C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-High</a:t>
                      </a:r>
                      <a:r>
                        <a:rPr lang="zh-CN" altLang="en-US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approval</a:t>
                      </a:r>
                      <a:r>
                        <a:rPr lang="zh-CN" altLang="en-US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costs</a:t>
                      </a:r>
                      <a:endParaRPr lang="zh-CN" altLang="en-US" dirty="0">
                        <a:effectLst/>
                      </a:endParaRPr>
                    </a:p>
                    <a:p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Specialized entrepreneurship courses and technical resources</a:t>
                      </a:r>
                      <a:r>
                        <a:rPr lang="zh-CN" altLang="en-US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</a:t>
                      </a:r>
                      <a:r>
                        <a:rPr lang="zh-CN" altLang="en-US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college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dirty="0"/>
                        <a:t>E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Decreased</a:t>
                      </a:r>
                      <a:r>
                        <a:rPr lang="zh-CN" alt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growth</a:t>
                      </a:r>
                      <a:r>
                        <a:rPr lang="zh-CN" alt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rate</a:t>
                      </a:r>
                      <a:endParaRPr lang="zh-CN" altLang="zh-CN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Slowdown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dirty="0"/>
                        <a:t>S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Open</a:t>
                      </a:r>
                      <a:r>
                        <a:rPr lang="zh-CN" alt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environment</a:t>
                      </a:r>
                      <a:endParaRPr lang="zh-CN" altLang="zh-CN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Mature</a:t>
                      </a:r>
                      <a:r>
                        <a:rPr lang="zh-CN" altLang="en-US" dirty="0"/>
                        <a:t> </a:t>
                      </a:r>
                      <a:r>
                        <a:rPr lang="en-US" altLang="zh-CN" dirty="0"/>
                        <a:t>development</a:t>
                      </a:r>
                      <a:r>
                        <a:rPr lang="zh-CN" altLang="en-US" dirty="0"/>
                        <a:t> </a:t>
                      </a:r>
                      <a:r>
                        <a:rPr lang="en-US" altLang="zh-CN" dirty="0"/>
                        <a:t>of</a:t>
                      </a:r>
                      <a:r>
                        <a:rPr lang="zh-CN" altLang="en-US" dirty="0"/>
                        <a:t> </a:t>
                      </a:r>
                      <a:r>
                        <a:rPr lang="en-US" altLang="zh-CN" dirty="0"/>
                        <a:t>incubators</a:t>
                      </a:r>
                      <a:r>
                        <a:rPr lang="zh-CN" altLang="en-US" baseline="0" dirty="0"/>
                        <a:t> </a:t>
                      </a:r>
                      <a:r>
                        <a:rPr lang="en-US" altLang="zh-CN" baseline="0" dirty="0"/>
                        <a:t>and</a:t>
                      </a:r>
                      <a:r>
                        <a:rPr lang="zh-CN" altLang="en-US" baseline="0" dirty="0"/>
                        <a:t> </a:t>
                      </a:r>
                      <a:r>
                        <a:rPr lang="en-US" altLang="zh-C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accelerators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dirty="0"/>
                        <a:t>T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lang="zh-CN" altLang="en-US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development</a:t>
                      </a:r>
                      <a:r>
                        <a:rPr lang="zh-CN" altLang="en-US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of</a:t>
                      </a:r>
                      <a:r>
                        <a:rPr lang="zh-CN" altLang="en-US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mobile</a:t>
                      </a:r>
                      <a:r>
                        <a:rPr lang="zh-CN" altLang="en-US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internet</a:t>
                      </a:r>
                      <a:endParaRPr lang="zh-CN" altLang="zh-CN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lang="zh-CN" altLang="en-US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development</a:t>
                      </a:r>
                      <a:r>
                        <a:rPr lang="zh-CN" altLang="en-US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of</a:t>
                      </a:r>
                      <a:r>
                        <a:rPr lang="zh-CN" altLang="en-US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mobile</a:t>
                      </a:r>
                      <a:r>
                        <a:rPr lang="zh-CN" altLang="en-US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altLang="zh-CN" sz="18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internet</a:t>
                      </a:r>
                      <a:endParaRPr lang="zh-CN" altLang="zh-CN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矩形 4"/>
          <p:cNvSpPr/>
          <p:nvPr/>
        </p:nvSpPr>
        <p:spPr>
          <a:xfrm>
            <a:off x="982579" y="1690688"/>
            <a:ext cx="9653337" cy="1200329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lIns="91440" tIns="45720" rIns="91440" bIns="45720">
            <a:spAutoFit/>
          </a:bodyPr>
          <a:lstStyle/>
          <a:p>
            <a:pPr>
              <a:defRPr/>
            </a:pPr>
            <a:r>
              <a:rPr lang="en-US" altLang="zh-CN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The culture in China is conservative compared with North America</a:t>
            </a:r>
            <a:endParaRPr lang="zh-CN" altLang="en-US" sz="36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859750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Challenges and opportunities facing entrepreneurs planning international strategy</a:t>
            </a:r>
            <a:endParaRPr kumimoji="1" lang="zh-CN" altLang="en-US" dirty="0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4896167"/>
              </p:ext>
            </p:extLst>
          </p:nvPr>
        </p:nvGraphicFramePr>
        <p:xfrm>
          <a:off x="982579" y="3203839"/>
          <a:ext cx="10515600" cy="11560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altLang="zh-CN" dirty="0"/>
                        <a:t>Challenges</a:t>
                      </a:r>
                      <a:r>
                        <a:rPr lang="zh-CN" altLang="en-US" dirty="0"/>
                        <a:t> </a:t>
                      </a:r>
                      <a:r>
                        <a:rPr lang="en-US" altLang="zh-CN" dirty="0"/>
                        <a:t>and</a:t>
                      </a:r>
                      <a:r>
                        <a:rPr lang="zh-CN" altLang="en-US" dirty="0"/>
                        <a:t> </a:t>
                      </a:r>
                      <a:r>
                        <a:rPr lang="en-US" altLang="zh-CN" dirty="0"/>
                        <a:t>opportunities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China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North</a:t>
                      </a:r>
                      <a:r>
                        <a:rPr lang="zh-CN" altLang="en-US" dirty="0"/>
                        <a:t> </a:t>
                      </a:r>
                      <a:r>
                        <a:rPr lang="en-US" altLang="zh-CN" dirty="0"/>
                        <a:t>America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438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dirty="0"/>
                        <a:t>Challenges</a:t>
                      </a:r>
                      <a:r>
                        <a:rPr lang="zh-CN" altLang="en-US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Localization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Increase</a:t>
                      </a:r>
                      <a:r>
                        <a:rPr lang="zh-CN" altLang="en-US" baseline="0" dirty="0"/>
                        <a:t> </a:t>
                      </a:r>
                      <a:r>
                        <a:rPr lang="en-US" altLang="zh-CN" baseline="0" dirty="0"/>
                        <a:t>labor</a:t>
                      </a:r>
                      <a:r>
                        <a:rPr lang="zh-CN" altLang="en-US" baseline="0" dirty="0"/>
                        <a:t> </a:t>
                      </a:r>
                      <a:r>
                        <a:rPr lang="en-US" altLang="zh-CN" baseline="0" dirty="0"/>
                        <a:t>cost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altLang="zh-CN" dirty="0"/>
                        <a:t>Opportunities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aseline="0" dirty="0"/>
                        <a:t>Hardware</a:t>
                      </a:r>
                      <a:r>
                        <a:rPr lang="zh-CN" altLang="en-US" baseline="0" dirty="0"/>
                        <a:t> </a:t>
                      </a:r>
                      <a:r>
                        <a:rPr lang="en-US" altLang="zh-CN" baseline="0" dirty="0"/>
                        <a:t>and</a:t>
                      </a:r>
                      <a:r>
                        <a:rPr lang="zh-CN" altLang="en-US" baseline="0" dirty="0"/>
                        <a:t> </a:t>
                      </a:r>
                      <a:r>
                        <a:rPr lang="en-US" altLang="zh-CN" baseline="0" dirty="0"/>
                        <a:t>low</a:t>
                      </a:r>
                      <a:r>
                        <a:rPr lang="zh-CN" altLang="en-US" baseline="0" dirty="0"/>
                        <a:t> </a:t>
                      </a:r>
                      <a:r>
                        <a:rPr lang="en-US" altLang="zh-CN" baseline="0" dirty="0"/>
                        <a:t>cost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Software</a:t>
                      </a:r>
                      <a:r>
                        <a:rPr lang="zh-CN" altLang="en-US" baseline="0" dirty="0"/>
                        <a:t> </a:t>
                      </a:r>
                      <a:r>
                        <a:rPr lang="en-US" altLang="zh-CN" baseline="0" dirty="0"/>
                        <a:t>and</a:t>
                      </a:r>
                      <a:r>
                        <a:rPr lang="zh-CN" altLang="en-US" baseline="0" dirty="0"/>
                        <a:t>  </a:t>
                      </a:r>
                      <a:r>
                        <a:rPr lang="en-US" altLang="zh-CN" baseline="0" dirty="0"/>
                        <a:t>business</a:t>
                      </a:r>
                      <a:r>
                        <a:rPr lang="zh-CN" altLang="en-US" baseline="0" dirty="0"/>
                        <a:t> </a:t>
                      </a:r>
                      <a:r>
                        <a:rPr lang="en-US" altLang="zh-CN" baseline="0" dirty="0"/>
                        <a:t>models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矩形 4"/>
          <p:cNvSpPr/>
          <p:nvPr/>
        </p:nvSpPr>
        <p:spPr>
          <a:xfrm>
            <a:off x="982579" y="1690688"/>
            <a:ext cx="9653337" cy="1200329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>
              <a:defRPr/>
            </a:pPr>
            <a:r>
              <a:rPr lang="en-US" altLang="zh-CN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The</a:t>
            </a:r>
            <a:r>
              <a:rPr lang="zh-CN" altLang="en-US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culture</a:t>
            </a:r>
            <a:r>
              <a:rPr lang="zh-CN" altLang="en-US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in</a:t>
            </a:r>
            <a:r>
              <a:rPr lang="zh-CN" altLang="en-US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North America</a:t>
            </a:r>
            <a:r>
              <a:rPr lang="zh-CN" altLang="en-US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is</a:t>
            </a:r>
            <a:r>
              <a:rPr lang="zh-CN" altLang="en-US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comprehensive</a:t>
            </a:r>
            <a:r>
              <a:rPr lang="zh-CN" altLang="en-US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compared</a:t>
            </a:r>
            <a:r>
              <a:rPr lang="zh-CN" altLang="en-US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with</a:t>
            </a:r>
            <a:r>
              <a:rPr lang="zh-CN" altLang="en-US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China</a:t>
            </a:r>
            <a:endParaRPr lang="zh-CN" altLang="en-US" sz="36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37938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Challenges and opportunities facing entrepreneurs planning international strategy</a:t>
            </a:r>
            <a:endParaRPr kumimoji="1" lang="zh-CN" altLang="en-US" dirty="0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982579" y="3203839"/>
          <a:ext cx="10515600" cy="11560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altLang="zh-CN" dirty="0"/>
                        <a:t>Challenges</a:t>
                      </a:r>
                      <a:r>
                        <a:rPr lang="zh-CN" altLang="en-US" dirty="0"/>
                        <a:t> </a:t>
                      </a:r>
                      <a:r>
                        <a:rPr lang="en-US" altLang="zh-CN" dirty="0"/>
                        <a:t>and</a:t>
                      </a:r>
                      <a:r>
                        <a:rPr lang="zh-CN" altLang="en-US" dirty="0"/>
                        <a:t> </a:t>
                      </a:r>
                      <a:r>
                        <a:rPr lang="en-US" altLang="zh-CN" dirty="0"/>
                        <a:t>opportunities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China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North</a:t>
                      </a:r>
                      <a:r>
                        <a:rPr lang="zh-CN" altLang="en-US" dirty="0"/>
                        <a:t> </a:t>
                      </a:r>
                      <a:r>
                        <a:rPr lang="en-US" altLang="zh-CN" dirty="0"/>
                        <a:t>America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438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dirty="0"/>
                        <a:t>Challenges</a:t>
                      </a:r>
                      <a:r>
                        <a:rPr lang="zh-CN" altLang="en-US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Localization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Increase</a:t>
                      </a:r>
                      <a:r>
                        <a:rPr lang="zh-CN" altLang="en-US" baseline="0" dirty="0"/>
                        <a:t> </a:t>
                      </a:r>
                      <a:r>
                        <a:rPr lang="en-US" altLang="zh-CN" baseline="0" dirty="0"/>
                        <a:t>labor</a:t>
                      </a:r>
                      <a:r>
                        <a:rPr lang="zh-CN" altLang="en-US" baseline="0" dirty="0"/>
                        <a:t> </a:t>
                      </a:r>
                      <a:r>
                        <a:rPr lang="en-US" altLang="zh-CN" baseline="0" dirty="0"/>
                        <a:t>cost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altLang="zh-CN" dirty="0"/>
                        <a:t>Opportunities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baseline="0" dirty="0"/>
                        <a:t>Hardware</a:t>
                      </a:r>
                      <a:r>
                        <a:rPr lang="zh-CN" altLang="en-US" baseline="0" dirty="0"/>
                        <a:t> </a:t>
                      </a:r>
                      <a:r>
                        <a:rPr lang="en-US" altLang="zh-CN" baseline="0" dirty="0"/>
                        <a:t>and</a:t>
                      </a:r>
                      <a:r>
                        <a:rPr lang="zh-CN" altLang="en-US" baseline="0" dirty="0"/>
                        <a:t> </a:t>
                      </a:r>
                      <a:r>
                        <a:rPr lang="en-US" altLang="zh-CN" baseline="0" dirty="0"/>
                        <a:t>low</a:t>
                      </a:r>
                      <a:r>
                        <a:rPr lang="zh-CN" altLang="en-US" baseline="0" dirty="0"/>
                        <a:t> </a:t>
                      </a:r>
                      <a:r>
                        <a:rPr lang="en-US" altLang="zh-CN" baseline="0" dirty="0"/>
                        <a:t>cost</a:t>
                      </a:r>
                      <a:endParaRPr lang="zh-CN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altLang="zh-CN" dirty="0"/>
                        <a:t>Software</a:t>
                      </a:r>
                      <a:r>
                        <a:rPr lang="zh-CN" altLang="en-US" baseline="0" dirty="0"/>
                        <a:t> </a:t>
                      </a:r>
                      <a:r>
                        <a:rPr lang="en-US" altLang="zh-CN" baseline="0" dirty="0"/>
                        <a:t>and</a:t>
                      </a:r>
                      <a:r>
                        <a:rPr lang="zh-CN" altLang="en-US" baseline="0" dirty="0"/>
                        <a:t>  </a:t>
                      </a:r>
                      <a:r>
                        <a:rPr lang="en-US" altLang="zh-CN" baseline="0" dirty="0"/>
                        <a:t>business</a:t>
                      </a:r>
                      <a:r>
                        <a:rPr lang="zh-CN" altLang="en-US" baseline="0" dirty="0"/>
                        <a:t> </a:t>
                      </a:r>
                      <a:r>
                        <a:rPr lang="en-US" altLang="zh-CN" baseline="0" dirty="0"/>
                        <a:t>models</a:t>
                      </a:r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矩形 4"/>
          <p:cNvSpPr/>
          <p:nvPr/>
        </p:nvSpPr>
        <p:spPr>
          <a:xfrm>
            <a:off x="982579" y="1690688"/>
            <a:ext cx="9653337" cy="1200329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>
              <a:defRPr/>
            </a:pPr>
            <a:r>
              <a:rPr lang="en-US" altLang="zh-CN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The</a:t>
            </a:r>
            <a:r>
              <a:rPr lang="zh-CN" altLang="en-US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culture</a:t>
            </a:r>
            <a:r>
              <a:rPr lang="zh-CN" altLang="en-US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in</a:t>
            </a:r>
            <a:r>
              <a:rPr lang="zh-CN" altLang="en-US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North America</a:t>
            </a:r>
            <a:r>
              <a:rPr lang="zh-CN" altLang="en-US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is</a:t>
            </a:r>
            <a:r>
              <a:rPr lang="zh-CN" altLang="en-US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comprehensive</a:t>
            </a:r>
            <a:r>
              <a:rPr lang="zh-CN" altLang="en-US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compared</a:t>
            </a:r>
            <a:r>
              <a:rPr lang="zh-CN" altLang="en-US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with</a:t>
            </a:r>
            <a:r>
              <a:rPr lang="zh-CN" altLang="en-US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China</a:t>
            </a:r>
            <a:endParaRPr lang="zh-CN" altLang="en-US" sz="36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20937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Gender factors in global entrepreneurship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84408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altLang="zh-CN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The</a:t>
            </a:r>
            <a:r>
              <a:rPr lang="zh-CN" altLang="en-US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culture</a:t>
            </a:r>
            <a:r>
              <a:rPr lang="zh-CN" altLang="en-US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in</a:t>
            </a:r>
            <a:r>
              <a:rPr lang="zh-CN" altLang="en-US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China</a:t>
            </a:r>
            <a:r>
              <a:rPr lang="zh-CN" altLang="en-US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is</a:t>
            </a:r>
            <a:r>
              <a:rPr lang="zh-CN" altLang="en-US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making</a:t>
            </a:r>
            <a:r>
              <a:rPr lang="zh-CN" altLang="en-US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improvements</a:t>
            </a:r>
            <a:r>
              <a:rPr lang="zh-CN" altLang="en-US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in</a:t>
            </a:r>
            <a:r>
              <a:rPr lang="zh-CN" altLang="en-US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terms</a:t>
            </a:r>
            <a:r>
              <a:rPr lang="zh-CN" altLang="en-US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of</a:t>
            </a:r>
            <a:r>
              <a:rPr lang="zh-CN" altLang="en-US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gender</a:t>
            </a:r>
            <a:r>
              <a:rPr lang="zh-CN" altLang="en-US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r>
              <a:rPr lang="en-US" altLang="zh-CN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equality</a:t>
            </a:r>
            <a:r>
              <a:rPr lang="zh-CN" altLang="en-US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</a:p>
          <a:p>
            <a:endParaRPr lang="zh-CN" altLang="en-US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  <a:p>
            <a:endParaRPr lang="zh-CN" altLang="en-US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  <a:p>
            <a:endParaRPr lang="zh-CN" altLang="en-US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  <a:p>
            <a:endParaRPr lang="zh-CN" altLang="en-US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  <a:p>
            <a:pPr marL="0" indent="0">
              <a:buNone/>
            </a:pPr>
            <a:endParaRPr lang="zh-CN" altLang="en-US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  <a:p>
            <a:pPr marL="0" indent="0">
              <a:buNone/>
            </a:pPr>
            <a:r>
              <a:rPr lang="zh-CN" altLang="en-US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                                                             </a:t>
            </a:r>
            <a:r>
              <a:rPr lang="en-US" altLang="zh-CN" sz="2200" dirty="0"/>
              <a:t>Oracle’s</a:t>
            </a:r>
            <a:r>
              <a:rPr lang="zh-CN" altLang="en-US" sz="2200" dirty="0"/>
              <a:t> </a:t>
            </a:r>
            <a:r>
              <a:rPr lang="en-US" altLang="zh-CN" sz="2200" dirty="0"/>
              <a:t>CFO</a:t>
            </a:r>
            <a:endParaRPr lang="zh-CN" altLang="en-US" sz="22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  <a:p>
            <a:pPr marL="0" indent="0">
              <a:buNone/>
            </a:pPr>
            <a:r>
              <a:rPr kumimoji="1" lang="zh-CN" altLang="en-US" dirty="0"/>
              <a:t>      </a:t>
            </a:r>
          </a:p>
          <a:p>
            <a:pPr marL="0" indent="0">
              <a:buNone/>
            </a:pPr>
            <a:r>
              <a:rPr kumimoji="1" lang="zh-CN" altLang="en-US" sz="2200" dirty="0"/>
              <a:t>            </a:t>
            </a:r>
            <a:r>
              <a:rPr kumimoji="1" lang="en-US" altLang="zh-CN" sz="2200" dirty="0"/>
              <a:t>Ruth </a:t>
            </a:r>
            <a:r>
              <a:rPr kumimoji="1" lang="en-US" altLang="zh-CN" sz="2200" dirty="0" err="1"/>
              <a:t>Porat</a:t>
            </a:r>
            <a:r>
              <a:rPr kumimoji="1" lang="zh-CN" altLang="en-US" sz="2200" dirty="0"/>
              <a:t> </a:t>
            </a:r>
            <a:r>
              <a:rPr kumimoji="1" lang="en-US" altLang="zh-CN" sz="2200" dirty="0"/>
              <a:t>Google’s</a:t>
            </a:r>
            <a:r>
              <a:rPr kumimoji="1" lang="zh-CN" altLang="en-US" sz="2200" dirty="0"/>
              <a:t> </a:t>
            </a:r>
            <a:r>
              <a:rPr kumimoji="1" lang="en-US" altLang="zh-CN" sz="2200" dirty="0"/>
              <a:t>CFO</a:t>
            </a:r>
            <a:r>
              <a:rPr kumimoji="1" lang="zh-CN" altLang="en-US" sz="2200" dirty="0"/>
              <a:t>     </a:t>
            </a:r>
          </a:p>
          <a:p>
            <a:endParaRPr lang="zh-CN" altLang="en-US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  <a:p>
            <a:endParaRPr lang="zh-CN" altLang="en-US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</p:txBody>
      </p:sp>
      <p:pic>
        <p:nvPicPr>
          <p:cNvPr id="1026" name="Picture 2" descr="http://t11.baidu.com/it/u=1189894069,577997186&amp;fm=173&amp;s=C1E5B1460A1911D2F22EBD150300D0CA&amp;w=410&amp;h=285&amp;img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3632" y="3065399"/>
            <a:ext cx="3340768" cy="2322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t11.baidu.com/it/u=1818566995,746639280&amp;fm=173&amp;s=52B03CC5044D075144396D8E0300E006&amp;w=590&amp;h=396&amp;img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7327" y="2084340"/>
            <a:ext cx="3550318" cy="238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photocdn.sohu.com/20150309/mp5276216_1425883170498_3_th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1341" y="2084340"/>
            <a:ext cx="3230659" cy="2111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文本框 6"/>
          <p:cNvSpPr txBox="1"/>
          <p:nvPr/>
        </p:nvSpPr>
        <p:spPr>
          <a:xfrm>
            <a:off x="9959037" y="4404868"/>
            <a:ext cx="12092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dirty="0" err="1"/>
              <a:t>Gree’s</a:t>
            </a:r>
            <a:r>
              <a:rPr kumimoji="1" lang="zh-CN" altLang="en-US" dirty="0"/>
              <a:t> </a:t>
            </a:r>
            <a:r>
              <a:rPr kumimoji="1" lang="en-US" altLang="zh-CN" dirty="0"/>
              <a:t>CEO</a:t>
            </a:r>
            <a:endParaRPr kumimoji="1" lang="zh-CN" altLang="en-US" dirty="0"/>
          </a:p>
        </p:txBody>
      </p:sp>
      <p:pic>
        <p:nvPicPr>
          <p:cNvPr id="1032" name="Picture 8" descr="http://n1.itc.cn/img8/wb/smccloud/2015/03/09/142587358878012671.JPE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4178" y="4774200"/>
            <a:ext cx="2544859" cy="1908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文本框 11"/>
          <p:cNvSpPr txBox="1"/>
          <p:nvPr/>
        </p:nvSpPr>
        <p:spPr>
          <a:xfrm>
            <a:off x="9959037" y="6124629"/>
            <a:ext cx="1403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dirty="0"/>
              <a:t> </a:t>
            </a:r>
            <a:r>
              <a:rPr kumimoji="1" lang="en-US" altLang="zh-CN" dirty="0" err="1"/>
              <a:t>Lafaso’s</a:t>
            </a:r>
            <a:r>
              <a:rPr kumimoji="1" lang="zh-CN" altLang="en-US" dirty="0"/>
              <a:t> </a:t>
            </a:r>
            <a:r>
              <a:rPr kumimoji="1" lang="en-US" altLang="zh-CN" dirty="0"/>
              <a:t>CEO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558713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International models of entrepreneurship-China </a:t>
            </a:r>
            <a:endParaRPr kumimoji="1" lang="zh-CN" altLang="en-US" dirty="0"/>
          </a:p>
        </p:txBody>
      </p:sp>
      <p:pic>
        <p:nvPicPr>
          <p:cNvPr id="2050" name="Picture 2" descr="https://timgsa.baidu.com/timg?image&amp;quality=80&amp;size=b9999_10000&amp;sec=1526051769576&amp;di=09d9d3e6f24c1513abe175bd92767b3e&amp;imgtype=0&amp;src=http%3A%2F%2Fn4.cmsfile.pg0.cn%2Fgroup1%2FM00%2F67%2F63%2FCgqg11jY-SaANxVZAAYhJPaE6oU584.jpg%3Fenable%3D%26w%3D550%26h%3D392%26cut%3D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3094" y="1597025"/>
            <a:ext cx="610519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文本框 3"/>
          <p:cNvSpPr txBox="1"/>
          <p:nvPr/>
        </p:nvSpPr>
        <p:spPr>
          <a:xfrm>
            <a:off x="2981634" y="5948363"/>
            <a:ext cx="68361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dirty="0"/>
              <a:t>Ma</a:t>
            </a:r>
            <a:r>
              <a:rPr kumimoji="1" lang="zh-CN" altLang="en-US" dirty="0"/>
              <a:t> </a:t>
            </a:r>
            <a:r>
              <a:rPr kumimoji="1" lang="en-US" altLang="zh-CN" dirty="0"/>
              <a:t>Yun,</a:t>
            </a:r>
            <a:r>
              <a:rPr kumimoji="1" lang="zh-CN" altLang="en-US" dirty="0"/>
              <a:t> </a:t>
            </a:r>
            <a:r>
              <a:rPr kumimoji="1" lang="en-US" altLang="zh-CN" dirty="0" err="1"/>
              <a:t>Alibaba’s</a:t>
            </a:r>
            <a:r>
              <a:rPr kumimoji="1" lang="zh-CN" altLang="en-US" dirty="0"/>
              <a:t> </a:t>
            </a:r>
            <a:r>
              <a:rPr kumimoji="1" lang="en-US" altLang="zh-CN" dirty="0"/>
              <a:t>CEO,</a:t>
            </a:r>
            <a:r>
              <a:rPr kumimoji="1" lang="zh-CN" altLang="en-US" dirty="0"/>
              <a:t> </a:t>
            </a:r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largest</a:t>
            </a:r>
            <a:r>
              <a:rPr kumimoji="1" lang="zh-CN" altLang="en-US" dirty="0"/>
              <a:t> </a:t>
            </a:r>
            <a:r>
              <a:rPr kumimoji="1" lang="en-US" altLang="zh-CN" dirty="0"/>
              <a:t>online</a:t>
            </a:r>
            <a:r>
              <a:rPr kumimoji="1" lang="zh-CN" altLang="en-US" dirty="0"/>
              <a:t> </a:t>
            </a:r>
            <a:r>
              <a:rPr kumimoji="1" lang="en-US" altLang="zh-CN" dirty="0"/>
              <a:t>platform</a:t>
            </a:r>
            <a:r>
              <a:rPr kumimoji="1" lang="zh-CN" altLang="en-US" dirty="0"/>
              <a:t> </a:t>
            </a:r>
            <a:r>
              <a:rPr kumimoji="1" lang="en-US" altLang="zh-CN" dirty="0"/>
              <a:t>in</a:t>
            </a:r>
            <a:r>
              <a:rPr kumimoji="1" lang="zh-CN" altLang="en-US" dirty="0"/>
              <a:t> </a:t>
            </a:r>
            <a:r>
              <a:rPr kumimoji="1" lang="en-US" altLang="zh-CN" dirty="0"/>
              <a:t>China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86461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International models of entrepreneurship-North</a:t>
            </a:r>
            <a:r>
              <a:rPr lang="zh-CN" altLang="en-US" dirty="0"/>
              <a:t> </a:t>
            </a:r>
            <a:r>
              <a:rPr lang="en-US" altLang="zh-CN" dirty="0"/>
              <a:t>America </a:t>
            </a:r>
            <a:endParaRPr kumimoji="1" lang="zh-CN" altLang="en-US" dirty="0"/>
          </a:p>
        </p:txBody>
      </p:sp>
      <p:sp>
        <p:nvSpPr>
          <p:cNvPr id="4" name="文本框 3"/>
          <p:cNvSpPr txBox="1"/>
          <p:nvPr/>
        </p:nvSpPr>
        <p:spPr>
          <a:xfrm>
            <a:off x="2331927" y="5945004"/>
            <a:ext cx="7185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dirty="0"/>
              <a:t>Mark Zuckerberg,</a:t>
            </a:r>
            <a:r>
              <a:rPr kumimoji="1" lang="zh-CN" altLang="en-US" dirty="0"/>
              <a:t> </a:t>
            </a:r>
            <a:r>
              <a:rPr kumimoji="1" lang="en-US" altLang="zh-CN" dirty="0"/>
              <a:t>Facebook’s</a:t>
            </a:r>
            <a:r>
              <a:rPr kumimoji="1" lang="zh-CN" altLang="en-US" dirty="0"/>
              <a:t> </a:t>
            </a:r>
            <a:r>
              <a:rPr kumimoji="1" lang="en-US" altLang="zh-CN" dirty="0"/>
              <a:t>CEO,</a:t>
            </a:r>
            <a:r>
              <a:rPr kumimoji="1" lang="zh-CN" altLang="en-US" dirty="0"/>
              <a:t> </a:t>
            </a:r>
            <a:r>
              <a:rPr kumimoji="1" lang="en-US" altLang="zh-CN" dirty="0"/>
              <a:t>the</a:t>
            </a:r>
            <a:r>
              <a:rPr kumimoji="1" lang="zh-CN" altLang="en-US" dirty="0"/>
              <a:t> </a:t>
            </a:r>
            <a:r>
              <a:rPr kumimoji="1" lang="en-US" altLang="zh-CN" dirty="0"/>
              <a:t>most</a:t>
            </a:r>
            <a:r>
              <a:rPr kumimoji="1" lang="zh-CN" altLang="en-US" dirty="0"/>
              <a:t> </a:t>
            </a:r>
            <a:r>
              <a:rPr kumimoji="1" lang="en-US" altLang="zh-CN" dirty="0"/>
              <a:t>popular</a:t>
            </a:r>
            <a:r>
              <a:rPr kumimoji="1" lang="zh-CN" altLang="en-US" dirty="0"/>
              <a:t> </a:t>
            </a:r>
            <a:r>
              <a:rPr kumimoji="1" lang="en-US" altLang="zh-CN" dirty="0"/>
              <a:t>social</a:t>
            </a:r>
            <a:r>
              <a:rPr kumimoji="1" lang="zh-CN" altLang="en-US" dirty="0"/>
              <a:t> </a:t>
            </a:r>
            <a:r>
              <a:rPr kumimoji="1" lang="en-US" altLang="zh-CN" dirty="0"/>
              <a:t>media</a:t>
            </a:r>
            <a:r>
              <a:rPr kumimoji="1" lang="zh-CN" altLang="en-US" dirty="0"/>
              <a:t> </a:t>
            </a:r>
            <a:r>
              <a:rPr kumimoji="1" lang="en-US" altLang="zh-CN" dirty="0"/>
              <a:t>company</a:t>
            </a:r>
            <a:endParaRPr kumimoji="1" lang="zh-CN" altLang="en-US" dirty="0"/>
          </a:p>
        </p:txBody>
      </p:sp>
      <p:pic>
        <p:nvPicPr>
          <p:cNvPr id="3074" name="Picture 2" descr="https://timgsa.baidu.com/timg?image&amp;quality=80&amp;size=b9999_10000&amp;sec=1526051938186&amp;di=58297b54693b2e1cbce1efb234ed2158&amp;imgtype=0&amp;src=http%3A%2F%2Ffile.tuweia.cn%2FM00%2F02%2F0D%2FCoPea1QkxcqACVLtAAEEto5Alo840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8663" y="1817245"/>
            <a:ext cx="6200775" cy="400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695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The differing nature of entrepreneurship-China</a:t>
            </a:r>
            <a:endParaRPr kumimoji="1" lang="zh-CN" altLang="en-US" dirty="0"/>
          </a:p>
        </p:txBody>
      </p:sp>
      <p:sp>
        <p:nvSpPr>
          <p:cNvPr id="3" name="七角星 2"/>
          <p:cNvSpPr/>
          <p:nvPr/>
        </p:nvSpPr>
        <p:spPr>
          <a:xfrm>
            <a:off x="974559" y="2237874"/>
            <a:ext cx="2743198" cy="1925053"/>
          </a:xfrm>
          <a:prstGeom prst="star7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800" dirty="0"/>
              <a:t>IPO</a:t>
            </a:r>
            <a:endParaRPr kumimoji="1" lang="zh-CN" altLang="en-US" sz="2800" dirty="0"/>
          </a:p>
        </p:txBody>
      </p:sp>
      <p:sp>
        <p:nvSpPr>
          <p:cNvPr id="7" name="七角星 6"/>
          <p:cNvSpPr/>
          <p:nvPr/>
        </p:nvSpPr>
        <p:spPr>
          <a:xfrm>
            <a:off x="7206917" y="2237873"/>
            <a:ext cx="3160294" cy="1925053"/>
          </a:xfrm>
          <a:prstGeom prst="star7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sz="2800" dirty="0"/>
              <a:t>Financing</a:t>
            </a:r>
            <a:endParaRPr kumimoji="1" lang="zh-CN" altLang="en-US" sz="2800" dirty="0"/>
          </a:p>
        </p:txBody>
      </p:sp>
      <p:sp>
        <p:nvSpPr>
          <p:cNvPr id="5" name="资料带 4"/>
          <p:cNvSpPr/>
          <p:nvPr/>
        </p:nvSpPr>
        <p:spPr>
          <a:xfrm>
            <a:off x="3922296" y="3501190"/>
            <a:ext cx="3777914" cy="262144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800" dirty="0"/>
              <a:t>Combination</a:t>
            </a:r>
            <a:r>
              <a:rPr kumimoji="1" lang="zh-CN" altLang="en-US" sz="2800" dirty="0"/>
              <a:t> </a:t>
            </a:r>
            <a:r>
              <a:rPr kumimoji="1" lang="en-US" altLang="zh-CN" sz="2800" dirty="0"/>
              <a:t>with</a:t>
            </a:r>
            <a:r>
              <a:rPr kumimoji="1" lang="zh-CN" altLang="en-US" sz="2800" dirty="0"/>
              <a:t> </a:t>
            </a:r>
            <a:r>
              <a:rPr kumimoji="1" lang="en-US" altLang="zh-CN" sz="2800" dirty="0"/>
              <a:t>internet</a:t>
            </a:r>
            <a:endParaRPr kumimoji="1" lang="zh-CN" altLang="en-US" sz="2800" dirty="0"/>
          </a:p>
          <a:p>
            <a:pPr algn="ctr"/>
            <a:r>
              <a:rPr kumimoji="1" lang="en-US" altLang="zh-CN" sz="2800" dirty="0"/>
              <a:t>Application</a:t>
            </a:r>
            <a:r>
              <a:rPr kumimoji="1" lang="zh-CN" altLang="en-US" sz="2800" dirty="0"/>
              <a:t> </a:t>
            </a:r>
            <a:r>
              <a:rPr kumimoji="1" lang="en-US" altLang="zh-CN" sz="2800" dirty="0"/>
              <a:t>innovation</a:t>
            </a:r>
            <a:endParaRPr kumimoji="1" lang="zh-CN" altLang="en-US" sz="2800" dirty="0"/>
          </a:p>
        </p:txBody>
      </p:sp>
    </p:spTree>
    <p:extLst>
      <p:ext uri="{BB962C8B-B14F-4D97-AF65-F5344CB8AC3E}">
        <p14:creationId xmlns:p14="http://schemas.microsoft.com/office/powerpoint/2010/main" val="516483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The differing nature of entrepreneurship-North</a:t>
            </a:r>
            <a:r>
              <a:rPr lang="zh-CN" altLang="en-US" dirty="0"/>
              <a:t> </a:t>
            </a:r>
            <a:r>
              <a:rPr lang="en-US" altLang="zh-CN" dirty="0"/>
              <a:t>America</a:t>
            </a:r>
            <a:endParaRPr kumimoji="1" lang="zh-CN" altLang="en-US" dirty="0"/>
          </a:p>
        </p:txBody>
      </p:sp>
      <p:sp>
        <p:nvSpPr>
          <p:cNvPr id="3" name="七角星 2"/>
          <p:cNvSpPr/>
          <p:nvPr/>
        </p:nvSpPr>
        <p:spPr>
          <a:xfrm>
            <a:off x="974559" y="2237874"/>
            <a:ext cx="2743198" cy="1925053"/>
          </a:xfrm>
          <a:prstGeom prst="star7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800"/>
              <a:t>Curiosity</a:t>
            </a:r>
            <a:endParaRPr kumimoji="1" lang="zh-CN" altLang="en-US" sz="2800" dirty="0"/>
          </a:p>
        </p:txBody>
      </p:sp>
      <p:sp>
        <p:nvSpPr>
          <p:cNvPr id="7" name="七角星 6"/>
          <p:cNvSpPr/>
          <p:nvPr/>
        </p:nvSpPr>
        <p:spPr>
          <a:xfrm>
            <a:off x="7206917" y="2237873"/>
            <a:ext cx="3160294" cy="1925053"/>
          </a:xfrm>
          <a:prstGeom prst="star7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800" dirty="0"/>
              <a:t>Seek</a:t>
            </a:r>
            <a:r>
              <a:rPr kumimoji="1" lang="zh-CN" altLang="en-US" sz="2800" dirty="0"/>
              <a:t> </a:t>
            </a:r>
            <a:r>
              <a:rPr kumimoji="1" lang="en-US" altLang="zh-CN" sz="2800" dirty="0"/>
              <a:t>innovation</a:t>
            </a:r>
            <a:endParaRPr kumimoji="1" lang="zh-CN" altLang="en-US" sz="2800" dirty="0"/>
          </a:p>
        </p:txBody>
      </p:sp>
      <p:sp>
        <p:nvSpPr>
          <p:cNvPr id="5" name="资料带 4"/>
          <p:cNvSpPr/>
          <p:nvPr/>
        </p:nvSpPr>
        <p:spPr>
          <a:xfrm>
            <a:off x="3922296" y="4006516"/>
            <a:ext cx="3777914" cy="2116115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1" lang="en-US" altLang="zh-CN" sz="2800" dirty="0"/>
              <a:t>Technological</a:t>
            </a:r>
            <a:r>
              <a:rPr kumimoji="1" lang="zh-CN" altLang="en-US" sz="2800" dirty="0"/>
              <a:t> </a:t>
            </a:r>
            <a:r>
              <a:rPr kumimoji="1" lang="en-US" altLang="zh-CN" sz="2800" dirty="0"/>
              <a:t>innovation</a:t>
            </a:r>
            <a:endParaRPr kumimoji="1" lang="zh-CN" altLang="en-US" sz="2800" dirty="0"/>
          </a:p>
          <a:p>
            <a:pPr algn="ctr"/>
            <a:r>
              <a:rPr kumimoji="1" lang="en-US" altLang="zh-CN" sz="2800" dirty="0"/>
              <a:t>Product/service</a:t>
            </a:r>
            <a:r>
              <a:rPr kumimoji="1" lang="zh-CN" altLang="en-US" sz="2800" dirty="0"/>
              <a:t> </a:t>
            </a:r>
            <a:r>
              <a:rPr kumimoji="1" lang="en-US" altLang="zh-CN" sz="2800" dirty="0"/>
              <a:t>innovation</a:t>
            </a:r>
            <a:endParaRPr kumimoji="1" lang="zh-CN" altLang="en-US" sz="2800" dirty="0"/>
          </a:p>
        </p:txBody>
      </p:sp>
    </p:spTree>
    <p:extLst>
      <p:ext uri="{BB962C8B-B14F-4D97-AF65-F5344CB8AC3E}">
        <p14:creationId xmlns:p14="http://schemas.microsoft.com/office/powerpoint/2010/main" val="6631298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s://timgsa.baidu.com/timg?image&amp;quality=80&amp;size=b9999_10000&amp;sec=1526053480401&amp;di=52aab1384c1496886b8f31d34c733210&amp;imgtype=0&amp;src=http%3A%2F%2Fpic.58pic.com%2F58pic%2F14%2F72%2F51%2F83B58PICHs9_102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230" y="685801"/>
            <a:ext cx="5807242" cy="5807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06327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253</Words>
  <Application>Microsoft Office PowerPoint</Application>
  <PresentationFormat>宽屏</PresentationFormat>
  <Paragraphs>70</Paragraphs>
  <Slides>10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15" baseType="lpstr">
      <vt:lpstr>宋体</vt:lpstr>
      <vt:lpstr>Arial</vt:lpstr>
      <vt:lpstr>Calibri</vt:lpstr>
      <vt:lpstr>Calibri Light</vt:lpstr>
      <vt:lpstr>Office 主题</vt:lpstr>
      <vt:lpstr>How culture affects entrepreneurship in China and North America</vt:lpstr>
      <vt:lpstr>PEST factors and their relationship with entrepreneurship</vt:lpstr>
      <vt:lpstr>Challenges and opportunities facing entrepreneurs planning international strategy</vt:lpstr>
      <vt:lpstr>Challenges and opportunities facing entrepreneurs planning international strategy</vt:lpstr>
      <vt:lpstr>Gender factors in global entrepreneurship</vt:lpstr>
      <vt:lpstr>International models of entrepreneurship-China </vt:lpstr>
      <vt:lpstr>International models of entrepreneurship-North America </vt:lpstr>
      <vt:lpstr>The differing nature of entrepreneurship-China</vt:lpstr>
      <vt:lpstr>The differing nature of entrepreneurship-North America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culture affects entrepreneurship in China and North America</dc:title>
  <dc:creator>Microsoft Office 用户</dc:creator>
  <cp:lastModifiedBy>qq qq</cp:lastModifiedBy>
  <cp:revision>21</cp:revision>
  <dcterms:created xsi:type="dcterms:W3CDTF">2018-05-11T11:56:02Z</dcterms:created>
  <dcterms:modified xsi:type="dcterms:W3CDTF">2018-05-11T14:06:00Z</dcterms:modified>
</cp:coreProperties>
</file>