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8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EF29E3F-B0F5-4913-98C3-2D5AEE7E4C98}" type="datetimeFigureOut">
              <a:rPr lang="en-GB" smtClean="0"/>
              <a:t>21/07/2026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3604085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29E3F-B0F5-4913-98C3-2D5AEE7E4C98}"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1523600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29E3F-B0F5-4913-98C3-2D5AEE7E4C98}"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280763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F29E3F-B0F5-4913-98C3-2D5AEE7E4C98}"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157516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F29E3F-B0F5-4913-98C3-2D5AEE7E4C98}" type="datetimeFigureOut">
              <a:rPr lang="en-GB" smtClean="0"/>
              <a:t>21/07/2026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2985133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F29E3F-B0F5-4913-98C3-2D5AEE7E4C98}" type="datetimeFigureOut">
              <a:rPr lang="en-GB" smtClean="0"/>
              <a:t>21/07/2026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2416354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F29E3F-B0F5-4913-98C3-2D5AEE7E4C98}" type="datetimeFigureOut">
              <a:rPr lang="en-GB" smtClean="0"/>
              <a:t>21/07/2026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3906121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F29E3F-B0F5-4913-98C3-2D5AEE7E4C98}"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2673306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F29E3F-B0F5-4913-98C3-2D5AEE7E4C98}"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2649497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F29E3F-B0F5-4913-98C3-2D5AEE7E4C98}"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422539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EF29E3F-B0F5-4913-98C3-2D5AEE7E4C98}"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3008592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EF29E3F-B0F5-4913-98C3-2D5AEE7E4C98}"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808621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29E3F-B0F5-4913-98C3-2D5AEE7E4C98}"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630518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EF29E3F-B0F5-4913-98C3-2D5AEE7E4C98}" type="datetimeFigureOut">
              <a:rPr lang="en-GB" smtClean="0"/>
              <a:t>21/07/2026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3091944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EF29E3F-B0F5-4913-98C3-2D5AEE7E4C98}" type="datetimeFigureOut">
              <a:rPr lang="en-GB" smtClean="0"/>
              <a:t>21/07/2026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42051622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EF29E3F-B0F5-4913-98C3-2D5AEE7E4C98}"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896263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EF29E3F-B0F5-4913-98C3-2D5AEE7E4C98}"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0380BD-E1CC-4007-857C-EAEFB0E1DC45}" type="slidenum">
              <a:rPr lang="en-GB" smtClean="0"/>
              <a:t>‹#›</a:t>
            </a:fld>
            <a:endParaRPr lang="en-GB"/>
          </a:p>
        </p:txBody>
      </p:sp>
    </p:spTree>
    <p:extLst>
      <p:ext uri="{BB962C8B-B14F-4D97-AF65-F5344CB8AC3E}">
        <p14:creationId xmlns:p14="http://schemas.microsoft.com/office/powerpoint/2010/main" val="3750099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EF29E3F-B0F5-4913-98C3-2D5AEE7E4C98}" type="datetimeFigureOut">
              <a:rPr lang="en-GB" smtClean="0"/>
              <a:t>21/07/2026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60380BD-E1CC-4007-857C-EAEFB0E1DC45}" type="slidenum">
              <a:rPr lang="en-GB" smtClean="0"/>
              <a:t>‹#›</a:t>
            </a:fld>
            <a:endParaRPr lang="en-GB"/>
          </a:p>
        </p:txBody>
      </p:sp>
    </p:spTree>
    <p:extLst>
      <p:ext uri="{BB962C8B-B14F-4D97-AF65-F5344CB8AC3E}">
        <p14:creationId xmlns:p14="http://schemas.microsoft.com/office/powerpoint/2010/main" val="12079829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A9BF757-AC59-96FB-1827-8A01F13783E9}"/>
              </a:ext>
            </a:extLst>
          </p:cNvPr>
          <p:cNvPicPr>
            <a:picLocks noChangeAspect="1"/>
          </p:cNvPicPr>
          <p:nvPr/>
        </p:nvPicPr>
        <p:blipFill>
          <a:blip r:embed="rId2">
            <a:alphaModFix amt="40000"/>
          </a:blip>
          <a:srcRect t="28904" b="1340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361881F-3E13-806E-66DC-08340FD8DC62}"/>
              </a:ext>
            </a:extLst>
          </p:cNvPr>
          <p:cNvSpPr>
            <a:spLocks noGrp="1"/>
          </p:cNvSpPr>
          <p:nvPr>
            <p:ph type="ctrTitle"/>
          </p:nvPr>
        </p:nvSpPr>
        <p:spPr>
          <a:xfrm>
            <a:off x="1154955" y="2099733"/>
            <a:ext cx="8825658" cy="1329267"/>
          </a:xfrm>
        </p:spPr>
        <p:txBody>
          <a:bodyPr>
            <a:normAutofit fontScale="90000"/>
          </a:bodyPr>
          <a:lstStyle/>
          <a:p>
            <a:r>
              <a:rPr lang="en-GB" b="1" dirty="0">
                <a:solidFill>
                  <a:schemeClr val="tx1"/>
                </a:solidFill>
              </a:rPr>
              <a:t>DS3 Digital Portfolio</a:t>
            </a:r>
            <a:br>
              <a:rPr lang="en-GB" b="1" dirty="0">
                <a:solidFill>
                  <a:schemeClr val="tx1"/>
                </a:solidFill>
              </a:rPr>
            </a:br>
            <a:r>
              <a:rPr lang="en-GB" b="1" dirty="0">
                <a:solidFill>
                  <a:schemeClr val="tx1"/>
                </a:solidFill>
              </a:rPr>
              <a:t>Module:</a:t>
            </a:r>
            <a:r>
              <a:rPr lang="en-GB" dirty="0">
                <a:solidFill>
                  <a:schemeClr val="tx1"/>
                </a:solidFill>
              </a:rPr>
              <a:t> Digital Skills</a:t>
            </a:r>
            <a:br>
              <a:rPr lang="en-GB" dirty="0">
                <a:solidFill>
                  <a:schemeClr val="tx1"/>
                </a:solidFill>
              </a:rPr>
            </a:br>
            <a:endParaRPr lang="en-GB" dirty="0">
              <a:solidFill>
                <a:schemeClr val="tx1"/>
              </a:solidFill>
            </a:endParaRPr>
          </a:p>
        </p:txBody>
      </p:sp>
      <p:sp>
        <p:nvSpPr>
          <p:cNvPr id="3" name="Subtitle 2">
            <a:extLst>
              <a:ext uri="{FF2B5EF4-FFF2-40B4-BE49-F238E27FC236}">
                <a16:creationId xmlns:a16="http://schemas.microsoft.com/office/drawing/2014/main" id="{772B32A4-C162-781C-BF6A-831B17DC821D}"/>
              </a:ext>
            </a:extLst>
          </p:cNvPr>
          <p:cNvSpPr>
            <a:spLocks noGrp="1"/>
          </p:cNvSpPr>
          <p:nvPr>
            <p:ph type="subTitle" idx="1"/>
          </p:nvPr>
        </p:nvSpPr>
        <p:spPr>
          <a:xfrm>
            <a:off x="1154955" y="3429000"/>
            <a:ext cx="8825658" cy="3428990"/>
          </a:xfrm>
        </p:spPr>
        <p:txBody>
          <a:bodyPr>
            <a:normAutofit/>
          </a:bodyPr>
          <a:lstStyle/>
          <a:p>
            <a:pPr>
              <a:lnSpc>
                <a:spcPct val="90000"/>
              </a:lnSpc>
            </a:pPr>
            <a:r>
              <a:rPr lang="en-GB" sz="2800" b="1" dirty="0">
                <a:solidFill>
                  <a:schemeClr val="tx1"/>
                </a:solidFill>
              </a:rPr>
              <a:t>Student Name: Jaspreet Kaur</a:t>
            </a:r>
          </a:p>
          <a:p>
            <a:pPr>
              <a:lnSpc>
                <a:spcPct val="90000"/>
              </a:lnSpc>
            </a:pPr>
            <a:r>
              <a:rPr lang="en-GB" sz="2800" b="1" dirty="0">
                <a:solidFill>
                  <a:schemeClr val="tx1"/>
                </a:solidFill>
              </a:rPr>
              <a:t>Student </a:t>
            </a:r>
            <a:r>
              <a:rPr lang="en-GB" sz="2800" b="1">
                <a:solidFill>
                  <a:schemeClr val="tx1"/>
                </a:solidFill>
              </a:rPr>
              <a:t>ID: 2540478</a:t>
            </a:r>
            <a:endParaRPr lang="en-GB" sz="700" dirty="0">
              <a:solidFill>
                <a:schemeClr val="tx1"/>
              </a:solidFill>
            </a:endParaRPr>
          </a:p>
        </p:txBody>
      </p:sp>
    </p:spTree>
    <p:extLst>
      <p:ext uri="{BB962C8B-B14F-4D97-AF65-F5344CB8AC3E}">
        <p14:creationId xmlns:p14="http://schemas.microsoft.com/office/powerpoint/2010/main" val="9617255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2A7D6-8E09-604B-4195-7A2CD46132E9}"/>
              </a:ext>
            </a:extLst>
          </p:cNvPr>
          <p:cNvSpPr>
            <a:spLocks noGrp="1"/>
          </p:cNvSpPr>
          <p:nvPr>
            <p:ph type="title"/>
          </p:nvPr>
        </p:nvSpPr>
        <p:spPr/>
        <p:txBody>
          <a:bodyPr/>
          <a:lstStyle/>
          <a:p>
            <a:pPr algn="ctr"/>
            <a:r>
              <a:rPr lang="en-GB" b="1" dirty="0"/>
              <a:t>Introduction</a:t>
            </a:r>
            <a:br>
              <a:rPr lang="en-GB" b="1" dirty="0"/>
            </a:br>
            <a:endParaRPr lang="en-GB" dirty="0"/>
          </a:p>
        </p:txBody>
      </p:sp>
      <p:sp>
        <p:nvSpPr>
          <p:cNvPr id="3" name="Content Placeholder 2">
            <a:extLst>
              <a:ext uri="{FF2B5EF4-FFF2-40B4-BE49-F238E27FC236}">
                <a16:creationId xmlns:a16="http://schemas.microsoft.com/office/drawing/2014/main" id="{29CD8A5C-019B-58CC-067D-1867AD1596D8}"/>
              </a:ext>
            </a:extLst>
          </p:cNvPr>
          <p:cNvSpPr>
            <a:spLocks noGrp="1"/>
          </p:cNvSpPr>
          <p:nvPr>
            <p:ph idx="1"/>
          </p:nvPr>
        </p:nvSpPr>
        <p:spPr/>
        <p:txBody>
          <a:bodyPr/>
          <a:lstStyle/>
          <a:p>
            <a:pPr marL="0" indent="0">
              <a:buNone/>
            </a:pPr>
            <a:r>
              <a:rPr lang="en-GB" dirty="0"/>
              <a:t>This portfolio shows the digital work I completed during this module. I selected three examples because they show different digital skills that I learned during the course. These examples also show my progress from the beginning of the module until now. At first, I found some tasks difficult, but after practising and receiving feedback from my tutor, I became more confident. I can now complete many digital tasks on my own.</a:t>
            </a:r>
          </a:p>
          <a:p>
            <a:pPr marL="0" indent="0">
              <a:buNone/>
            </a:pPr>
            <a:endParaRPr lang="en-GB" dirty="0"/>
          </a:p>
        </p:txBody>
      </p:sp>
    </p:spTree>
    <p:extLst>
      <p:ext uri="{BB962C8B-B14F-4D97-AF65-F5344CB8AC3E}">
        <p14:creationId xmlns:p14="http://schemas.microsoft.com/office/powerpoint/2010/main" val="4177628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19183-29CD-57A1-F61E-5ED3D84800AA}"/>
              </a:ext>
            </a:extLst>
          </p:cNvPr>
          <p:cNvSpPr>
            <a:spLocks noGrp="1"/>
          </p:cNvSpPr>
          <p:nvPr>
            <p:ph type="title"/>
          </p:nvPr>
        </p:nvSpPr>
        <p:spPr>
          <a:xfrm>
            <a:off x="1154954" y="973668"/>
            <a:ext cx="8761413" cy="706964"/>
          </a:xfrm>
        </p:spPr>
        <p:txBody>
          <a:bodyPr>
            <a:normAutofit fontScale="90000"/>
          </a:bodyPr>
          <a:lstStyle/>
          <a:p>
            <a:pPr algn="ctr">
              <a:lnSpc>
                <a:spcPct val="90000"/>
              </a:lnSpc>
            </a:pPr>
            <a:r>
              <a:rPr lang="en-GB" sz="1800" b="1" dirty="0">
                <a:solidFill>
                  <a:srgbClr val="EBEBEB"/>
                </a:solidFill>
              </a:rPr>
              <a:t>Portfolio Item 1</a:t>
            </a:r>
            <a:br>
              <a:rPr lang="en-GB" sz="1800" b="1" dirty="0">
                <a:solidFill>
                  <a:srgbClr val="EBEBEB"/>
                </a:solidFill>
              </a:rPr>
            </a:br>
            <a:r>
              <a:rPr lang="en-GB" sz="1800" b="1" dirty="0">
                <a:solidFill>
                  <a:srgbClr val="EBEBEB"/>
                </a:solidFill>
              </a:rPr>
              <a:t>Microsoft Word Document</a:t>
            </a:r>
            <a:br>
              <a:rPr lang="en-GB" sz="1400" b="1" dirty="0">
                <a:solidFill>
                  <a:srgbClr val="EBEBEB"/>
                </a:solidFill>
              </a:rPr>
            </a:br>
            <a:endParaRPr lang="en-GB" sz="1400" dirty="0">
              <a:solidFill>
                <a:srgbClr val="EBEBEB"/>
              </a:solidFill>
            </a:endParaRPr>
          </a:p>
        </p:txBody>
      </p:sp>
      <p:sp>
        <p:nvSpPr>
          <p:cNvPr id="3" name="Content Placeholder 2">
            <a:extLst>
              <a:ext uri="{FF2B5EF4-FFF2-40B4-BE49-F238E27FC236}">
                <a16:creationId xmlns:a16="http://schemas.microsoft.com/office/drawing/2014/main" id="{A59349CA-21F0-9E7B-E616-4FD1CEABE273}"/>
              </a:ext>
            </a:extLst>
          </p:cNvPr>
          <p:cNvSpPr>
            <a:spLocks noGrp="1"/>
          </p:cNvSpPr>
          <p:nvPr>
            <p:ph idx="1"/>
          </p:nvPr>
        </p:nvSpPr>
        <p:spPr>
          <a:xfrm>
            <a:off x="304800" y="2133600"/>
            <a:ext cx="4331209" cy="4582886"/>
          </a:xfrm>
        </p:spPr>
        <p:txBody>
          <a:bodyPr anchor="ctr">
            <a:normAutofit/>
          </a:bodyPr>
          <a:lstStyle/>
          <a:p>
            <a:pPr marL="0" indent="0">
              <a:lnSpc>
                <a:spcPct val="90000"/>
              </a:lnSpc>
              <a:buNone/>
            </a:pPr>
            <a:r>
              <a:rPr lang="en-GB" sz="1100" b="1" dirty="0"/>
              <a:t>What is this work?</a:t>
            </a:r>
          </a:p>
          <a:p>
            <a:pPr>
              <a:lnSpc>
                <a:spcPct val="90000"/>
              </a:lnSpc>
            </a:pPr>
            <a:r>
              <a:rPr lang="en-GB" sz="1100" dirty="0"/>
              <a:t>I created a professional document using Microsoft Word. </a:t>
            </a:r>
          </a:p>
          <a:p>
            <a:pPr>
              <a:lnSpc>
                <a:spcPct val="90000"/>
              </a:lnSpc>
            </a:pPr>
            <a:r>
              <a:rPr lang="en-GB" sz="1100" dirty="0"/>
              <a:t>The document includes headings, tables and formatted text. </a:t>
            </a:r>
          </a:p>
          <a:p>
            <a:pPr marL="0" indent="0">
              <a:lnSpc>
                <a:spcPct val="90000"/>
              </a:lnSpc>
              <a:buNone/>
            </a:pPr>
            <a:r>
              <a:rPr lang="en-GB" sz="1100" b="1" dirty="0"/>
              <a:t>What skill does it show?</a:t>
            </a:r>
          </a:p>
          <a:p>
            <a:pPr>
              <a:lnSpc>
                <a:spcPct val="90000"/>
              </a:lnSpc>
            </a:pPr>
            <a:r>
              <a:rPr lang="en-GB" sz="1100" dirty="0"/>
              <a:t>Document formatting </a:t>
            </a:r>
          </a:p>
          <a:p>
            <a:pPr>
              <a:lnSpc>
                <a:spcPct val="90000"/>
              </a:lnSpc>
            </a:pPr>
            <a:r>
              <a:rPr lang="en-GB" sz="1100" dirty="0"/>
              <a:t>Creating tables </a:t>
            </a:r>
          </a:p>
          <a:p>
            <a:pPr>
              <a:lnSpc>
                <a:spcPct val="90000"/>
              </a:lnSpc>
            </a:pPr>
            <a:r>
              <a:rPr lang="en-GB" sz="1100" dirty="0"/>
              <a:t>Using headings </a:t>
            </a:r>
          </a:p>
          <a:p>
            <a:pPr>
              <a:lnSpc>
                <a:spcPct val="90000"/>
              </a:lnSpc>
            </a:pPr>
            <a:r>
              <a:rPr lang="en-GB" sz="1100" dirty="0"/>
              <a:t>Organising information </a:t>
            </a:r>
          </a:p>
          <a:p>
            <a:pPr marL="0" indent="0">
              <a:lnSpc>
                <a:spcPct val="90000"/>
              </a:lnSpc>
              <a:buNone/>
            </a:pPr>
            <a:r>
              <a:rPr lang="en-GB" sz="1100" b="1" dirty="0"/>
              <a:t>What did I learn?</a:t>
            </a:r>
          </a:p>
          <a:p>
            <a:pPr>
              <a:lnSpc>
                <a:spcPct val="90000"/>
              </a:lnSpc>
            </a:pPr>
            <a:r>
              <a:rPr lang="en-GB" sz="1100" dirty="0"/>
              <a:t>I learned how to create a professional document. </a:t>
            </a:r>
          </a:p>
          <a:p>
            <a:pPr>
              <a:lnSpc>
                <a:spcPct val="90000"/>
              </a:lnSpc>
            </a:pPr>
            <a:r>
              <a:rPr lang="en-GB" sz="1100" dirty="0"/>
              <a:t>I improved my formatting skills. </a:t>
            </a:r>
          </a:p>
          <a:p>
            <a:pPr>
              <a:lnSpc>
                <a:spcPct val="90000"/>
              </a:lnSpc>
            </a:pPr>
            <a:r>
              <a:rPr lang="en-GB" sz="1100" dirty="0"/>
              <a:t>I can now prepare assignments neatly using Microsoft Word</a:t>
            </a:r>
            <a:r>
              <a:rPr lang="en-GB" sz="900" dirty="0"/>
              <a:t>.</a:t>
            </a:r>
          </a:p>
          <a:p>
            <a:pPr marL="0" indent="0">
              <a:lnSpc>
                <a:spcPct val="90000"/>
              </a:lnSpc>
              <a:buNone/>
            </a:pPr>
            <a:endParaRPr lang="en-GB" sz="900" dirty="0"/>
          </a:p>
        </p:txBody>
      </p:sp>
      <p:pic>
        <p:nvPicPr>
          <p:cNvPr id="5" name="Picture 4">
            <a:extLst>
              <a:ext uri="{FF2B5EF4-FFF2-40B4-BE49-F238E27FC236}">
                <a16:creationId xmlns:a16="http://schemas.microsoft.com/office/drawing/2014/main" id="{F153C1FC-C2BF-9378-EB36-45429810A917}"/>
              </a:ext>
            </a:extLst>
          </p:cNvPr>
          <p:cNvPicPr>
            <a:picLocks noChangeAspect="1"/>
          </p:cNvPicPr>
          <p:nvPr/>
        </p:nvPicPr>
        <p:blipFill>
          <a:blip r:embed="rId2"/>
          <a:stretch>
            <a:fillRect/>
          </a:stretch>
        </p:blipFill>
        <p:spPr>
          <a:xfrm>
            <a:off x="4984956" y="2862215"/>
            <a:ext cx="6158802" cy="2894635"/>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308989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E266B-F027-EB66-F8C1-11679D955A49}"/>
              </a:ext>
            </a:extLst>
          </p:cNvPr>
          <p:cNvSpPr>
            <a:spLocks noGrp="1"/>
          </p:cNvSpPr>
          <p:nvPr>
            <p:ph type="title"/>
          </p:nvPr>
        </p:nvSpPr>
        <p:spPr>
          <a:xfrm>
            <a:off x="1154954" y="973668"/>
            <a:ext cx="8761413" cy="706964"/>
          </a:xfrm>
        </p:spPr>
        <p:txBody>
          <a:bodyPr>
            <a:normAutofit fontScale="90000"/>
          </a:bodyPr>
          <a:lstStyle/>
          <a:p>
            <a:pPr algn="ctr">
              <a:lnSpc>
                <a:spcPct val="90000"/>
              </a:lnSpc>
            </a:pPr>
            <a:r>
              <a:rPr lang="en-GB" sz="2700" b="1" dirty="0">
                <a:solidFill>
                  <a:srgbClr val="EBEBEB"/>
                </a:solidFill>
              </a:rPr>
              <a:t>Portfolio Item 2</a:t>
            </a:r>
            <a:br>
              <a:rPr lang="en-GB" sz="2700" b="1" dirty="0">
                <a:solidFill>
                  <a:srgbClr val="EBEBEB"/>
                </a:solidFill>
              </a:rPr>
            </a:br>
            <a:r>
              <a:rPr lang="en-GB" sz="2700" b="1" dirty="0">
                <a:solidFill>
                  <a:srgbClr val="EBEBEB"/>
                </a:solidFill>
              </a:rPr>
              <a:t>Microsoft Excel Spreadsheet</a:t>
            </a:r>
            <a:br>
              <a:rPr lang="en-GB" sz="1400" b="1" dirty="0">
                <a:solidFill>
                  <a:srgbClr val="EBEBEB"/>
                </a:solidFill>
              </a:rPr>
            </a:br>
            <a:endParaRPr lang="en-GB" sz="1400" dirty="0">
              <a:solidFill>
                <a:srgbClr val="EBEBEB"/>
              </a:solidFill>
            </a:endParaRPr>
          </a:p>
        </p:txBody>
      </p:sp>
      <p:sp>
        <p:nvSpPr>
          <p:cNvPr id="3" name="Content Placeholder 2">
            <a:extLst>
              <a:ext uri="{FF2B5EF4-FFF2-40B4-BE49-F238E27FC236}">
                <a16:creationId xmlns:a16="http://schemas.microsoft.com/office/drawing/2014/main" id="{26F5F56F-4657-E1E0-EBA3-B8D6D39E5A20}"/>
              </a:ext>
            </a:extLst>
          </p:cNvPr>
          <p:cNvSpPr>
            <a:spLocks noGrp="1"/>
          </p:cNvSpPr>
          <p:nvPr>
            <p:ph idx="1"/>
          </p:nvPr>
        </p:nvSpPr>
        <p:spPr>
          <a:xfrm>
            <a:off x="250371" y="2068287"/>
            <a:ext cx="4385638" cy="4659084"/>
          </a:xfrm>
        </p:spPr>
        <p:txBody>
          <a:bodyPr anchor="ctr">
            <a:normAutofit/>
          </a:bodyPr>
          <a:lstStyle/>
          <a:p>
            <a:pPr marL="0" indent="0">
              <a:lnSpc>
                <a:spcPct val="90000"/>
              </a:lnSpc>
              <a:buNone/>
            </a:pPr>
            <a:r>
              <a:rPr lang="en-GB" sz="1200" b="1" dirty="0"/>
              <a:t>What is this work?</a:t>
            </a:r>
          </a:p>
          <a:p>
            <a:pPr>
              <a:lnSpc>
                <a:spcPct val="90000"/>
              </a:lnSpc>
            </a:pPr>
            <a:r>
              <a:rPr lang="en-GB" sz="1200" dirty="0"/>
              <a:t>I created a spreadsheet to record income and expenses. </a:t>
            </a:r>
          </a:p>
          <a:p>
            <a:pPr>
              <a:lnSpc>
                <a:spcPct val="90000"/>
              </a:lnSpc>
            </a:pPr>
            <a:r>
              <a:rPr lang="en-GB" sz="1200" dirty="0"/>
              <a:t>I entered data and organised it into a table. </a:t>
            </a:r>
          </a:p>
          <a:p>
            <a:pPr marL="0" indent="0">
              <a:lnSpc>
                <a:spcPct val="90000"/>
              </a:lnSpc>
              <a:buNone/>
            </a:pPr>
            <a:r>
              <a:rPr lang="en-GB" sz="1200" b="1" dirty="0"/>
              <a:t>What skill does it show?</a:t>
            </a:r>
          </a:p>
          <a:p>
            <a:pPr>
              <a:lnSpc>
                <a:spcPct val="90000"/>
              </a:lnSpc>
            </a:pPr>
            <a:r>
              <a:rPr lang="en-GB" sz="1200" dirty="0"/>
              <a:t>Data entry </a:t>
            </a:r>
          </a:p>
          <a:p>
            <a:pPr>
              <a:lnSpc>
                <a:spcPct val="90000"/>
              </a:lnSpc>
            </a:pPr>
            <a:r>
              <a:rPr lang="en-GB" sz="1200" dirty="0"/>
              <a:t>Cell formatting </a:t>
            </a:r>
          </a:p>
          <a:p>
            <a:pPr>
              <a:lnSpc>
                <a:spcPct val="90000"/>
              </a:lnSpc>
            </a:pPr>
            <a:r>
              <a:rPr lang="en-GB" sz="1200" dirty="0"/>
              <a:t>Organising numbers </a:t>
            </a:r>
          </a:p>
          <a:p>
            <a:pPr>
              <a:lnSpc>
                <a:spcPct val="90000"/>
              </a:lnSpc>
            </a:pPr>
            <a:r>
              <a:rPr lang="en-GB" sz="1200" dirty="0"/>
              <a:t>Creating a simple budget </a:t>
            </a:r>
          </a:p>
          <a:p>
            <a:pPr marL="0" indent="0">
              <a:lnSpc>
                <a:spcPct val="90000"/>
              </a:lnSpc>
              <a:buNone/>
            </a:pPr>
            <a:r>
              <a:rPr lang="en-GB" sz="1200" b="1" dirty="0"/>
              <a:t>What did I learn?</a:t>
            </a:r>
          </a:p>
          <a:p>
            <a:pPr>
              <a:lnSpc>
                <a:spcPct val="90000"/>
              </a:lnSpc>
            </a:pPr>
            <a:r>
              <a:rPr lang="en-GB" sz="1200" dirty="0"/>
              <a:t>I learned how to organise financial information. </a:t>
            </a:r>
          </a:p>
          <a:p>
            <a:pPr>
              <a:lnSpc>
                <a:spcPct val="90000"/>
              </a:lnSpc>
            </a:pPr>
            <a:r>
              <a:rPr lang="en-GB" sz="1200" dirty="0"/>
              <a:t>I became more confident using Microsoft Excel. </a:t>
            </a:r>
          </a:p>
          <a:p>
            <a:pPr>
              <a:lnSpc>
                <a:spcPct val="90000"/>
              </a:lnSpc>
            </a:pPr>
            <a:r>
              <a:rPr lang="en-GB" sz="1200" dirty="0"/>
              <a:t>I can now create simple spreadsheets independently.</a:t>
            </a:r>
          </a:p>
          <a:p>
            <a:pPr marL="0" indent="0">
              <a:lnSpc>
                <a:spcPct val="90000"/>
              </a:lnSpc>
              <a:buNone/>
            </a:pPr>
            <a:endParaRPr lang="en-GB" sz="1000" dirty="0"/>
          </a:p>
        </p:txBody>
      </p:sp>
      <p:pic>
        <p:nvPicPr>
          <p:cNvPr id="4" name="Picture 3">
            <a:extLst>
              <a:ext uri="{FF2B5EF4-FFF2-40B4-BE49-F238E27FC236}">
                <a16:creationId xmlns:a16="http://schemas.microsoft.com/office/drawing/2014/main" id="{EE63A3D5-9D78-5D0E-B8AE-B4472BAD9275}"/>
              </a:ext>
            </a:extLst>
          </p:cNvPr>
          <p:cNvPicPr>
            <a:picLocks noChangeAspect="1"/>
          </p:cNvPicPr>
          <p:nvPr/>
        </p:nvPicPr>
        <p:blipFill>
          <a:blip r:embed="rId2"/>
          <a:stretch>
            <a:fillRect/>
          </a:stretch>
        </p:blipFill>
        <p:spPr bwMode="auto">
          <a:xfrm>
            <a:off x="4984956" y="2977692"/>
            <a:ext cx="6158802" cy="2663681"/>
          </a:xfrm>
          <a:prstGeom prst="roundRect">
            <a:avLst>
              <a:gd name="adj" fmla="val 1858"/>
            </a:avLst>
          </a:prstGeom>
          <a:noFill/>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687047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1640D-98A2-513B-B37C-018A7D3A1160}"/>
              </a:ext>
            </a:extLst>
          </p:cNvPr>
          <p:cNvSpPr>
            <a:spLocks noGrp="1"/>
          </p:cNvSpPr>
          <p:nvPr>
            <p:ph type="title"/>
          </p:nvPr>
        </p:nvSpPr>
        <p:spPr>
          <a:xfrm>
            <a:off x="1154954" y="783771"/>
            <a:ext cx="8761413" cy="896861"/>
          </a:xfrm>
        </p:spPr>
        <p:txBody>
          <a:bodyPr>
            <a:normAutofit/>
          </a:bodyPr>
          <a:lstStyle/>
          <a:p>
            <a:pPr algn="ctr">
              <a:lnSpc>
                <a:spcPct val="90000"/>
              </a:lnSpc>
            </a:pPr>
            <a:r>
              <a:rPr lang="en-GB" sz="1800" b="1" dirty="0">
                <a:solidFill>
                  <a:srgbClr val="EBEBEB"/>
                </a:solidFill>
              </a:rPr>
              <a:t>Portfolio Item 3</a:t>
            </a:r>
            <a:br>
              <a:rPr lang="en-GB" sz="1800" b="1" dirty="0">
                <a:solidFill>
                  <a:srgbClr val="EBEBEB"/>
                </a:solidFill>
              </a:rPr>
            </a:br>
            <a:r>
              <a:rPr lang="en-GB" sz="1800" b="1" dirty="0">
                <a:solidFill>
                  <a:srgbClr val="EBEBEB"/>
                </a:solidFill>
              </a:rPr>
              <a:t>Microsoft PowerPoint Presentation</a:t>
            </a:r>
            <a:br>
              <a:rPr lang="en-GB" sz="1600" b="1" dirty="0">
                <a:solidFill>
                  <a:srgbClr val="EBEBEB"/>
                </a:solidFill>
              </a:rPr>
            </a:br>
            <a:endParaRPr lang="en-GB" sz="1600" b="1" dirty="0">
              <a:solidFill>
                <a:srgbClr val="EBEBEB"/>
              </a:solidFill>
            </a:endParaRPr>
          </a:p>
        </p:txBody>
      </p:sp>
      <p:sp>
        <p:nvSpPr>
          <p:cNvPr id="3" name="Content Placeholder 2">
            <a:extLst>
              <a:ext uri="{FF2B5EF4-FFF2-40B4-BE49-F238E27FC236}">
                <a16:creationId xmlns:a16="http://schemas.microsoft.com/office/drawing/2014/main" id="{4EA3ECF8-CEAC-CA9C-8EC6-48058082FCE4}"/>
              </a:ext>
            </a:extLst>
          </p:cNvPr>
          <p:cNvSpPr>
            <a:spLocks noGrp="1"/>
          </p:cNvSpPr>
          <p:nvPr>
            <p:ph idx="1"/>
          </p:nvPr>
        </p:nvSpPr>
        <p:spPr>
          <a:xfrm>
            <a:off x="272143" y="2111829"/>
            <a:ext cx="4363866" cy="4746171"/>
          </a:xfrm>
        </p:spPr>
        <p:txBody>
          <a:bodyPr anchor="ctr">
            <a:normAutofit/>
          </a:bodyPr>
          <a:lstStyle/>
          <a:p>
            <a:pPr marL="0" indent="0">
              <a:lnSpc>
                <a:spcPct val="90000"/>
              </a:lnSpc>
              <a:buNone/>
            </a:pPr>
            <a:r>
              <a:rPr lang="en-GB" sz="1200" b="1" dirty="0"/>
              <a:t>What is this work?</a:t>
            </a:r>
          </a:p>
          <a:p>
            <a:pPr>
              <a:lnSpc>
                <a:spcPct val="90000"/>
              </a:lnSpc>
            </a:pPr>
            <a:r>
              <a:rPr lang="en-GB" sz="1200" dirty="0"/>
              <a:t>I created a PowerPoint presentation for my class activity. </a:t>
            </a:r>
          </a:p>
          <a:p>
            <a:pPr>
              <a:lnSpc>
                <a:spcPct val="90000"/>
              </a:lnSpc>
            </a:pPr>
            <a:r>
              <a:rPr lang="en-GB" sz="1200" dirty="0"/>
              <a:t>I organised information using slides. </a:t>
            </a:r>
          </a:p>
          <a:p>
            <a:pPr marL="0" indent="0">
              <a:lnSpc>
                <a:spcPct val="90000"/>
              </a:lnSpc>
              <a:buNone/>
            </a:pPr>
            <a:r>
              <a:rPr lang="en-GB" sz="1200" b="1" dirty="0"/>
              <a:t>What skill does it show?</a:t>
            </a:r>
          </a:p>
          <a:p>
            <a:pPr>
              <a:lnSpc>
                <a:spcPct val="90000"/>
              </a:lnSpc>
            </a:pPr>
            <a:r>
              <a:rPr lang="en-GB" sz="1200" dirty="0"/>
              <a:t>Presentation design </a:t>
            </a:r>
          </a:p>
          <a:p>
            <a:pPr>
              <a:lnSpc>
                <a:spcPct val="90000"/>
              </a:lnSpc>
            </a:pPr>
            <a:r>
              <a:rPr lang="en-GB" sz="1200" dirty="0"/>
              <a:t>Adding pictures </a:t>
            </a:r>
          </a:p>
          <a:p>
            <a:pPr>
              <a:lnSpc>
                <a:spcPct val="90000"/>
              </a:lnSpc>
            </a:pPr>
            <a:r>
              <a:rPr lang="en-GB" sz="1200" dirty="0"/>
              <a:t>Formatting text </a:t>
            </a:r>
          </a:p>
          <a:p>
            <a:pPr>
              <a:lnSpc>
                <a:spcPct val="90000"/>
              </a:lnSpc>
            </a:pPr>
            <a:r>
              <a:rPr lang="en-GB" sz="1200" dirty="0"/>
              <a:t>Organising information </a:t>
            </a:r>
          </a:p>
          <a:p>
            <a:pPr marL="0" indent="0">
              <a:lnSpc>
                <a:spcPct val="90000"/>
              </a:lnSpc>
              <a:buNone/>
            </a:pPr>
            <a:r>
              <a:rPr lang="en-GB" sz="1200" b="1" dirty="0"/>
              <a:t>What did I learn?</a:t>
            </a:r>
          </a:p>
          <a:p>
            <a:pPr>
              <a:lnSpc>
                <a:spcPct val="90000"/>
              </a:lnSpc>
            </a:pPr>
            <a:r>
              <a:rPr lang="en-GB" sz="1200" dirty="0"/>
              <a:t>I learned how to create attractive presentation slides. </a:t>
            </a:r>
          </a:p>
          <a:p>
            <a:pPr>
              <a:lnSpc>
                <a:spcPct val="90000"/>
              </a:lnSpc>
            </a:pPr>
            <a:r>
              <a:rPr lang="en-GB" sz="1200" dirty="0"/>
              <a:t>I improved my communication and presentation skills. </a:t>
            </a:r>
          </a:p>
          <a:p>
            <a:pPr>
              <a:lnSpc>
                <a:spcPct val="90000"/>
              </a:lnSpc>
            </a:pPr>
            <a:r>
              <a:rPr lang="en-GB" sz="1200" dirty="0"/>
              <a:t>I now feel confident using Microsoft PowerPoint. </a:t>
            </a:r>
          </a:p>
          <a:p>
            <a:pPr marL="0" indent="0">
              <a:lnSpc>
                <a:spcPct val="90000"/>
              </a:lnSpc>
              <a:buNone/>
            </a:pPr>
            <a:endParaRPr lang="en-GB" sz="900" dirty="0"/>
          </a:p>
        </p:txBody>
      </p:sp>
      <p:pic>
        <p:nvPicPr>
          <p:cNvPr id="5" name="Picture 4">
            <a:extLst>
              <a:ext uri="{FF2B5EF4-FFF2-40B4-BE49-F238E27FC236}">
                <a16:creationId xmlns:a16="http://schemas.microsoft.com/office/drawing/2014/main" id="{CA1F9511-EAD9-7603-C980-566C8A166960}"/>
              </a:ext>
            </a:extLst>
          </p:cNvPr>
          <p:cNvPicPr>
            <a:picLocks noChangeAspect="1"/>
          </p:cNvPicPr>
          <p:nvPr/>
        </p:nvPicPr>
        <p:blipFill>
          <a:blip r:embed="rId2"/>
          <a:stretch>
            <a:fillRect/>
          </a:stretch>
        </p:blipFill>
        <p:spPr>
          <a:xfrm>
            <a:off x="4984956" y="2923802"/>
            <a:ext cx="6158802" cy="2771461"/>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819677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19892-58EF-97F1-7157-B69C243D58E8}"/>
              </a:ext>
            </a:extLst>
          </p:cNvPr>
          <p:cNvSpPr>
            <a:spLocks noGrp="1"/>
          </p:cNvSpPr>
          <p:nvPr>
            <p:ph type="title"/>
          </p:nvPr>
        </p:nvSpPr>
        <p:spPr/>
        <p:txBody>
          <a:bodyPr/>
          <a:lstStyle/>
          <a:p>
            <a:pPr algn="ctr"/>
            <a:r>
              <a:rPr lang="en-GB" b="1" dirty="0"/>
              <a:t>My progress</a:t>
            </a:r>
          </a:p>
        </p:txBody>
      </p:sp>
      <p:sp>
        <p:nvSpPr>
          <p:cNvPr id="3" name="Content Placeholder 2">
            <a:extLst>
              <a:ext uri="{FF2B5EF4-FFF2-40B4-BE49-F238E27FC236}">
                <a16:creationId xmlns:a16="http://schemas.microsoft.com/office/drawing/2014/main" id="{898E7DE4-5E56-DDB1-22B3-126890B255A2}"/>
              </a:ext>
            </a:extLst>
          </p:cNvPr>
          <p:cNvSpPr>
            <a:spLocks noGrp="1"/>
          </p:cNvSpPr>
          <p:nvPr>
            <p:ph idx="1"/>
          </p:nvPr>
        </p:nvSpPr>
        <p:spPr/>
        <p:txBody>
          <a:bodyPr>
            <a:normAutofit lnSpcReduction="10000"/>
          </a:bodyPr>
          <a:lstStyle/>
          <a:p>
            <a:pPr marL="0" indent="0">
              <a:buNone/>
            </a:pPr>
            <a:r>
              <a:rPr lang="en-GB" b="1" dirty="0"/>
              <a:t>My Learning Journey</a:t>
            </a:r>
          </a:p>
          <a:p>
            <a:r>
              <a:rPr lang="en-GB" b="1" dirty="0"/>
              <a:t>One example I found difficult at first</a:t>
            </a:r>
          </a:p>
          <a:p>
            <a:pPr marL="0" indent="0">
              <a:buNone/>
            </a:pPr>
            <a:r>
              <a:rPr lang="en-GB" dirty="0"/>
              <a:t>Microsoft Excel was difficult because I had never used many of its features before. I was unsure how to organise data correctly.</a:t>
            </a:r>
          </a:p>
          <a:p>
            <a:r>
              <a:rPr lang="en-GB" b="1" dirty="0"/>
              <a:t>One example I improved</a:t>
            </a:r>
          </a:p>
          <a:p>
            <a:pPr marL="0" indent="0">
              <a:buNone/>
            </a:pPr>
            <a:r>
              <a:rPr lang="en-GB" dirty="0"/>
              <a:t>My Microsoft Word skills improved because I practised formatting documents, creating tables and organising information clearly.</a:t>
            </a:r>
          </a:p>
          <a:p>
            <a:r>
              <a:rPr lang="en-GB" b="1" dirty="0"/>
              <a:t>One example I can now do confidently</a:t>
            </a:r>
          </a:p>
          <a:p>
            <a:pPr marL="0" indent="0">
              <a:buNone/>
            </a:pPr>
            <a:r>
              <a:rPr lang="en-GB" dirty="0"/>
              <a:t>I can now create PowerPoint presentations by myself. I can add text, pictures, themes and organise slides without asking for help.</a:t>
            </a:r>
          </a:p>
          <a:p>
            <a:pPr marL="0" indent="0">
              <a:buNone/>
            </a:pPr>
            <a:endParaRPr lang="en-GB" dirty="0"/>
          </a:p>
        </p:txBody>
      </p:sp>
    </p:spTree>
    <p:extLst>
      <p:ext uri="{BB962C8B-B14F-4D97-AF65-F5344CB8AC3E}">
        <p14:creationId xmlns:p14="http://schemas.microsoft.com/office/powerpoint/2010/main" val="1083730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EA3D3-3CF9-49E2-D3EC-7A45D9F0295A}"/>
              </a:ext>
            </a:extLst>
          </p:cNvPr>
          <p:cNvSpPr>
            <a:spLocks noGrp="1"/>
          </p:cNvSpPr>
          <p:nvPr>
            <p:ph type="title"/>
          </p:nvPr>
        </p:nvSpPr>
        <p:spPr>
          <a:xfrm>
            <a:off x="1154954" y="1328056"/>
            <a:ext cx="8761413" cy="352575"/>
          </a:xfrm>
        </p:spPr>
        <p:txBody>
          <a:bodyPr/>
          <a:lstStyle/>
          <a:p>
            <a:pPr algn="ctr"/>
            <a:r>
              <a:rPr lang="en-GB" b="1" dirty="0"/>
              <a:t>Reflection</a:t>
            </a:r>
            <a:br>
              <a:rPr lang="en-GB" b="1" dirty="0"/>
            </a:br>
            <a:endParaRPr lang="en-GB" dirty="0"/>
          </a:p>
        </p:txBody>
      </p:sp>
      <p:sp>
        <p:nvSpPr>
          <p:cNvPr id="3" name="Content Placeholder 2">
            <a:extLst>
              <a:ext uri="{FF2B5EF4-FFF2-40B4-BE49-F238E27FC236}">
                <a16:creationId xmlns:a16="http://schemas.microsoft.com/office/drawing/2014/main" id="{F9D45FE9-57DE-D484-9634-40FAB3971AD0}"/>
              </a:ext>
            </a:extLst>
          </p:cNvPr>
          <p:cNvSpPr>
            <a:spLocks noGrp="1"/>
          </p:cNvSpPr>
          <p:nvPr>
            <p:ph idx="1"/>
          </p:nvPr>
        </p:nvSpPr>
        <p:spPr/>
        <p:txBody>
          <a:bodyPr/>
          <a:lstStyle/>
          <a:p>
            <a:pPr marL="0" indent="0">
              <a:buNone/>
            </a:pPr>
            <a:r>
              <a:rPr lang="en-GB" dirty="0"/>
              <a:t>During this module, I learned many new digital skills. At the beginning, I found using new software difficult because I was not familiar with the different tools. I improved by attending lessons, practising regularly and listening to my tutor's feedback. I am now much more confident using Microsoft Word, Excel and PowerPoint. These skills will help me complete university assignments, prepare professional presentations and organise information more effectively. They will also help me in my future career because digital skills are important in almost every workplace. I am proud of the progress I have made during this module and I will continue developing my digital skills in the future.</a:t>
            </a:r>
          </a:p>
          <a:p>
            <a:pPr marL="0" indent="0">
              <a:buNone/>
            </a:pPr>
            <a:endParaRPr lang="en-GB" dirty="0"/>
          </a:p>
        </p:txBody>
      </p:sp>
    </p:spTree>
    <p:extLst>
      <p:ext uri="{BB962C8B-B14F-4D97-AF65-F5344CB8AC3E}">
        <p14:creationId xmlns:p14="http://schemas.microsoft.com/office/powerpoint/2010/main" val="7762742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11</TotalTime>
  <Words>539</Words>
  <Application>Microsoft Office PowerPoint</Application>
  <PresentationFormat>Widescreen</PresentationFormat>
  <Paragraphs>54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 Boardroom</vt:lpstr>
      <vt:lpstr>DS3 Digital Portfolio Module: Digital Skills </vt:lpstr>
      <vt:lpstr>Introduction </vt:lpstr>
      <vt:lpstr>Portfolio Item 1 Microsoft Word Document </vt:lpstr>
      <vt:lpstr>Portfolio Item 2 Microsoft Excel Spreadsheet </vt:lpstr>
      <vt:lpstr>Portfolio Item 3 Microsoft PowerPoint Presentation </vt:lpstr>
      <vt:lpstr>My progress</vt:lpstr>
      <vt:lpstr>Reflection </vt:lpstr>
    </vt:vector>
  </TitlesOfParts>
  <Company>BLACK EDITION - tum0r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Maryam Ashraf</dc:creator>
  <cp:lastModifiedBy>Maryam Ashraf</cp:lastModifiedBy>
  <cp:revision>1</cp:revision>
  <dcterms:created xsi:type="dcterms:W3CDTF">2026-07-21T16:07:48Z</dcterms:created>
  <dcterms:modified xsi:type="dcterms:W3CDTF">2026-07-21T16:18:51Z</dcterms:modified>
</cp:coreProperties>
</file>