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13" r:id="rId3"/>
    <p:sldId id="320" r:id="rId4"/>
    <p:sldId id="321" r:id="rId5"/>
    <p:sldId id="820" r:id="rId6"/>
    <p:sldId id="821" r:id="rId7"/>
    <p:sldId id="822" r:id="rId8"/>
    <p:sldId id="819" r:id="rId9"/>
    <p:sldId id="823" r:id="rId10"/>
    <p:sldId id="816" r:id="rId11"/>
    <p:sldId id="314" r:id="rId12"/>
    <p:sldId id="344" r:id="rId13"/>
    <p:sldId id="315" r:id="rId14"/>
    <p:sldId id="316" r:id="rId15"/>
    <p:sldId id="318" r:id="rId16"/>
    <p:sldId id="312" r:id="rId17"/>
    <p:sldId id="263" r:id="rId18"/>
    <p:sldId id="275" r:id="rId19"/>
    <p:sldId id="264" r:id="rId20"/>
    <p:sldId id="265" r:id="rId21"/>
    <p:sldId id="266" r:id="rId22"/>
    <p:sldId id="267" r:id="rId23"/>
    <p:sldId id="268" r:id="rId24"/>
    <p:sldId id="817" r:id="rId25"/>
    <p:sldId id="269" r:id="rId26"/>
    <p:sldId id="271" r:id="rId27"/>
    <p:sldId id="272" r:id="rId28"/>
    <p:sldId id="273" r:id="rId29"/>
    <p:sldId id="274" r:id="rId30"/>
    <p:sldId id="257" r:id="rId31"/>
    <p:sldId id="262" r:id="rId32"/>
    <p:sldId id="258" r:id="rId33"/>
    <p:sldId id="259" r:id="rId34"/>
    <p:sldId id="260" r:id="rId35"/>
    <p:sldId id="319" r:id="rId36"/>
    <p:sldId id="800" r:id="rId37"/>
    <p:sldId id="802" r:id="rId38"/>
    <p:sldId id="803" r:id="rId39"/>
    <p:sldId id="818" r:id="rId40"/>
    <p:sldId id="804" r:id="rId41"/>
    <p:sldId id="80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33" autoAdjust="0"/>
    <p:restoredTop sz="96338" autoAdjust="0"/>
  </p:normalViewPr>
  <p:slideViewPr>
    <p:cSldViewPr snapToGrid="0">
      <p:cViewPr varScale="1">
        <p:scale>
          <a:sx n="69" d="100"/>
          <a:sy n="69" d="100"/>
        </p:scale>
        <p:origin x="39" y="4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2" Type="http://schemas.openxmlformats.org/officeDocument/2006/relationships/hyperlink" Target="https://results2021.ref.ac.uk/filters/institution" TargetMode="External"/><Relationship Id="rId1" Type="http://schemas.openxmlformats.org/officeDocument/2006/relationships/hyperlink" Target="https://www.ref.ac.uk/"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results2021.ref.ac.uk/filters/institution" TargetMode="External"/><Relationship Id="rId1" Type="http://schemas.openxmlformats.org/officeDocument/2006/relationships/hyperlink" Target="https://www.ref.ac.uk/"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1B3D6-C401-4913-BACD-BD650E804C95}" type="doc">
      <dgm:prSet loTypeId="urn:microsoft.com/office/officeart/2016/7/layout/VerticalHollowActionList" loCatId="List" qsTypeId="urn:microsoft.com/office/officeart/2005/8/quickstyle/simple2" qsCatId="simple" csTypeId="urn:microsoft.com/office/officeart/2005/8/colors/colorful5" csCatId="colorful"/>
      <dgm:spPr/>
      <dgm:t>
        <a:bodyPr/>
        <a:lstStyle/>
        <a:p>
          <a:endParaRPr lang="en-US"/>
        </a:p>
      </dgm:t>
    </dgm:pt>
    <dgm:pt modelId="{0F257C88-629E-460C-9460-4AFC6B833A21}">
      <dgm:prSet/>
      <dgm:spPr/>
      <dgm:t>
        <a:bodyPr/>
        <a:lstStyle/>
        <a:p>
          <a:r>
            <a:rPr lang="en-US"/>
            <a:t>Refine</a:t>
          </a:r>
        </a:p>
      </dgm:t>
    </dgm:pt>
    <dgm:pt modelId="{8E9F9A81-919E-4451-A3F8-E9F8270BBDB1}" type="parTrans" cxnId="{5B8212C7-6AB6-4647-83FC-D8B8775E4C75}">
      <dgm:prSet/>
      <dgm:spPr/>
      <dgm:t>
        <a:bodyPr/>
        <a:lstStyle/>
        <a:p>
          <a:endParaRPr lang="en-US"/>
        </a:p>
      </dgm:t>
    </dgm:pt>
    <dgm:pt modelId="{82D7E5C2-C03E-47BA-94A2-0F4A8625323F}" type="sibTrans" cxnId="{5B8212C7-6AB6-4647-83FC-D8B8775E4C75}">
      <dgm:prSet/>
      <dgm:spPr/>
      <dgm:t>
        <a:bodyPr/>
        <a:lstStyle/>
        <a:p>
          <a:endParaRPr lang="en-US"/>
        </a:p>
      </dgm:t>
    </dgm:pt>
    <dgm:pt modelId="{BFA300E3-FEFB-44C8-BBC9-29D10D73E523}">
      <dgm:prSet/>
      <dgm:spPr/>
      <dgm:t>
        <a:bodyPr/>
        <a:lstStyle/>
        <a:p>
          <a:r>
            <a:rPr lang="en-US"/>
            <a:t>Refine your writing skills </a:t>
          </a:r>
        </a:p>
      </dgm:t>
    </dgm:pt>
    <dgm:pt modelId="{BF9B2553-E385-4211-872C-AFBFE6E279F0}" type="parTrans" cxnId="{B3A600BC-E02C-4D77-82A0-46147F7FAE0E}">
      <dgm:prSet/>
      <dgm:spPr/>
      <dgm:t>
        <a:bodyPr/>
        <a:lstStyle/>
        <a:p>
          <a:endParaRPr lang="en-US"/>
        </a:p>
      </dgm:t>
    </dgm:pt>
    <dgm:pt modelId="{9150ABA2-81E0-403C-80EF-1976C1487247}" type="sibTrans" cxnId="{B3A600BC-E02C-4D77-82A0-46147F7FAE0E}">
      <dgm:prSet/>
      <dgm:spPr/>
      <dgm:t>
        <a:bodyPr/>
        <a:lstStyle/>
        <a:p>
          <a:endParaRPr lang="en-US"/>
        </a:p>
      </dgm:t>
    </dgm:pt>
    <dgm:pt modelId="{61E7A8D9-30D6-4383-AD82-4ED749EB79DC}">
      <dgm:prSet/>
      <dgm:spPr/>
      <dgm:t>
        <a:bodyPr/>
        <a:lstStyle/>
        <a:p>
          <a:r>
            <a:rPr lang="en-US"/>
            <a:t>Reach</a:t>
          </a:r>
        </a:p>
      </dgm:t>
    </dgm:pt>
    <dgm:pt modelId="{ABF94FB1-C23F-46B6-A674-98F6876B183C}" type="parTrans" cxnId="{38AF2CEA-EA16-47E4-B97A-40E372ADFEBD}">
      <dgm:prSet/>
      <dgm:spPr/>
      <dgm:t>
        <a:bodyPr/>
        <a:lstStyle/>
        <a:p>
          <a:endParaRPr lang="en-US"/>
        </a:p>
      </dgm:t>
    </dgm:pt>
    <dgm:pt modelId="{E42C38A6-D171-4632-AFBA-3B3AA32B1C2B}" type="sibTrans" cxnId="{38AF2CEA-EA16-47E4-B97A-40E372ADFEBD}">
      <dgm:prSet/>
      <dgm:spPr/>
      <dgm:t>
        <a:bodyPr/>
        <a:lstStyle/>
        <a:p>
          <a:endParaRPr lang="en-US"/>
        </a:p>
      </dgm:t>
    </dgm:pt>
    <dgm:pt modelId="{AF165947-B43C-420A-A2CF-B06A3CC3F6A4}">
      <dgm:prSet/>
      <dgm:spPr/>
      <dgm:t>
        <a:bodyPr/>
        <a:lstStyle/>
        <a:p>
          <a:r>
            <a:rPr lang="en-US"/>
            <a:t>Reach a broader audience </a:t>
          </a:r>
        </a:p>
      </dgm:t>
    </dgm:pt>
    <dgm:pt modelId="{B3315B5C-81CE-420A-9F0D-62D9580ADCD8}" type="parTrans" cxnId="{1C7688E7-39D8-4B9D-84FB-7C098412BB83}">
      <dgm:prSet/>
      <dgm:spPr/>
      <dgm:t>
        <a:bodyPr/>
        <a:lstStyle/>
        <a:p>
          <a:endParaRPr lang="en-US"/>
        </a:p>
      </dgm:t>
    </dgm:pt>
    <dgm:pt modelId="{C2936802-9671-4A20-AD1D-E2D52D6059DE}" type="sibTrans" cxnId="{1C7688E7-39D8-4B9D-84FB-7C098412BB83}">
      <dgm:prSet/>
      <dgm:spPr/>
      <dgm:t>
        <a:bodyPr/>
        <a:lstStyle/>
        <a:p>
          <a:endParaRPr lang="en-US"/>
        </a:p>
      </dgm:t>
    </dgm:pt>
    <dgm:pt modelId="{4A9C9F03-B5E9-4A04-9A42-65D7844B576B}">
      <dgm:prSet/>
      <dgm:spPr/>
      <dgm:t>
        <a:bodyPr/>
        <a:lstStyle/>
        <a:p>
          <a:r>
            <a:rPr lang="en-US"/>
            <a:t>Enhance</a:t>
          </a:r>
        </a:p>
      </dgm:t>
    </dgm:pt>
    <dgm:pt modelId="{B8C52540-7F76-4FB0-9478-0FF59D8B8731}" type="parTrans" cxnId="{B458C5EC-ECF6-4DBE-A75C-4AC45E63196D}">
      <dgm:prSet/>
      <dgm:spPr/>
      <dgm:t>
        <a:bodyPr/>
        <a:lstStyle/>
        <a:p>
          <a:endParaRPr lang="en-US"/>
        </a:p>
      </dgm:t>
    </dgm:pt>
    <dgm:pt modelId="{431359F9-122E-4909-B10E-7A40FB2CDC98}" type="sibTrans" cxnId="{B458C5EC-ECF6-4DBE-A75C-4AC45E63196D}">
      <dgm:prSet/>
      <dgm:spPr/>
      <dgm:t>
        <a:bodyPr/>
        <a:lstStyle/>
        <a:p>
          <a:endParaRPr lang="en-US"/>
        </a:p>
      </dgm:t>
    </dgm:pt>
    <dgm:pt modelId="{0072E0B2-87CF-473C-8B4C-1BE70853B60A}">
      <dgm:prSet/>
      <dgm:spPr/>
      <dgm:t>
        <a:bodyPr/>
        <a:lstStyle/>
        <a:p>
          <a:r>
            <a:rPr lang="en-US"/>
            <a:t>Enhance your online profile </a:t>
          </a:r>
        </a:p>
      </dgm:t>
    </dgm:pt>
    <dgm:pt modelId="{723A196C-D668-4EAD-8C1C-FD9B2BA5B1ED}" type="parTrans" cxnId="{27708448-EB6F-4BD7-B34F-08F04441636D}">
      <dgm:prSet/>
      <dgm:spPr/>
      <dgm:t>
        <a:bodyPr/>
        <a:lstStyle/>
        <a:p>
          <a:endParaRPr lang="en-US"/>
        </a:p>
      </dgm:t>
    </dgm:pt>
    <dgm:pt modelId="{8E8FF3D1-5588-49A3-8AD2-5A076964BB90}" type="sibTrans" cxnId="{27708448-EB6F-4BD7-B34F-08F04441636D}">
      <dgm:prSet/>
      <dgm:spPr/>
      <dgm:t>
        <a:bodyPr/>
        <a:lstStyle/>
        <a:p>
          <a:endParaRPr lang="en-US"/>
        </a:p>
      </dgm:t>
    </dgm:pt>
    <dgm:pt modelId="{2033FA80-28DC-44FF-B008-7993BA2C4528}">
      <dgm:prSet/>
      <dgm:spPr/>
      <dgm:t>
        <a:bodyPr/>
        <a:lstStyle/>
        <a:p>
          <a:r>
            <a:rPr lang="en-US"/>
            <a:t>Network</a:t>
          </a:r>
        </a:p>
      </dgm:t>
    </dgm:pt>
    <dgm:pt modelId="{C8B9EF05-C4B4-4081-8D01-042E66977DA8}" type="parTrans" cxnId="{7694C6D5-87EB-4BAC-B398-A43F09EDBF9E}">
      <dgm:prSet/>
      <dgm:spPr/>
      <dgm:t>
        <a:bodyPr/>
        <a:lstStyle/>
        <a:p>
          <a:endParaRPr lang="en-US"/>
        </a:p>
      </dgm:t>
    </dgm:pt>
    <dgm:pt modelId="{D0AC9A72-3159-4410-B388-69F212C883BF}" type="sibTrans" cxnId="{7694C6D5-87EB-4BAC-B398-A43F09EDBF9E}">
      <dgm:prSet/>
      <dgm:spPr/>
      <dgm:t>
        <a:bodyPr/>
        <a:lstStyle/>
        <a:p>
          <a:endParaRPr lang="en-US"/>
        </a:p>
      </dgm:t>
    </dgm:pt>
    <dgm:pt modelId="{4EBB2DC0-5E7C-4276-B416-5958F9EACCF1}">
      <dgm:prSet/>
      <dgm:spPr/>
      <dgm:t>
        <a:bodyPr/>
        <a:lstStyle/>
        <a:p>
          <a:r>
            <a:rPr lang="en-US"/>
            <a:t>Network with other researchers </a:t>
          </a:r>
        </a:p>
      </dgm:t>
    </dgm:pt>
    <dgm:pt modelId="{BF46B607-8443-42FE-AF6B-304A3296BAA8}" type="parTrans" cxnId="{12F255B7-7CD4-4063-8C28-781ECA78E517}">
      <dgm:prSet/>
      <dgm:spPr/>
      <dgm:t>
        <a:bodyPr/>
        <a:lstStyle/>
        <a:p>
          <a:endParaRPr lang="en-US"/>
        </a:p>
      </dgm:t>
    </dgm:pt>
    <dgm:pt modelId="{ECA21ACF-6932-4EBA-9DA2-4EE4D7DB7D3C}" type="sibTrans" cxnId="{12F255B7-7CD4-4063-8C28-781ECA78E517}">
      <dgm:prSet/>
      <dgm:spPr/>
      <dgm:t>
        <a:bodyPr/>
        <a:lstStyle/>
        <a:p>
          <a:endParaRPr lang="en-US"/>
        </a:p>
      </dgm:t>
    </dgm:pt>
    <dgm:pt modelId="{13499F02-4FF4-4BA8-B298-5F7F785E50D2}">
      <dgm:prSet/>
      <dgm:spPr/>
      <dgm:t>
        <a:bodyPr/>
        <a:lstStyle/>
        <a:p>
          <a:r>
            <a:rPr lang="en-US"/>
            <a:t>Engage</a:t>
          </a:r>
        </a:p>
      </dgm:t>
    </dgm:pt>
    <dgm:pt modelId="{7653ABB4-6DBF-49F7-B505-1467895CCD90}" type="parTrans" cxnId="{22A8FB03-CDE0-4CC2-BECE-4B672BF40ACD}">
      <dgm:prSet/>
      <dgm:spPr/>
      <dgm:t>
        <a:bodyPr/>
        <a:lstStyle/>
        <a:p>
          <a:endParaRPr lang="en-US"/>
        </a:p>
      </dgm:t>
    </dgm:pt>
    <dgm:pt modelId="{48FBC572-78C7-4A19-A95C-10F0E58A5C63}" type="sibTrans" cxnId="{22A8FB03-CDE0-4CC2-BECE-4B672BF40ACD}">
      <dgm:prSet/>
      <dgm:spPr/>
      <dgm:t>
        <a:bodyPr/>
        <a:lstStyle/>
        <a:p>
          <a:endParaRPr lang="en-US"/>
        </a:p>
      </dgm:t>
    </dgm:pt>
    <dgm:pt modelId="{CD8A1542-9992-45AC-BBA2-65EE9F6D514D}">
      <dgm:prSet/>
      <dgm:spPr/>
      <dgm:t>
        <a:bodyPr/>
        <a:lstStyle/>
        <a:p>
          <a:r>
            <a:rPr lang="en-US"/>
            <a:t>Engage with non-academic community </a:t>
          </a:r>
        </a:p>
      </dgm:t>
    </dgm:pt>
    <dgm:pt modelId="{8FB964CE-7DF6-4C49-879B-4866B8E0706C}" type="parTrans" cxnId="{534F2EDE-09FF-4D32-A1AF-D5136B898043}">
      <dgm:prSet/>
      <dgm:spPr/>
      <dgm:t>
        <a:bodyPr/>
        <a:lstStyle/>
        <a:p>
          <a:endParaRPr lang="en-US"/>
        </a:p>
      </dgm:t>
    </dgm:pt>
    <dgm:pt modelId="{B08B2DF3-70F6-4A71-8489-AD6BAB6FEF01}" type="sibTrans" cxnId="{534F2EDE-09FF-4D32-A1AF-D5136B898043}">
      <dgm:prSet/>
      <dgm:spPr/>
      <dgm:t>
        <a:bodyPr/>
        <a:lstStyle/>
        <a:p>
          <a:endParaRPr lang="en-US"/>
        </a:p>
      </dgm:t>
    </dgm:pt>
    <dgm:pt modelId="{0B1DB236-1F34-49C1-9D98-A238D737B9A7}" type="pres">
      <dgm:prSet presAssocID="{9831B3D6-C401-4913-BACD-BD650E804C95}" presName="Name0" presStyleCnt="0">
        <dgm:presLayoutVars>
          <dgm:dir/>
          <dgm:animLvl val="lvl"/>
          <dgm:resizeHandles val="exact"/>
        </dgm:presLayoutVars>
      </dgm:prSet>
      <dgm:spPr/>
    </dgm:pt>
    <dgm:pt modelId="{9FF5E1ED-E0AF-4582-9DD2-F17E95D89637}" type="pres">
      <dgm:prSet presAssocID="{0F257C88-629E-460C-9460-4AFC6B833A21}" presName="linNode" presStyleCnt="0"/>
      <dgm:spPr/>
    </dgm:pt>
    <dgm:pt modelId="{0A0CEA76-4E57-4EDC-ACBA-1D549789EF36}" type="pres">
      <dgm:prSet presAssocID="{0F257C88-629E-460C-9460-4AFC6B833A21}" presName="parentText" presStyleLbl="solidFgAcc1" presStyleIdx="0" presStyleCnt="5">
        <dgm:presLayoutVars>
          <dgm:chMax val="1"/>
          <dgm:bulletEnabled/>
        </dgm:presLayoutVars>
      </dgm:prSet>
      <dgm:spPr/>
    </dgm:pt>
    <dgm:pt modelId="{259EF28A-55BB-4ED0-9201-A598C9FA8144}" type="pres">
      <dgm:prSet presAssocID="{0F257C88-629E-460C-9460-4AFC6B833A21}" presName="descendantText" presStyleLbl="alignNode1" presStyleIdx="0" presStyleCnt="5">
        <dgm:presLayoutVars>
          <dgm:bulletEnabled/>
        </dgm:presLayoutVars>
      </dgm:prSet>
      <dgm:spPr/>
    </dgm:pt>
    <dgm:pt modelId="{8554516B-A640-4647-A96B-4F0DAE6A1C79}" type="pres">
      <dgm:prSet presAssocID="{82D7E5C2-C03E-47BA-94A2-0F4A8625323F}" presName="sp" presStyleCnt="0"/>
      <dgm:spPr/>
    </dgm:pt>
    <dgm:pt modelId="{DA12E51A-820E-4DE3-8F72-3347678C8023}" type="pres">
      <dgm:prSet presAssocID="{61E7A8D9-30D6-4383-AD82-4ED749EB79DC}" presName="linNode" presStyleCnt="0"/>
      <dgm:spPr/>
    </dgm:pt>
    <dgm:pt modelId="{C25BA873-F73D-4B06-81F3-0A29695618D6}" type="pres">
      <dgm:prSet presAssocID="{61E7A8D9-30D6-4383-AD82-4ED749EB79DC}" presName="parentText" presStyleLbl="solidFgAcc1" presStyleIdx="1" presStyleCnt="5">
        <dgm:presLayoutVars>
          <dgm:chMax val="1"/>
          <dgm:bulletEnabled/>
        </dgm:presLayoutVars>
      </dgm:prSet>
      <dgm:spPr/>
    </dgm:pt>
    <dgm:pt modelId="{79830B37-ABC0-408B-8D4B-39CBCA56E471}" type="pres">
      <dgm:prSet presAssocID="{61E7A8D9-30D6-4383-AD82-4ED749EB79DC}" presName="descendantText" presStyleLbl="alignNode1" presStyleIdx="1" presStyleCnt="5">
        <dgm:presLayoutVars>
          <dgm:bulletEnabled/>
        </dgm:presLayoutVars>
      </dgm:prSet>
      <dgm:spPr/>
    </dgm:pt>
    <dgm:pt modelId="{919E4291-88CE-4027-AFF0-76A3EDDE4BA5}" type="pres">
      <dgm:prSet presAssocID="{E42C38A6-D171-4632-AFBA-3B3AA32B1C2B}" presName="sp" presStyleCnt="0"/>
      <dgm:spPr/>
    </dgm:pt>
    <dgm:pt modelId="{6DE6BF76-195C-4063-893A-1DBC7B24DFF8}" type="pres">
      <dgm:prSet presAssocID="{4A9C9F03-B5E9-4A04-9A42-65D7844B576B}" presName="linNode" presStyleCnt="0"/>
      <dgm:spPr/>
    </dgm:pt>
    <dgm:pt modelId="{2D1DCB75-85DD-410C-BE5F-63DDFC1F1B7D}" type="pres">
      <dgm:prSet presAssocID="{4A9C9F03-B5E9-4A04-9A42-65D7844B576B}" presName="parentText" presStyleLbl="solidFgAcc1" presStyleIdx="2" presStyleCnt="5">
        <dgm:presLayoutVars>
          <dgm:chMax val="1"/>
          <dgm:bulletEnabled/>
        </dgm:presLayoutVars>
      </dgm:prSet>
      <dgm:spPr/>
    </dgm:pt>
    <dgm:pt modelId="{251C2756-B5AE-4F41-9D73-7D93BC53CF26}" type="pres">
      <dgm:prSet presAssocID="{4A9C9F03-B5E9-4A04-9A42-65D7844B576B}" presName="descendantText" presStyleLbl="alignNode1" presStyleIdx="2" presStyleCnt="5">
        <dgm:presLayoutVars>
          <dgm:bulletEnabled/>
        </dgm:presLayoutVars>
      </dgm:prSet>
      <dgm:spPr/>
    </dgm:pt>
    <dgm:pt modelId="{EEC27A6D-AC6C-4A96-B06B-98CDCBE5D35E}" type="pres">
      <dgm:prSet presAssocID="{431359F9-122E-4909-B10E-7A40FB2CDC98}" presName="sp" presStyleCnt="0"/>
      <dgm:spPr/>
    </dgm:pt>
    <dgm:pt modelId="{84AEC302-B879-4F17-9E66-9FC29123EA70}" type="pres">
      <dgm:prSet presAssocID="{2033FA80-28DC-44FF-B008-7993BA2C4528}" presName="linNode" presStyleCnt="0"/>
      <dgm:spPr/>
    </dgm:pt>
    <dgm:pt modelId="{97DC8E94-CBA3-4D17-9E1B-25AD6A357C33}" type="pres">
      <dgm:prSet presAssocID="{2033FA80-28DC-44FF-B008-7993BA2C4528}" presName="parentText" presStyleLbl="solidFgAcc1" presStyleIdx="3" presStyleCnt="5">
        <dgm:presLayoutVars>
          <dgm:chMax val="1"/>
          <dgm:bulletEnabled/>
        </dgm:presLayoutVars>
      </dgm:prSet>
      <dgm:spPr/>
    </dgm:pt>
    <dgm:pt modelId="{15A1D9CC-1A67-419C-B7DA-97F95B0EE62E}" type="pres">
      <dgm:prSet presAssocID="{2033FA80-28DC-44FF-B008-7993BA2C4528}" presName="descendantText" presStyleLbl="alignNode1" presStyleIdx="3" presStyleCnt="5">
        <dgm:presLayoutVars>
          <dgm:bulletEnabled/>
        </dgm:presLayoutVars>
      </dgm:prSet>
      <dgm:spPr/>
    </dgm:pt>
    <dgm:pt modelId="{86A93A16-33F9-4481-9F82-BD59C6A784C1}" type="pres">
      <dgm:prSet presAssocID="{D0AC9A72-3159-4410-B388-69F212C883BF}" presName="sp" presStyleCnt="0"/>
      <dgm:spPr/>
    </dgm:pt>
    <dgm:pt modelId="{7078DBCB-03A4-4FF6-8CA1-607155C2A531}" type="pres">
      <dgm:prSet presAssocID="{13499F02-4FF4-4BA8-B298-5F7F785E50D2}" presName="linNode" presStyleCnt="0"/>
      <dgm:spPr/>
    </dgm:pt>
    <dgm:pt modelId="{6D0375D4-EFC0-4F85-B86A-53B9CF90F95F}" type="pres">
      <dgm:prSet presAssocID="{13499F02-4FF4-4BA8-B298-5F7F785E50D2}" presName="parentText" presStyleLbl="solidFgAcc1" presStyleIdx="4" presStyleCnt="5">
        <dgm:presLayoutVars>
          <dgm:chMax val="1"/>
          <dgm:bulletEnabled/>
        </dgm:presLayoutVars>
      </dgm:prSet>
      <dgm:spPr/>
    </dgm:pt>
    <dgm:pt modelId="{712149A4-CEC1-4F9E-983D-2616A50D606F}" type="pres">
      <dgm:prSet presAssocID="{13499F02-4FF4-4BA8-B298-5F7F785E50D2}" presName="descendantText" presStyleLbl="alignNode1" presStyleIdx="4" presStyleCnt="5">
        <dgm:presLayoutVars>
          <dgm:bulletEnabled/>
        </dgm:presLayoutVars>
      </dgm:prSet>
      <dgm:spPr/>
    </dgm:pt>
  </dgm:ptLst>
  <dgm:cxnLst>
    <dgm:cxn modelId="{22A8FB03-CDE0-4CC2-BECE-4B672BF40ACD}" srcId="{9831B3D6-C401-4913-BACD-BD650E804C95}" destId="{13499F02-4FF4-4BA8-B298-5F7F785E50D2}" srcOrd="4" destOrd="0" parTransId="{7653ABB4-6DBF-49F7-B505-1467895CCD90}" sibTransId="{48FBC572-78C7-4A19-A95C-10F0E58A5C63}"/>
    <dgm:cxn modelId="{82F10E2A-5047-4558-8982-2B497382DCCF}" type="presOf" srcId="{2033FA80-28DC-44FF-B008-7993BA2C4528}" destId="{97DC8E94-CBA3-4D17-9E1B-25AD6A357C33}" srcOrd="0" destOrd="0" presId="urn:microsoft.com/office/officeart/2016/7/layout/VerticalHollowActionList"/>
    <dgm:cxn modelId="{AA3E8E37-A037-43B6-B77B-72731D89457B}" type="presOf" srcId="{4EBB2DC0-5E7C-4276-B416-5958F9EACCF1}" destId="{15A1D9CC-1A67-419C-B7DA-97F95B0EE62E}" srcOrd="0" destOrd="0" presId="urn:microsoft.com/office/officeart/2016/7/layout/VerticalHollowActionList"/>
    <dgm:cxn modelId="{93B6275E-274F-41D9-ACC9-BC301478CCBB}" type="presOf" srcId="{0F257C88-629E-460C-9460-4AFC6B833A21}" destId="{0A0CEA76-4E57-4EDC-ACBA-1D549789EF36}" srcOrd="0" destOrd="0" presId="urn:microsoft.com/office/officeart/2016/7/layout/VerticalHollowActionList"/>
    <dgm:cxn modelId="{D923B85E-0FFD-4720-AAF0-0ED95B2D7CFA}" type="presOf" srcId="{CD8A1542-9992-45AC-BBA2-65EE9F6D514D}" destId="{712149A4-CEC1-4F9E-983D-2616A50D606F}" srcOrd="0" destOrd="0" presId="urn:microsoft.com/office/officeart/2016/7/layout/VerticalHollowActionList"/>
    <dgm:cxn modelId="{27708448-EB6F-4BD7-B34F-08F04441636D}" srcId="{4A9C9F03-B5E9-4A04-9A42-65D7844B576B}" destId="{0072E0B2-87CF-473C-8B4C-1BE70853B60A}" srcOrd="0" destOrd="0" parTransId="{723A196C-D668-4EAD-8C1C-FD9B2BA5B1ED}" sibTransId="{8E8FF3D1-5588-49A3-8AD2-5A076964BB90}"/>
    <dgm:cxn modelId="{5689A873-46FE-422B-8AD6-7432A5635DA0}" type="presOf" srcId="{0072E0B2-87CF-473C-8B4C-1BE70853B60A}" destId="{251C2756-B5AE-4F41-9D73-7D93BC53CF26}" srcOrd="0" destOrd="0" presId="urn:microsoft.com/office/officeart/2016/7/layout/VerticalHollowActionList"/>
    <dgm:cxn modelId="{28583BA8-2863-454D-8D15-387359005FE2}" type="presOf" srcId="{BFA300E3-FEFB-44C8-BBC9-29D10D73E523}" destId="{259EF28A-55BB-4ED0-9201-A598C9FA8144}" srcOrd="0" destOrd="0" presId="urn:microsoft.com/office/officeart/2016/7/layout/VerticalHollowActionList"/>
    <dgm:cxn modelId="{8620F9AB-BAE8-4534-A769-4994D3032C1C}" type="presOf" srcId="{9831B3D6-C401-4913-BACD-BD650E804C95}" destId="{0B1DB236-1F34-49C1-9D98-A238D737B9A7}" srcOrd="0" destOrd="0" presId="urn:microsoft.com/office/officeart/2016/7/layout/VerticalHollowActionList"/>
    <dgm:cxn modelId="{12F255B7-7CD4-4063-8C28-781ECA78E517}" srcId="{2033FA80-28DC-44FF-B008-7993BA2C4528}" destId="{4EBB2DC0-5E7C-4276-B416-5958F9EACCF1}" srcOrd="0" destOrd="0" parTransId="{BF46B607-8443-42FE-AF6B-304A3296BAA8}" sibTransId="{ECA21ACF-6932-4EBA-9DA2-4EE4D7DB7D3C}"/>
    <dgm:cxn modelId="{B3A600BC-E02C-4D77-82A0-46147F7FAE0E}" srcId="{0F257C88-629E-460C-9460-4AFC6B833A21}" destId="{BFA300E3-FEFB-44C8-BBC9-29D10D73E523}" srcOrd="0" destOrd="0" parTransId="{BF9B2553-E385-4211-872C-AFBFE6E279F0}" sibTransId="{9150ABA2-81E0-403C-80EF-1976C1487247}"/>
    <dgm:cxn modelId="{EFA4CBC3-452B-4417-9C86-795E889BB273}" type="presOf" srcId="{4A9C9F03-B5E9-4A04-9A42-65D7844B576B}" destId="{2D1DCB75-85DD-410C-BE5F-63DDFC1F1B7D}" srcOrd="0" destOrd="0" presId="urn:microsoft.com/office/officeart/2016/7/layout/VerticalHollowActionList"/>
    <dgm:cxn modelId="{5B8212C7-6AB6-4647-83FC-D8B8775E4C75}" srcId="{9831B3D6-C401-4913-BACD-BD650E804C95}" destId="{0F257C88-629E-460C-9460-4AFC6B833A21}" srcOrd="0" destOrd="0" parTransId="{8E9F9A81-919E-4451-A3F8-E9F8270BBDB1}" sibTransId="{82D7E5C2-C03E-47BA-94A2-0F4A8625323F}"/>
    <dgm:cxn modelId="{5506BDCD-72C1-4C99-8A49-5CA351443066}" type="presOf" srcId="{13499F02-4FF4-4BA8-B298-5F7F785E50D2}" destId="{6D0375D4-EFC0-4F85-B86A-53B9CF90F95F}" srcOrd="0" destOrd="0" presId="urn:microsoft.com/office/officeart/2016/7/layout/VerticalHollowActionList"/>
    <dgm:cxn modelId="{EAA9CDCF-6388-4610-AFDB-47FCED6A8BAA}" type="presOf" srcId="{AF165947-B43C-420A-A2CF-B06A3CC3F6A4}" destId="{79830B37-ABC0-408B-8D4B-39CBCA56E471}" srcOrd="0" destOrd="0" presId="urn:microsoft.com/office/officeart/2016/7/layout/VerticalHollowActionList"/>
    <dgm:cxn modelId="{7694C6D5-87EB-4BAC-B398-A43F09EDBF9E}" srcId="{9831B3D6-C401-4913-BACD-BD650E804C95}" destId="{2033FA80-28DC-44FF-B008-7993BA2C4528}" srcOrd="3" destOrd="0" parTransId="{C8B9EF05-C4B4-4081-8D01-042E66977DA8}" sibTransId="{D0AC9A72-3159-4410-B388-69F212C883BF}"/>
    <dgm:cxn modelId="{534F2EDE-09FF-4D32-A1AF-D5136B898043}" srcId="{13499F02-4FF4-4BA8-B298-5F7F785E50D2}" destId="{CD8A1542-9992-45AC-BBA2-65EE9F6D514D}" srcOrd="0" destOrd="0" parTransId="{8FB964CE-7DF6-4C49-879B-4866B8E0706C}" sibTransId="{B08B2DF3-70F6-4A71-8489-AD6BAB6FEF01}"/>
    <dgm:cxn modelId="{1C7688E7-39D8-4B9D-84FB-7C098412BB83}" srcId="{61E7A8D9-30D6-4383-AD82-4ED749EB79DC}" destId="{AF165947-B43C-420A-A2CF-B06A3CC3F6A4}" srcOrd="0" destOrd="0" parTransId="{B3315B5C-81CE-420A-9F0D-62D9580ADCD8}" sibTransId="{C2936802-9671-4A20-AD1D-E2D52D6059DE}"/>
    <dgm:cxn modelId="{38AF2CEA-EA16-47E4-B97A-40E372ADFEBD}" srcId="{9831B3D6-C401-4913-BACD-BD650E804C95}" destId="{61E7A8D9-30D6-4383-AD82-4ED749EB79DC}" srcOrd="1" destOrd="0" parTransId="{ABF94FB1-C23F-46B6-A674-98F6876B183C}" sibTransId="{E42C38A6-D171-4632-AFBA-3B3AA32B1C2B}"/>
    <dgm:cxn modelId="{B458C5EC-ECF6-4DBE-A75C-4AC45E63196D}" srcId="{9831B3D6-C401-4913-BACD-BD650E804C95}" destId="{4A9C9F03-B5E9-4A04-9A42-65D7844B576B}" srcOrd="2" destOrd="0" parTransId="{B8C52540-7F76-4FB0-9478-0FF59D8B8731}" sibTransId="{431359F9-122E-4909-B10E-7A40FB2CDC98}"/>
    <dgm:cxn modelId="{902988FA-8284-4624-93D6-5F7631E5DC7E}" type="presOf" srcId="{61E7A8D9-30D6-4383-AD82-4ED749EB79DC}" destId="{C25BA873-F73D-4B06-81F3-0A29695618D6}" srcOrd="0" destOrd="0" presId="urn:microsoft.com/office/officeart/2016/7/layout/VerticalHollowActionList"/>
    <dgm:cxn modelId="{0264C91D-30C7-4D20-8F2D-67AAC0A3BAF2}" type="presParOf" srcId="{0B1DB236-1F34-49C1-9D98-A238D737B9A7}" destId="{9FF5E1ED-E0AF-4582-9DD2-F17E95D89637}" srcOrd="0" destOrd="0" presId="urn:microsoft.com/office/officeart/2016/7/layout/VerticalHollowActionList"/>
    <dgm:cxn modelId="{9CA2BFF6-55C9-484B-9F5A-EC9ED7590ACE}" type="presParOf" srcId="{9FF5E1ED-E0AF-4582-9DD2-F17E95D89637}" destId="{0A0CEA76-4E57-4EDC-ACBA-1D549789EF36}" srcOrd="0" destOrd="0" presId="urn:microsoft.com/office/officeart/2016/7/layout/VerticalHollowActionList"/>
    <dgm:cxn modelId="{EED85E67-913A-496B-B7CB-671837E42A43}" type="presParOf" srcId="{9FF5E1ED-E0AF-4582-9DD2-F17E95D89637}" destId="{259EF28A-55BB-4ED0-9201-A598C9FA8144}" srcOrd="1" destOrd="0" presId="urn:microsoft.com/office/officeart/2016/7/layout/VerticalHollowActionList"/>
    <dgm:cxn modelId="{8D14A3C8-5EFA-475F-8E3A-7EBE232A06A7}" type="presParOf" srcId="{0B1DB236-1F34-49C1-9D98-A238D737B9A7}" destId="{8554516B-A640-4647-A96B-4F0DAE6A1C79}" srcOrd="1" destOrd="0" presId="urn:microsoft.com/office/officeart/2016/7/layout/VerticalHollowActionList"/>
    <dgm:cxn modelId="{C202922D-1DDA-4055-835C-122D79A4A166}" type="presParOf" srcId="{0B1DB236-1F34-49C1-9D98-A238D737B9A7}" destId="{DA12E51A-820E-4DE3-8F72-3347678C8023}" srcOrd="2" destOrd="0" presId="urn:microsoft.com/office/officeart/2016/7/layout/VerticalHollowActionList"/>
    <dgm:cxn modelId="{4CC7165B-20B1-479B-9B1A-2B3B67B5CCB8}" type="presParOf" srcId="{DA12E51A-820E-4DE3-8F72-3347678C8023}" destId="{C25BA873-F73D-4B06-81F3-0A29695618D6}" srcOrd="0" destOrd="0" presId="urn:microsoft.com/office/officeart/2016/7/layout/VerticalHollowActionList"/>
    <dgm:cxn modelId="{667E3186-DE40-4233-8A61-9C9DB8E098B1}" type="presParOf" srcId="{DA12E51A-820E-4DE3-8F72-3347678C8023}" destId="{79830B37-ABC0-408B-8D4B-39CBCA56E471}" srcOrd="1" destOrd="0" presId="urn:microsoft.com/office/officeart/2016/7/layout/VerticalHollowActionList"/>
    <dgm:cxn modelId="{B9071E07-AF78-4C50-8EFE-EE40AC495F8B}" type="presParOf" srcId="{0B1DB236-1F34-49C1-9D98-A238D737B9A7}" destId="{919E4291-88CE-4027-AFF0-76A3EDDE4BA5}" srcOrd="3" destOrd="0" presId="urn:microsoft.com/office/officeart/2016/7/layout/VerticalHollowActionList"/>
    <dgm:cxn modelId="{55F74DEE-BD4B-4701-8BD2-76EC225CB788}" type="presParOf" srcId="{0B1DB236-1F34-49C1-9D98-A238D737B9A7}" destId="{6DE6BF76-195C-4063-893A-1DBC7B24DFF8}" srcOrd="4" destOrd="0" presId="urn:microsoft.com/office/officeart/2016/7/layout/VerticalHollowActionList"/>
    <dgm:cxn modelId="{22B5CC86-1783-4F60-B63A-835E19E28C08}" type="presParOf" srcId="{6DE6BF76-195C-4063-893A-1DBC7B24DFF8}" destId="{2D1DCB75-85DD-410C-BE5F-63DDFC1F1B7D}" srcOrd="0" destOrd="0" presId="urn:microsoft.com/office/officeart/2016/7/layout/VerticalHollowActionList"/>
    <dgm:cxn modelId="{7D9DE0E2-4D13-42CF-BE46-BD7208ED73AF}" type="presParOf" srcId="{6DE6BF76-195C-4063-893A-1DBC7B24DFF8}" destId="{251C2756-B5AE-4F41-9D73-7D93BC53CF26}" srcOrd="1" destOrd="0" presId="urn:microsoft.com/office/officeart/2016/7/layout/VerticalHollowActionList"/>
    <dgm:cxn modelId="{7E76B83F-3BDE-4376-92D1-37A89D576274}" type="presParOf" srcId="{0B1DB236-1F34-49C1-9D98-A238D737B9A7}" destId="{EEC27A6D-AC6C-4A96-B06B-98CDCBE5D35E}" srcOrd="5" destOrd="0" presId="urn:microsoft.com/office/officeart/2016/7/layout/VerticalHollowActionList"/>
    <dgm:cxn modelId="{2462C793-2017-454A-9B0D-37EEFED74E1D}" type="presParOf" srcId="{0B1DB236-1F34-49C1-9D98-A238D737B9A7}" destId="{84AEC302-B879-4F17-9E66-9FC29123EA70}" srcOrd="6" destOrd="0" presId="urn:microsoft.com/office/officeart/2016/7/layout/VerticalHollowActionList"/>
    <dgm:cxn modelId="{88099504-18D2-4573-8438-71BA6F55A852}" type="presParOf" srcId="{84AEC302-B879-4F17-9E66-9FC29123EA70}" destId="{97DC8E94-CBA3-4D17-9E1B-25AD6A357C33}" srcOrd="0" destOrd="0" presId="urn:microsoft.com/office/officeart/2016/7/layout/VerticalHollowActionList"/>
    <dgm:cxn modelId="{2E100BCD-F887-408B-9D0D-E1C1CBACC8E2}" type="presParOf" srcId="{84AEC302-B879-4F17-9E66-9FC29123EA70}" destId="{15A1D9CC-1A67-419C-B7DA-97F95B0EE62E}" srcOrd="1" destOrd="0" presId="urn:microsoft.com/office/officeart/2016/7/layout/VerticalHollowActionList"/>
    <dgm:cxn modelId="{122461BC-CE58-4548-B19F-5F0CB6770458}" type="presParOf" srcId="{0B1DB236-1F34-49C1-9D98-A238D737B9A7}" destId="{86A93A16-33F9-4481-9F82-BD59C6A784C1}" srcOrd="7" destOrd="0" presId="urn:microsoft.com/office/officeart/2016/7/layout/VerticalHollowActionList"/>
    <dgm:cxn modelId="{A6AFA1D9-8DD9-47C4-AD23-6B3AC8797D1F}" type="presParOf" srcId="{0B1DB236-1F34-49C1-9D98-A238D737B9A7}" destId="{7078DBCB-03A4-4FF6-8CA1-607155C2A531}" srcOrd="8" destOrd="0" presId="urn:microsoft.com/office/officeart/2016/7/layout/VerticalHollowActionList"/>
    <dgm:cxn modelId="{FDEA3CBB-452D-4414-85FD-9BE3EAC95B62}" type="presParOf" srcId="{7078DBCB-03A4-4FF6-8CA1-607155C2A531}" destId="{6D0375D4-EFC0-4F85-B86A-53B9CF90F95F}" srcOrd="0" destOrd="0" presId="urn:microsoft.com/office/officeart/2016/7/layout/VerticalHollowActionList"/>
    <dgm:cxn modelId="{12CD04E7-12D4-4FF8-8FC8-94C4BCB9535A}" type="presParOf" srcId="{7078DBCB-03A4-4FF6-8CA1-607155C2A531}" destId="{712149A4-CEC1-4F9E-983D-2616A50D606F}"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322019-EDDB-44A5-9967-7E8434F4ABC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FD34A50-889C-41A4-976F-2EB0A2F56051}">
      <dgm:prSet/>
      <dgm:spPr/>
      <dgm:t>
        <a:bodyPr/>
        <a:lstStyle/>
        <a:p>
          <a:r>
            <a:rPr lang="en-GB"/>
            <a:t>Writing for a blog can help you develop your non-academic writing style and to clarify your ideas. </a:t>
          </a:r>
          <a:endParaRPr lang="en-US"/>
        </a:p>
      </dgm:t>
    </dgm:pt>
    <dgm:pt modelId="{03B8F65E-3322-4D61-8490-112F083FEC17}" type="parTrans" cxnId="{10A84D93-E278-4E1A-82C0-BFA81CA96D5A}">
      <dgm:prSet/>
      <dgm:spPr/>
      <dgm:t>
        <a:bodyPr/>
        <a:lstStyle/>
        <a:p>
          <a:endParaRPr lang="en-US"/>
        </a:p>
      </dgm:t>
    </dgm:pt>
    <dgm:pt modelId="{CB933EBC-66AB-4485-ADC0-FCA72BE7CF11}" type="sibTrans" cxnId="{10A84D93-E278-4E1A-82C0-BFA81CA96D5A}">
      <dgm:prSet/>
      <dgm:spPr/>
      <dgm:t>
        <a:bodyPr/>
        <a:lstStyle/>
        <a:p>
          <a:endParaRPr lang="en-US"/>
        </a:p>
      </dgm:t>
    </dgm:pt>
    <dgm:pt modelId="{5167868F-3949-4642-A022-F06B1C5731B7}">
      <dgm:prSet/>
      <dgm:spPr/>
      <dgm:t>
        <a:bodyPr/>
        <a:lstStyle/>
        <a:p>
          <a:r>
            <a:rPr lang="en-GB"/>
            <a:t>Blog posts can evolve into conference papers or journal articles</a:t>
          </a:r>
          <a:endParaRPr lang="en-US"/>
        </a:p>
      </dgm:t>
    </dgm:pt>
    <dgm:pt modelId="{554048E9-7376-489E-A464-A5CC389F522E}" type="parTrans" cxnId="{815278D4-A5BC-4688-828F-F2DE87C64FDD}">
      <dgm:prSet/>
      <dgm:spPr/>
      <dgm:t>
        <a:bodyPr/>
        <a:lstStyle/>
        <a:p>
          <a:endParaRPr lang="en-US"/>
        </a:p>
      </dgm:t>
    </dgm:pt>
    <dgm:pt modelId="{D8A05A36-E28E-4CB2-B742-21947D36BD38}" type="sibTrans" cxnId="{815278D4-A5BC-4688-828F-F2DE87C64FDD}">
      <dgm:prSet/>
      <dgm:spPr/>
      <dgm:t>
        <a:bodyPr/>
        <a:lstStyle/>
        <a:p>
          <a:endParaRPr lang="en-US"/>
        </a:p>
      </dgm:t>
    </dgm:pt>
    <dgm:pt modelId="{3E7A38E1-CA95-4602-8BFA-50C2DC56D3ED}">
      <dgm:prSet/>
      <dgm:spPr/>
      <dgm:t>
        <a:bodyPr/>
        <a:lstStyle/>
        <a:p>
          <a:r>
            <a:rPr lang="en-GB"/>
            <a:t>@SocialMediaQUB #QUBlogging</a:t>
          </a:r>
          <a:endParaRPr lang="en-US"/>
        </a:p>
      </dgm:t>
    </dgm:pt>
    <dgm:pt modelId="{9677251D-0B23-4821-A865-270B1B91C95C}" type="parTrans" cxnId="{124598C4-D1D1-45A3-8884-29452DB20F21}">
      <dgm:prSet/>
      <dgm:spPr/>
      <dgm:t>
        <a:bodyPr/>
        <a:lstStyle/>
        <a:p>
          <a:endParaRPr lang="en-US"/>
        </a:p>
      </dgm:t>
    </dgm:pt>
    <dgm:pt modelId="{A590DC9B-DBC9-4B64-96D5-D8707F6E1F61}" type="sibTrans" cxnId="{124598C4-D1D1-45A3-8884-29452DB20F21}">
      <dgm:prSet/>
      <dgm:spPr/>
      <dgm:t>
        <a:bodyPr/>
        <a:lstStyle/>
        <a:p>
          <a:endParaRPr lang="en-US"/>
        </a:p>
      </dgm:t>
    </dgm:pt>
    <dgm:pt modelId="{AD7D569C-DF86-4F58-8734-7AB25143B4D2}" type="pres">
      <dgm:prSet presAssocID="{17322019-EDDB-44A5-9967-7E8434F4ABC9}" presName="linear" presStyleCnt="0">
        <dgm:presLayoutVars>
          <dgm:animLvl val="lvl"/>
          <dgm:resizeHandles val="exact"/>
        </dgm:presLayoutVars>
      </dgm:prSet>
      <dgm:spPr/>
    </dgm:pt>
    <dgm:pt modelId="{6EB722A7-8C56-4BFC-9339-A8577E7DCEA2}" type="pres">
      <dgm:prSet presAssocID="{FFD34A50-889C-41A4-976F-2EB0A2F56051}" presName="parentText" presStyleLbl="node1" presStyleIdx="0" presStyleCnt="3">
        <dgm:presLayoutVars>
          <dgm:chMax val="0"/>
          <dgm:bulletEnabled val="1"/>
        </dgm:presLayoutVars>
      </dgm:prSet>
      <dgm:spPr/>
    </dgm:pt>
    <dgm:pt modelId="{BF1D0161-410A-4D57-8A70-A90385F599D3}" type="pres">
      <dgm:prSet presAssocID="{CB933EBC-66AB-4485-ADC0-FCA72BE7CF11}" presName="spacer" presStyleCnt="0"/>
      <dgm:spPr/>
    </dgm:pt>
    <dgm:pt modelId="{15BEF4CD-8DBB-453B-8EE3-FC76D5D55327}" type="pres">
      <dgm:prSet presAssocID="{5167868F-3949-4642-A022-F06B1C5731B7}" presName="parentText" presStyleLbl="node1" presStyleIdx="1" presStyleCnt="3">
        <dgm:presLayoutVars>
          <dgm:chMax val="0"/>
          <dgm:bulletEnabled val="1"/>
        </dgm:presLayoutVars>
      </dgm:prSet>
      <dgm:spPr/>
    </dgm:pt>
    <dgm:pt modelId="{6DFDA007-8351-41B9-BC57-E5258DCB2A46}" type="pres">
      <dgm:prSet presAssocID="{D8A05A36-E28E-4CB2-B742-21947D36BD38}" presName="spacer" presStyleCnt="0"/>
      <dgm:spPr/>
    </dgm:pt>
    <dgm:pt modelId="{7AF060A7-FA6D-4BDC-96D4-FC0D49BCC0AB}" type="pres">
      <dgm:prSet presAssocID="{3E7A38E1-CA95-4602-8BFA-50C2DC56D3ED}" presName="parentText" presStyleLbl="node1" presStyleIdx="2" presStyleCnt="3">
        <dgm:presLayoutVars>
          <dgm:chMax val="0"/>
          <dgm:bulletEnabled val="1"/>
        </dgm:presLayoutVars>
      </dgm:prSet>
      <dgm:spPr/>
    </dgm:pt>
  </dgm:ptLst>
  <dgm:cxnLst>
    <dgm:cxn modelId="{10A84D93-E278-4E1A-82C0-BFA81CA96D5A}" srcId="{17322019-EDDB-44A5-9967-7E8434F4ABC9}" destId="{FFD34A50-889C-41A4-976F-2EB0A2F56051}" srcOrd="0" destOrd="0" parTransId="{03B8F65E-3322-4D61-8490-112F083FEC17}" sibTransId="{CB933EBC-66AB-4485-ADC0-FCA72BE7CF11}"/>
    <dgm:cxn modelId="{3E3A1B9A-2C82-4205-AC11-782392EA7ACE}" type="presOf" srcId="{3E7A38E1-CA95-4602-8BFA-50C2DC56D3ED}" destId="{7AF060A7-FA6D-4BDC-96D4-FC0D49BCC0AB}" srcOrd="0" destOrd="0" presId="urn:microsoft.com/office/officeart/2005/8/layout/vList2"/>
    <dgm:cxn modelId="{848834AB-3112-425B-ACEB-9B192AE745DC}" type="presOf" srcId="{5167868F-3949-4642-A022-F06B1C5731B7}" destId="{15BEF4CD-8DBB-453B-8EE3-FC76D5D55327}" srcOrd="0" destOrd="0" presId="urn:microsoft.com/office/officeart/2005/8/layout/vList2"/>
    <dgm:cxn modelId="{B18EF2B1-705C-418C-B973-FB12B9F8202A}" type="presOf" srcId="{FFD34A50-889C-41A4-976F-2EB0A2F56051}" destId="{6EB722A7-8C56-4BFC-9339-A8577E7DCEA2}" srcOrd="0" destOrd="0" presId="urn:microsoft.com/office/officeart/2005/8/layout/vList2"/>
    <dgm:cxn modelId="{CE9082BD-04F1-4C37-B92F-9F30EDCA0D21}" type="presOf" srcId="{17322019-EDDB-44A5-9967-7E8434F4ABC9}" destId="{AD7D569C-DF86-4F58-8734-7AB25143B4D2}" srcOrd="0" destOrd="0" presId="urn:microsoft.com/office/officeart/2005/8/layout/vList2"/>
    <dgm:cxn modelId="{124598C4-D1D1-45A3-8884-29452DB20F21}" srcId="{17322019-EDDB-44A5-9967-7E8434F4ABC9}" destId="{3E7A38E1-CA95-4602-8BFA-50C2DC56D3ED}" srcOrd="2" destOrd="0" parTransId="{9677251D-0B23-4821-A865-270B1B91C95C}" sibTransId="{A590DC9B-DBC9-4B64-96D5-D8707F6E1F61}"/>
    <dgm:cxn modelId="{815278D4-A5BC-4688-828F-F2DE87C64FDD}" srcId="{17322019-EDDB-44A5-9967-7E8434F4ABC9}" destId="{5167868F-3949-4642-A022-F06B1C5731B7}" srcOrd="1" destOrd="0" parTransId="{554048E9-7376-489E-A464-A5CC389F522E}" sibTransId="{D8A05A36-E28E-4CB2-B742-21947D36BD38}"/>
    <dgm:cxn modelId="{2C11205D-31C5-4F24-87BF-0BD70FF600DF}" type="presParOf" srcId="{AD7D569C-DF86-4F58-8734-7AB25143B4D2}" destId="{6EB722A7-8C56-4BFC-9339-A8577E7DCEA2}" srcOrd="0" destOrd="0" presId="urn:microsoft.com/office/officeart/2005/8/layout/vList2"/>
    <dgm:cxn modelId="{508E3A6D-BF7F-481F-8AD4-229B90BA48EB}" type="presParOf" srcId="{AD7D569C-DF86-4F58-8734-7AB25143B4D2}" destId="{BF1D0161-410A-4D57-8A70-A90385F599D3}" srcOrd="1" destOrd="0" presId="urn:microsoft.com/office/officeart/2005/8/layout/vList2"/>
    <dgm:cxn modelId="{F5C68C0E-86CE-446E-A38B-4A168A566A54}" type="presParOf" srcId="{AD7D569C-DF86-4F58-8734-7AB25143B4D2}" destId="{15BEF4CD-8DBB-453B-8EE3-FC76D5D55327}" srcOrd="2" destOrd="0" presId="urn:microsoft.com/office/officeart/2005/8/layout/vList2"/>
    <dgm:cxn modelId="{A54F2AE7-1274-489A-9AC9-D738DA1CFE8E}" type="presParOf" srcId="{AD7D569C-DF86-4F58-8734-7AB25143B4D2}" destId="{6DFDA007-8351-41B9-BC57-E5258DCB2A46}" srcOrd="3" destOrd="0" presId="urn:microsoft.com/office/officeart/2005/8/layout/vList2"/>
    <dgm:cxn modelId="{5912A66D-5966-47E0-9906-75460AE9CB04}" type="presParOf" srcId="{AD7D569C-DF86-4F58-8734-7AB25143B4D2}" destId="{7AF060A7-FA6D-4BDC-96D4-FC0D49BCC0A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9C55C8-62ED-43B7-B658-AD59E76156A5}"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943B89DE-300B-4C09-99DB-7955A2CB4378}">
      <dgm:prSet/>
      <dgm:spPr/>
      <dgm:t>
        <a:bodyPr/>
        <a:lstStyle/>
        <a:p>
          <a:r>
            <a:rPr lang="en-GB">
              <a:hlinkClick xmlns:r="http://schemas.openxmlformats.org/officeDocument/2006/relationships" r:id="rId1"/>
            </a:rPr>
            <a:t>https://www.ref.ac.uk/</a:t>
          </a:r>
          <a:endParaRPr lang="en-US"/>
        </a:p>
      </dgm:t>
    </dgm:pt>
    <dgm:pt modelId="{A4D03E35-82EE-41C2-903E-2EB0AF85C28A}" type="parTrans" cxnId="{1E049354-9B26-4F5F-A758-4A387ECB0ABE}">
      <dgm:prSet/>
      <dgm:spPr/>
      <dgm:t>
        <a:bodyPr/>
        <a:lstStyle/>
        <a:p>
          <a:endParaRPr lang="en-US"/>
        </a:p>
      </dgm:t>
    </dgm:pt>
    <dgm:pt modelId="{E8A3C291-02B7-44CD-8767-281BD84D5569}" type="sibTrans" cxnId="{1E049354-9B26-4F5F-A758-4A387ECB0ABE}">
      <dgm:prSet/>
      <dgm:spPr/>
      <dgm:t>
        <a:bodyPr/>
        <a:lstStyle/>
        <a:p>
          <a:endParaRPr lang="en-US"/>
        </a:p>
      </dgm:t>
    </dgm:pt>
    <dgm:pt modelId="{86ADA71B-CCD5-4622-9546-CB1E6B21EAF9}">
      <dgm:prSet/>
      <dgm:spPr/>
      <dgm:t>
        <a:bodyPr/>
        <a:lstStyle/>
        <a:p>
          <a:r>
            <a:rPr lang="en-GB">
              <a:hlinkClick xmlns:r="http://schemas.openxmlformats.org/officeDocument/2006/relationships" r:id="rId2"/>
            </a:rPr>
            <a:t>https://results2021.ref.ac.uk/filters/institution</a:t>
          </a:r>
          <a:endParaRPr lang="en-US"/>
        </a:p>
      </dgm:t>
    </dgm:pt>
    <dgm:pt modelId="{B2329B14-5FFB-453F-A5C1-E3D1D705239B}" type="parTrans" cxnId="{1CF4C19F-001F-4617-88B7-06BE774CC471}">
      <dgm:prSet/>
      <dgm:spPr/>
      <dgm:t>
        <a:bodyPr/>
        <a:lstStyle/>
        <a:p>
          <a:endParaRPr lang="en-US"/>
        </a:p>
      </dgm:t>
    </dgm:pt>
    <dgm:pt modelId="{7617C406-3E62-4E07-B900-BAF03C13024C}" type="sibTrans" cxnId="{1CF4C19F-001F-4617-88B7-06BE774CC471}">
      <dgm:prSet/>
      <dgm:spPr/>
      <dgm:t>
        <a:bodyPr/>
        <a:lstStyle/>
        <a:p>
          <a:endParaRPr lang="en-US"/>
        </a:p>
      </dgm:t>
    </dgm:pt>
    <dgm:pt modelId="{6B6545C0-1C39-48C7-9F6A-C6CAB2E6A25C}" type="pres">
      <dgm:prSet presAssocID="{2F9C55C8-62ED-43B7-B658-AD59E76156A5}" presName="linear" presStyleCnt="0">
        <dgm:presLayoutVars>
          <dgm:animLvl val="lvl"/>
          <dgm:resizeHandles val="exact"/>
        </dgm:presLayoutVars>
      </dgm:prSet>
      <dgm:spPr/>
    </dgm:pt>
    <dgm:pt modelId="{06A89A71-410D-486C-92FB-827C2039E555}" type="pres">
      <dgm:prSet presAssocID="{943B89DE-300B-4C09-99DB-7955A2CB4378}" presName="parentText" presStyleLbl="node1" presStyleIdx="0" presStyleCnt="2">
        <dgm:presLayoutVars>
          <dgm:chMax val="0"/>
          <dgm:bulletEnabled val="1"/>
        </dgm:presLayoutVars>
      </dgm:prSet>
      <dgm:spPr/>
    </dgm:pt>
    <dgm:pt modelId="{0043A943-3F82-411A-8D1D-4400BF84950A}" type="pres">
      <dgm:prSet presAssocID="{E8A3C291-02B7-44CD-8767-281BD84D5569}" presName="spacer" presStyleCnt="0"/>
      <dgm:spPr/>
    </dgm:pt>
    <dgm:pt modelId="{D64ECDF6-F206-46C7-BBE1-F1457D94E4CC}" type="pres">
      <dgm:prSet presAssocID="{86ADA71B-CCD5-4622-9546-CB1E6B21EAF9}" presName="parentText" presStyleLbl="node1" presStyleIdx="1" presStyleCnt="2">
        <dgm:presLayoutVars>
          <dgm:chMax val="0"/>
          <dgm:bulletEnabled val="1"/>
        </dgm:presLayoutVars>
      </dgm:prSet>
      <dgm:spPr/>
    </dgm:pt>
  </dgm:ptLst>
  <dgm:cxnLst>
    <dgm:cxn modelId="{BCF1BC5D-6A92-4C8B-B608-99BAE08A6E64}" type="presOf" srcId="{2F9C55C8-62ED-43B7-B658-AD59E76156A5}" destId="{6B6545C0-1C39-48C7-9F6A-C6CAB2E6A25C}" srcOrd="0" destOrd="0" presId="urn:microsoft.com/office/officeart/2005/8/layout/vList2"/>
    <dgm:cxn modelId="{C215CE48-A520-4048-9199-ECBCC1606311}" type="presOf" srcId="{86ADA71B-CCD5-4622-9546-CB1E6B21EAF9}" destId="{D64ECDF6-F206-46C7-BBE1-F1457D94E4CC}" srcOrd="0" destOrd="0" presId="urn:microsoft.com/office/officeart/2005/8/layout/vList2"/>
    <dgm:cxn modelId="{1E049354-9B26-4F5F-A758-4A387ECB0ABE}" srcId="{2F9C55C8-62ED-43B7-B658-AD59E76156A5}" destId="{943B89DE-300B-4C09-99DB-7955A2CB4378}" srcOrd="0" destOrd="0" parTransId="{A4D03E35-82EE-41C2-903E-2EB0AF85C28A}" sibTransId="{E8A3C291-02B7-44CD-8767-281BD84D5569}"/>
    <dgm:cxn modelId="{1CF4C19F-001F-4617-88B7-06BE774CC471}" srcId="{2F9C55C8-62ED-43B7-B658-AD59E76156A5}" destId="{86ADA71B-CCD5-4622-9546-CB1E6B21EAF9}" srcOrd="1" destOrd="0" parTransId="{B2329B14-5FFB-453F-A5C1-E3D1D705239B}" sibTransId="{7617C406-3E62-4E07-B900-BAF03C13024C}"/>
    <dgm:cxn modelId="{C996EAE4-B39A-4F83-9BF5-00BEF73B02D0}" type="presOf" srcId="{943B89DE-300B-4C09-99DB-7955A2CB4378}" destId="{06A89A71-410D-486C-92FB-827C2039E555}" srcOrd="0" destOrd="0" presId="urn:microsoft.com/office/officeart/2005/8/layout/vList2"/>
    <dgm:cxn modelId="{0E8F9B3C-F3FA-4CE2-BEE3-A092FA350739}" type="presParOf" srcId="{6B6545C0-1C39-48C7-9F6A-C6CAB2E6A25C}" destId="{06A89A71-410D-486C-92FB-827C2039E555}" srcOrd="0" destOrd="0" presId="urn:microsoft.com/office/officeart/2005/8/layout/vList2"/>
    <dgm:cxn modelId="{E05BFCD0-1F4A-4573-A1A6-84DEACDB558B}" type="presParOf" srcId="{6B6545C0-1C39-48C7-9F6A-C6CAB2E6A25C}" destId="{0043A943-3F82-411A-8D1D-4400BF84950A}" srcOrd="1" destOrd="0" presId="urn:microsoft.com/office/officeart/2005/8/layout/vList2"/>
    <dgm:cxn modelId="{5B5F8049-FCB5-4E3E-BA29-2372F8456EE5}" type="presParOf" srcId="{6B6545C0-1C39-48C7-9F6A-C6CAB2E6A25C}" destId="{D64ECDF6-F206-46C7-BBE1-F1457D94E4C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EF28A-55BB-4ED0-9201-A598C9FA8144}">
      <dsp:nvSpPr>
        <dsp:cNvPr id="0" name=""/>
        <dsp:cNvSpPr/>
      </dsp:nvSpPr>
      <dsp:spPr>
        <a:xfrm>
          <a:off x="1317297" y="1645"/>
          <a:ext cx="5269191" cy="72178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Refine your writing skills </a:t>
          </a:r>
        </a:p>
      </dsp:txBody>
      <dsp:txXfrm>
        <a:off x="1317297" y="1645"/>
        <a:ext cx="5269191" cy="721780"/>
      </dsp:txXfrm>
    </dsp:sp>
    <dsp:sp modelId="{0A0CEA76-4E57-4EDC-ACBA-1D549789EF36}">
      <dsp:nvSpPr>
        <dsp:cNvPr id="0" name=""/>
        <dsp:cNvSpPr/>
      </dsp:nvSpPr>
      <dsp:spPr>
        <a:xfrm>
          <a:off x="0" y="1645"/>
          <a:ext cx="1317297" cy="721780"/>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Refine</a:t>
          </a:r>
        </a:p>
      </dsp:txBody>
      <dsp:txXfrm>
        <a:off x="0" y="1645"/>
        <a:ext cx="1317297" cy="721780"/>
      </dsp:txXfrm>
    </dsp:sp>
    <dsp:sp modelId="{79830B37-ABC0-408B-8D4B-39CBCA56E471}">
      <dsp:nvSpPr>
        <dsp:cNvPr id="0" name=""/>
        <dsp:cNvSpPr/>
      </dsp:nvSpPr>
      <dsp:spPr>
        <a:xfrm>
          <a:off x="1317297" y="766732"/>
          <a:ext cx="5269191" cy="721780"/>
        </a:xfrm>
        <a:prstGeom prst="rect">
          <a:avLst/>
        </a:prstGeom>
        <a:solidFill>
          <a:schemeClr val="accent5">
            <a:hueOff val="196862"/>
            <a:satOff val="10572"/>
            <a:lumOff val="-3823"/>
            <a:alphaOff val="0"/>
          </a:schemeClr>
        </a:solidFill>
        <a:ln w="12700" cap="flat" cmpd="sng" algn="ctr">
          <a:solidFill>
            <a:schemeClr val="accent5">
              <a:hueOff val="196862"/>
              <a:satOff val="10572"/>
              <a:lumOff val="-382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Reach a broader audience </a:t>
          </a:r>
        </a:p>
      </dsp:txBody>
      <dsp:txXfrm>
        <a:off x="1317297" y="766732"/>
        <a:ext cx="5269191" cy="721780"/>
      </dsp:txXfrm>
    </dsp:sp>
    <dsp:sp modelId="{C25BA873-F73D-4B06-81F3-0A29695618D6}">
      <dsp:nvSpPr>
        <dsp:cNvPr id="0" name=""/>
        <dsp:cNvSpPr/>
      </dsp:nvSpPr>
      <dsp:spPr>
        <a:xfrm>
          <a:off x="0" y="766732"/>
          <a:ext cx="1317297" cy="721780"/>
        </a:xfrm>
        <a:prstGeom prst="rect">
          <a:avLst/>
        </a:prstGeom>
        <a:solidFill>
          <a:schemeClr val="lt1">
            <a:hueOff val="0"/>
            <a:satOff val="0"/>
            <a:lumOff val="0"/>
            <a:alphaOff val="0"/>
          </a:schemeClr>
        </a:solidFill>
        <a:ln w="12700" cap="flat" cmpd="sng" algn="ctr">
          <a:solidFill>
            <a:schemeClr val="accent5">
              <a:hueOff val="196862"/>
              <a:satOff val="10572"/>
              <a:lumOff val="-38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Reach</a:t>
          </a:r>
        </a:p>
      </dsp:txBody>
      <dsp:txXfrm>
        <a:off x="0" y="766732"/>
        <a:ext cx="1317297" cy="721780"/>
      </dsp:txXfrm>
    </dsp:sp>
    <dsp:sp modelId="{251C2756-B5AE-4F41-9D73-7D93BC53CF26}">
      <dsp:nvSpPr>
        <dsp:cNvPr id="0" name=""/>
        <dsp:cNvSpPr/>
      </dsp:nvSpPr>
      <dsp:spPr>
        <a:xfrm>
          <a:off x="1317297" y="1531819"/>
          <a:ext cx="5269191" cy="721780"/>
        </a:xfrm>
        <a:prstGeom prst="rect">
          <a:avLst/>
        </a:prstGeom>
        <a:solidFill>
          <a:schemeClr val="accent5">
            <a:hueOff val="393725"/>
            <a:satOff val="21144"/>
            <a:lumOff val="-7647"/>
            <a:alphaOff val="0"/>
          </a:schemeClr>
        </a:solidFill>
        <a:ln w="12700" cap="flat" cmpd="sng" algn="ctr">
          <a:solidFill>
            <a:schemeClr val="accent5">
              <a:hueOff val="393725"/>
              <a:satOff val="21144"/>
              <a:lumOff val="-764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Enhance your online profile </a:t>
          </a:r>
        </a:p>
      </dsp:txBody>
      <dsp:txXfrm>
        <a:off x="1317297" y="1531819"/>
        <a:ext cx="5269191" cy="721780"/>
      </dsp:txXfrm>
    </dsp:sp>
    <dsp:sp modelId="{2D1DCB75-85DD-410C-BE5F-63DDFC1F1B7D}">
      <dsp:nvSpPr>
        <dsp:cNvPr id="0" name=""/>
        <dsp:cNvSpPr/>
      </dsp:nvSpPr>
      <dsp:spPr>
        <a:xfrm>
          <a:off x="0" y="1531819"/>
          <a:ext cx="1317297" cy="721780"/>
        </a:xfrm>
        <a:prstGeom prst="rect">
          <a:avLst/>
        </a:prstGeom>
        <a:solidFill>
          <a:schemeClr val="lt1">
            <a:hueOff val="0"/>
            <a:satOff val="0"/>
            <a:lumOff val="0"/>
            <a:alphaOff val="0"/>
          </a:schemeClr>
        </a:solidFill>
        <a:ln w="12700" cap="flat" cmpd="sng" algn="ctr">
          <a:solidFill>
            <a:schemeClr val="accent5">
              <a:hueOff val="393725"/>
              <a:satOff val="21144"/>
              <a:lumOff val="-76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Enhance</a:t>
          </a:r>
        </a:p>
      </dsp:txBody>
      <dsp:txXfrm>
        <a:off x="0" y="1531819"/>
        <a:ext cx="1317297" cy="721780"/>
      </dsp:txXfrm>
    </dsp:sp>
    <dsp:sp modelId="{15A1D9CC-1A67-419C-B7DA-97F95B0EE62E}">
      <dsp:nvSpPr>
        <dsp:cNvPr id="0" name=""/>
        <dsp:cNvSpPr/>
      </dsp:nvSpPr>
      <dsp:spPr>
        <a:xfrm>
          <a:off x="1317297" y="2296906"/>
          <a:ext cx="5269191" cy="721780"/>
        </a:xfrm>
        <a:prstGeom prst="rect">
          <a:avLst/>
        </a:prstGeom>
        <a:solidFill>
          <a:schemeClr val="accent5">
            <a:hueOff val="590587"/>
            <a:satOff val="31716"/>
            <a:lumOff val="-11470"/>
            <a:alphaOff val="0"/>
          </a:schemeClr>
        </a:solidFill>
        <a:ln w="12700" cap="flat" cmpd="sng" algn="ctr">
          <a:solidFill>
            <a:schemeClr val="accent5">
              <a:hueOff val="590587"/>
              <a:satOff val="31716"/>
              <a:lumOff val="-114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Network with other researchers </a:t>
          </a:r>
        </a:p>
      </dsp:txBody>
      <dsp:txXfrm>
        <a:off x="1317297" y="2296906"/>
        <a:ext cx="5269191" cy="721780"/>
      </dsp:txXfrm>
    </dsp:sp>
    <dsp:sp modelId="{97DC8E94-CBA3-4D17-9E1B-25AD6A357C33}">
      <dsp:nvSpPr>
        <dsp:cNvPr id="0" name=""/>
        <dsp:cNvSpPr/>
      </dsp:nvSpPr>
      <dsp:spPr>
        <a:xfrm>
          <a:off x="0" y="2296906"/>
          <a:ext cx="1317297" cy="721780"/>
        </a:xfrm>
        <a:prstGeom prst="rect">
          <a:avLst/>
        </a:prstGeom>
        <a:solidFill>
          <a:schemeClr val="lt1">
            <a:hueOff val="0"/>
            <a:satOff val="0"/>
            <a:lumOff val="0"/>
            <a:alphaOff val="0"/>
          </a:schemeClr>
        </a:solidFill>
        <a:ln w="12700" cap="flat" cmpd="sng" algn="ctr">
          <a:solidFill>
            <a:schemeClr val="accent5">
              <a:hueOff val="590587"/>
              <a:satOff val="31716"/>
              <a:lumOff val="-114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Network</a:t>
          </a:r>
        </a:p>
      </dsp:txBody>
      <dsp:txXfrm>
        <a:off x="0" y="2296906"/>
        <a:ext cx="1317297" cy="721780"/>
      </dsp:txXfrm>
    </dsp:sp>
    <dsp:sp modelId="{712149A4-CEC1-4F9E-983D-2616A50D606F}">
      <dsp:nvSpPr>
        <dsp:cNvPr id="0" name=""/>
        <dsp:cNvSpPr/>
      </dsp:nvSpPr>
      <dsp:spPr>
        <a:xfrm>
          <a:off x="1317297" y="3061993"/>
          <a:ext cx="5269191" cy="721780"/>
        </a:xfrm>
        <a:prstGeom prst="rect">
          <a:avLst/>
        </a:prstGeom>
        <a:solidFill>
          <a:schemeClr val="accent5">
            <a:hueOff val="787450"/>
            <a:satOff val="42288"/>
            <a:lumOff val="-15294"/>
            <a:alphaOff val="0"/>
          </a:schemeClr>
        </a:solidFill>
        <a:ln w="12700" cap="flat" cmpd="sng" algn="ctr">
          <a:solidFill>
            <a:schemeClr val="accent5">
              <a:hueOff val="787450"/>
              <a:satOff val="42288"/>
              <a:lumOff val="-1529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Engage with non-academic community </a:t>
          </a:r>
        </a:p>
      </dsp:txBody>
      <dsp:txXfrm>
        <a:off x="1317297" y="3061993"/>
        <a:ext cx="5269191" cy="721780"/>
      </dsp:txXfrm>
    </dsp:sp>
    <dsp:sp modelId="{6D0375D4-EFC0-4F85-B86A-53B9CF90F95F}">
      <dsp:nvSpPr>
        <dsp:cNvPr id="0" name=""/>
        <dsp:cNvSpPr/>
      </dsp:nvSpPr>
      <dsp:spPr>
        <a:xfrm>
          <a:off x="0" y="3061993"/>
          <a:ext cx="1317297" cy="721780"/>
        </a:xfrm>
        <a:prstGeom prst="rect">
          <a:avLst/>
        </a:prstGeom>
        <a:solidFill>
          <a:schemeClr val="lt1">
            <a:hueOff val="0"/>
            <a:satOff val="0"/>
            <a:lumOff val="0"/>
            <a:alphaOff val="0"/>
          </a:schemeClr>
        </a:solidFill>
        <a:ln w="12700" cap="flat" cmpd="sng" algn="ctr">
          <a:solidFill>
            <a:schemeClr val="accent5">
              <a:hueOff val="787450"/>
              <a:satOff val="42288"/>
              <a:lumOff val="-152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Engage</a:t>
          </a:r>
        </a:p>
      </dsp:txBody>
      <dsp:txXfrm>
        <a:off x="0" y="3061993"/>
        <a:ext cx="1317297" cy="721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722A7-8C56-4BFC-9339-A8577E7DCEA2}">
      <dsp:nvSpPr>
        <dsp:cNvPr id="0" name=""/>
        <dsp:cNvSpPr/>
      </dsp:nvSpPr>
      <dsp:spPr>
        <a:xfrm>
          <a:off x="0" y="52499"/>
          <a:ext cx="6253721"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Writing for a blog can help you develop your non-academic writing style and to clarify your ideas. </a:t>
          </a:r>
          <a:endParaRPr lang="en-US" sz="2900" kern="1200"/>
        </a:p>
      </dsp:txBody>
      <dsp:txXfrm>
        <a:off x="77847" y="130346"/>
        <a:ext cx="6098027" cy="1439016"/>
      </dsp:txXfrm>
    </dsp:sp>
    <dsp:sp modelId="{15BEF4CD-8DBB-453B-8EE3-FC76D5D55327}">
      <dsp:nvSpPr>
        <dsp:cNvPr id="0" name=""/>
        <dsp:cNvSpPr/>
      </dsp:nvSpPr>
      <dsp:spPr>
        <a:xfrm>
          <a:off x="0" y="1730729"/>
          <a:ext cx="6253721" cy="1594710"/>
        </a:xfrm>
        <a:prstGeom prst="roundRect">
          <a:avLst/>
        </a:prstGeom>
        <a:solidFill>
          <a:schemeClr val="accent2">
            <a:hueOff val="-723100"/>
            <a:satOff val="-4962"/>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Blog posts can evolve into conference papers or journal articles</a:t>
          </a:r>
          <a:endParaRPr lang="en-US" sz="2900" kern="1200"/>
        </a:p>
      </dsp:txBody>
      <dsp:txXfrm>
        <a:off x="77847" y="1808576"/>
        <a:ext cx="6098027" cy="1439016"/>
      </dsp:txXfrm>
    </dsp:sp>
    <dsp:sp modelId="{7AF060A7-FA6D-4BDC-96D4-FC0D49BCC0AB}">
      <dsp:nvSpPr>
        <dsp:cNvPr id="0" name=""/>
        <dsp:cNvSpPr/>
      </dsp:nvSpPr>
      <dsp:spPr>
        <a:xfrm>
          <a:off x="0" y="3408960"/>
          <a:ext cx="6253721" cy="1594710"/>
        </a:xfrm>
        <a:prstGeom prst="roundRect">
          <a:avLst/>
        </a:prstGeom>
        <a:solidFill>
          <a:schemeClr val="accent2">
            <a:hueOff val="-1446200"/>
            <a:satOff val="-9924"/>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@SocialMediaQUB #QUBlogging</a:t>
          </a:r>
          <a:endParaRPr lang="en-US" sz="2900" kern="1200"/>
        </a:p>
      </dsp:txBody>
      <dsp:txXfrm>
        <a:off x="77847" y="3486807"/>
        <a:ext cx="6098027" cy="1439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89A71-410D-486C-92FB-827C2039E555}">
      <dsp:nvSpPr>
        <dsp:cNvPr id="0" name=""/>
        <dsp:cNvSpPr/>
      </dsp:nvSpPr>
      <dsp:spPr>
        <a:xfrm>
          <a:off x="0" y="1231659"/>
          <a:ext cx="6586489" cy="6236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hlinkClick xmlns:r="http://schemas.openxmlformats.org/officeDocument/2006/relationships" r:id="rId1"/>
            </a:rPr>
            <a:t>https://www.ref.ac.uk/</a:t>
          </a:r>
          <a:endParaRPr lang="en-US" sz="2600" kern="1200"/>
        </a:p>
      </dsp:txBody>
      <dsp:txXfrm>
        <a:off x="30442" y="1262101"/>
        <a:ext cx="6525605" cy="562726"/>
      </dsp:txXfrm>
    </dsp:sp>
    <dsp:sp modelId="{D64ECDF6-F206-46C7-BBE1-F1457D94E4CC}">
      <dsp:nvSpPr>
        <dsp:cNvPr id="0" name=""/>
        <dsp:cNvSpPr/>
      </dsp:nvSpPr>
      <dsp:spPr>
        <a:xfrm>
          <a:off x="0" y="1930149"/>
          <a:ext cx="6586489" cy="623610"/>
        </a:xfrm>
        <a:prstGeom prst="roundRect">
          <a:avLst/>
        </a:prstGeom>
        <a:gradFill rotWithShape="0">
          <a:gsLst>
            <a:gs pos="0">
              <a:schemeClr val="accent2">
                <a:hueOff val="-1446200"/>
                <a:satOff val="-9924"/>
                <a:lumOff val="5098"/>
                <a:alphaOff val="0"/>
                <a:satMod val="103000"/>
                <a:lumMod val="102000"/>
                <a:tint val="94000"/>
              </a:schemeClr>
            </a:gs>
            <a:gs pos="50000">
              <a:schemeClr val="accent2">
                <a:hueOff val="-1446200"/>
                <a:satOff val="-9924"/>
                <a:lumOff val="5098"/>
                <a:alphaOff val="0"/>
                <a:satMod val="110000"/>
                <a:lumMod val="100000"/>
                <a:shade val="100000"/>
              </a:schemeClr>
            </a:gs>
            <a:gs pos="100000">
              <a:schemeClr val="accent2">
                <a:hueOff val="-1446200"/>
                <a:satOff val="-9924"/>
                <a:lumOff val="509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hlinkClick xmlns:r="http://schemas.openxmlformats.org/officeDocument/2006/relationships" r:id="rId2"/>
            </a:rPr>
            <a:t>https://results2021.ref.ac.uk/filters/institution</a:t>
          </a:r>
          <a:endParaRPr lang="en-US" sz="2600" kern="1200"/>
        </a:p>
      </dsp:txBody>
      <dsp:txXfrm>
        <a:off x="30442" y="1960591"/>
        <a:ext cx="6525605" cy="56272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EE711-31F7-474B-AB50-3C7377E9A40F}"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5F066-A708-4982-94C1-E8545715B8DA}" type="slidenum">
              <a:rPr lang="en-GB" smtClean="0"/>
              <a:t>‹#›</a:t>
            </a:fld>
            <a:endParaRPr lang="en-GB"/>
          </a:p>
        </p:txBody>
      </p:sp>
    </p:spTree>
    <p:extLst>
      <p:ext uri="{BB962C8B-B14F-4D97-AF65-F5344CB8AC3E}">
        <p14:creationId xmlns:p14="http://schemas.microsoft.com/office/powerpoint/2010/main" val="3411553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6C73-C569-CE49-F051-60B708FA6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31E908-FCE1-636C-3D72-7EA41EEC65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94A2FB-04AC-B50E-C7F4-048755A4B6E8}"/>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745BB489-8F60-9E45-C0C6-AF1DD357D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CC804-509A-4428-A366-2EC7756D232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18220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CBEA-5967-1833-4ADC-5640120FDB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8F664-2EFC-1293-6DA7-FFFCEABB9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74822-DF54-D694-BB10-9FABD58B4368}"/>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9A5656C8-216C-4C3C-9C1B-D4B55C09C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A6CEC-6E39-652B-F02A-0B27771E9CB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56299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448E-6177-A8A9-187D-7FF8258725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DC01D8-6D25-98CC-07C2-AB3D0C2B8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428F36-FC5A-506C-7ECD-532E0A8AF6DF}"/>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D826A26F-ED23-122D-4F4C-EA90D780C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66D3F-8819-495A-4A57-8973B541C8FE}"/>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55470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D9E1A-ECA3-57F2-2D19-F114F0EA9D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D4F899-897C-22D7-FA11-4215F5C25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31A989-AC1C-54E6-0D07-78F78051A8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FACBB-4A36-7876-1F3C-D943E476C849}"/>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6" name="Footer Placeholder 5">
            <a:extLst>
              <a:ext uri="{FF2B5EF4-FFF2-40B4-BE49-F238E27FC236}">
                <a16:creationId xmlns:a16="http://schemas.microsoft.com/office/drawing/2014/main" id="{8DA5CA3F-70AB-69B8-6D69-D5BBA70B0A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7BA852-65AE-6326-B661-C93D6FFA3DED}"/>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71164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CAB4A-9FFD-279E-6F79-4B21CECE87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2B11F-B065-23F6-A9BF-9A7E438EA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9690ED-429B-14AD-A62E-DE928103A5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66A92-335B-441B-652C-9F2AACCB52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5CFDE-4441-FEB3-C2A6-B60AED22CC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841ED4-93C0-7FF5-86C2-869C1BDA12A5}"/>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8" name="Footer Placeholder 7">
            <a:extLst>
              <a:ext uri="{FF2B5EF4-FFF2-40B4-BE49-F238E27FC236}">
                <a16:creationId xmlns:a16="http://schemas.microsoft.com/office/drawing/2014/main" id="{90D7A1BE-0FCF-2AB0-EECF-255EA6C59D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11D236-8EDE-7DB2-5A83-8C40EBBE41C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2546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73D4-97B0-AF05-6498-F735E05B2C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52921A-79E4-B796-6353-54D4F75521A1}"/>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4" name="Footer Placeholder 3">
            <a:extLst>
              <a:ext uri="{FF2B5EF4-FFF2-40B4-BE49-F238E27FC236}">
                <a16:creationId xmlns:a16="http://schemas.microsoft.com/office/drawing/2014/main" id="{9433E776-F66B-A460-446A-72460815A1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C1AD31-C3B6-392F-0772-28A7A4AC9E9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69013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EBB1C6-9226-6B01-9AFF-333F0B12340E}"/>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3" name="Footer Placeholder 2">
            <a:extLst>
              <a:ext uri="{FF2B5EF4-FFF2-40B4-BE49-F238E27FC236}">
                <a16:creationId xmlns:a16="http://schemas.microsoft.com/office/drawing/2014/main" id="{34A5C9E6-E5A1-DA67-7004-25F864AF42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D154E7-3560-B897-690D-3ADF534947C0}"/>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420499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CD2C5-17B8-83DE-32E0-FD6274891C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40BD78-4BEC-6BD7-AC44-65835CD91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AD5FBD-33A8-C4D0-BEC8-6803968CF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6D1E8D-ABB1-21D9-837B-1A3DE754ABA5}"/>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6" name="Footer Placeholder 5">
            <a:extLst>
              <a:ext uri="{FF2B5EF4-FFF2-40B4-BE49-F238E27FC236}">
                <a16:creationId xmlns:a16="http://schemas.microsoft.com/office/drawing/2014/main" id="{39464FCE-C80A-BBA1-3A16-304B89B72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7D110-F4B2-160F-C1E8-32F5BA736F14}"/>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34770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DCE7-A3F5-B439-13C7-176A0C068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A8AA45-215A-20BD-2FA5-42DB7F900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3613E5-B320-686F-F7B4-21B4DECCF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59B5EB-4D19-0E12-E0FB-B5A23CCC73D4}"/>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6" name="Footer Placeholder 5">
            <a:extLst>
              <a:ext uri="{FF2B5EF4-FFF2-40B4-BE49-F238E27FC236}">
                <a16:creationId xmlns:a16="http://schemas.microsoft.com/office/drawing/2014/main" id="{546D2680-F719-CC86-FB5E-BDDA09CCBE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40CC2-76B0-F46A-9699-81661DBB4F7C}"/>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8247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0CA7-18DB-7025-6170-DA622CC243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0BFB0C-5663-4251-FA0B-A4CFE25D9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F7EBA-4B84-4F1D-2E36-38C1ACAFF9D7}"/>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BA03460D-2A2D-1950-EDE7-3A03BD2D7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D8369-57F1-D8BA-9B56-30712F74A7D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37267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EC9AAF-9FC9-CA99-9312-C3CF053B12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87377A-7A74-A983-5AA3-7AAE418F30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2543F1-2ECC-1407-0FCD-6DF5420193B7}"/>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4A0E6D3B-4D9F-2980-D53A-8964E4D628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E870D5-7576-9D18-55AA-13F0AF09D3A1}"/>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862460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CC9DF2-32D9-22CB-A617-594458EFD2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882F8-4182-E16C-577D-BDF42B530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71ECF-E818-D940-74FE-5EA1042E41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87348299-4320-47A8-B51B-063C7518D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5ADBAF-CEE5-62AC-2FF1-92CEA622FA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82BFBC-7D0E-46C3-B07D-163A948EBB67}" type="slidenum">
              <a:rPr lang="en-GB" smtClean="0"/>
              <a:t>‹#›</a:t>
            </a:fld>
            <a:endParaRPr lang="en-GB"/>
          </a:p>
        </p:txBody>
      </p:sp>
    </p:spTree>
    <p:extLst>
      <p:ext uri="{BB962C8B-B14F-4D97-AF65-F5344CB8AC3E}">
        <p14:creationId xmlns:p14="http://schemas.microsoft.com/office/powerpoint/2010/main" val="3997951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reativebloq.com/web-design/best-blogging-platforms-12141363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ienceofblogging.com/how-to-write-a-good-research-blog-post/" TargetMode="External"/><Relationship Id="rId2" Type="http://schemas.openxmlformats.org/officeDocument/2006/relationships/hyperlink" Target="https://youtu.be/bU4gXHkejMo"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5F321-38E3-8C76-0056-68469F333808}"/>
              </a:ext>
            </a:extLst>
          </p:cNvPr>
          <p:cNvSpPr>
            <a:spLocks noGrp="1"/>
          </p:cNvSpPr>
          <p:nvPr>
            <p:ph type="ctrTitle"/>
          </p:nvPr>
        </p:nvSpPr>
        <p:spPr>
          <a:xfrm>
            <a:off x="477981" y="1122363"/>
            <a:ext cx="4023360" cy="3204134"/>
          </a:xfrm>
        </p:spPr>
        <p:txBody>
          <a:bodyPr anchor="b">
            <a:normAutofit/>
          </a:bodyPr>
          <a:lstStyle/>
          <a:p>
            <a:pPr algn="l"/>
            <a:r>
              <a:rPr lang="en-GB" sz="4800"/>
              <a:t>Converting Research into </a:t>
            </a:r>
            <a:br>
              <a:rPr lang="en-GB" sz="4800"/>
            </a:br>
            <a:r>
              <a:rPr lang="en-GB" sz="4800"/>
              <a:t>Practice</a:t>
            </a:r>
          </a:p>
        </p:txBody>
      </p:sp>
      <p:sp>
        <p:nvSpPr>
          <p:cNvPr id="3" name="Subtitle 2">
            <a:extLst>
              <a:ext uri="{FF2B5EF4-FFF2-40B4-BE49-F238E27FC236}">
                <a16:creationId xmlns:a16="http://schemas.microsoft.com/office/drawing/2014/main" id="{EB02A38A-107E-3A5B-6E02-31B0789AC5AC}"/>
              </a:ext>
            </a:extLst>
          </p:cNvPr>
          <p:cNvSpPr>
            <a:spLocks noGrp="1"/>
          </p:cNvSpPr>
          <p:nvPr>
            <p:ph type="subTitle" idx="1"/>
          </p:nvPr>
        </p:nvSpPr>
        <p:spPr>
          <a:xfrm>
            <a:off x="477981" y="4872922"/>
            <a:ext cx="3933306" cy="1208141"/>
          </a:xfrm>
        </p:spPr>
        <p:txBody>
          <a:bodyPr>
            <a:normAutofit/>
          </a:bodyPr>
          <a:lstStyle/>
          <a:p>
            <a:pPr algn="l"/>
            <a:r>
              <a:rPr lang="en-GB" sz="2000" dirty="0"/>
              <a:t>Dr Helen Lee </a:t>
            </a:r>
          </a:p>
          <a:p>
            <a:pPr algn="l"/>
            <a:r>
              <a:rPr lang="en-GB" sz="2000" dirty="0"/>
              <a:t>GETTING STARTED</a:t>
            </a:r>
          </a:p>
          <a:p>
            <a:pPr algn="l"/>
            <a:r>
              <a:rPr lang="en-GB" sz="2000" dirty="0"/>
              <a:t>2025</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9215EABD-C30C-836C-D4CA-83878E07E879}"/>
              </a:ext>
            </a:extLst>
          </p:cNvPr>
          <p:cNvPicPr>
            <a:picLocks noChangeAspect="1"/>
          </p:cNvPicPr>
          <p:nvPr/>
        </p:nvPicPr>
        <p:blipFill>
          <a:blip r:embed="rId2"/>
          <a:stretch>
            <a:fillRect/>
          </a:stretch>
        </p:blipFill>
        <p:spPr>
          <a:xfrm>
            <a:off x="4864608" y="1068399"/>
            <a:ext cx="6846363" cy="4569947"/>
          </a:xfrm>
          <a:prstGeom prst="rect">
            <a:avLst/>
          </a:prstGeom>
        </p:spPr>
      </p:pic>
    </p:spTree>
    <p:extLst>
      <p:ext uri="{BB962C8B-B14F-4D97-AF65-F5344CB8AC3E}">
        <p14:creationId xmlns:p14="http://schemas.microsoft.com/office/powerpoint/2010/main" val="228880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r>
              <a:rPr lang="en-GB" sz="1400" b="1" dirty="0"/>
              <a:t>.</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835F98-7E9D-0257-6283-95AA681764A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21858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4878B8B-A621-A46A-BD72-93A4B39C9326}"/>
              </a:ext>
            </a:extLst>
          </p:cNvPr>
          <p:cNvPicPr>
            <a:picLocks noChangeAspect="1"/>
          </p:cNvPicPr>
          <p:nvPr/>
        </p:nvPicPr>
        <p:blipFill>
          <a:blip r:embed="rId2"/>
          <a:stretch>
            <a:fillRect/>
          </a:stretch>
        </p:blipFill>
        <p:spPr>
          <a:xfrm>
            <a:off x="1880681" y="457200"/>
            <a:ext cx="8430638" cy="5943600"/>
          </a:xfrm>
          <a:prstGeom prst="rect">
            <a:avLst/>
          </a:prstGeom>
        </p:spPr>
      </p:pic>
    </p:spTree>
    <p:extLst>
      <p:ext uri="{BB962C8B-B14F-4D97-AF65-F5344CB8AC3E}">
        <p14:creationId xmlns:p14="http://schemas.microsoft.com/office/powerpoint/2010/main" val="129091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29A24B-654C-B470-6D2E-F0FC0773DE5D}"/>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2299014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A7F4C4-FD7F-591C-C4B7-D42B73BFC943}"/>
              </a:ext>
            </a:extLst>
          </p:cNvPr>
          <p:cNvPicPr>
            <a:picLocks noChangeAspect="1"/>
          </p:cNvPicPr>
          <p:nvPr/>
        </p:nvPicPr>
        <p:blipFill>
          <a:blip r:embed="rId2"/>
          <a:stretch>
            <a:fillRect/>
          </a:stretch>
        </p:blipFill>
        <p:spPr>
          <a:xfrm>
            <a:off x="0" y="25336"/>
            <a:ext cx="12192000" cy="6807327"/>
          </a:xfrm>
          <a:prstGeom prst="rect">
            <a:avLst/>
          </a:prstGeom>
        </p:spPr>
      </p:pic>
    </p:spTree>
    <p:extLst>
      <p:ext uri="{BB962C8B-B14F-4D97-AF65-F5344CB8AC3E}">
        <p14:creationId xmlns:p14="http://schemas.microsoft.com/office/powerpoint/2010/main" val="2437033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4C2F59A-84A2-C290-2AD3-F5BF9FCBE943}"/>
              </a:ext>
            </a:extLst>
          </p:cNvPr>
          <p:cNvPicPr>
            <a:picLocks noChangeAspect="1"/>
          </p:cNvPicPr>
          <p:nvPr/>
        </p:nvPicPr>
        <p:blipFill>
          <a:blip r:embed="rId2"/>
          <a:srcRect t="1852" b="6702"/>
          <a:stretch/>
        </p:blipFill>
        <p:spPr>
          <a:xfrm>
            <a:off x="20" y="1282"/>
            <a:ext cx="12191980" cy="6856718"/>
          </a:xfrm>
          <a:prstGeom prst="rect">
            <a:avLst/>
          </a:prstGeom>
        </p:spPr>
      </p:pic>
    </p:spTree>
    <p:extLst>
      <p:ext uri="{BB962C8B-B14F-4D97-AF65-F5344CB8AC3E}">
        <p14:creationId xmlns:p14="http://schemas.microsoft.com/office/powerpoint/2010/main" val="2037762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CD69B-056D-FCEB-6B38-2F4B78F70F7F}"/>
              </a:ext>
            </a:extLst>
          </p:cNvPr>
          <p:cNvSpPr>
            <a:spLocks noGrp="1"/>
          </p:cNvSpPr>
          <p:nvPr>
            <p:ph type="title"/>
          </p:nvPr>
        </p:nvSpPr>
        <p:spPr>
          <a:xfrm>
            <a:off x="5297762" y="329184"/>
            <a:ext cx="6251110" cy="1783080"/>
          </a:xfrm>
        </p:spPr>
        <p:txBody>
          <a:bodyPr anchor="b">
            <a:normAutofit/>
          </a:bodyPr>
          <a:lstStyle/>
          <a:p>
            <a:r>
              <a:rPr lang="en-GB" sz="5400"/>
              <a:t>Task</a:t>
            </a:r>
          </a:p>
        </p:txBody>
      </p:sp>
      <p:pic>
        <p:nvPicPr>
          <p:cNvPr id="5" name="Picture 4" descr="Green dialogue boxes">
            <a:extLst>
              <a:ext uri="{FF2B5EF4-FFF2-40B4-BE49-F238E27FC236}">
                <a16:creationId xmlns:a16="http://schemas.microsoft.com/office/drawing/2014/main" id="{049F24F1-2448-B185-752A-B271C877C18D}"/>
              </a:ext>
            </a:extLst>
          </p:cNvPr>
          <p:cNvPicPr>
            <a:picLocks noChangeAspect="1"/>
          </p:cNvPicPr>
          <p:nvPr/>
        </p:nvPicPr>
        <p:blipFill>
          <a:blip r:embed="rId2"/>
          <a:srcRect l="18818" r="24647"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F73B39-2260-4A71-D856-02B323D4605A}"/>
              </a:ext>
            </a:extLst>
          </p:cNvPr>
          <p:cNvSpPr>
            <a:spLocks noGrp="1"/>
          </p:cNvSpPr>
          <p:nvPr>
            <p:ph idx="1"/>
          </p:nvPr>
        </p:nvSpPr>
        <p:spPr>
          <a:xfrm>
            <a:off x="5297762" y="2706624"/>
            <a:ext cx="6251110" cy="3483864"/>
          </a:xfrm>
        </p:spPr>
        <p:txBody>
          <a:bodyPr>
            <a:normAutofit/>
          </a:bodyPr>
          <a:lstStyle/>
          <a:p>
            <a:r>
              <a:rPr lang="en-GB" sz="2200" dirty="0"/>
              <a:t>Find me an interesting fact about social media relevant to you :)</a:t>
            </a:r>
          </a:p>
          <a:p>
            <a:endParaRPr lang="en-GB" sz="2200" dirty="0"/>
          </a:p>
          <a:p>
            <a:r>
              <a:rPr lang="en-GB" sz="2200" dirty="0"/>
              <a:t>https://jime.open.ac.uk/articles/10.5334/jime.448</a:t>
            </a:r>
          </a:p>
          <a:p>
            <a:pPr marL="0" indent="0">
              <a:buNone/>
            </a:pPr>
            <a:endParaRPr lang="en-GB" sz="2200" dirty="0"/>
          </a:p>
        </p:txBody>
      </p:sp>
    </p:spTree>
    <p:extLst>
      <p:ext uri="{BB962C8B-B14F-4D97-AF65-F5344CB8AC3E}">
        <p14:creationId xmlns:p14="http://schemas.microsoft.com/office/powerpoint/2010/main" val="1836146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ED1BB-2D6D-89E6-3FE5-1C222008F67B}"/>
              </a:ext>
            </a:extLst>
          </p:cNvPr>
          <p:cNvSpPr>
            <a:spLocks noGrp="1"/>
          </p:cNvSpPr>
          <p:nvPr>
            <p:ph type="title"/>
          </p:nvPr>
        </p:nvSpPr>
        <p:spPr/>
        <p:txBody>
          <a:bodyPr/>
          <a:lstStyle/>
          <a:p>
            <a:r>
              <a:rPr lang="en-US" dirty="0"/>
              <a:t>Warm up activity</a:t>
            </a:r>
            <a:endParaRPr lang="en-GB" dirty="0"/>
          </a:p>
        </p:txBody>
      </p:sp>
      <p:sp>
        <p:nvSpPr>
          <p:cNvPr id="3" name="Content Placeholder 2">
            <a:extLst>
              <a:ext uri="{FF2B5EF4-FFF2-40B4-BE49-F238E27FC236}">
                <a16:creationId xmlns:a16="http://schemas.microsoft.com/office/drawing/2014/main" id="{AE01F54A-3322-05D8-AB20-A44E41B5B03C}"/>
              </a:ext>
            </a:extLst>
          </p:cNvPr>
          <p:cNvSpPr>
            <a:spLocks noGrp="1"/>
          </p:cNvSpPr>
          <p:nvPr>
            <p:ph idx="1"/>
          </p:nvPr>
        </p:nvSpPr>
        <p:spPr/>
        <p:txBody>
          <a:bodyPr>
            <a:normAutofit/>
          </a:bodyPr>
          <a:lstStyle/>
          <a:p>
            <a:r>
              <a:rPr lang="en-US" sz="4000" dirty="0"/>
              <a:t>Please share ONE of your posts that generated the  most “likes” </a:t>
            </a:r>
            <a:endParaRPr lang="en-GB" sz="4000" dirty="0"/>
          </a:p>
        </p:txBody>
      </p:sp>
    </p:spTree>
    <p:extLst>
      <p:ext uri="{BB962C8B-B14F-4D97-AF65-F5344CB8AC3E}">
        <p14:creationId xmlns:p14="http://schemas.microsoft.com/office/powerpoint/2010/main" val="3551774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7740D-219A-AFF4-8222-EC1DB7588DEE}"/>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1800" kern="1200">
                <a:solidFill>
                  <a:schemeClr val="tx1"/>
                </a:solidFill>
                <a:latin typeface="+mj-lt"/>
                <a:ea typeface="+mj-ea"/>
                <a:cs typeface="+mj-cs"/>
              </a:rPr>
              <a:t>https://www.linkedin.com/pulse/role-social-media-journal-publishing-how-use-platforms/</a:t>
            </a:r>
          </a:p>
        </p:txBody>
      </p:sp>
      <p:grpSp>
        <p:nvGrpSpPr>
          <p:cNvPr id="13"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Description automatically generated">
            <a:extLst>
              <a:ext uri="{FF2B5EF4-FFF2-40B4-BE49-F238E27FC236}">
                <a16:creationId xmlns:a16="http://schemas.microsoft.com/office/drawing/2014/main" id="{76487FF6-B290-1CB4-E702-B5A7901D249E}"/>
              </a:ext>
            </a:extLst>
          </p:cNvPr>
          <p:cNvPicPr>
            <a:picLocks noChangeAspect="1"/>
          </p:cNvPicPr>
          <p:nvPr/>
        </p:nvPicPr>
        <p:blipFill rotWithShape="1">
          <a:blip r:embed="rId2"/>
          <a:srcRect l="15632" t="5925" r="16304" b="-1"/>
          <a:stretch/>
        </p:blipFill>
        <p:spPr>
          <a:xfrm>
            <a:off x="5922492" y="845871"/>
            <a:ext cx="5536001" cy="5107505"/>
          </a:xfrm>
          <a:prstGeom prst="rect">
            <a:avLst/>
          </a:prstGeom>
        </p:spPr>
      </p:pic>
    </p:spTree>
    <p:extLst>
      <p:ext uri="{BB962C8B-B14F-4D97-AF65-F5344CB8AC3E}">
        <p14:creationId xmlns:p14="http://schemas.microsoft.com/office/powerpoint/2010/main" val="56237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F8BFAC4-901A-3127-9297-503475968A58}"/>
              </a:ext>
            </a:extLst>
          </p:cNvPr>
          <p:cNvPicPr>
            <a:picLocks noChangeAspect="1"/>
          </p:cNvPicPr>
          <p:nvPr/>
        </p:nvPicPr>
        <p:blipFill rotWithShape="1">
          <a:blip r:embed="rId2"/>
          <a:srcRect t="7958" b="7788"/>
          <a:stretch/>
        </p:blipFill>
        <p:spPr>
          <a:xfrm>
            <a:off x="20" y="1282"/>
            <a:ext cx="12191980" cy="6856718"/>
          </a:xfrm>
          <a:prstGeom prst="rect">
            <a:avLst/>
          </a:prstGeom>
        </p:spPr>
      </p:pic>
    </p:spTree>
    <p:extLst>
      <p:ext uri="{BB962C8B-B14F-4D97-AF65-F5344CB8AC3E}">
        <p14:creationId xmlns:p14="http://schemas.microsoft.com/office/powerpoint/2010/main" val="38514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E4F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3D6E324-877D-1CC1-F54B-03A4E56334A6}"/>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757063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0C1B09-E26A-3C5B-5F39-ADEB96452021}"/>
              </a:ext>
            </a:extLst>
          </p:cNvPr>
          <p:cNvPicPr>
            <a:picLocks noChangeAspect="1"/>
          </p:cNvPicPr>
          <p:nvPr/>
        </p:nvPicPr>
        <p:blipFill>
          <a:blip r:embed="rId2"/>
          <a:stretch>
            <a:fillRect/>
          </a:stretch>
        </p:blipFill>
        <p:spPr>
          <a:xfrm>
            <a:off x="643467" y="783167"/>
            <a:ext cx="5291666" cy="5291666"/>
          </a:xfrm>
          <a:prstGeom prst="rect">
            <a:avLst/>
          </a:prstGeom>
        </p:spPr>
      </p:pic>
      <p:pic>
        <p:nvPicPr>
          <p:cNvPr id="3" name="Picture 2">
            <a:extLst>
              <a:ext uri="{FF2B5EF4-FFF2-40B4-BE49-F238E27FC236}">
                <a16:creationId xmlns:a16="http://schemas.microsoft.com/office/drawing/2014/main" id="{A578C11A-FBF9-7B3B-4149-0AB361C56ED2}"/>
              </a:ext>
            </a:extLst>
          </p:cNvPr>
          <p:cNvPicPr>
            <a:picLocks noChangeAspect="1"/>
          </p:cNvPicPr>
          <p:nvPr/>
        </p:nvPicPr>
        <p:blipFill>
          <a:blip r:embed="rId3"/>
          <a:stretch>
            <a:fillRect/>
          </a:stretch>
        </p:blipFill>
        <p:spPr>
          <a:xfrm>
            <a:off x="6256865" y="1447179"/>
            <a:ext cx="5291667" cy="3963642"/>
          </a:xfrm>
          <a:prstGeom prst="rect">
            <a:avLst/>
          </a:prstGeom>
        </p:spPr>
      </p:pic>
    </p:spTree>
    <p:extLst>
      <p:ext uri="{BB962C8B-B14F-4D97-AF65-F5344CB8AC3E}">
        <p14:creationId xmlns:p14="http://schemas.microsoft.com/office/powerpoint/2010/main" val="4031702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2C3E95-EE1E-7636-D365-DAB86F7E0901}"/>
              </a:ext>
            </a:extLst>
          </p:cNvPr>
          <p:cNvPicPr>
            <a:picLocks noChangeAspect="1"/>
          </p:cNvPicPr>
          <p:nvPr/>
        </p:nvPicPr>
        <p:blipFill rotWithShape="1">
          <a:blip r:embed="rId2"/>
          <a:srcRect t="2623" b="7541"/>
          <a:stretch/>
        </p:blipFill>
        <p:spPr>
          <a:xfrm>
            <a:off x="1450776" y="643466"/>
            <a:ext cx="9290447" cy="5571067"/>
          </a:xfrm>
          <a:prstGeom prst="rect">
            <a:avLst/>
          </a:prstGeom>
        </p:spPr>
      </p:pic>
    </p:spTree>
    <p:extLst>
      <p:ext uri="{BB962C8B-B14F-4D97-AF65-F5344CB8AC3E}">
        <p14:creationId xmlns:p14="http://schemas.microsoft.com/office/powerpoint/2010/main" val="1979767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5B1A85-C2D6-DFF7-DA5D-A460D2AB46A7}"/>
              </a:ext>
            </a:extLst>
          </p:cNvPr>
          <p:cNvPicPr>
            <a:picLocks noChangeAspect="1"/>
          </p:cNvPicPr>
          <p:nvPr/>
        </p:nvPicPr>
        <p:blipFill rotWithShape="1">
          <a:blip r:embed="rId2"/>
          <a:srcRect l="8584" r="10205" b="1"/>
          <a:stretch/>
        </p:blipFill>
        <p:spPr>
          <a:xfrm>
            <a:off x="5162052" y="3272588"/>
            <a:ext cx="6105382" cy="3585411"/>
          </a:xfrm>
          <a:prstGeom prst="rect">
            <a:avLst/>
          </a:prstGeom>
        </p:spPr>
      </p:pic>
      <p:pic>
        <p:nvPicPr>
          <p:cNvPr id="3" name="Picture 2">
            <a:extLst>
              <a:ext uri="{FF2B5EF4-FFF2-40B4-BE49-F238E27FC236}">
                <a16:creationId xmlns:a16="http://schemas.microsoft.com/office/drawing/2014/main" id="{99EEF7FA-569E-F7BD-5106-C74ED6210599}"/>
              </a:ext>
            </a:extLst>
          </p:cNvPr>
          <p:cNvPicPr>
            <a:picLocks noChangeAspect="1"/>
          </p:cNvPicPr>
          <p:nvPr/>
        </p:nvPicPr>
        <p:blipFill rotWithShape="1">
          <a:blip r:embed="rId3"/>
          <a:srcRect r="1" b="4876"/>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8" name="Rectangle 7">
            <a:extLst>
              <a:ext uri="{FF2B5EF4-FFF2-40B4-BE49-F238E27FC236}">
                <a16:creationId xmlns:a16="http://schemas.microsoft.com/office/drawing/2014/main" id="{73EDB3DA-AEF0-428A-A317-C42827E6C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302" y="0"/>
            <a:ext cx="3809132" cy="3116984"/>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06AD8B-0227-4FF6-AEB4-C66C5A53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DFACEB2-7564-4FB9-B739-C2CE339BA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rgbClr val="3C4D53">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435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4">
            <a:extLst>
              <a:ext uri="{FF2B5EF4-FFF2-40B4-BE49-F238E27FC236}">
                <a16:creationId xmlns:a16="http://schemas.microsoft.com/office/drawing/2014/main" id="{ABED5BFC-CC40-440E-AAFE-D91EAE35F5A9}"/>
              </a:ext>
            </a:extLst>
          </p:cNvPr>
          <p:cNvPicPr>
            <a:picLocks noChangeAspect="1"/>
          </p:cNvPicPr>
          <p:nvPr/>
        </p:nvPicPr>
        <p:blipFill rotWithShape="1">
          <a:blip r:embed="rId2"/>
          <a:srcRect r="5882" b="-1"/>
          <a:stretch/>
        </p:blipFill>
        <p:spPr>
          <a:xfrm>
            <a:off x="2522358"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26E4D8-8BA0-4677-BD82-D73ED338F0BB}"/>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dirty="0"/>
              <a:t>Personal researcher blogs</a:t>
            </a:r>
          </a:p>
        </p:txBody>
      </p:sp>
    </p:spTree>
    <p:extLst>
      <p:ext uri="{BB962C8B-B14F-4D97-AF65-F5344CB8AC3E}">
        <p14:creationId xmlns:p14="http://schemas.microsoft.com/office/powerpoint/2010/main" val="1011044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0685-10A4-4598-B207-E3D0AAF17338}"/>
              </a:ext>
            </a:extLst>
          </p:cNvPr>
          <p:cNvSpPr>
            <a:spLocks noGrp="1"/>
          </p:cNvSpPr>
          <p:nvPr>
            <p:ph type="title"/>
          </p:nvPr>
        </p:nvSpPr>
        <p:spPr>
          <a:xfrm>
            <a:off x="804672" y="5116529"/>
            <a:ext cx="10592174" cy="1000655"/>
          </a:xfrm>
        </p:spPr>
        <p:txBody>
          <a:bodyPr vert="horz" lIns="91440" tIns="45720" rIns="91440" bIns="45720" rtlCol="0" anchor="t">
            <a:normAutofit/>
          </a:bodyPr>
          <a:lstStyle/>
          <a:p>
            <a:r>
              <a:rPr lang="en-US" sz="4000">
                <a:solidFill>
                  <a:schemeClr val="tx2"/>
                </a:solidFill>
              </a:rPr>
              <a:t>HOW CAN BLOGGING HELP YOU AS A RESEARCHER</a:t>
            </a:r>
          </a:p>
        </p:txBody>
      </p:sp>
      <p:pic>
        <p:nvPicPr>
          <p:cNvPr id="1026" name="Picture 2" descr="Blogging Best Practices To Prosper In 2021 - Simply Hatch">
            <a:extLst>
              <a:ext uri="{FF2B5EF4-FFF2-40B4-BE49-F238E27FC236}">
                <a16:creationId xmlns:a16="http://schemas.microsoft.com/office/drawing/2014/main" id="{3362FAE9-9F21-43A3-AF41-31120DBF06C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2041" b="12601"/>
          <a:stretch/>
        </p:blipFill>
        <p:spPr bwMode="auto">
          <a:xfrm>
            <a:off x="-1" y="10"/>
            <a:ext cx="12192001" cy="4201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616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C402A1-56B4-494B-9720-4438F2D4DA1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2200" kern="1200">
                <a:solidFill>
                  <a:srgbClr val="FFFFFF"/>
                </a:solidFill>
                <a:latin typeface="+mj-lt"/>
                <a:ea typeface="+mj-ea"/>
                <a:cs typeface="+mj-cs"/>
              </a:rPr>
              <a:t>https://wordpress.com/</a:t>
            </a:r>
          </a:p>
        </p:txBody>
      </p:sp>
      <p:pic>
        <p:nvPicPr>
          <p:cNvPr id="4" name="Content Placeholder 3">
            <a:extLst>
              <a:ext uri="{FF2B5EF4-FFF2-40B4-BE49-F238E27FC236}">
                <a16:creationId xmlns:a16="http://schemas.microsoft.com/office/drawing/2014/main" id="{D01A661C-7C63-4B5A-B8E5-9C3BD2BE51D2}"/>
              </a:ext>
            </a:extLst>
          </p:cNvPr>
          <p:cNvPicPr>
            <a:picLocks noGrp="1" noChangeAspect="1"/>
          </p:cNvPicPr>
          <p:nvPr>
            <p:ph idx="1"/>
          </p:nvPr>
        </p:nvPicPr>
        <p:blipFill rotWithShape="1">
          <a:blip r:embed="rId2"/>
          <a:srcRect l="8134" t="4247" r="8066" b="12513"/>
          <a:stretch/>
        </p:blipFill>
        <p:spPr>
          <a:xfrm>
            <a:off x="4502428" y="1410339"/>
            <a:ext cx="7225748" cy="4037321"/>
          </a:xfrm>
          <a:prstGeom prst="rect">
            <a:avLst/>
          </a:prstGeom>
        </p:spPr>
      </p:pic>
    </p:spTree>
    <p:extLst>
      <p:ext uri="{BB962C8B-B14F-4D97-AF65-F5344CB8AC3E}">
        <p14:creationId xmlns:p14="http://schemas.microsoft.com/office/powerpoint/2010/main" val="3089794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7758-1354-43B9-875D-28F5351F06CB}"/>
              </a:ext>
            </a:extLst>
          </p:cNvPr>
          <p:cNvSpPr>
            <a:spLocks noGrp="1"/>
          </p:cNvSpPr>
          <p:nvPr>
            <p:ph type="title"/>
          </p:nvPr>
        </p:nvSpPr>
        <p:spPr>
          <a:xfrm>
            <a:off x="4965430" y="629268"/>
            <a:ext cx="6586491" cy="1286160"/>
          </a:xfrm>
        </p:spPr>
        <p:txBody>
          <a:bodyPr anchor="b">
            <a:normAutofit/>
          </a:bodyPr>
          <a:lstStyle/>
          <a:p>
            <a:r>
              <a:rPr lang="en-GB"/>
              <a:t>REASONS FOR BLOGGING</a:t>
            </a:r>
          </a:p>
        </p:txBody>
      </p:sp>
      <p:pic>
        <p:nvPicPr>
          <p:cNvPr id="8" name="Picture 7">
            <a:extLst>
              <a:ext uri="{FF2B5EF4-FFF2-40B4-BE49-F238E27FC236}">
                <a16:creationId xmlns:a16="http://schemas.microsoft.com/office/drawing/2014/main" id="{BFC222BD-797B-F177-4CE9-1EB3BC770E6D}"/>
              </a:ext>
            </a:extLst>
          </p:cNvPr>
          <p:cNvPicPr>
            <a:picLocks noChangeAspect="1"/>
          </p:cNvPicPr>
          <p:nvPr/>
        </p:nvPicPr>
        <p:blipFill rotWithShape="1">
          <a:blip r:embed="rId2"/>
          <a:srcRect l="43188" r="7299"/>
          <a:stretch/>
        </p:blipFill>
        <p:spPr>
          <a:xfrm>
            <a:off x="20" y="10"/>
            <a:ext cx="4635571" cy="6857990"/>
          </a:xfrm>
          <a:prstGeom prst="rect">
            <a:avLst/>
          </a:prstGeom>
          <a:effectLst/>
        </p:spPr>
      </p:pic>
      <p:cxnSp>
        <p:nvCxnSpPr>
          <p:cNvPr id="1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A60"/>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67C7CB93-8D85-0EFD-7307-9AE7615CC124}"/>
              </a:ext>
            </a:extLst>
          </p:cNvPr>
          <p:cNvGraphicFramePr/>
          <p:nvPr>
            <p:extLst>
              <p:ext uri="{D42A27DB-BD31-4B8C-83A1-F6EECF244321}">
                <p14:modId xmlns:p14="http://schemas.microsoft.com/office/powerpoint/2010/main" val="2429376639"/>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3248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FB91DE0-1E25-4B9C-BA4E-75C62181F29B}"/>
              </a:ext>
            </a:extLst>
          </p:cNvPr>
          <p:cNvSpPr>
            <a:spLocks noGrp="1"/>
          </p:cNvSpPr>
          <p:nvPr>
            <p:ph type="title"/>
          </p:nvPr>
        </p:nvSpPr>
        <p:spPr>
          <a:xfrm>
            <a:off x="630936" y="495992"/>
            <a:ext cx="4195140" cy="5638831"/>
          </a:xfrm>
          <a:noFill/>
        </p:spPr>
        <p:txBody>
          <a:bodyPr anchor="ctr">
            <a:normAutofit/>
          </a:bodyPr>
          <a:lstStyle/>
          <a:p>
            <a:r>
              <a:rPr lang="en-GB" sz="4800"/>
              <a:t>REFINE YOUR WRITING SKILLS</a:t>
            </a:r>
          </a:p>
        </p:txBody>
      </p:sp>
      <p:graphicFrame>
        <p:nvGraphicFramePr>
          <p:cNvPr id="5" name="Content Placeholder 2">
            <a:extLst>
              <a:ext uri="{FF2B5EF4-FFF2-40B4-BE49-F238E27FC236}">
                <a16:creationId xmlns:a16="http://schemas.microsoft.com/office/drawing/2014/main" id="{35B5F691-E92A-3191-3E1F-958D5FAB7862}"/>
              </a:ext>
            </a:extLst>
          </p:cNvPr>
          <p:cNvGraphicFramePr>
            <a:graphicFrameLocks noGrp="1"/>
          </p:cNvGraphicFramePr>
          <p:nvPr>
            <p:ph idx="1"/>
            <p:extLst>
              <p:ext uri="{D42A27DB-BD31-4B8C-83A1-F6EECF244321}">
                <p14:modId xmlns:p14="http://schemas.microsoft.com/office/powerpoint/2010/main" val="47824022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62320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9" name="Picture 4" descr="Scribbles on a notebook">
            <a:extLst>
              <a:ext uri="{FF2B5EF4-FFF2-40B4-BE49-F238E27FC236}">
                <a16:creationId xmlns:a16="http://schemas.microsoft.com/office/drawing/2014/main" id="{FB3B927B-E067-3345-2A6E-69021E41325C}"/>
              </a:ext>
            </a:extLst>
          </p:cNvPr>
          <p:cNvPicPr>
            <a:picLocks noChangeAspect="1"/>
          </p:cNvPicPr>
          <p:nvPr/>
        </p:nvPicPr>
        <p:blipFill rotWithShape="1">
          <a:blip r:embed="rId2"/>
          <a:srcRect r="645" b="-1"/>
          <a:stretch/>
        </p:blipFill>
        <p:spPr>
          <a:xfrm>
            <a:off x="20" y="10"/>
            <a:ext cx="9947062" cy="6857990"/>
          </a:xfrm>
          <a:prstGeom prst="rect">
            <a:avLst/>
          </a:prstGeom>
        </p:spPr>
      </p:pic>
      <p:sp>
        <p:nvSpPr>
          <p:cNvPr id="50"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1"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52"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E0810CF-CA1B-489B-B446-2DC5E4E31B2C}"/>
              </a:ext>
            </a:extLst>
          </p:cNvPr>
          <p:cNvSpPr>
            <a:spLocks noGrp="1"/>
          </p:cNvSpPr>
          <p:nvPr>
            <p:ph type="title"/>
          </p:nvPr>
        </p:nvSpPr>
        <p:spPr>
          <a:xfrm>
            <a:off x="8046720" y="1045597"/>
            <a:ext cx="3633746" cy="1588422"/>
          </a:xfrm>
        </p:spPr>
        <p:txBody>
          <a:bodyPr anchor="b">
            <a:normAutofit/>
          </a:bodyPr>
          <a:lstStyle/>
          <a:p>
            <a:r>
              <a:rPr lang="en-GB" sz="3600"/>
              <a:t>REACH A BROADER AUDIENCE</a:t>
            </a:r>
          </a:p>
        </p:txBody>
      </p:sp>
      <p:sp>
        <p:nvSpPr>
          <p:cNvPr id="53" name="Content Placeholder 2">
            <a:extLst>
              <a:ext uri="{FF2B5EF4-FFF2-40B4-BE49-F238E27FC236}">
                <a16:creationId xmlns:a16="http://schemas.microsoft.com/office/drawing/2014/main" id="{769F5BFA-57B0-4FB6-99BE-C6D185F172AF}"/>
              </a:ext>
            </a:extLst>
          </p:cNvPr>
          <p:cNvSpPr>
            <a:spLocks noGrp="1"/>
          </p:cNvSpPr>
          <p:nvPr>
            <p:ph idx="1"/>
          </p:nvPr>
        </p:nvSpPr>
        <p:spPr>
          <a:xfrm>
            <a:off x="8046719" y="2722729"/>
            <a:ext cx="3633747" cy="2700062"/>
          </a:xfrm>
        </p:spPr>
        <p:txBody>
          <a:bodyPr>
            <a:normAutofit/>
          </a:bodyPr>
          <a:lstStyle/>
          <a:p>
            <a:r>
              <a:rPr lang="en-GB" sz="2000"/>
              <a:t>Blogging is a variation of open access publishing, allowing you to contribute to the global knowledge pool. </a:t>
            </a:r>
          </a:p>
          <a:p>
            <a:r>
              <a:rPr lang="en-GB" sz="2000"/>
              <a:t>It can also increase citations and downloads of your publications (altmetrics)</a:t>
            </a:r>
          </a:p>
        </p:txBody>
      </p:sp>
    </p:spTree>
    <p:extLst>
      <p:ext uri="{BB962C8B-B14F-4D97-AF65-F5344CB8AC3E}">
        <p14:creationId xmlns:p14="http://schemas.microsoft.com/office/powerpoint/2010/main" val="1571364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Sunlit desk">
            <a:extLst>
              <a:ext uri="{FF2B5EF4-FFF2-40B4-BE49-F238E27FC236}">
                <a16:creationId xmlns:a16="http://schemas.microsoft.com/office/drawing/2014/main" id="{91604A86-93FC-AD8C-CE56-14486F7B267D}"/>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4489B7C-C87D-4709-B900-A148A2105957}"/>
              </a:ext>
            </a:extLst>
          </p:cNvPr>
          <p:cNvSpPr>
            <a:spLocks noGrp="1"/>
          </p:cNvSpPr>
          <p:nvPr>
            <p:ph type="title"/>
          </p:nvPr>
        </p:nvSpPr>
        <p:spPr>
          <a:xfrm>
            <a:off x="8046720" y="1045597"/>
            <a:ext cx="3633746" cy="1588422"/>
          </a:xfrm>
        </p:spPr>
        <p:txBody>
          <a:bodyPr anchor="b">
            <a:normAutofit/>
          </a:bodyPr>
          <a:lstStyle/>
          <a:p>
            <a:r>
              <a:rPr lang="en-GB" sz="3600"/>
              <a:t>ENHANCE YOUR ONLINE PROFILE</a:t>
            </a:r>
          </a:p>
        </p:txBody>
      </p:sp>
      <p:sp>
        <p:nvSpPr>
          <p:cNvPr id="3" name="Content Placeholder 2">
            <a:extLst>
              <a:ext uri="{FF2B5EF4-FFF2-40B4-BE49-F238E27FC236}">
                <a16:creationId xmlns:a16="http://schemas.microsoft.com/office/drawing/2014/main" id="{9A614C87-496C-40DF-B7ED-F1153813C075}"/>
              </a:ext>
            </a:extLst>
          </p:cNvPr>
          <p:cNvSpPr>
            <a:spLocks noGrp="1"/>
          </p:cNvSpPr>
          <p:nvPr>
            <p:ph idx="1"/>
          </p:nvPr>
        </p:nvSpPr>
        <p:spPr>
          <a:xfrm>
            <a:off x="8046719" y="2722729"/>
            <a:ext cx="3633747" cy="2700062"/>
          </a:xfrm>
        </p:spPr>
        <p:txBody>
          <a:bodyPr>
            <a:normAutofit/>
          </a:bodyPr>
          <a:lstStyle/>
          <a:p>
            <a:r>
              <a:rPr lang="en-GB" sz="2000"/>
              <a:t>Blogging allows you to establish your reputation as an expert while you are waiting to have publications accepted </a:t>
            </a:r>
          </a:p>
          <a:p>
            <a:r>
              <a:rPr lang="en-GB" sz="2000"/>
              <a:t>Online communication skills are an important part of your career development</a:t>
            </a:r>
          </a:p>
        </p:txBody>
      </p:sp>
    </p:spTree>
    <p:extLst>
      <p:ext uri="{BB962C8B-B14F-4D97-AF65-F5344CB8AC3E}">
        <p14:creationId xmlns:p14="http://schemas.microsoft.com/office/powerpoint/2010/main" val="214288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FA3E3-1309-444A-9D07-06466BFA3203}"/>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NETWORK WITH OTHER RESEARCHERS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B19038-9522-40EE-B73C-9535323B4420}"/>
              </a:ext>
            </a:extLst>
          </p:cNvPr>
          <p:cNvSpPr>
            <a:spLocks noGrp="1"/>
          </p:cNvSpPr>
          <p:nvPr>
            <p:ph idx="1"/>
          </p:nvPr>
        </p:nvSpPr>
        <p:spPr>
          <a:xfrm>
            <a:off x="4447308" y="591344"/>
            <a:ext cx="6906491" cy="5585619"/>
          </a:xfrm>
        </p:spPr>
        <p:txBody>
          <a:bodyPr anchor="ctr">
            <a:normAutofit/>
          </a:bodyPr>
          <a:lstStyle/>
          <a:p>
            <a:r>
              <a:rPr lang="en-GB" sz="2400" dirty="0"/>
              <a:t>“Many bloggers are talking together in a kind of giant, global virtual common room” </a:t>
            </a:r>
          </a:p>
          <a:p>
            <a:r>
              <a:rPr lang="en-GB" sz="2400" dirty="0"/>
              <a:t>DEFINE YOUR AUDIENCE YOU General public Academic community Industry professionals Why would I want to read your blog? </a:t>
            </a:r>
          </a:p>
          <a:p>
            <a:r>
              <a:rPr lang="en-GB" sz="2400" dirty="0"/>
              <a:t>WHERE TO BLOG? Take a look at the following blogging options and decide which one would be best suited for your blog: </a:t>
            </a:r>
          </a:p>
          <a:p>
            <a:endParaRPr lang="en-GB" sz="2400" dirty="0"/>
          </a:p>
          <a:p>
            <a:r>
              <a:rPr lang="en-GB" sz="2400" dirty="0"/>
              <a:t>Queen’s blogs - (blogs.qub.ac.uk) based on WordPress</a:t>
            </a:r>
          </a:p>
        </p:txBody>
      </p:sp>
    </p:spTree>
    <p:extLst>
      <p:ext uri="{BB962C8B-B14F-4D97-AF65-F5344CB8AC3E}">
        <p14:creationId xmlns:p14="http://schemas.microsoft.com/office/powerpoint/2010/main" val="4195949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C9443-AB1C-6199-3740-063669121E68}"/>
              </a:ext>
            </a:extLst>
          </p:cNvPr>
          <p:cNvSpPr>
            <a:spLocks noGrp="1"/>
          </p:cNvSpPr>
          <p:nvPr>
            <p:ph type="title"/>
          </p:nvPr>
        </p:nvSpPr>
        <p:spPr/>
        <p:txBody>
          <a:bodyPr/>
          <a:lstStyle/>
          <a:p>
            <a:r>
              <a:rPr lang="en-GB" dirty="0"/>
              <a:t>Any good ?</a:t>
            </a:r>
          </a:p>
        </p:txBody>
      </p:sp>
      <p:sp>
        <p:nvSpPr>
          <p:cNvPr id="3" name="Content Placeholder 2">
            <a:extLst>
              <a:ext uri="{FF2B5EF4-FFF2-40B4-BE49-F238E27FC236}">
                <a16:creationId xmlns:a16="http://schemas.microsoft.com/office/drawing/2014/main" id="{741101EE-F0AC-5035-22D5-1E6B16C27A33}"/>
              </a:ext>
            </a:extLst>
          </p:cNvPr>
          <p:cNvSpPr>
            <a:spLocks noGrp="1"/>
          </p:cNvSpPr>
          <p:nvPr>
            <p:ph idx="1"/>
          </p:nvPr>
        </p:nvSpPr>
        <p:spPr/>
        <p:txBody>
          <a:bodyPr/>
          <a:lstStyle/>
          <a:p>
            <a:r>
              <a:rPr lang="en-GB" dirty="0">
                <a:hlinkClick r:id="rId2"/>
              </a:rPr>
              <a:t>https://www.creativebloq.com/web-design/best-blogging-platforms-121413634</a:t>
            </a:r>
            <a:endParaRPr lang="en-GB" dirty="0"/>
          </a:p>
          <a:p>
            <a:endParaRPr lang="en-GB" dirty="0"/>
          </a:p>
        </p:txBody>
      </p:sp>
    </p:spTree>
    <p:extLst>
      <p:ext uri="{BB962C8B-B14F-4D97-AF65-F5344CB8AC3E}">
        <p14:creationId xmlns:p14="http://schemas.microsoft.com/office/powerpoint/2010/main" val="2284713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59133-58D6-4E94-8CA4-770999AF9FDE}"/>
              </a:ext>
            </a:extLst>
          </p:cNvPr>
          <p:cNvSpPr>
            <a:spLocks noGrp="1"/>
          </p:cNvSpPr>
          <p:nvPr>
            <p:ph type="title"/>
          </p:nvPr>
        </p:nvSpPr>
        <p:spPr>
          <a:xfrm>
            <a:off x="686834" y="1153572"/>
            <a:ext cx="3200400" cy="4461163"/>
          </a:xfrm>
        </p:spPr>
        <p:txBody>
          <a:bodyPr>
            <a:normAutofit/>
          </a:bodyPr>
          <a:lstStyle/>
          <a:p>
            <a:r>
              <a:rPr lang="en-GB">
                <a:solidFill>
                  <a:srgbClr val="FFFFFF"/>
                </a:solidFill>
              </a:rPr>
              <a:t>GETTING STARTED!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0EBFC9-A20A-4B57-A658-0E29BDC3C7CB}"/>
              </a:ext>
            </a:extLst>
          </p:cNvPr>
          <p:cNvSpPr>
            <a:spLocks noGrp="1"/>
          </p:cNvSpPr>
          <p:nvPr>
            <p:ph idx="1"/>
          </p:nvPr>
        </p:nvSpPr>
        <p:spPr>
          <a:xfrm>
            <a:off x="4447308" y="591344"/>
            <a:ext cx="6906491" cy="5585619"/>
          </a:xfrm>
        </p:spPr>
        <p:txBody>
          <a:bodyPr anchor="ctr">
            <a:normAutofit/>
          </a:bodyPr>
          <a:lstStyle/>
          <a:p>
            <a:r>
              <a:rPr lang="en-GB" dirty="0"/>
              <a:t>Think of a name for your blog – This will become your domain name so keep it short and quirky</a:t>
            </a:r>
            <a:r>
              <a:rPr lang="en-GB"/>
              <a:t>! </a:t>
            </a:r>
          </a:p>
          <a:p>
            <a:r>
              <a:rPr lang="en-GB"/>
              <a:t>• </a:t>
            </a:r>
            <a:r>
              <a:rPr lang="en-GB" dirty="0"/>
              <a:t>In one sentence, outline the mission statement for your blog – This can later be developed into your first blog post summarising the focus of your blog </a:t>
            </a:r>
          </a:p>
          <a:p>
            <a:r>
              <a:rPr lang="en-GB" dirty="0"/>
              <a:t>Include a photo and a short ‘bio’ detailing your current position, research interests and any publications </a:t>
            </a:r>
          </a:p>
          <a:p>
            <a:r>
              <a:rPr lang="en-GB" dirty="0"/>
              <a:t>Include links to your journal articles, other blog posts, online profiles</a:t>
            </a:r>
          </a:p>
          <a:p>
            <a:endParaRPr lang="en-GB" dirty="0"/>
          </a:p>
        </p:txBody>
      </p:sp>
    </p:spTree>
    <p:extLst>
      <p:ext uri="{BB962C8B-B14F-4D97-AF65-F5344CB8AC3E}">
        <p14:creationId xmlns:p14="http://schemas.microsoft.com/office/powerpoint/2010/main" val="3584022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89AA00-840C-4917-8114-EEA9D0CDDDD9}"/>
              </a:ext>
            </a:extLst>
          </p:cNvPr>
          <p:cNvSpPr>
            <a:spLocks noGrp="1"/>
          </p:cNvSpPr>
          <p:nvPr>
            <p:ph type="title"/>
          </p:nvPr>
        </p:nvSpPr>
        <p:spPr/>
        <p:txBody>
          <a:bodyPr/>
          <a:lstStyle/>
          <a:p>
            <a:r>
              <a:rPr lang="en-GB" dirty="0"/>
              <a:t>BLOG POSTS VS JOURNAL ARTICLES</a:t>
            </a:r>
          </a:p>
        </p:txBody>
      </p:sp>
      <p:sp>
        <p:nvSpPr>
          <p:cNvPr id="5" name="Text Placeholder 4">
            <a:extLst>
              <a:ext uri="{FF2B5EF4-FFF2-40B4-BE49-F238E27FC236}">
                <a16:creationId xmlns:a16="http://schemas.microsoft.com/office/drawing/2014/main" id="{1A75A0BE-CFBE-42C9-B7DD-CD411721792F}"/>
              </a:ext>
            </a:extLst>
          </p:cNvPr>
          <p:cNvSpPr>
            <a:spLocks noGrp="1"/>
          </p:cNvSpPr>
          <p:nvPr>
            <p:ph type="body" idx="1"/>
          </p:nvPr>
        </p:nvSpPr>
        <p:spPr/>
        <p:txBody>
          <a:bodyPr/>
          <a:lstStyle/>
          <a:p>
            <a:r>
              <a:rPr lang="en-GB" dirty="0"/>
              <a:t>BLOGS</a:t>
            </a:r>
          </a:p>
        </p:txBody>
      </p:sp>
      <p:sp>
        <p:nvSpPr>
          <p:cNvPr id="6" name="Content Placeholder 5">
            <a:extLst>
              <a:ext uri="{FF2B5EF4-FFF2-40B4-BE49-F238E27FC236}">
                <a16:creationId xmlns:a16="http://schemas.microsoft.com/office/drawing/2014/main" id="{F69A0C97-A26F-45EA-A9D7-5988B549185F}"/>
              </a:ext>
            </a:extLst>
          </p:cNvPr>
          <p:cNvSpPr>
            <a:spLocks noGrp="1"/>
          </p:cNvSpPr>
          <p:nvPr>
            <p:ph sz="half" idx="2"/>
          </p:nvPr>
        </p:nvSpPr>
        <p:spPr/>
        <p:txBody>
          <a:bodyPr/>
          <a:lstStyle/>
          <a:p>
            <a:r>
              <a:rPr lang="en-GB" dirty="0"/>
              <a:t>700 -1000 words</a:t>
            </a:r>
          </a:p>
          <a:p>
            <a:r>
              <a:rPr lang="en-GB" dirty="0"/>
              <a:t>Informal style</a:t>
            </a:r>
          </a:p>
          <a:p>
            <a:r>
              <a:rPr lang="en-GB" dirty="0"/>
              <a:t>Target audience Academic, professional or public</a:t>
            </a:r>
          </a:p>
          <a:p>
            <a:r>
              <a:rPr lang="en-GB" dirty="0"/>
              <a:t>Content Colour images, tables, charts, diagrams, videos</a:t>
            </a:r>
          </a:p>
          <a:p>
            <a:r>
              <a:rPr lang="en-GB" dirty="0"/>
              <a:t>Accessibility Open access – unlimited audience</a:t>
            </a:r>
          </a:p>
        </p:txBody>
      </p:sp>
      <p:sp>
        <p:nvSpPr>
          <p:cNvPr id="7" name="Text Placeholder 6">
            <a:extLst>
              <a:ext uri="{FF2B5EF4-FFF2-40B4-BE49-F238E27FC236}">
                <a16:creationId xmlns:a16="http://schemas.microsoft.com/office/drawing/2014/main" id="{1D0683F0-DBFD-4D1C-975E-0F79433A5834}"/>
              </a:ext>
            </a:extLst>
          </p:cNvPr>
          <p:cNvSpPr>
            <a:spLocks noGrp="1"/>
          </p:cNvSpPr>
          <p:nvPr>
            <p:ph type="body" sz="quarter" idx="3"/>
          </p:nvPr>
        </p:nvSpPr>
        <p:spPr/>
        <p:txBody>
          <a:bodyPr/>
          <a:lstStyle/>
          <a:p>
            <a:r>
              <a:rPr lang="en-GB" dirty="0"/>
              <a:t>ARTICLES</a:t>
            </a:r>
          </a:p>
        </p:txBody>
      </p:sp>
      <p:sp>
        <p:nvSpPr>
          <p:cNvPr id="8" name="Content Placeholder 7">
            <a:extLst>
              <a:ext uri="{FF2B5EF4-FFF2-40B4-BE49-F238E27FC236}">
                <a16:creationId xmlns:a16="http://schemas.microsoft.com/office/drawing/2014/main" id="{1D7A13B8-D279-476A-8BF7-0D9D81BA2DEE}"/>
              </a:ext>
            </a:extLst>
          </p:cNvPr>
          <p:cNvSpPr>
            <a:spLocks noGrp="1"/>
          </p:cNvSpPr>
          <p:nvPr>
            <p:ph sz="quarter" idx="4"/>
          </p:nvPr>
        </p:nvSpPr>
        <p:spPr/>
        <p:txBody>
          <a:bodyPr/>
          <a:lstStyle/>
          <a:p>
            <a:r>
              <a:rPr lang="en-GB" dirty="0"/>
              <a:t>7000-10000 words</a:t>
            </a:r>
          </a:p>
          <a:p>
            <a:r>
              <a:rPr lang="en-GB" dirty="0"/>
              <a:t>Formal style</a:t>
            </a:r>
          </a:p>
          <a:p>
            <a:r>
              <a:rPr lang="en-GB" dirty="0"/>
              <a:t>Mainly academic</a:t>
            </a:r>
          </a:p>
          <a:p>
            <a:r>
              <a:rPr lang="en-GB" dirty="0"/>
              <a:t>Black and white tables, charts and diagrams</a:t>
            </a:r>
          </a:p>
          <a:p>
            <a:r>
              <a:rPr lang="en-GB" dirty="0"/>
              <a:t>Subscription – limited audience</a:t>
            </a:r>
          </a:p>
        </p:txBody>
      </p:sp>
    </p:spTree>
    <p:extLst>
      <p:ext uri="{BB962C8B-B14F-4D97-AF65-F5344CB8AC3E}">
        <p14:creationId xmlns:p14="http://schemas.microsoft.com/office/powerpoint/2010/main" val="1179456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603EBD4-5D06-4EB3-A159-FC5A65AD9601}"/>
              </a:ext>
            </a:extLst>
          </p:cNvPr>
          <p:cNvSpPr>
            <a:spLocks noGrp="1"/>
          </p:cNvSpPr>
          <p:nvPr>
            <p:ph type="title"/>
          </p:nvPr>
        </p:nvSpPr>
        <p:spPr>
          <a:xfrm>
            <a:off x="686834" y="1153572"/>
            <a:ext cx="3200400" cy="4461163"/>
          </a:xfrm>
        </p:spPr>
        <p:txBody>
          <a:bodyPr>
            <a:normAutofit/>
          </a:bodyPr>
          <a:lstStyle/>
          <a:p>
            <a:r>
              <a:rPr lang="en-GB">
                <a:solidFill>
                  <a:srgbClr val="FFFFFF"/>
                </a:solidFill>
              </a:rPr>
              <a:t>JOURNAL ARTICLE TO BLOG POST</a:t>
            </a: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5353C079-F820-412B-9CD6-09DE1437F37D}"/>
              </a:ext>
            </a:extLst>
          </p:cNvPr>
          <p:cNvSpPr>
            <a:spLocks noGrp="1"/>
          </p:cNvSpPr>
          <p:nvPr>
            <p:ph idx="1"/>
          </p:nvPr>
        </p:nvSpPr>
        <p:spPr>
          <a:xfrm>
            <a:off x="4447308" y="591344"/>
            <a:ext cx="6906491" cy="5585619"/>
          </a:xfrm>
        </p:spPr>
        <p:txBody>
          <a:bodyPr anchor="ctr">
            <a:normAutofit/>
          </a:bodyPr>
          <a:lstStyle/>
          <a:p>
            <a:r>
              <a:rPr lang="en-GB" sz="2400"/>
              <a:t>Literature review One or two lines at start of post summarising main theories should be enough </a:t>
            </a:r>
          </a:p>
          <a:p>
            <a:r>
              <a:rPr lang="en-GB" sz="2400"/>
              <a:t>Methodology section Briefly describe innovative methods Assume audience will understand established methods </a:t>
            </a:r>
          </a:p>
          <a:p>
            <a:r>
              <a:rPr lang="en-GB" sz="2400"/>
              <a:t>Findings What did your research discover or conclude? Include any key statistics </a:t>
            </a:r>
          </a:p>
          <a:p>
            <a:r>
              <a:rPr lang="en-GB" sz="2400"/>
              <a:t>Discussion What is your main finding or conclusion? What happens next? </a:t>
            </a:r>
          </a:p>
          <a:p>
            <a:r>
              <a:rPr lang="en-GB" sz="2400"/>
              <a:t>https://medium.com/advice-and-help-in-authoring-a-phd-or-non-fiction/how-to-write-a-blogpost-from-your-journal-article-6511a3837caa#.u764cclin</a:t>
            </a:r>
          </a:p>
        </p:txBody>
      </p:sp>
    </p:spTree>
    <p:extLst>
      <p:ext uri="{BB962C8B-B14F-4D97-AF65-F5344CB8AC3E}">
        <p14:creationId xmlns:p14="http://schemas.microsoft.com/office/powerpoint/2010/main" val="12775868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04792-D7AE-4C79-8145-444B505D4CB9}"/>
              </a:ext>
            </a:extLst>
          </p:cNvPr>
          <p:cNvSpPr>
            <a:spLocks noGrp="1"/>
          </p:cNvSpPr>
          <p:nvPr>
            <p:ph type="title"/>
          </p:nvPr>
        </p:nvSpPr>
        <p:spPr>
          <a:xfrm>
            <a:off x="686834" y="1153572"/>
            <a:ext cx="3200400" cy="4461163"/>
          </a:xfrm>
        </p:spPr>
        <p:txBody>
          <a:bodyPr>
            <a:normAutofit/>
          </a:bodyPr>
          <a:lstStyle/>
          <a:p>
            <a:r>
              <a:rPr lang="en-GB">
                <a:solidFill>
                  <a:srgbClr val="FFFFFF"/>
                </a:solidFill>
              </a:rPr>
              <a:t>PROMOTE AND MEASURE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DBB89E-E19C-44D3-B27B-75E947486902}"/>
              </a:ext>
            </a:extLst>
          </p:cNvPr>
          <p:cNvSpPr>
            <a:spLocks noGrp="1"/>
          </p:cNvSpPr>
          <p:nvPr>
            <p:ph idx="1"/>
          </p:nvPr>
        </p:nvSpPr>
        <p:spPr>
          <a:xfrm>
            <a:off x="4447308" y="591344"/>
            <a:ext cx="6906491" cy="5585619"/>
          </a:xfrm>
        </p:spPr>
        <p:txBody>
          <a:bodyPr anchor="ctr">
            <a:normAutofit/>
          </a:bodyPr>
          <a:lstStyle/>
          <a:p>
            <a:r>
              <a:rPr lang="en-GB"/>
              <a:t>PROMOTE YOUR BLOG Share on social media Use relevant keywords (SEO) Invite readers to subscribe Tell people about it Add a link on your website Include a link in your email signature</a:t>
            </a:r>
          </a:p>
          <a:p>
            <a:r>
              <a:rPr lang="en-GB"/>
              <a:t>MEASURING SUCCESS It’s not just about metrics</a:t>
            </a:r>
          </a:p>
          <a:p>
            <a:endParaRPr lang="en-GB"/>
          </a:p>
        </p:txBody>
      </p:sp>
    </p:spTree>
    <p:extLst>
      <p:ext uri="{BB962C8B-B14F-4D97-AF65-F5344CB8AC3E}">
        <p14:creationId xmlns:p14="http://schemas.microsoft.com/office/powerpoint/2010/main" val="744995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CEFD9-0635-4B07-BEEE-080FE7685588}"/>
              </a:ext>
            </a:extLst>
          </p:cNvPr>
          <p:cNvSpPr>
            <a:spLocks noGrp="1"/>
          </p:cNvSpPr>
          <p:nvPr>
            <p:ph type="title"/>
          </p:nvPr>
        </p:nvSpPr>
        <p:spPr>
          <a:xfrm>
            <a:off x="686834" y="1153572"/>
            <a:ext cx="3200400" cy="4461163"/>
          </a:xfrm>
        </p:spPr>
        <p:txBody>
          <a:bodyPr>
            <a:normAutofit/>
          </a:bodyPr>
          <a:lstStyle/>
          <a:p>
            <a:r>
              <a:rPr lang="en-GB">
                <a:solidFill>
                  <a:srgbClr val="FFFFFF"/>
                </a:solidFill>
              </a:rPr>
              <a:t>USEFUL RESOURCES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557896-4B9B-4201-9C0F-1BB985F17BBB}"/>
              </a:ext>
            </a:extLst>
          </p:cNvPr>
          <p:cNvSpPr>
            <a:spLocks noGrp="1"/>
          </p:cNvSpPr>
          <p:nvPr>
            <p:ph idx="1"/>
          </p:nvPr>
        </p:nvSpPr>
        <p:spPr>
          <a:xfrm>
            <a:off x="4447308" y="591344"/>
            <a:ext cx="6906491" cy="5585619"/>
          </a:xfrm>
        </p:spPr>
        <p:txBody>
          <a:bodyPr anchor="ctr">
            <a:normAutofit/>
          </a:bodyPr>
          <a:lstStyle/>
          <a:p>
            <a:r>
              <a:rPr lang="en-GB" dirty="0"/>
              <a:t>Guide to setting up a WordPress blog: https://learn.wordpress.com/ </a:t>
            </a:r>
          </a:p>
          <a:p>
            <a:r>
              <a:rPr lang="en-GB" dirty="0"/>
              <a:t>Blogger: How to start a blog: </a:t>
            </a:r>
            <a:r>
              <a:rPr lang="en-GB" dirty="0">
                <a:hlinkClick r:id="rId2"/>
              </a:rPr>
              <a:t>https://youtu.be/bU4gXHkejMo</a:t>
            </a:r>
            <a:endParaRPr lang="en-GB" dirty="0"/>
          </a:p>
          <a:p>
            <a:r>
              <a:rPr lang="en-GB" dirty="0"/>
              <a:t>How to write a good research blog post: </a:t>
            </a:r>
            <a:r>
              <a:rPr lang="en-GB" dirty="0">
                <a:hlinkClick r:id="rId3"/>
              </a:rPr>
              <a:t>http://scienceofblogging.com/how-to-write-a-good-research-blog-post/</a:t>
            </a:r>
            <a:endParaRPr lang="en-GB" dirty="0"/>
          </a:p>
          <a:p>
            <a:r>
              <a:rPr lang="en-GB" dirty="0"/>
              <a:t>https://www.wiley.com/network/researchers/promoting-your-article/how-to-promote-your-research-through-blogging</a:t>
            </a:r>
          </a:p>
        </p:txBody>
      </p:sp>
    </p:spTree>
    <p:extLst>
      <p:ext uri="{BB962C8B-B14F-4D97-AF65-F5344CB8AC3E}">
        <p14:creationId xmlns:p14="http://schemas.microsoft.com/office/powerpoint/2010/main" val="10701473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D7797-40AF-4B3A-9C7A-0C186D16439D}"/>
              </a:ext>
            </a:extLst>
          </p:cNvPr>
          <p:cNvSpPr>
            <a:spLocks noGrp="1"/>
          </p:cNvSpPr>
          <p:nvPr>
            <p:ph type="title"/>
          </p:nvPr>
        </p:nvSpPr>
        <p:spPr>
          <a:xfrm>
            <a:off x="686834" y="1153572"/>
            <a:ext cx="3200400" cy="4461163"/>
          </a:xfrm>
        </p:spPr>
        <p:txBody>
          <a:bodyPr>
            <a:normAutofit/>
          </a:bodyPr>
          <a:lstStyle/>
          <a:p>
            <a:r>
              <a:rPr lang="en-GB" b="1">
                <a:solidFill>
                  <a:srgbClr val="FFFFFF"/>
                </a:solidFill>
              </a:rPr>
              <a:t>Personal experiences with analysis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FB71A7-59C5-4D7C-90FF-64966552CBCB}"/>
              </a:ext>
            </a:extLst>
          </p:cNvPr>
          <p:cNvSpPr>
            <a:spLocks noGrp="1"/>
          </p:cNvSpPr>
          <p:nvPr>
            <p:ph idx="1"/>
          </p:nvPr>
        </p:nvSpPr>
        <p:spPr>
          <a:xfrm>
            <a:off x="4447308" y="591344"/>
            <a:ext cx="6906491" cy="5585619"/>
          </a:xfrm>
        </p:spPr>
        <p:txBody>
          <a:bodyPr anchor="ctr">
            <a:normAutofit/>
          </a:bodyPr>
          <a:lstStyle/>
          <a:p>
            <a:r>
              <a:rPr lang="en-GB"/>
              <a:t>Blog posts are typically short pieces that </a:t>
            </a:r>
            <a:r>
              <a:rPr lang="en-GB" b="1"/>
              <a:t>integrate your personal experiences with analysis</a:t>
            </a:r>
            <a:r>
              <a:rPr lang="en-GB"/>
              <a:t>. </a:t>
            </a:r>
          </a:p>
          <a:p>
            <a:r>
              <a:rPr lang="en-GB"/>
              <a:t>Go further than just demonstrating that your experience connects to the lecture; explain the significance of the connection.</a:t>
            </a:r>
          </a:p>
        </p:txBody>
      </p:sp>
    </p:spTree>
    <p:extLst>
      <p:ext uri="{BB962C8B-B14F-4D97-AF65-F5344CB8AC3E}">
        <p14:creationId xmlns:p14="http://schemas.microsoft.com/office/powerpoint/2010/main" val="2957498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CCA9F-9445-4301-AB71-B9BF15167068}"/>
              </a:ext>
            </a:extLst>
          </p:cNvPr>
          <p:cNvSpPr>
            <a:spLocks noGrp="1"/>
          </p:cNvSpPr>
          <p:nvPr>
            <p:ph type="title"/>
          </p:nvPr>
        </p:nvSpPr>
        <p:spPr>
          <a:xfrm>
            <a:off x="686834" y="1153572"/>
            <a:ext cx="3200400" cy="4461163"/>
          </a:xfrm>
        </p:spPr>
        <p:txBody>
          <a:bodyPr>
            <a:normAutofit/>
          </a:bodyPr>
          <a:lstStyle/>
          <a:p>
            <a:r>
              <a:rPr lang="en-GB">
                <a:solidFill>
                  <a:srgbClr val="FFFFFF"/>
                </a:solidFill>
              </a:rPr>
              <a:t>Blogs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3A27DC-ED5F-4A7E-BCC4-5A1493709480}"/>
              </a:ext>
            </a:extLst>
          </p:cNvPr>
          <p:cNvSpPr>
            <a:spLocks noGrp="1"/>
          </p:cNvSpPr>
          <p:nvPr>
            <p:ph idx="1"/>
          </p:nvPr>
        </p:nvSpPr>
        <p:spPr>
          <a:xfrm>
            <a:off x="4447308" y="591344"/>
            <a:ext cx="6906491" cy="5585619"/>
          </a:xfrm>
        </p:spPr>
        <p:txBody>
          <a:bodyPr anchor="ctr">
            <a:normAutofit/>
          </a:bodyPr>
          <a:lstStyle/>
          <a:p>
            <a:r>
              <a:rPr lang="en-GB"/>
              <a:t>Blogs are a great place to focus in detail on an interesting topic related to class discussion or on readings that you have not been able to bring up in class. </a:t>
            </a:r>
          </a:p>
          <a:p>
            <a:r>
              <a:rPr lang="en-GB"/>
              <a:t>Blog posts demonstrate that you have been actively reading and listening, and they often provide building blocks for more formal papers later on. </a:t>
            </a:r>
          </a:p>
          <a:p>
            <a:r>
              <a:rPr lang="en-GB"/>
              <a:t>An additional benefit is professors/lecturers often ask students to respond to each other’s blogs, extending the discussion beyond class meetings.</a:t>
            </a:r>
          </a:p>
          <a:p>
            <a:endParaRPr lang="en-GB"/>
          </a:p>
        </p:txBody>
      </p:sp>
    </p:spTree>
    <p:extLst>
      <p:ext uri="{BB962C8B-B14F-4D97-AF65-F5344CB8AC3E}">
        <p14:creationId xmlns:p14="http://schemas.microsoft.com/office/powerpoint/2010/main" val="41059958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25928-D553-418B-B58C-8FDA619B6CFE}"/>
              </a:ext>
            </a:extLst>
          </p:cNvPr>
          <p:cNvSpPr>
            <a:spLocks noGrp="1"/>
          </p:cNvSpPr>
          <p:nvPr>
            <p:ph type="title"/>
          </p:nvPr>
        </p:nvSpPr>
        <p:spPr>
          <a:xfrm>
            <a:off x="686834" y="1153572"/>
            <a:ext cx="3200400" cy="4461163"/>
          </a:xfrm>
        </p:spPr>
        <p:txBody>
          <a:bodyPr>
            <a:normAutofit/>
          </a:bodyPr>
          <a:lstStyle/>
          <a:p>
            <a:r>
              <a:rPr lang="en-GB" b="1">
                <a:solidFill>
                  <a:srgbClr val="FFFFFF"/>
                </a:solidFill>
              </a:rPr>
              <a:t>Differences between blog posts and formal academic papers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CD44BD-1362-46B7-B06C-1ECC9B2555E9}"/>
              </a:ext>
            </a:extLst>
          </p:cNvPr>
          <p:cNvSpPr>
            <a:spLocks noGrp="1"/>
          </p:cNvSpPr>
          <p:nvPr>
            <p:ph idx="1"/>
          </p:nvPr>
        </p:nvSpPr>
        <p:spPr>
          <a:xfrm>
            <a:off x="4447308" y="591344"/>
            <a:ext cx="6906491" cy="5585619"/>
          </a:xfrm>
        </p:spPr>
        <p:txBody>
          <a:bodyPr anchor="ctr">
            <a:normAutofit/>
          </a:bodyPr>
          <a:lstStyle/>
          <a:p>
            <a:pPr marL="0" indent="0">
              <a:buNone/>
            </a:pPr>
            <a:r>
              <a:rPr lang="en-GB"/>
              <a:t>Blogs are a more informal platform to present an argument that builds on your own perspective. Compared to a formal academic analysis, blog posts give you more freedom to discuss personal experience and emotional reactions to course material before delving into analysis. Just as in a formal academic paper, you need to </a:t>
            </a:r>
            <a:r>
              <a:rPr lang="en-GB" b="1"/>
              <a:t>include citations </a:t>
            </a:r>
            <a:r>
              <a:rPr lang="en-GB"/>
              <a:t>and </a:t>
            </a:r>
            <a:r>
              <a:rPr lang="en-GB" b="1"/>
              <a:t>analysis of evidence </a:t>
            </a:r>
            <a:r>
              <a:rPr lang="en-GB"/>
              <a:t>in a blog, but by no means do you need to use a very rigid structure. </a:t>
            </a:r>
          </a:p>
        </p:txBody>
      </p:sp>
    </p:spTree>
    <p:extLst>
      <p:ext uri="{BB962C8B-B14F-4D97-AF65-F5344CB8AC3E}">
        <p14:creationId xmlns:p14="http://schemas.microsoft.com/office/powerpoint/2010/main" val="562719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B8F02-36C9-4E4A-B03F-4043BABC0487}"/>
              </a:ext>
            </a:extLst>
          </p:cNvPr>
          <p:cNvSpPr>
            <a:spLocks noGrp="1"/>
          </p:cNvSpPr>
          <p:nvPr>
            <p:ph type="title"/>
          </p:nvPr>
        </p:nvSpPr>
        <p:spPr>
          <a:xfrm>
            <a:off x="686834" y="591344"/>
            <a:ext cx="3200400" cy="5585619"/>
          </a:xfrm>
        </p:spPr>
        <p:txBody>
          <a:bodyPr>
            <a:normAutofit/>
          </a:bodyPr>
          <a:lstStyle/>
          <a:p>
            <a:r>
              <a:rPr lang="en-GB">
                <a:solidFill>
                  <a:srgbClr val="FFFFFF"/>
                </a:solidFill>
              </a:rPr>
              <a:t>Common traits of strong blog posts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5698A2-BC8B-44D0-BEC7-AF0765507C20}"/>
              </a:ext>
            </a:extLst>
          </p:cNvPr>
          <p:cNvSpPr>
            <a:spLocks noGrp="1"/>
          </p:cNvSpPr>
          <p:nvPr>
            <p:ph idx="1"/>
          </p:nvPr>
        </p:nvSpPr>
        <p:spPr>
          <a:xfrm>
            <a:off x="4447308" y="591344"/>
            <a:ext cx="6906491" cy="5585619"/>
          </a:xfrm>
        </p:spPr>
        <p:txBody>
          <a:bodyPr anchor="ctr">
            <a:normAutofit/>
          </a:bodyPr>
          <a:lstStyle/>
          <a:p>
            <a:r>
              <a:rPr lang="en-GB"/>
              <a:t>This is a place to let your thoughts meander a bit. A blog post does not necessarily need to </a:t>
            </a:r>
            <a:r>
              <a:rPr lang="en-GB" b="1"/>
              <a:t>cohere</a:t>
            </a:r>
            <a:r>
              <a:rPr lang="en-GB"/>
              <a:t> as a uniform piece of analysis, but it still should </a:t>
            </a:r>
            <a:r>
              <a:rPr lang="en-GB" b="1"/>
              <a:t>make sense.</a:t>
            </a:r>
            <a:r>
              <a:rPr lang="en-GB"/>
              <a:t> With this looser framework, you can be creative with structure. You can emphasize important points in a range of ways: short paragraphs, bullet points, bold text, italics, underlining, and headings. Because blogs are an electronic platform, images, videos, and links are helpful to demonstrate your thinking. See student examples of blending of analysis and personal observation, page two.</a:t>
            </a:r>
          </a:p>
        </p:txBody>
      </p:sp>
    </p:spTree>
    <p:extLst>
      <p:ext uri="{BB962C8B-B14F-4D97-AF65-F5344CB8AC3E}">
        <p14:creationId xmlns:p14="http://schemas.microsoft.com/office/powerpoint/2010/main" val="36162341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34FB3-27D9-47B6-A46F-EE16546F3A34}"/>
              </a:ext>
            </a:extLst>
          </p:cNvPr>
          <p:cNvSpPr>
            <a:spLocks noGrp="1"/>
          </p:cNvSpPr>
          <p:nvPr>
            <p:ph type="title"/>
          </p:nvPr>
        </p:nvSpPr>
        <p:spPr>
          <a:xfrm>
            <a:off x="686834" y="591344"/>
            <a:ext cx="3200400" cy="5585619"/>
          </a:xfrm>
        </p:spPr>
        <p:txBody>
          <a:bodyPr>
            <a:normAutofit/>
          </a:bodyPr>
          <a:lstStyle/>
          <a:p>
            <a:r>
              <a:rPr lang="en-GB">
                <a:solidFill>
                  <a:srgbClr val="FFFFFF"/>
                </a:solidFill>
              </a:rPr>
              <a:t>Potential elements to include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F81E86-CF5A-44A3-A846-6A385ED7EBFB}"/>
              </a:ext>
            </a:extLst>
          </p:cNvPr>
          <p:cNvSpPr>
            <a:spLocks noGrp="1"/>
          </p:cNvSpPr>
          <p:nvPr>
            <p:ph idx="1"/>
          </p:nvPr>
        </p:nvSpPr>
        <p:spPr>
          <a:xfrm>
            <a:off x="4447308" y="591344"/>
            <a:ext cx="6906491" cy="5585619"/>
          </a:xfrm>
        </p:spPr>
        <p:txBody>
          <a:bodyPr anchor="ctr">
            <a:normAutofit/>
          </a:bodyPr>
          <a:lstStyle/>
          <a:p>
            <a:r>
              <a:rPr lang="en-GB" sz="2000"/>
              <a:t>An initial paradox, controversy</a:t>
            </a:r>
          </a:p>
          <a:p>
            <a:r>
              <a:rPr lang="en-GB" sz="2000"/>
              <a:t>Common, typical experience as evidence, with some insightful, unusual experience</a:t>
            </a:r>
          </a:p>
          <a:p>
            <a:r>
              <a:rPr lang="en-GB" sz="2000"/>
              <a:t>Credible evidence supporting your claims, with links to journal articles and other sources</a:t>
            </a:r>
          </a:p>
          <a:p>
            <a:r>
              <a:rPr lang="en-GB" sz="2000"/>
              <a:t>Relevant photos/video clips/visual images of data</a:t>
            </a:r>
          </a:p>
          <a:p>
            <a:r>
              <a:rPr lang="en-GB" sz="2000"/>
              <a:t>Evidence provided tactfully and without suffocating your own argument</a:t>
            </a:r>
          </a:p>
          <a:p>
            <a:r>
              <a:rPr lang="en-GB" sz="2000"/>
              <a:t>Your VOICE: a unique argument building upon your perspective</a:t>
            </a:r>
          </a:p>
          <a:p>
            <a:r>
              <a:rPr lang="en-GB" sz="2000"/>
              <a:t>A clear position and perspective</a:t>
            </a:r>
          </a:p>
          <a:p>
            <a:r>
              <a:rPr lang="en-GB" sz="2000"/>
              <a:t>Organised logic (between paragraphs and within paragraphs)</a:t>
            </a:r>
          </a:p>
          <a:p>
            <a:r>
              <a:rPr lang="en-GB" sz="2000"/>
              <a:t>Active voice, concise sentences</a:t>
            </a:r>
          </a:p>
          <a:p>
            <a:r>
              <a:rPr lang="en-GB" sz="2000"/>
              <a:t>Clear, well-edited writing</a:t>
            </a:r>
          </a:p>
          <a:p>
            <a:endParaRPr lang="en-GB" sz="2000"/>
          </a:p>
        </p:txBody>
      </p:sp>
    </p:spTree>
    <p:extLst>
      <p:ext uri="{BB962C8B-B14F-4D97-AF65-F5344CB8AC3E}">
        <p14:creationId xmlns:p14="http://schemas.microsoft.com/office/powerpoint/2010/main" val="2144616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27104-EE2C-54EA-8226-E9E56734FDDA}"/>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6C3405B-915F-82C6-9D96-1F1C02DA70FF}"/>
              </a:ext>
            </a:extLst>
          </p:cNvPr>
          <p:cNvSpPr>
            <a:spLocks noGrp="1"/>
          </p:cNvSpPr>
          <p:nvPr>
            <p:ph idx="1"/>
          </p:nvPr>
        </p:nvSpPr>
        <p:spPr/>
        <p:txBody>
          <a:bodyPr/>
          <a:lstStyle/>
          <a:p>
            <a:r>
              <a:rPr lang="en-GB" dirty="0"/>
              <a:t>Contributing as a researcher</a:t>
            </a:r>
          </a:p>
          <a:p>
            <a:r>
              <a:rPr lang="en-GB" dirty="0"/>
              <a:t>Create your researcher blog</a:t>
            </a:r>
          </a:p>
          <a:p>
            <a:r>
              <a:rPr lang="en-GB" dirty="0"/>
              <a:t>What are hashtags ? </a:t>
            </a:r>
          </a:p>
          <a:p>
            <a:r>
              <a:rPr lang="en-GB" dirty="0"/>
              <a:t>https://www.takeflyte.com/blog/hashtags-explained</a:t>
            </a:r>
          </a:p>
        </p:txBody>
      </p:sp>
    </p:spTree>
    <p:extLst>
      <p:ext uri="{BB962C8B-B14F-4D97-AF65-F5344CB8AC3E}">
        <p14:creationId xmlns:p14="http://schemas.microsoft.com/office/powerpoint/2010/main" val="22673114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B3D7-6999-04A1-8EE5-144C2F04F7E3}"/>
              </a:ext>
            </a:extLst>
          </p:cNvPr>
          <p:cNvSpPr>
            <a:spLocks noGrp="1"/>
          </p:cNvSpPr>
          <p:nvPr>
            <p:ph type="title"/>
          </p:nvPr>
        </p:nvSpPr>
        <p:spPr>
          <a:xfrm>
            <a:off x="4965430" y="629268"/>
            <a:ext cx="6586491" cy="1286160"/>
          </a:xfrm>
        </p:spPr>
        <p:txBody>
          <a:bodyPr anchor="b">
            <a:normAutofit/>
          </a:bodyPr>
          <a:lstStyle/>
          <a:p>
            <a:r>
              <a:rPr lang="en-GB" dirty="0"/>
              <a:t>How universities are ranked</a:t>
            </a:r>
          </a:p>
        </p:txBody>
      </p:sp>
      <p:sp>
        <p:nvSpPr>
          <p:cNvPr id="3" name="Content Placeholder 2">
            <a:extLst>
              <a:ext uri="{FF2B5EF4-FFF2-40B4-BE49-F238E27FC236}">
                <a16:creationId xmlns:a16="http://schemas.microsoft.com/office/drawing/2014/main" id="{1EC51AF9-7308-40CB-AB65-5D2CC379B671}"/>
              </a:ext>
            </a:extLst>
          </p:cNvPr>
          <p:cNvSpPr>
            <a:spLocks noGrp="1"/>
          </p:cNvSpPr>
          <p:nvPr>
            <p:ph idx="1"/>
          </p:nvPr>
        </p:nvSpPr>
        <p:spPr>
          <a:xfrm>
            <a:off x="4965431" y="2438400"/>
            <a:ext cx="6586489" cy="3785419"/>
          </a:xfrm>
        </p:spPr>
        <p:txBody>
          <a:bodyPr>
            <a:normAutofit/>
          </a:bodyPr>
          <a:lstStyle/>
          <a:p>
            <a:r>
              <a:rPr lang="en-GB" sz="2000"/>
              <a:t>TEF</a:t>
            </a:r>
          </a:p>
          <a:p>
            <a:r>
              <a:rPr lang="en-GB" sz="2000"/>
              <a:t>REF</a:t>
            </a:r>
          </a:p>
        </p:txBody>
      </p:sp>
      <p:pic>
        <p:nvPicPr>
          <p:cNvPr id="5" name="Picture 4" descr="Back shot of a row of graduates">
            <a:extLst>
              <a:ext uri="{FF2B5EF4-FFF2-40B4-BE49-F238E27FC236}">
                <a16:creationId xmlns:a16="http://schemas.microsoft.com/office/drawing/2014/main" id="{24EEEE0A-BF11-F5AB-32EE-61341BD1EE7C}"/>
              </a:ext>
            </a:extLst>
          </p:cNvPr>
          <p:cNvPicPr>
            <a:picLocks noChangeAspect="1"/>
          </p:cNvPicPr>
          <p:nvPr/>
        </p:nvPicPr>
        <p:blipFill rotWithShape="1">
          <a:blip r:embed="rId2"/>
          <a:srcRect l="22943" r="31937" b="-1"/>
          <a:stretch/>
        </p:blipFill>
        <p:spPr>
          <a:xfrm>
            <a:off x="20" y="10"/>
            <a:ext cx="4635571" cy="6857990"/>
          </a:xfrm>
          <a:prstGeom prst="rect">
            <a:avLst/>
          </a:prstGeom>
          <a:effectLst/>
        </p:spPr>
      </p:pic>
    </p:spTree>
    <p:extLst>
      <p:ext uri="{BB962C8B-B14F-4D97-AF65-F5344CB8AC3E}">
        <p14:creationId xmlns:p14="http://schemas.microsoft.com/office/powerpoint/2010/main" val="3059897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B248456-D26A-D651-F570-EDFA441C47AE}"/>
              </a:ext>
            </a:extLst>
          </p:cNvPr>
          <p:cNvPicPr>
            <a:picLocks noChangeAspect="1"/>
          </p:cNvPicPr>
          <p:nvPr/>
        </p:nvPicPr>
        <p:blipFill rotWithShape="1">
          <a:blip r:embed="rId2"/>
          <a:srcRect l="10800" t="6577" r="12804" b="8558"/>
          <a:stretch/>
        </p:blipFill>
        <p:spPr>
          <a:xfrm>
            <a:off x="2339365" y="643467"/>
            <a:ext cx="7513270" cy="5571066"/>
          </a:xfrm>
          <a:prstGeom prst="rect">
            <a:avLst/>
          </a:prstGeom>
        </p:spPr>
      </p:pic>
      <p:sp>
        <p:nvSpPr>
          <p:cNvPr id="12" name="Star: 5 Points 11">
            <a:extLst>
              <a:ext uri="{FF2B5EF4-FFF2-40B4-BE49-F238E27FC236}">
                <a16:creationId xmlns:a16="http://schemas.microsoft.com/office/drawing/2014/main" id="{7AE7A290-9CE5-55C0-5541-6E7788CB1B86}"/>
              </a:ext>
            </a:extLst>
          </p:cNvPr>
          <p:cNvSpPr/>
          <p:nvPr/>
        </p:nvSpPr>
        <p:spPr>
          <a:xfrm>
            <a:off x="0" y="57150"/>
            <a:ext cx="1201046" cy="971550"/>
          </a:xfrm>
          <a:prstGeom prst="star5">
            <a:avLst/>
          </a:prstGeom>
          <a:solidFill>
            <a:srgbClr val="EB7D0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20964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E152C3-2B59-08A5-52A5-8914D1049B57}"/>
              </a:ext>
            </a:extLst>
          </p:cNvPr>
          <p:cNvPicPr>
            <a:picLocks noChangeAspect="1"/>
          </p:cNvPicPr>
          <p:nvPr/>
        </p:nvPicPr>
        <p:blipFill rotWithShape="1">
          <a:blip r:embed="rId2"/>
          <a:srcRect t="6756" r="1332" b="9009"/>
          <a:stretch/>
        </p:blipFill>
        <p:spPr>
          <a:xfrm>
            <a:off x="1207894" y="643467"/>
            <a:ext cx="9776212" cy="5571066"/>
          </a:xfrm>
          <a:prstGeom prst="rect">
            <a:avLst/>
          </a:prstGeom>
        </p:spPr>
      </p:pic>
      <p:pic>
        <p:nvPicPr>
          <p:cNvPr id="4" name="Picture 3">
            <a:extLst>
              <a:ext uri="{FF2B5EF4-FFF2-40B4-BE49-F238E27FC236}">
                <a16:creationId xmlns:a16="http://schemas.microsoft.com/office/drawing/2014/main" id="{0B401716-C624-76F5-70C9-30AD1041806B}"/>
              </a:ext>
            </a:extLst>
          </p:cNvPr>
          <p:cNvPicPr>
            <a:picLocks noChangeAspect="1"/>
          </p:cNvPicPr>
          <p:nvPr/>
        </p:nvPicPr>
        <p:blipFill>
          <a:blip r:embed="rId3"/>
          <a:stretch>
            <a:fillRect/>
          </a:stretch>
        </p:blipFill>
        <p:spPr>
          <a:xfrm>
            <a:off x="-47991" y="58800"/>
            <a:ext cx="1255885" cy="1005927"/>
          </a:xfrm>
          <a:prstGeom prst="rect">
            <a:avLst/>
          </a:prstGeom>
        </p:spPr>
      </p:pic>
    </p:spTree>
    <p:extLst>
      <p:ext uri="{BB962C8B-B14F-4D97-AF65-F5344CB8AC3E}">
        <p14:creationId xmlns:p14="http://schemas.microsoft.com/office/powerpoint/2010/main" val="25546802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09823-2877-2615-D3BC-726D9D6A1C2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30B9F3A-06DE-A6FD-9CB7-418FC98466A4}"/>
              </a:ext>
            </a:extLst>
          </p:cNvPr>
          <p:cNvSpPr>
            <a:spLocks noGrp="1"/>
          </p:cNvSpPr>
          <p:nvPr>
            <p:ph idx="1"/>
          </p:nvPr>
        </p:nvSpPr>
        <p:spPr/>
        <p:txBody>
          <a:bodyPr/>
          <a:lstStyle/>
          <a:p>
            <a:r>
              <a:rPr lang="en-GB" b="0" i="0" dirty="0">
                <a:solidFill>
                  <a:srgbClr val="3D3929"/>
                </a:solidFill>
                <a:effectLst/>
                <a:latin typeface="__styreneB_5d855b"/>
              </a:rPr>
              <a:t>Review 3-4 target journals in your field that accept pilot studies</a:t>
            </a:r>
          </a:p>
          <a:p>
            <a:endParaRPr lang="en-GB" b="0" i="0" dirty="0">
              <a:solidFill>
                <a:srgbClr val="3D3929"/>
              </a:solidFill>
              <a:effectLst/>
              <a:latin typeface="__styreneB_5d855b"/>
            </a:endParaRPr>
          </a:p>
          <a:p>
            <a:endParaRPr lang="en-GB" dirty="0"/>
          </a:p>
        </p:txBody>
      </p:sp>
    </p:spTree>
    <p:extLst>
      <p:ext uri="{BB962C8B-B14F-4D97-AF65-F5344CB8AC3E}">
        <p14:creationId xmlns:p14="http://schemas.microsoft.com/office/powerpoint/2010/main" val="30837019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37A7-A01D-7644-E4B8-11FF5216DE03}"/>
              </a:ext>
            </a:extLst>
          </p:cNvPr>
          <p:cNvSpPr>
            <a:spLocks noGrp="1"/>
          </p:cNvSpPr>
          <p:nvPr>
            <p:ph type="title"/>
          </p:nvPr>
        </p:nvSpPr>
        <p:spPr>
          <a:xfrm>
            <a:off x="4965430" y="629266"/>
            <a:ext cx="6586491" cy="1676603"/>
          </a:xfrm>
        </p:spPr>
        <p:txBody>
          <a:bodyPr>
            <a:normAutofit fontScale="90000"/>
          </a:bodyPr>
          <a:lstStyle/>
          <a:p>
            <a:r>
              <a:rPr lang="en-GB" sz="5400" dirty="0"/>
              <a:t>Links</a:t>
            </a:r>
            <a:br>
              <a:rPr lang="en-GB" sz="5400" dirty="0"/>
            </a:br>
            <a:br>
              <a:rPr lang="en-GB" sz="5400" dirty="0"/>
            </a:br>
            <a:r>
              <a:rPr lang="en-GB" sz="5400" dirty="0"/>
              <a:t>https://results2021.ref.ac.uk/outputs</a:t>
            </a:r>
          </a:p>
        </p:txBody>
      </p:sp>
      <p:pic>
        <p:nvPicPr>
          <p:cNvPr id="6" name="Picture 5">
            <a:extLst>
              <a:ext uri="{FF2B5EF4-FFF2-40B4-BE49-F238E27FC236}">
                <a16:creationId xmlns:a16="http://schemas.microsoft.com/office/drawing/2014/main" id="{35447924-C3F1-6FCF-AAA0-E84394584208}"/>
              </a:ext>
            </a:extLst>
          </p:cNvPr>
          <p:cNvPicPr>
            <a:picLocks noChangeAspect="1"/>
          </p:cNvPicPr>
          <p:nvPr/>
        </p:nvPicPr>
        <p:blipFill rotWithShape="1">
          <a:blip r:embed="rId2"/>
          <a:srcRect l="43188" r="7299"/>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0141C3ED-8FD7-76AC-DC18-C1C236BC2F8E}"/>
              </a:ext>
            </a:extLst>
          </p:cNvPr>
          <p:cNvGraphicFramePr>
            <a:graphicFrameLocks noGrp="1"/>
          </p:cNvGraphicFramePr>
          <p:nvPr>
            <p:ph idx="1"/>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BD654BBE-2ADE-DA1C-B830-D50D8614FD70}"/>
              </a:ext>
            </a:extLst>
          </p:cNvPr>
          <p:cNvPicPr>
            <a:picLocks noChangeAspect="1"/>
          </p:cNvPicPr>
          <p:nvPr/>
        </p:nvPicPr>
        <p:blipFill>
          <a:blip r:embed="rId8"/>
          <a:stretch>
            <a:fillRect/>
          </a:stretch>
        </p:blipFill>
        <p:spPr>
          <a:xfrm>
            <a:off x="0" y="0"/>
            <a:ext cx="1255885" cy="1005927"/>
          </a:xfrm>
          <a:prstGeom prst="rect">
            <a:avLst/>
          </a:prstGeom>
        </p:spPr>
      </p:pic>
    </p:spTree>
    <p:extLst>
      <p:ext uri="{BB962C8B-B14F-4D97-AF65-F5344CB8AC3E}">
        <p14:creationId xmlns:p14="http://schemas.microsoft.com/office/powerpoint/2010/main" val="42557083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5DD378C-4C46-3FB5-FAA7-E743D0C29261}"/>
              </a:ext>
            </a:extLst>
          </p:cNvPr>
          <p:cNvPicPr>
            <a:picLocks noChangeAspect="1"/>
          </p:cNvPicPr>
          <p:nvPr/>
        </p:nvPicPr>
        <p:blipFill rotWithShape="1">
          <a:blip r:embed="rId2"/>
          <a:srcRect t="23169" r="-1" b="-1"/>
          <a:stretch/>
        </p:blipFill>
        <p:spPr>
          <a:xfrm>
            <a:off x="320040" y="320040"/>
            <a:ext cx="11548872" cy="4303462"/>
          </a:xfrm>
          <a:prstGeom prst="rect">
            <a:avLst/>
          </a:prstGeom>
        </p:spPr>
      </p:pic>
      <p:sp>
        <p:nvSpPr>
          <p:cNvPr id="12" name="Rectangle 1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41248" y="5009083"/>
            <a:ext cx="2889504" cy="1345997"/>
          </a:xfrm>
        </p:spPr>
        <p:txBody>
          <a:bodyPr anchor="ctr">
            <a:normAutofit/>
          </a:bodyPr>
          <a:lstStyle/>
          <a:p>
            <a:r>
              <a:rPr lang="en-GB" sz="2600">
                <a:solidFill>
                  <a:schemeClr val="bg1"/>
                </a:solidFill>
              </a:rPr>
              <a:t>Exercise: Understanding impact</a:t>
            </a:r>
          </a:p>
        </p:txBody>
      </p:sp>
      <p:cxnSp>
        <p:nvCxnSpPr>
          <p:cNvPr id="14" name="Straight Connector 1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4379976" y="5009083"/>
            <a:ext cx="6976872" cy="1345997"/>
          </a:xfrm>
        </p:spPr>
        <p:txBody>
          <a:bodyPr anchor="ctr">
            <a:normAutofit/>
          </a:bodyPr>
          <a:lstStyle/>
          <a:p>
            <a:pPr lvl="1"/>
            <a:r>
              <a:rPr lang="en-US" sz="1200">
                <a:solidFill>
                  <a:schemeClr val="bg1"/>
                </a:solidFill>
              </a:rPr>
              <a:t>Browse the database and select two cases of interest to you, if possible your research area or one area you are interested in</a:t>
            </a:r>
          </a:p>
          <a:p>
            <a:pPr lvl="1"/>
            <a:r>
              <a:rPr lang="en-US" sz="1200">
                <a:solidFill>
                  <a:schemeClr val="bg1"/>
                </a:solidFill>
              </a:rPr>
              <a:t>Determine </a:t>
            </a:r>
          </a:p>
          <a:p>
            <a:pPr lvl="2"/>
            <a:r>
              <a:rPr lang="en-US" sz="1200">
                <a:solidFill>
                  <a:schemeClr val="bg1"/>
                </a:solidFill>
              </a:rPr>
              <a:t>a) what impact was achieved, </a:t>
            </a:r>
          </a:p>
          <a:p>
            <a:pPr lvl="2"/>
            <a:r>
              <a:rPr lang="en-US" sz="1200">
                <a:solidFill>
                  <a:schemeClr val="bg1"/>
                </a:solidFill>
              </a:rPr>
              <a:t>b) how it was achieved, and </a:t>
            </a:r>
          </a:p>
          <a:p>
            <a:pPr lvl="2"/>
            <a:r>
              <a:rPr lang="en-US" sz="1200">
                <a:solidFill>
                  <a:schemeClr val="bg1"/>
                </a:solidFill>
              </a:rPr>
              <a:t>c) how it was demonstrated. </a:t>
            </a:r>
            <a:endParaRPr lang="en-GB" sz="1200">
              <a:solidFill>
                <a:schemeClr val="bg1"/>
              </a:solidFill>
            </a:endParaRPr>
          </a:p>
        </p:txBody>
      </p:sp>
      <p:pic>
        <p:nvPicPr>
          <p:cNvPr id="5" name="Picture 4">
            <a:extLst>
              <a:ext uri="{FF2B5EF4-FFF2-40B4-BE49-F238E27FC236}">
                <a16:creationId xmlns:a16="http://schemas.microsoft.com/office/drawing/2014/main" id="{8927FE7C-D423-F809-8CFE-383A9854BCB6}"/>
              </a:ext>
            </a:extLst>
          </p:cNvPr>
          <p:cNvPicPr>
            <a:picLocks noChangeAspect="1"/>
          </p:cNvPicPr>
          <p:nvPr/>
        </p:nvPicPr>
        <p:blipFill>
          <a:blip r:embed="rId3"/>
          <a:stretch>
            <a:fillRect/>
          </a:stretch>
        </p:blipFill>
        <p:spPr>
          <a:xfrm>
            <a:off x="0" y="0"/>
            <a:ext cx="1255885" cy="1005927"/>
          </a:xfrm>
          <a:prstGeom prst="rect">
            <a:avLst/>
          </a:prstGeom>
        </p:spPr>
      </p:pic>
    </p:spTree>
    <p:extLst>
      <p:ext uri="{BB962C8B-B14F-4D97-AF65-F5344CB8AC3E}">
        <p14:creationId xmlns:p14="http://schemas.microsoft.com/office/powerpoint/2010/main" val="412473904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1293</Words>
  <Application>Microsoft Office PowerPoint</Application>
  <PresentationFormat>Widescreen</PresentationFormat>
  <Paragraphs>122</Paragraphs>
  <Slides>41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__styreneB_5d855b</vt:lpstr>
      <vt:lpstr>Meiryo</vt:lpstr>
      <vt:lpstr>Arial</vt:lpstr>
      <vt:lpstr>Calibri</vt:lpstr>
      <vt:lpstr>Calibri Light</vt:lpstr>
      <vt:lpstr>Office Theme</vt:lpstr>
      <vt:lpstr>Converting Research into  Practice</vt:lpstr>
      <vt:lpstr>Please note</vt:lpstr>
      <vt:lpstr>PowerPoint Presentation</vt:lpstr>
      <vt:lpstr>PowerPoint Presentation</vt:lpstr>
      <vt:lpstr>PowerPoint Presentation</vt:lpstr>
      <vt:lpstr>PowerPoint Presentation</vt:lpstr>
      <vt:lpstr>PowerPoint Presentation</vt:lpstr>
      <vt:lpstr>Task</vt:lpstr>
      <vt:lpstr>Warm up activity</vt:lpstr>
      <vt:lpstr>https://www.linkedin.com/pulse/role-social-media-journal-publishing-how-use-platforms/</vt:lpstr>
      <vt:lpstr>PowerPoint Presentation</vt:lpstr>
      <vt:lpstr>PowerPoint Presentation</vt:lpstr>
      <vt:lpstr>PowerPoint Presentation</vt:lpstr>
      <vt:lpstr>PowerPoint Presentation</vt:lpstr>
      <vt:lpstr>PowerPoint Presentation</vt:lpstr>
      <vt:lpstr>Personal researcher blogs</vt:lpstr>
      <vt:lpstr>HOW CAN BLOGGING HELP YOU AS A RESEARCHER</vt:lpstr>
      <vt:lpstr>https://wordpress.com/</vt:lpstr>
      <vt:lpstr>REASONS FOR BLOGGING</vt:lpstr>
      <vt:lpstr>REFINE YOUR WRITING SKILLS</vt:lpstr>
      <vt:lpstr>REACH A BROADER AUDIENCE</vt:lpstr>
      <vt:lpstr>ENHANCE YOUR ONLINE PROFILE</vt:lpstr>
      <vt:lpstr>NETWORK WITH OTHER RESEARCHERS</vt:lpstr>
      <vt:lpstr>Any good ?</vt:lpstr>
      <vt:lpstr>GETTING STARTED!</vt:lpstr>
      <vt:lpstr>BLOG POSTS VS JOURNAL ARTICLES</vt:lpstr>
      <vt:lpstr>JOURNAL ARTICLE TO BLOG POST</vt:lpstr>
      <vt:lpstr>PROMOTE AND MEASURE</vt:lpstr>
      <vt:lpstr>USEFUL RESOURCES</vt:lpstr>
      <vt:lpstr>Personal experiences with analysis</vt:lpstr>
      <vt:lpstr>Blogs</vt:lpstr>
      <vt:lpstr>Differences between blog posts and formal academic papers</vt:lpstr>
      <vt:lpstr>Common traits of strong blog posts</vt:lpstr>
      <vt:lpstr>Potential elements to include</vt:lpstr>
      <vt:lpstr>Activity 1</vt:lpstr>
      <vt:lpstr>How universities are ranked</vt:lpstr>
      <vt:lpstr>PowerPoint Presentation</vt:lpstr>
      <vt:lpstr>PowerPoint Presentation</vt:lpstr>
      <vt:lpstr>Task</vt:lpstr>
      <vt:lpstr>Links  https://results2021.ref.ac.uk/outputs</vt:lpstr>
      <vt:lpstr>Exercise: Understanding impact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Helen Lee</cp:lastModifiedBy>
  <cp:revision>7</cp:revision>
  <dcterms:created xsi:type="dcterms:W3CDTF">2022-10-03T14:47:57Z</dcterms:created>
  <dcterms:modified xsi:type="dcterms:W3CDTF">2025-06-02T15:09:53Z</dcterms:modified>
</cp:coreProperties>
</file>