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sldIdLst>
    <p:sldId id="256" r:id="rId2"/>
    <p:sldId id="257" r:id="rId3"/>
    <p:sldId id="350" r:id="rId4"/>
    <p:sldId id="413" r:id="rId5"/>
    <p:sldId id="417" r:id="rId6"/>
    <p:sldId id="416" r:id="rId7"/>
    <p:sldId id="418" r:id="rId8"/>
    <p:sldId id="422" r:id="rId9"/>
    <p:sldId id="419" r:id="rId10"/>
    <p:sldId id="420" r:id="rId11"/>
    <p:sldId id="412" r:id="rId12"/>
    <p:sldId id="414" r:id="rId13"/>
    <p:sldId id="415" r:id="rId14"/>
    <p:sldId id="421" r:id="rId15"/>
    <p:sldId id="342" r:id="rId16"/>
    <p:sldId id="349" r:id="rId17"/>
    <p:sldId id="423" r:id="rId18"/>
    <p:sldId id="263"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AE3F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034195-4DA5-4E01-B2CB-70F4C17B3D60}" v="2" dt="2025-11-07T14:22:07.57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1529" autoAdjust="0"/>
    <p:restoredTop sz="88889" autoAdjust="0"/>
  </p:normalViewPr>
  <p:slideViewPr>
    <p:cSldViewPr snapToGrid="0">
      <p:cViewPr varScale="1">
        <p:scale>
          <a:sx n="88" d="100"/>
          <a:sy n="88" d="100"/>
        </p:scale>
        <p:origin x="96" y="304"/>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dair Cunningham" userId="67e8d9ba-4582-42f1-b26c-e866daa7f65b" providerId="ADAL" clId="{D55405F9-96CE-42DD-9571-C3D40844E8B0}"/>
    <pc:docChg chg="modSld">
      <pc:chgData name="Alisdair Cunningham" userId="67e8d9ba-4582-42f1-b26c-e866daa7f65b" providerId="ADAL" clId="{D55405F9-96CE-42DD-9571-C3D40844E8B0}" dt="2025-11-07T14:22:20.264" v="10" actId="20577"/>
      <pc:docMkLst>
        <pc:docMk/>
      </pc:docMkLst>
      <pc:sldChg chg="modSp">
        <pc:chgData name="Alisdair Cunningham" userId="67e8d9ba-4582-42f1-b26c-e866daa7f65b" providerId="ADAL" clId="{D55405F9-96CE-42DD-9571-C3D40844E8B0}" dt="2025-11-07T14:22:07.569" v="1"/>
        <pc:sldMkLst>
          <pc:docMk/>
          <pc:sldMk cId="3701768522" sldId="256"/>
        </pc:sldMkLst>
        <pc:spChg chg="mod">
          <ac:chgData name="Alisdair Cunningham" userId="67e8d9ba-4582-42f1-b26c-e866daa7f65b" providerId="ADAL" clId="{D55405F9-96CE-42DD-9571-C3D40844E8B0}" dt="2025-11-07T14:22:07.569" v="1"/>
          <ac:spMkLst>
            <pc:docMk/>
            <pc:sldMk cId="3701768522" sldId="256"/>
            <ac:spMk id="38" creationId="{065D01E9-11A0-DBC0-6713-29D01B31E987}"/>
          </ac:spMkLst>
        </pc:spChg>
        <pc:spChg chg="mod">
          <ac:chgData name="Alisdair Cunningham" userId="67e8d9ba-4582-42f1-b26c-e866daa7f65b" providerId="ADAL" clId="{D55405F9-96CE-42DD-9571-C3D40844E8B0}" dt="2025-11-07T14:21:57.053" v="0"/>
          <ac:spMkLst>
            <pc:docMk/>
            <pc:sldMk cId="3701768522" sldId="256"/>
            <ac:spMk id="39" creationId="{28BEEBE5-1649-2D3F-4E37-5E30C4D917BA}"/>
          </ac:spMkLst>
        </pc:spChg>
      </pc:sldChg>
      <pc:sldChg chg="modSp">
        <pc:chgData name="Alisdair Cunningham" userId="67e8d9ba-4582-42f1-b26c-e866daa7f65b" providerId="ADAL" clId="{D55405F9-96CE-42DD-9571-C3D40844E8B0}" dt="2025-11-07T14:22:07.569" v="1"/>
        <pc:sldMkLst>
          <pc:docMk/>
          <pc:sldMk cId="3520049810" sldId="257"/>
        </pc:sldMkLst>
        <pc:spChg chg="mod">
          <ac:chgData name="Alisdair Cunningham" userId="67e8d9ba-4582-42f1-b26c-e866daa7f65b" providerId="ADAL" clId="{D55405F9-96CE-42DD-9571-C3D40844E8B0}" dt="2025-11-07T14:22:07.569" v="1"/>
          <ac:spMkLst>
            <pc:docMk/>
            <pc:sldMk cId="3520049810" sldId="257"/>
            <ac:spMk id="8" creationId="{C39BE701-A67E-5BFD-B044-ECF13A621788}"/>
          </ac:spMkLst>
        </pc:spChg>
        <pc:spChg chg="mod">
          <ac:chgData name="Alisdair Cunningham" userId="67e8d9ba-4582-42f1-b26c-e866daa7f65b" providerId="ADAL" clId="{D55405F9-96CE-42DD-9571-C3D40844E8B0}" dt="2025-11-07T14:21:57.053" v="0"/>
          <ac:spMkLst>
            <pc:docMk/>
            <pc:sldMk cId="3520049810" sldId="257"/>
            <ac:spMk id="14" creationId="{3D5216FF-A848-7B03-7F19-B0E69A3C8466}"/>
          </ac:spMkLst>
        </pc:spChg>
      </pc:sldChg>
      <pc:sldChg chg="modSp">
        <pc:chgData name="Alisdair Cunningham" userId="67e8d9ba-4582-42f1-b26c-e866daa7f65b" providerId="ADAL" clId="{D55405F9-96CE-42DD-9571-C3D40844E8B0}" dt="2025-11-07T14:22:07.569" v="1"/>
        <pc:sldMkLst>
          <pc:docMk/>
          <pc:sldMk cId="2545193714" sldId="263"/>
        </pc:sldMkLst>
        <pc:spChg chg="mod">
          <ac:chgData name="Alisdair Cunningham" userId="67e8d9ba-4582-42f1-b26c-e866daa7f65b" providerId="ADAL" clId="{D55405F9-96CE-42DD-9571-C3D40844E8B0}" dt="2025-11-07T14:21:57.053" v="0"/>
          <ac:spMkLst>
            <pc:docMk/>
            <pc:sldMk cId="2545193714" sldId="263"/>
            <ac:spMk id="2" creationId="{F51C16DF-F564-481C-CCA4-180408A5301A}"/>
          </ac:spMkLst>
        </pc:spChg>
        <pc:spChg chg="mod">
          <ac:chgData name="Alisdair Cunningham" userId="67e8d9ba-4582-42f1-b26c-e866daa7f65b" providerId="ADAL" clId="{D55405F9-96CE-42DD-9571-C3D40844E8B0}" dt="2025-11-07T14:22:07.569" v="1"/>
          <ac:spMkLst>
            <pc:docMk/>
            <pc:sldMk cId="2545193714" sldId="263"/>
            <ac:spMk id="8" creationId="{C39BE701-A67E-5BFD-B044-ECF13A621788}"/>
          </ac:spMkLst>
        </pc:spChg>
      </pc:sldChg>
      <pc:sldChg chg="modSp">
        <pc:chgData name="Alisdair Cunningham" userId="67e8d9ba-4582-42f1-b26c-e866daa7f65b" providerId="ADAL" clId="{D55405F9-96CE-42DD-9571-C3D40844E8B0}" dt="2025-11-07T14:22:07.569" v="1"/>
        <pc:sldMkLst>
          <pc:docMk/>
          <pc:sldMk cId="3760661320" sldId="342"/>
        </pc:sldMkLst>
        <pc:spChg chg="mod">
          <ac:chgData name="Alisdair Cunningham" userId="67e8d9ba-4582-42f1-b26c-e866daa7f65b" providerId="ADAL" clId="{D55405F9-96CE-42DD-9571-C3D40844E8B0}" dt="2025-11-07T14:21:57.053" v="0"/>
          <ac:spMkLst>
            <pc:docMk/>
            <pc:sldMk cId="3760661320" sldId="342"/>
            <ac:spMk id="2" creationId="{F51C16DF-F564-481C-CCA4-180408A5301A}"/>
          </ac:spMkLst>
        </pc:spChg>
        <pc:spChg chg="mod">
          <ac:chgData name="Alisdair Cunningham" userId="67e8d9ba-4582-42f1-b26c-e866daa7f65b" providerId="ADAL" clId="{D55405F9-96CE-42DD-9571-C3D40844E8B0}" dt="2025-11-07T14:22:07.569" v="1"/>
          <ac:spMkLst>
            <pc:docMk/>
            <pc:sldMk cId="3760661320" sldId="342"/>
            <ac:spMk id="8" creationId="{C39BE701-A67E-5BFD-B044-ECF13A621788}"/>
          </ac:spMkLst>
        </pc:spChg>
      </pc:sldChg>
      <pc:sldChg chg="modSp">
        <pc:chgData name="Alisdair Cunningham" userId="67e8d9ba-4582-42f1-b26c-e866daa7f65b" providerId="ADAL" clId="{D55405F9-96CE-42DD-9571-C3D40844E8B0}" dt="2025-11-07T14:22:07.569" v="1"/>
        <pc:sldMkLst>
          <pc:docMk/>
          <pc:sldMk cId="1360870616" sldId="349"/>
        </pc:sldMkLst>
        <pc:spChg chg="mod">
          <ac:chgData name="Alisdair Cunningham" userId="67e8d9ba-4582-42f1-b26c-e866daa7f65b" providerId="ADAL" clId="{D55405F9-96CE-42DD-9571-C3D40844E8B0}" dt="2025-11-07T14:21:57.053" v="0"/>
          <ac:spMkLst>
            <pc:docMk/>
            <pc:sldMk cId="1360870616" sldId="349"/>
            <ac:spMk id="2" creationId="{F51C16DF-F564-481C-CCA4-180408A5301A}"/>
          </ac:spMkLst>
        </pc:spChg>
        <pc:spChg chg="mod">
          <ac:chgData name="Alisdair Cunningham" userId="67e8d9ba-4582-42f1-b26c-e866daa7f65b" providerId="ADAL" clId="{D55405F9-96CE-42DD-9571-C3D40844E8B0}" dt="2025-11-07T14:22:07.569" v="1"/>
          <ac:spMkLst>
            <pc:docMk/>
            <pc:sldMk cId="1360870616" sldId="349"/>
            <ac:spMk id="8" creationId="{C39BE701-A67E-5BFD-B044-ECF13A621788}"/>
          </ac:spMkLst>
        </pc:spChg>
      </pc:sldChg>
      <pc:sldChg chg="modSp">
        <pc:chgData name="Alisdair Cunningham" userId="67e8d9ba-4582-42f1-b26c-e866daa7f65b" providerId="ADAL" clId="{D55405F9-96CE-42DD-9571-C3D40844E8B0}" dt="2025-11-07T14:22:07.569" v="1"/>
        <pc:sldMkLst>
          <pc:docMk/>
          <pc:sldMk cId="2187347608" sldId="350"/>
        </pc:sldMkLst>
        <pc:spChg chg="mod">
          <ac:chgData name="Alisdair Cunningham" userId="67e8d9ba-4582-42f1-b26c-e866daa7f65b" providerId="ADAL" clId="{D55405F9-96CE-42DD-9571-C3D40844E8B0}" dt="2025-11-07T14:21:57.053" v="0"/>
          <ac:spMkLst>
            <pc:docMk/>
            <pc:sldMk cId="2187347608" sldId="350"/>
            <ac:spMk id="2" creationId="{F51C16DF-F564-481C-CCA4-180408A5301A}"/>
          </ac:spMkLst>
        </pc:spChg>
        <pc:spChg chg="mod">
          <ac:chgData name="Alisdair Cunningham" userId="67e8d9ba-4582-42f1-b26c-e866daa7f65b" providerId="ADAL" clId="{D55405F9-96CE-42DD-9571-C3D40844E8B0}" dt="2025-11-07T14:22:07.569" v="1"/>
          <ac:spMkLst>
            <pc:docMk/>
            <pc:sldMk cId="2187347608" sldId="350"/>
            <ac:spMk id="8" creationId="{C39BE701-A67E-5BFD-B044-ECF13A621788}"/>
          </ac:spMkLst>
        </pc:spChg>
      </pc:sldChg>
      <pc:sldChg chg="modSp">
        <pc:chgData name="Alisdair Cunningham" userId="67e8d9ba-4582-42f1-b26c-e866daa7f65b" providerId="ADAL" clId="{D55405F9-96CE-42DD-9571-C3D40844E8B0}" dt="2025-11-07T14:22:07.569" v="1"/>
        <pc:sldMkLst>
          <pc:docMk/>
          <pc:sldMk cId="2880993089" sldId="412"/>
        </pc:sldMkLst>
        <pc:spChg chg="mod">
          <ac:chgData name="Alisdair Cunningham" userId="67e8d9ba-4582-42f1-b26c-e866daa7f65b" providerId="ADAL" clId="{D55405F9-96CE-42DD-9571-C3D40844E8B0}" dt="2025-11-07T14:21:57.053" v="0"/>
          <ac:spMkLst>
            <pc:docMk/>
            <pc:sldMk cId="2880993089" sldId="412"/>
            <ac:spMk id="2" creationId="{F51C16DF-F564-481C-CCA4-180408A5301A}"/>
          </ac:spMkLst>
        </pc:spChg>
        <pc:spChg chg="mod">
          <ac:chgData name="Alisdair Cunningham" userId="67e8d9ba-4582-42f1-b26c-e866daa7f65b" providerId="ADAL" clId="{D55405F9-96CE-42DD-9571-C3D40844E8B0}" dt="2025-11-07T14:22:07.569" v="1"/>
          <ac:spMkLst>
            <pc:docMk/>
            <pc:sldMk cId="2880993089" sldId="412"/>
            <ac:spMk id="8" creationId="{C39BE701-A67E-5BFD-B044-ECF13A621788}"/>
          </ac:spMkLst>
        </pc:spChg>
      </pc:sldChg>
      <pc:sldChg chg="modSp">
        <pc:chgData name="Alisdair Cunningham" userId="67e8d9ba-4582-42f1-b26c-e866daa7f65b" providerId="ADAL" clId="{D55405F9-96CE-42DD-9571-C3D40844E8B0}" dt="2025-11-07T14:22:07.569" v="1"/>
        <pc:sldMkLst>
          <pc:docMk/>
          <pc:sldMk cId="902770385" sldId="413"/>
        </pc:sldMkLst>
        <pc:spChg chg="mod">
          <ac:chgData name="Alisdair Cunningham" userId="67e8d9ba-4582-42f1-b26c-e866daa7f65b" providerId="ADAL" clId="{D55405F9-96CE-42DD-9571-C3D40844E8B0}" dt="2025-11-07T14:21:57.053" v="0"/>
          <ac:spMkLst>
            <pc:docMk/>
            <pc:sldMk cId="902770385" sldId="413"/>
            <ac:spMk id="2" creationId="{F51C16DF-F564-481C-CCA4-180408A5301A}"/>
          </ac:spMkLst>
        </pc:spChg>
        <pc:spChg chg="mod">
          <ac:chgData name="Alisdair Cunningham" userId="67e8d9ba-4582-42f1-b26c-e866daa7f65b" providerId="ADAL" clId="{D55405F9-96CE-42DD-9571-C3D40844E8B0}" dt="2025-11-07T14:22:07.569" v="1"/>
          <ac:spMkLst>
            <pc:docMk/>
            <pc:sldMk cId="902770385" sldId="413"/>
            <ac:spMk id="8" creationId="{C39BE701-A67E-5BFD-B044-ECF13A621788}"/>
          </ac:spMkLst>
        </pc:spChg>
      </pc:sldChg>
      <pc:sldChg chg="modSp">
        <pc:chgData name="Alisdair Cunningham" userId="67e8d9ba-4582-42f1-b26c-e866daa7f65b" providerId="ADAL" clId="{D55405F9-96CE-42DD-9571-C3D40844E8B0}" dt="2025-11-07T14:22:07.569" v="1"/>
        <pc:sldMkLst>
          <pc:docMk/>
          <pc:sldMk cId="3928677996" sldId="414"/>
        </pc:sldMkLst>
        <pc:spChg chg="mod">
          <ac:chgData name="Alisdair Cunningham" userId="67e8d9ba-4582-42f1-b26c-e866daa7f65b" providerId="ADAL" clId="{D55405F9-96CE-42DD-9571-C3D40844E8B0}" dt="2025-11-07T14:21:57.053" v="0"/>
          <ac:spMkLst>
            <pc:docMk/>
            <pc:sldMk cId="3928677996" sldId="414"/>
            <ac:spMk id="2" creationId="{F51C16DF-F564-481C-CCA4-180408A5301A}"/>
          </ac:spMkLst>
        </pc:spChg>
        <pc:spChg chg="mod">
          <ac:chgData name="Alisdair Cunningham" userId="67e8d9ba-4582-42f1-b26c-e866daa7f65b" providerId="ADAL" clId="{D55405F9-96CE-42DD-9571-C3D40844E8B0}" dt="2025-11-07T14:22:07.569" v="1"/>
          <ac:spMkLst>
            <pc:docMk/>
            <pc:sldMk cId="3928677996" sldId="414"/>
            <ac:spMk id="8" creationId="{C39BE701-A67E-5BFD-B044-ECF13A621788}"/>
          </ac:spMkLst>
        </pc:spChg>
      </pc:sldChg>
      <pc:sldChg chg="modSp">
        <pc:chgData name="Alisdair Cunningham" userId="67e8d9ba-4582-42f1-b26c-e866daa7f65b" providerId="ADAL" clId="{D55405F9-96CE-42DD-9571-C3D40844E8B0}" dt="2025-11-07T14:22:07.569" v="1"/>
        <pc:sldMkLst>
          <pc:docMk/>
          <pc:sldMk cId="3894028497" sldId="415"/>
        </pc:sldMkLst>
        <pc:spChg chg="mod">
          <ac:chgData name="Alisdair Cunningham" userId="67e8d9ba-4582-42f1-b26c-e866daa7f65b" providerId="ADAL" clId="{D55405F9-96CE-42DD-9571-C3D40844E8B0}" dt="2025-11-07T14:21:57.053" v="0"/>
          <ac:spMkLst>
            <pc:docMk/>
            <pc:sldMk cId="3894028497" sldId="415"/>
            <ac:spMk id="2" creationId="{F51C16DF-F564-481C-CCA4-180408A5301A}"/>
          </ac:spMkLst>
        </pc:spChg>
        <pc:spChg chg="mod">
          <ac:chgData name="Alisdair Cunningham" userId="67e8d9ba-4582-42f1-b26c-e866daa7f65b" providerId="ADAL" clId="{D55405F9-96CE-42DD-9571-C3D40844E8B0}" dt="2025-11-07T14:22:07.569" v="1"/>
          <ac:spMkLst>
            <pc:docMk/>
            <pc:sldMk cId="3894028497" sldId="415"/>
            <ac:spMk id="8" creationId="{C39BE701-A67E-5BFD-B044-ECF13A621788}"/>
          </ac:spMkLst>
        </pc:spChg>
      </pc:sldChg>
      <pc:sldChg chg="modSp">
        <pc:chgData name="Alisdair Cunningham" userId="67e8d9ba-4582-42f1-b26c-e866daa7f65b" providerId="ADAL" clId="{D55405F9-96CE-42DD-9571-C3D40844E8B0}" dt="2025-11-07T14:22:07.569" v="1"/>
        <pc:sldMkLst>
          <pc:docMk/>
          <pc:sldMk cId="442777670" sldId="416"/>
        </pc:sldMkLst>
        <pc:spChg chg="mod">
          <ac:chgData name="Alisdair Cunningham" userId="67e8d9ba-4582-42f1-b26c-e866daa7f65b" providerId="ADAL" clId="{D55405F9-96CE-42DD-9571-C3D40844E8B0}" dt="2025-11-07T14:21:57.053" v="0"/>
          <ac:spMkLst>
            <pc:docMk/>
            <pc:sldMk cId="442777670" sldId="416"/>
            <ac:spMk id="2" creationId="{F51C16DF-F564-481C-CCA4-180408A5301A}"/>
          </ac:spMkLst>
        </pc:spChg>
        <pc:spChg chg="mod">
          <ac:chgData name="Alisdair Cunningham" userId="67e8d9ba-4582-42f1-b26c-e866daa7f65b" providerId="ADAL" clId="{D55405F9-96CE-42DD-9571-C3D40844E8B0}" dt="2025-11-07T14:22:07.569" v="1"/>
          <ac:spMkLst>
            <pc:docMk/>
            <pc:sldMk cId="442777670" sldId="416"/>
            <ac:spMk id="8" creationId="{C39BE701-A67E-5BFD-B044-ECF13A621788}"/>
          </ac:spMkLst>
        </pc:spChg>
      </pc:sldChg>
      <pc:sldChg chg="modSp">
        <pc:chgData name="Alisdair Cunningham" userId="67e8d9ba-4582-42f1-b26c-e866daa7f65b" providerId="ADAL" clId="{D55405F9-96CE-42DD-9571-C3D40844E8B0}" dt="2025-11-07T14:22:07.569" v="1"/>
        <pc:sldMkLst>
          <pc:docMk/>
          <pc:sldMk cId="3800034964" sldId="417"/>
        </pc:sldMkLst>
        <pc:spChg chg="mod">
          <ac:chgData name="Alisdair Cunningham" userId="67e8d9ba-4582-42f1-b26c-e866daa7f65b" providerId="ADAL" clId="{D55405F9-96CE-42DD-9571-C3D40844E8B0}" dt="2025-11-07T14:21:57.053" v="0"/>
          <ac:spMkLst>
            <pc:docMk/>
            <pc:sldMk cId="3800034964" sldId="417"/>
            <ac:spMk id="2" creationId="{F51C16DF-F564-481C-CCA4-180408A5301A}"/>
          </ac:spMkLst>
        </pc:spChg>
        <pc:spChg chg="mod">
          <ac:chgData name="Alisdair Cunningham" userId="67e8d9ba-4582-42f1-b26c-e866daa7f65b" providerId="ADAL" clId="{D55405F9-96CE-42DD-9571-C3D40844E8B0}" dt="2025-11-07T14:22:07.569" v="1"/>
          <ac:spMkLst>
            <pc:docMk/>
            <pc:sldMk cId="3800034964" sldId="417"/>
            <ac:spMk id="8" creationId="{C39BE701-A67E-5BFD-B044-ECF13A621788}"/>
          </ac:spMkLst>
        </pc:spChg>
      </pc:sldChg>
      <pc:sldChg chg="modSp">
        <pc:chgData name="Alisdair Cunningham" userId="67e8d9ba-4582-42f1-b26c-e866daa7f65b" providerId="ADAL" clId="{D55405F9-96CE-42DD-9571-C3D40844E8B0}" dt="2025-11-07T14:22:07.569" v="1"/>
        <pc:sldMkLst>
          <pc:docMk/>
          <pc:sldMk cId="876162684" sldId="418"/>
        </pc:sldMkLst>
        <pc:spChg chg="mod">
          <ac:chgData name="Alisdair Cunningham" userId="67e8d9ba-4582-42f1-b26c-e866daa7f65b" providerId="ADAL" clId="{D55405F9-96CE-42DD-9571-C3D40844E8B0}" dt="2025-11-07T14:21:57.053" v="0"/>
          <ac:spMkLst>
            <pc:docMk/>
            <pc:sldMk cId="876162684" sldId="418"/>
            <ac:spMk id="2" creationId="{F51C16DF-F564-481C-CCA4-180408A5301A}"/>
          </ac:spMkLst>
        </pc:spChg>
        <pc:spChg chg="mod">
          <ac:chgData name="Alisdair Cunningham" userId="67e8d9ba-4582-42f1-b26c-e866daa7f65b" providerId="ADAL" clId="{D55405F9-96CE-42DD-9571-C3D40844E8B0}" dt="2025-11-07T14:22:07.569" v="1"/>
          <ac:spMkLst>
            <pc:docMk/>
            <pc:sldMk cId="876162684" sldId="418"/>
            <ac:spMk id="8" creationId="{C39BE701-A67E-5BFD-B044-ECF13A621788}"/>
          </ac:spMkLst>
        </pc:spChg>
      </pc:sldChg>
      <pc:sldChg chg="modSp">
        <pc:chgData name="Alisdair Cunningham" userId="67e8d9ba-4582-42f1-b26c-e866daa7f65b" providerId="ADAL" clId="{D55405F9-96CE-42DD-9571-C3D40844E8B0}" dt="2025-11-07T14:22:07.569" v="1"/>
        <pc:sldMkLst>
          <pc:docMk/>
          <pc:sldMk cId="2349068530" sldId="419"/>
        </pc:sldMkLst>
        <pc:spChg chg="mod">
          <ac:chgData name="Alisdair Cunningham" userId="67e8d9ba-4582-42f1-b26c-e866daa7f65b" providerId="ADAL" clId="{D55405F9-96CE-42DD-9571-C3D40844E8B0}" dt="2025-11-07T14:21:57.053" v="0"/>
          <ac:spMkLst>
            <pc:docMk/>
            <pc:sldMk cId="2349068530" sldId="419"/>
            <ac:spMk id="2" creationId="{F51C16DF-F564-481C-CCA4-180408A5301A}"/>
          </ac:spMkLst>
        </pc:spChg>
        <pc:spChg chg="mod">
          <ac:chgData name="Alisdair Cunningham" userId="67e8d9ba-4582-42f1-b26c-e866daa7f65b" providerId="ADAL" clId="{D55405F9-96CE-42DD-9571-C3D40844E8B0}" dt="2025-11-07T14:22:07.569" v="1"/>
          <ac:spMkLst>
            <pc:docMk/>
            <pc:sldMk cId="2349068530" sldId="419"/>
            <ac:spMk id="8" creationId="{C39BE701-A67E-5BFD-B044-ECF13A621788}"/>
          </ac:spMkLst>
        </pc:spChg>
      </pc:sldChg>
      <pc:sldChg chg="modSp">
        <pc:chgData name="Alisdair Cunningham" userId="67e8d9ba-4582-42f1-b26c-e866daa7f65b" providerId="ADAL" clId="{D55405F9-96CE-42DD-9571-C3D40844E8B0}" dt="2025-11-07T14:22:07.569" v="1"/>
        <pc:sldMkLst>
          <pc:docMk/>
          <pc:sldMk cId="1258069594" sldId="420"/>
        </pc:sldMkLst>
        <pc:spChg chg="mod">
          <ac:chgData name="Alisdair Cunningham" userId="67e8d9ba-4582-42f1-b26c-e866daa7f65b" providerId="ADAL" clId="{D55405F9-96CE-42DD-9571-C3D40844E8B0}" dt="2025-11-07T14:21:57.053" v="0"/>
          <ac:spMkLst>
            <pc:docMk/>
            <pc:sldMk cId="1258069594" sldId="420"/>
            <ac:spMk id="2" creationId="{F51C16DF-F564-481C-CCA4-180408A5301A}"/>
          </ac:spMkLst>
        </pc:spChg>
        <pc:spChg chg="mod">
          <ac:chgData name="Alisdair Cunningham" userId="67e8d9ba-4582-42f1-b26c-e866daa7f65b" providerId="ADAL" clId="{D55405F9-96CE-42DD-9571-C3D40844E8B0}" dt="2025-11-07T14:22:07.569" v="1"/>
          <ac:spMkLst>
            <pc:docMk/>
            <pc:sldMk cId="1258069594" sldId="420"/>
            <ac:spMk id="8" creationId="{C39BE701-A67E-5BFD-B044-ECF13A621788}"/>
          </ac:spMkLst>
        </pc:spChg>
      </pc:sldChg>
      <pc:sldChg chg="modSp mod">
        <pc:chgData name="Alisdair Cunningham" userId="67e8d9ba-4582-42f1-b26c-e866daa7f65b" providerId="ADAL" clId="{D55405F9-96CE-42DD-9571-C3D40844E8B0}" dt="2025-11-07T14:22:20.264" v="10" actId="20577"/>
        <pc:sldMkLst>
          <pc:docMk/>
          <pc:sldMk cId="3159616709" sldId="421"/>
        </pc:sldMkLst>
        <pc:spChg chg="mod">
          <ac:chgData name="Alisdair Cunningham" userId="67e8d9ba-4582-42f1-b26c-e866daa7f65b" providerId="ADAL" clId="{D55405F9-96CE-42DD-9571-C3D40844E8B0}" dt="2025-11-07T14:21:57.053" v="0"/>
          <ac:spMkLst>
            <pc:docMk/>
            <pc:sldMk cId="3159616709" sldId="421"/>
            <ac:spMk id="2" creationId="{F51C16DF-F564-481C-CCA4-180408A5301A}"/>
          </ac:spMkLst>
        </pc:spChg>
        <pc:spChg chg="mod">
          <ac:chgData name="Alisdair Cunningham" userId="67e8d9ba-4582-42f1-b26c-e866daa7f65b" providerId="ADAL" clId="{D55405F9-96CE-42DD-9571-C3D40844E8B0}" dt="2025-11-07T14:22:07.569" v="1"/>
          <ac:spMkLst>
            <pc:docMk/>
            <pc:sldMk cId="3159616709" sldId="421"/>
            <ac:spMk id="8" creationId="{C39BE701-A67E-5BFD-B044-ECF13A621788}"/>
          </ac:spMkLst>
        </pc:spChg>
        <pc:spChg chg="mod">
          <ac:chgData name="Alisdair Cunningham" userId="67e8d9ba-4582-42f1-b26c-e866daa7f65b" providerId="ADAL" clId="{D55405F9-96CE-42DD-9571-C3D40844E8B0}" dt="2025-11-07T14:22:20.264" v="10" actId="20577"/>
          <ac:spMkLst>
            <pc:docMk/>
            <pc:sldMk cId="3159616709" sldId="421"/>
            <ac:spMk id="12" creationId="{38C4A143-C346-A5D7-3DFF-2CAF7FBCDBED}"/>
          </ac:spMkLst>
        </pc:spChg>
      </pc:sldChg>
      <pc:sldChg chg="modSp">
        <pc:chgData name="Alisdair Cunningham" userId="67e8d9ba-4582-42f1-b26c-e866daa7f65b" providerId="ADAL" clId="{D55405F9-96CE-42DD-9571-C3D40844E8B0}" dt="2025-11-07T14:22:07.569" v="1"/>
        <pc:sldMkLst>
          <pc:docMk/>
          <pc:sldMk cId="2800616190" sldId="422"/>
        </pc:sldMkLst>
        <pc:spChg chg="mod">
          <ac:chgData name="Alisdair Cunningham" userId="67e8d9ba-4582-42f1-b26c-e866daa7f65b" providerId="ADAL" clId="{D55405F9-96CE-42DD-9571-C3D40844E8B0}" dt="2025-11-07T14:21:57.053" v="0"/>
          <ac:spMkLst>
            <pc:docMk/>
            <pc:sldMk cId="2800616190" sldId="422"/>
            <ac:spMk id="2" creationId="{F51C16DF-F564-481C-CCA4-180408A5301A}"/>
          </ac:spMkLst>
        </pc:spChg>
        <pc:spChg chg="mod">
          <ac:chgData name="Alisdair Cunningham" userId="67e8d9ba-4582-42f1-b26c-e866daa7f65b" providerId="ADAL" clId="{D55405F9-96CE-42DD-9571-C3D40844E8B0}" dt="2025-11-07T14:22:07.569" v="1"/>
          <ac:spMkLst>
            <pc:docMk/>
            <pc:sldMk cId="2800616190" sldId="422"/>
            <ac:spMk id="8" creationId="{C39BE701-A67E-5BFD-B044-ECF13A621788}"/>
          </ac:spMkLst>
        </pc:spChg>
      </pc:sldChg>
      <pc:sldChg chg="modSp">
        <pc:chgData name="Alisdair Cunningham" userId="67e8d9ba-4582-42f1-b26c-e866daa7f65b" providerId="ADAL" clId="{D55405F9-96CE-42DD-9571-C3D40844E8B0}" dt="2025-11-07T14:22:07.569" v="1"/>
        <pc:sldMkLst>
          <pc:docMk/>
          <pc:sldMk cId="3108826858" sldId="423"/>
        </pc:sldMkLst>
        <pc:spChg chg="mod">
          <ac:chgData name="Alisdair Cunningham" userId="67e8d9ba-4582-42f1-b26c-e866daa7f65b" providerId="ADAL" clId="{D55405F9-96CE-42DD-9571-C3D40844E8B0}" dt="2025-11-07T14:21:57.053" v="0"/>
          <ac:spMkLst>
            <pc:docMk/>
            <pc:sldMk cId="3108826858" sldId="423"/>
            <ac:spMk id="2" creationId="{F51C16DF-F564-481C-CCA4-180408A5301A}"/>
          </ac:spMkLst>
        </pc:spChg>
        <pc:spChg chg="mod">
          <ac:chgData name="Alisdair Cunningham" userId="67e8d9ba-4582-42f1-b26c-e866daa7f65b" providerId="ADAL" clId="{D55405F9-96CE-42DD-9571-C3D40844E8B0}" dt="2025-11-07T14:22:07.569" v="1"/>
          <ac:spMkLst>
            <pc:docMk/>
            <pc:sldMk cId="3108826858" sldId="423"/>
            <ac:spMk id="8" creationId="{C39BE701-A67E-5BFD-B044-ECF13A62178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DF4D44C-B8F8-49D9-955D-76AE7B957F93}" type="datetimeFigureOut">
              <a:rPr lang="en-GB" smtClean="0"/>
              <a:t>07/11/2025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6F9B635-24F6-40B0-BF56-B34D3512C82D}" type="slidenum">
              <a:rPr lang="en-GB" smtClean="0"/>
              <a:t>‹#›</a:t>
            </a:fld>
            <a:endParaRPr lang="en-GB"/>
          </a:p>
        </p:txBody>
      </p:sp>
    </p:spTree>
    <p:extLst>
      <p:ext uri="{BB962C8B-B14F-4D97-AF65-F5344CB8AC3E}">
        <p14:creationId xmlns:p14="http://schemas.microsoft.com/office/powerpoint/2010/main" val="16426760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bbc.co.uk/news/uk-england-berkshire-35132815"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walesonline.co.uk/news/wales-news/residents-say-proposals-jet-fuel-27571965" TargetMode="External"/><Relationship Id="rId2" Type="http://schemas.openxmlformats.org/officeDocument/2006/relationships/slide" Target="../slides/slide8.xml"/><Relationship Id="rId1" Type="http://schemas.openxmlformats.org/officeDocument/2006/relationships/notesMaster" Target="../notesMasters/notesMaster1.xml"/><Relationship Id="rId4" Type="http://schemas.openxmlformats.org/officeDocument/2006/relationships/hyperlink" Target="https://www.3dwtech.co.uk/dashboard/vattenfall/quantans-hill/exhibition/"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Did the Newbury bypass tree-huggers change anything? - BBC News</a:t>
            </a:r>
            <a:r>
              <a:rPr lang="en-GB" dirty="0"/>
              <a:t> - https://www.bbc.co.uk/news/uk-england-berkshire-35132815</a:t>
            </a:r>
          </a:p>
        </p:txBody>
      </p:sp>
      <p:sp>
        <p:nvSpPr>
          <p:cNvPr id="4" name="Slide Number Placeholder 3"/>
          <p:cNvSpPr>
            <a:spLocks noGrp="1"/>
          </p:cNvSpPr>
          <p:nvPr>
            <p:ph type="sldNum" sz="quarter" idx="5"/>
          </p:nvPr>
        </p:nvSpPr>
        <p:spPr/>
        <p:txBody>
          <a:bodyPr/>
          <a:lstStyle/>
          <a:p>
            <a:fld id="{66F9B635-24F6-40B0-BF56-B34D3512C82D}" type="slidenum">
              <a:rPr lang="en-GB" smtClean="0"/>
              <a:t>5</a:t>
            </a:fld>
            <a:endParaRPr lang="en-GB"/>
          </a:p>
        </p:txBody>
      </p:sp>
    </p:spTree>
    <p:extLst>
      <p:ext uri="{BB962C8B-B14F-4D97-AF65-F5344CB8AC3E}">
        <p14:creationId xmlns:p14="http://schemas.microsoft.com/office/powerpoint/2010/main" val="24680100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2222"/>
                </a:solidFill>
                <a:effectLst/>
                <a:latin typeface="Arial" panose="020B0604020202020204" pitchFamily="34" charset="0"/>
              </a:rPr>
              <a:t>Westman, W.E., 1985. </a:t>
            </a:r>
            <a:r>
              <a:rPr lang="en-GB" b="0" i="1" dirty="0">
                <a:solidFill>
                  <a:srgbClr val="222222"/>
                </a:solidFill>
                <a:effectLst/>
                <a:latin typeface="Arial" panose="020B0604020202020204" pitchFamily="34" charset="0"/>
              </a:rPr>
              <a:t>Ecology impact assessment and environmental planning</a:t>
            </a:r>
            <a:r>
              <a:rPr lang="en-GB" b="0" i="0" dirty="0">
                <a:solidFill>
                  <a:srgbClr val="222222"/>
                </a:solidFill>
                <a:effectLst/>
                <a:latin typeface="Arial" panose="020B0604020202020204" pitchFamily="34" charset="0"/>
              </a:rPr>
              <a:t>. John Wiley &amp; Sons.</a:t>
            </a:r>
            <a:endParaRPr lang="en-GB" dirty="0"/>
          </a:p>
        </p:txBody>
      </p:sp>
      <p:sp>
        <p:nvSpPr>
          <p:cNvPr id="4" name="Slide Number Placeholder 3"/>
          <p:cNvSpPr>
            <a:spLocks noGrp="1"/>
          </p:cNvSpPr>
          <p:nvPr>
            <p:ph type="sldNum" sz="quarter" idx="5"/>
          </p:nvPr>
        </p:nvSpPr>
        <p:spPr/>
        <p:txBody>
          <a:bodyPr/>
          <a:lstStyle/>
          <a:p>
            <a:fld id="{66F9B635-24F6-40B0-BF56-B34D3512C82D}" type="slidenum">
              <a:rPr lang="en-GB" smtClean="0"/>
              <a:t>7</a:t>
            </a:fld>
            <a:endParaRPr lang="en-GB"/>
          </a:p>
        </p:txBody>
      </p:sp>
    </p:spTree>
    <p:extLst>
      <p:ext uri="{BB962C8B-B14F-4D97-AF65-F5344CB8AC3E}">
        <p14:creationId xmlns:p14="http://schemas.microsoft.com/office/powerpoint/2010/main" val="4251960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hlinkClick r:id="rId3"/>
              </a:rPr>
              <a:t>Residents to have their say on proposals for a jet fuel plant in Port Talbot - Wales Online</a:t>
            </a: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4"/>
              </a:rPr>
              <a:t>Vattenfall - </a:t>
            </a:r>
            <a:r>
              <a:rPr lang="en-GB" dirty="0" err="1">
                <a:hlinkClick r:id="rId4"/>
              </a:rPr>
              <a:t>Quantans</a:t>
            </a:r>
            <a:r>
              <a:rPr lang="en-GB" dirty="0">
                <a:hlinkClick r:id="rId4"/>
              </a:rPr>
              <a:t> Hill Virtual Exhibition</a:t>
            </a:r>
            <a:r>
              <a:rPr lang="en-GB" sz="1200" dirty="0"/>
              <a:t> https://www.3dwtech.co.uk/dashboard/vattenfall/quantans-hill/exhibition/</a:t>
            </a:r>
          </a:p>
          <a:p>
            <a:endParaRPr lang="en-GB" dirty="0"/>
          </a:p>
        </p:txBody>
      </p:sp>
      <p:sp>
        <p:nvSpPr>
          <p:cNvPr id="4" name="Slide Number Placeholder 3"/>
          <p:cNvSpPr>
            <a:spLocks noGrp="1"/>
          </p:cNvSpPr>
          <p:nvPr>
            <p:ph type="sldNum" sz="quarter" idx="5"/>
          </p:nvPr>
        </p:nvSpPr>
        <p:spPr/>
        <p:txBody>
          <a:bodyPr/>
          <a:lstStyle/>
          <a:p>
            <a:fld id="{66F9B635-24F6-40B0-BF56-B34D3512C82D}" type="slidenum">
              <a:rPr lang="en-GB" smtClean="0"/>
              <a:t>8</a:t>
            </a:fld>
            <a:endParaRPr lang="en-GB"/>
          </a:p>
        </p:txBody>
      </p:sp>
    </p:spTree>
    <p:extLst>
      <p:ext uri="{BB962C8B-B14F-4D97-AF65-F5344CB8AC3E}">
        <p14:creationId xmlns:p14="http://schemas.microsoft.com/office/powerpoint/2010/main" val="21713941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err="1">
                <a:solidFill>
                  <a:srgbClr val="222222"/>
                </a:solidFill>
                <a:effectLst/>
                <a:latin typeface="Arial" panose="020B0604020202020204" pitchFamily="34" charset="0"/>
              </a:rPr>
              <a:t>O'Faircheallaigh</a:t>
            </a:r>
            <a:r>
              <a:rPr lang="en-GB" b="0" i="0" dirty="0">
                <a:solidFill>
                  <a:srgbClr val="222222"/>
                </a:solidFill>
                <a:effectLst/>
                <a:latin typeface="Arial" panose="020B0604020202020204" pitchFamily="34" charset="0"/>
              </a:rPr>
              <a:t>, C., 2010. Public participation and environmental impact assessment: Purposes, implications, and lessons for public policy making. </a:t>
            </a:r>
            <a:r>
              <a:rPr lang="en-GB" b="0" i="1" dirty="0">
                <a:solidFill>
                  <a:srgbClr val="222222"/>
                </a:solidFill>
                <a:effectLst/>
                <a:latin typeface="Arial" panose="020B0604020202020204" pitchFamily="34" charset="0"/>
              </a:rPr>
              <a:t>Environmental impact assessment review</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30</a:t>
            </a:r>
            <a:r>
              <a:rPr lang="en-GB" b="0" i="0" dirty="0">
                <a:solidFill>
                  <a:srgbClr val="222222"/>
                </a:solidFill>
                <a:effectLst/>
                <a:latin typeface="Arial" panose="020B0604020202020204" pitchFamily="34" charset="0"/>
              </a:rPr>
              <a:t>(1), pp.19-27.</a:t>
            </a:r>
          </a:p>
          <a:p>
            <a:r>
              <a:rPr lang="en-GB" b="0" i="0" dirty="0">
                <a:solidFill>
                  <a:srgbClr val="222222"/>
                </a:solidFill>
                <a:effectLst/>
                <a:latin typeface="Arial" panose="020B0604020202020204" pitchFamily="34" charset="0"/>
              </a:rPr>
              <a:t>Hartley, N. and Wood, C., 2005. Public participation in environmental impact assessment—implementing the Aarhus Convention. </a:t>
            </a:r>
            <a:r>
              <a:rPr lang="en-GB" b="0" i="1" dirty="0">
                <a:solidFill>
                  <a:srgbClr val="222222"/>
                </a:solidFill>
                <a:effectLst/>
                <a:latin typeface="Arial" panose="020B0604020202020204" pitchFamily="34" charset="0"/>
              </a:rPr>
              <a:t>Environmental impact assessment review</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25</a:t>
            </a:r>
            <a:r>
              <a:rPr lang="en-GB" b="0" i="0" dirty="0">
                <a:solidFill>
                  <a:srgbClr val="222222"/>
                </a:solidFill>
                <a:effectLst/>
                <a:latin typeface="Arial" panose="020B0604020202020204" pitchFamily="34" charset="0"/>
              </a:rPr>
              <a:t>(4), pp.319-340.</a:t>
            </a:r>
          </a:p>
          <a:p>
            <a:endParaRPr lang="en-GB" dirty="0"/>
          </a:p>
        </p:txBody>
      </p:sp>
      <p:sp>
        <p:nvSpPr>
          <p:cNvPr id="4" name="Slide Number Placeholder 3"/>
          <p:cNvSpPr>
            <a:spLocks noGrp="1"/>
          </p:cNvSpPr>
          <p:nvPr>
            <p:ph type="sldNum" sz="quarter" idx="5"/>
          </p:nvPr>
        </p:nvSpPr>
        <p:spPr/>
        <p:txBody>
          <a:bodyPr/>
          <a:lstStyle/>
          <a:p>
            <a:fld id="{66F9B635-24F6-40B0-BF56-B34D3512C82D}" type="slidenum">
              <a:rPr lang="en-GB" smtClean="0"/>
              <a:t>9</a:t>
            </a:fld>
            <a:endParaRPr lang="en-GB"/>
          </a:p>
        </p:txBody>
      </p:sp>
    </p:spTree>
    <p:extLst>
      <p:ext uri="{BB962C8B-B14F-4D97-AF65-F5344CB8AC3E}">
        <p14:creationId xmlns:p14="http://schemas.microsoft.com/office/powerpoint/2010/main" val="30336705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690AB-30BC-9079-A40E-1B8473D1FE4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BFF7378-AB0F-E3CE-E1E0-98A4277CC3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C4154A8-6974-3E1C-1D72-DF4E8C380EF8}"/>
              </a:ext>
            </a:extLst>
          </p:cNvPr>
          <p:cNvSpPr>
            <a:spLocks noGrp="1"/>
          </p:cNvSpPr>
          <p:nvPr>
            <p:ph type="dt" sz="half" idx="10"/>
          </p:nvPr>
        </p:nvSpPr>
        <p:spPr/>
        <p:txBody>
          <a:bodyPr/>
          <a:lstStyle/>
          <a:p>
            <a:fld id="{8DBC3D6E-CA88-4886-A410-B7751D50EE2C}" type="datetimeFigureOut">
              <a:rPr lang="en-GB" smtClean="0"/>
              <a:t>07/11/2025</a:t>
            </a:fld>
            <a:endParaRPr lang="en-GB"/>
          </a:p>
        </p:txBody>
      </p:sp>
      <p:sp>
        <p:nvSpPr>
          <p:cNvPr id="5" name="Footer Placeholder 4">
            <a:extLst>
              <a:ext uri="{FF2B5EF4-FFF2-40B4-BE49-F238E27FC236}">
                <a16:creationId xmlns:a16="http://schemas.microsoft.com/office/drawing/2014/main" id="{A57BAAAA-7A9F-D0AB-390C-725277EE5C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386712-A4E3-6DD2-40DD-7F79E971DA67}"/>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310939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2CD0D-877A-FEDF-2EAE-DD1F177463E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FED5BF9-7566-D7A4-406B-7985411030D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1003A3-325F-C26A-FA44-E4AD1D39D177}"/>
              </a:ext>
            </a:extLst>
          </p:cNvPr>
          <p:cNvSpPr>
            <a:spLocks noGrp="1"/>
          </p:cNvSpPr>
          <p:nvPr>
            <p:ph type="dt" sz="half" idx="10"/>
          </p:nvPr>
        </p:nvSpPr>
        <p:spPr/>
        <p:txBody>
          <a:bodyPr/>
          <a:lstStyle/>
          <a:p>
            <a:fld id="{8DBC3D6E-CA88-4886-A410-B7751D50EE2C}" type="datetimeFigureOut">
              <a:rPr lang="en-GB" smtClean="0"/>
              <a:t>07/11/2025</a:t>
            </a:fld>
            <a:endParaRPr lang="en-GB"/>
          </a:p>
        </p:txBody>
      </p:sp>
      <p:sp>
        <p:nvSpPr>
          <p:cNvPr id="5" name="Footer Placeholder 4">
            <a:extLst>
              <a:ext uri="{FF2B5EF4-FFF2-40B4-BE49-F238E27FC236}">
                <a16:creationId xmlns:a16="http://schemas.microsoft.com/office/drawing/2014/main" id="{53644AD3-66ED-3C6C-46B4-73A9B30D88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6A9A4A-A61F-7B2F-E361-97C19E4630E3}"/>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4587061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C07B3-9916-423B-7CD1-19C60E6219B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33FC5B0-C5BE-A093-594B-883B6A81AD3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671B4B0-ACB5-8AE8-EFF7-EC05E0B02DF1}"/>
              </a:ext>
            </a:extLst>
          </p:cNvPr>
          <p:cNvSpPr>
            <a:spLocks noGrp="1"/>
          </p:cNvSpPr>
          <p:nvPr>
            <p:ph type="dt" sz="half" idx="10"/>
          </p:nvPr>
        </p:nvSpPr>
        <p:spPr/>
        <p:txBody>
          <a:bodyPr/>
          <a:lstStyle/>
          <a:p>
            <a:fld id="{8DBC3D6E-CA88-4886-A410-B7751D50EE2C}" type="datetimeFigureOut">
              <a:rPr lang="en-GB" smtClean="0"/>
              <a:t>07/11/2025</a:t>
            </a:fld>
            <a:endParaRPr lang="en-GB"/>
          </a:p>
        </p:txBody>
      </p:sp>
      <p:sp>
        <p:nvSpPr>
          <p:cNvPr id="5" name="Footer Placeholder 4">
            <a:extLst>
              <a:ext uri="{FF2B5EF4-FFF2-40B4-BE49-F238E27FC236}">
                <a16:creationId xmlns:a16="http://schemas.microsoft.com/office/drawing/2014/main" id="{4DECE3C7-547D-417C-20E1-2261D2D43F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D4762D-F59C-9AB5-9F6A-DF64228D9C5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146320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DABAF-C2B5-7176-AA08-3078F8E7DA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C33BEE-6928-E31B-A58A-75E83D95888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9FE0B90-14D1-588A-B30E-B6B141D63E8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886F2E0-E74E-1B11-CCCB-5154A8AAA402}"/>
              </a:ext>
            </a:extLst>
          </p:cNvPr>
          <p:cNvSpPr>
            <a:spLocks noGrp="1"/>
          </p:cNvSpPr>
          <p:nvPr>
            <p:ph type="dt" sz="half" idx="10"/>
          </p:nvPr>
        </p:nvSpPr>
        <p:spPr/>
        <p:txBody>
          <a:bodyPr/>
          <a:lstStyle/>
          <a:p>
            <a:fld id="{8DBC3D6E-CA88-4886-A410-B7751D50EE2C}" type="datetimeFigureOut">
              <a:rPr lang="en-GB" smtClean="0"/>
              <a:t>07/11/2025</a:t>
            </a:fld>
            <a:endParaRPr lang="en-GB"/>
          </a:p>
        </p:txBody>
      </p:sp>
      <p:sp>
        <p:nvSpPr>
          <p:cNvPr id="6" name="Footer Placeholder 5">
            <a:extLst>
              <a:ext uri="{FF2B5EF4-FFF2-40B4-BE49-F238E27FC236}">
                <a16:creationId xmlns:a16="http://schemas.microsoft.com/office/drawing/2014/main" id="{17B25D03-A221-03B9-6097-140E428234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7195A4-204C-393A-DABC-692F3A0F2DC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6843354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A2D8A-292E-903B-7F48-FF9FE846F2F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AE7BA1C-9854-52EC-BEEA-23260A9ECE6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B6B108C-1E88-04EC-7D18-226D95E9F2E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97F6F3A-2D91-17CA-EAD0-DAFE0F0374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5129055-827B-E743-88DA-EDD96FB8E4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B109535-ED7B-DD82-EEE0-80679E9AAE81}"/>
              </a:ext>
            </a:extLst>
          </p:cNvPr>
          <p:cNvSpPr>
            <a:spLocks noGrp="1"/>
          </p:cNvSpPr>
          <p:nvPr>
            <p:ph type="dt" sz="half" idx="10"/>
          </p:nvPr>
        </p:nvSpPr>
        <p:spPr/>
        <p:txBody>
          <a:bodyPr/>
          <a:lstStyle/>
          <a:p>
            <a:fld id="{8DBC3D6E-CA88-4886-A410-B7751D50EE2C}" type="datetimeFigureOut">
              <a:rPr lang="en-GB" smtClean="0"/>
              <a:t>07/11/2025</a:t>
            </a:fld>
            <a:endParaRPr lang="en-GB"/>
          </a:p>
        </p:txBody>
      </p:sp>
      <p:sp>
        <p:nvSpPr>
          <p:cNvPr id="8" name="Footer Placeholder 7">
            <a:extLst>
              <a:ext uri="{FF2B5EF4-FFF2-40B4-BE49-F238E27FC236}">
                <a16:creationId xmlns:a16="http://schemas.microsoft.com/office/drawing/2014/main" id="{888CA376-4F8F-7792-C7E7-F505026EAF0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A71BEEC-6D7A-80EF-53E7-4BD71580B375}"/>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5135680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BB7C9-A3EA-5D7C-B5B1-0070ABDD133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52E5745-AE22-E2C0-76B1-2C3ADE535580}"/>
              </a:ext>
            </a:extLst>
          </p:cNvPr>
          <p:cNvSpPr>
            <a:spLocks noGrp="1"/>
          </p:cNvSpPr>
          <p:nvPr>
            <p:ph type="dt" sz="half" idx="10"/>
          </p:nvPr>
        </p:nvSpPr>
        <p:spPr/>
        <p:txBody>
          <a:bodyPr/>
          <a:lstStyle/>
          <a:p>
            <a:fld id="{8DBC3D6E-CA88-4886-A410-B7751D50EE2C}" type="datetimeFigureOut">
              <a:rPr lang="en-GB" smtClean="0"/>
              <a:t>07/11/2025</a:t>
            </a:fld>
            <a:endParaRPr lang="en-GB"/>
          </a:p>
        </p:txBody>
      </p:sp>
      <p:sp>
        <p:nvSpPr>
          <p:cNvPr id="4" name="Footer Placeholder 3">
            <a:extLst>
              <a:ext uri="{FF2B5EF4-FFF2-40B4-BE49-F238E27FC236}">
                <a16:creationId xmlns:a16="http://schemas.microsoft.com/office/drawing/2014/main" id="{AAB970F9-DCE6-3D7D-FC15-26E4D05CA72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8DD4632-31E4-F672-3536-5C6865AAFC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383300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69A08ED-6978-F26D-C8C4-A38FA2542ED0}"/>
              </a:ext>
            </a:extLst>
          </p:cNvPr>
          <p:cNvSpPr>
            <a:spLocks noGrp="1"/>
          </p:cNvSpPr>
          <p:nvPr>
            <p:ph type="dt" sz="half" idx="10"/>
          </p:nvPr>
        </p:nvSpPr>
        <p:spPr/>
        <p:txBody>
          <a:bodyPr/>
          <a:lstStyle/>
          <a:p>
            <a:fld id="{8DBC3D6E-CA88-4886-A410-B7751D50EE2C}" type="datetimeFigureOut">
              <a:rPr lang="en-GB" smtClean="0"/>
              <a:t>07/11/2025</a:t>
            </a:fld>
            <a:endParaRPr lang="en-GB"/>
          </a:p>
        </p:txBody>
      </p:sp>
      <p:sp>
        <p:nvSpPr>
          <p:cNvPr id="3" name="Footer Placeholder 2">
            <a:extLst>
              <a:ext uri="{FF2B5EF4-FFF2-40B4-BE49-F238E27FC236}">
                <a16:creationId xmlns:a16="http://schemas.microsoft.com/office/drawing/2014/main" id="{5C9B337A-FA67-3CC2-44C7-D951969D856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BF097BE-5A09-A5C4-D73F-639FFC0D2F6F}"/>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977489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7432F-2CCB-AE15-E48B-550EFAE6C6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90CBB02-FCA9-3C9F-AC89-5448D7BEFE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3E1B2AE-F8EF-E5CD-AAE3-02A6B3F14C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A5FC17C-28B7-C258-9B00-DD40F1EC1094}"/>
              </a:ext>
            </a:extLst>
          </p:cNvPr>
          <p:cNvSpPr>
            <a:spLocks noGrp="1"/>
          </p:cNvSpPr>
          <p:nvPr>
            <p:ph type="dt" sz="half" idx="10"/>
          </p:nvPr>
        </p:nvSpPr>
        <p:spPr/>
        <p:txBody>
          <a:bodyPr/>
          <a:lstStyle/>
          <a:p>
            <a:fld id="{8DBC3D6E-CA88-4886-A410-B7751D50EE2C}" type="datetimeFigureOut">
              <a:rPr lang="en-GB" smtClean="0"/>
              <a:t>07/11/2025</a:t>
            </a:fld>
            <a:endParaRPr lang="en-GB"/>
          </a:p>
        </p:txBody>
      </p:sp>
      <p:sp>
        <p:nvSpPr>
          <p:cNvPr id="6" name="Footer Placeholder 5">
            <a:extLst>
              <a:ext uri="{FF2B5EF4-FFF2-40B4-BE49-F238E27FC236}">
                <a16:creationId xmlns:a16="http://schemas.microsoft.com/office/drawing/2014/main" id="{F502454D-CE02-E313-2FC3-6572452736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3E89C7-C169-D1B0-3A91-E88192D6D5AC}"/>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286359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FFA5D-77C8-A896-D7CF-BCA45D0E630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0543403-3DF3-827E-D67F-BE2BDC18BC0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FE147C9-A419-4D56-680B-0E30F66A7F4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2BD5D0-78B5-42BF-8DC5-EAB0E05E3FED}"/>
              </a:ext>
            </a:extLst>
          </p:cNvPr>
          <p:cNvSpPr>
            <a:spLocks noGrp="1"/>
          </p:cNvSpPr>
          <p:nvPr>
            <p:ph type="dt" sz="half" idx="10"/>
          </p:nvPr>
        </p:nvSpPr>
        <p:spPr/>
        <p:txBody>
          <a:bodyPr/>
          <a:lstStyle/>
          <a:p>
            <a:fld id="{8DBC3D6E-CA88-4886-A410-B7751D50EE2C}" type="datetimeFigureOut">
              <a:rPr lang="en-GB" smtClean="0"/>
              <a:t>07/11/2025</a:t>
            </a:fld>
            <a:endParaRPr lang="en-GB"/>
          </a:p>
        </p:txBody>
      </p:sp>
      <p:sp>
        <p:nvSpPr>
          <p:cNvPr id="6" name="Footer Placeholder 5">
            <a:extLst>
              <a:ext uri="{FF2B5EF4-FFF2-40B4-BE49-F238E27FC236}">
                <a16:creationId xmlns:a16="http://schemas.microsoft.com/office/drawing/2014/main" id="{A30B865F-2A5C-B2E5-4EE5-BA29E286F0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5E3FD6-BECD-F6F2-5045-08EE42489E88}"/>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890526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78249-3E29-D98E-5C63-F29CBEDBEB4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22094AC-3377-DE40-C622-7D7D64344F5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020295-64C9-42E0-BD7E-47573317A8FD}"/>
              </a:ext>
            </a:extLst>
          </p:cNvPr>
          <p:cNvSpPr>
            <a:spLocks noGrp="1"/>
          </p:cNvSpPr>
          <p:nvPr>
            <p:ph type="dt" sz="half" idx="10"/>
          </p:nvPr>
        </p:nvSpPr>
        <p:spPr/>
        <p:txBody>
          <a:bodyPr/>
          <a:lstStyle/>
          <a:p>
            <a:fld id="{8DBC3D6E-CA88-4886-A410-B7751D50EE2C}" type="datetimeFigureOut">
              <a:rPr lang="en-GB" smtClean="0"/>
              <a:t>07/11/2025</a:t>
            </a:fld>
            <a:endParaRPr lang="en-GB"/>
          </a:p>
        </p:txBody>
      </p:sp>
      <p:sp>
        <p:nvSpPr>
          <p:cNvPr id="5" name="Footer Placeholder 4">
            <a:extLst>
              <a:ext uri="{FF2B5EF4-FFF2-40B4-BE49-F238E27FC236}">
                <a16:creationId xmlns:a16="http://schemas.microsoft.com/office/drawing/2014/main" id="{F418CEAE-BB50-466E-70D5-52353FF6C9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ABF7E9-1768-AE86-F197-623CD737066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1576028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A2D20D8-E1AA-959E-DC57-CD8FA06DB20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D88730C-AF3D-DBC2-B978-8C8070E34DA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926C1A-C7D1-0E67-B97C-5C43B7D1801A}"/>
              </a:ext>
            </a:extLst>
          </p:cNvPr>
          <p:cNvSpPr>
            <a:spLocks noGrp="1"/>
          </p:cNvSpPr>
          <p:nvPr>
            <p:ph type="dt" sz="half" idx="10"/>
          </p:nvPr>
        </p:nvSpPr>
        <p:spPr/>
        <p:txBody>
          <a:bodyPr/>
          <a:lstStyle/>
          <a:p>
            <a:fld id="{8DBC3D6E-CA88-4886-A410-B7751D50EE2C}" type="datetimeFigureOut">
              <a:rPr lang="en-GB" smtClean="0"/>
              <a:t>07/11/2025</a:t>
            </a:fld>
            <a:endParaRPr lang="en-GB"/>
          </a:p>
        </p:txBody>
      </p:sp>
      <p:sp>
        <p:nvSpPr>
          <p:cNvPr id="5" name="Footer Placeholder 4">
            <a:extLst>
              <a:ext uri="{FF2B5EF4-FFF2-40B4-BE49-F238E27FC236}">
                <a16:creationId xmlns:a16="http://schemas.microsoft.com/office/drawing/2014/main" id="{2EAB75AE-6C96-6D98-5CB8-6462800116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CE4727-E08A-CC2C-3454-7A70C04B4B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965066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FC9F38-A363-1279-79DF-EA5AEC914F8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85ED578-12B3-AB21-2C3E-1032A6D3EF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177A77-C573-D68F-CF03-48BE517D6AB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DBC3D6E-CA88-4886-A410-B7751D50EE2C}" type="datetimeFigureOut">
              <a:rPr lang="en-GB" smtClean="0"/>
              <a:t>07/11/2025</a:t>
            </a:fld>
            <a:endParaRPr lang="en-GB"/>
          </a:p>
        </p:txBody>
      </p:sp>
      <p:sp>
        <p:nvSpPr>
          <p:cNvPr id="5" name="Footer Placeholder 4">
            <a:extLst>
              <a:ext uri="{FF2B5EF4-FFF2-40B4-BE49-F238E27FC236}">
                <a16:creationId xmlns:a16="http://schemas.microsoft.com/office/drawing/2014/main" id="{15CF8965-497E-822F-D721-A9A646A1802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25EDF53-EAB3-812F-4683-B7349022E97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94DF084-DB3C-49EB-97AD-1AB9E98DC17D}" type="slidenum">
              <a:rPr lang="en-GB" smtClean="0"/>
              <a:t>‹#›</a:t>
            </a:fld>
            <a:endParaRPr lang="en-GB"/>
          </a:p>
        </p:txBody>
      </p:sp>
    </p:spTree>
    <p:extLst>
      <p:ext uri="{BB962C8B-B14F-4D97-AF65-F5344CB8AC3E}">
        <p14:creationId xmlns:p14="http://schemas.microsoft.com/office/powerpoint/2010/main" val="27050485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slides/_rels/slide8.xml.rels><?xml version="1.0" encoding="UTF-8" standalone="yes"?>
<Relationships xmlns="http://schemas.openxmlformats.org/package/2006/relationships"><Relationship Id="rId8" Type="http://schemas.openxmlformats.org/officeDocument/2006/relationships/hyperlink" Target="https://www.3dwtech.co.uk/dashboard/vattenfall/quantans-hill/exhibition/" TargetMode="External"/><Relationship Id="rId3" Type="http://schemas.openxmlformats.org/officeDocument/2006/relationships/notesSlide" Target="../notesSlides/notesSlide3.xml"/><Relationship Id="rId7" Type="http://schemas.openxmlformats.org/officeDocument/2006/relationships/image" Target="../media/image15.jpeg"/><Relationship Id="rId2" Type="http://schemas.openxmlformats.org/officeDocument/2006/relationships/slideLayout" Target="../slideLayouts/slideLayout1.xml"/><Relationship Id="rId1" Type="http://schemas.openxmlformats.org/officeDocument/2006/relationships/video" Target="https://player.vimeo.com/video/836944836?h=4fbeaa2d1e&amp;amp;app_id=122963" TargetMode="External"/><Relationship Id="rId6" Type="http://schemas.openxmlformats.org/officeDocument/2006/relationships/image" Target="../media/image14.png"/><Relationship Id="rId11" Type="http://schemas.openxmlformats.org/officeDocument/2006/relationships/hyperlink" Target="https://www.lanzadragon.wales/latest-news" TargetMode="External"/><Relationship Id="rId5" Type="http://schemas.openxmlformats.org/officeDocument/2006/relationships/image" Target="../media/image13.png"/><Relationship Id="rId10" Type="http://schemas.openxmlformats.org/officeDocument/2006/relationships/image" Target="../media/image17.png"/><Relationship Id="rId4" Type="http://schemas.openxmlformats.org/officeDocument/2006/relationships/image" Target="../media/image12.png"/><Relationship Id="rId9" Type="http://schemas.openxmlformats.org/officeDocument/2006/relationships/image" Target="../media/image16.png"/></Relationships>
</file>

<file path=ppt/slides/_rels/slide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19.jpeg"/></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hyperlink" Target="https://www.endsreport.com/article/1816884/government-outlines-plans-replace-over-complicated-eia-regime" TargetMode="External"/><Relationship Id="rId2" Type="http://schemas.openxmlformats.org/officeDocument/2006/relationships/image" Target="../media/image2.jpeg"/><Relationship Id="rId1" Type="http://schemas.openxmlformats.org/officeDocument/2006/relationships/slideLayout" Target="../slideLayouts/slideLayout1.xml"/><Relationship Id="rId4" Type="http://schemas.openxmlformats.org/officeDocument/2006/relationships/hyperlink" Target="https://environment-analyst.com/uk/108073/new-legislation-proposes-radical-changes-replacing-eia" TargetMode="External"/></Relationships>
</file>

<file path=ppt/slides/_rels/slide17.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hyperlink" Target="mailto:a.cunningham@uwtsd.ac.uk" TargetMode="External"/><Relationship Id="rId2" Type="http://schemas.openxmlformats.org/officeDocument/2006/relationships/image" Target="../media/image2.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3">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TextBox 28">
            <a:extLst>
              <a:ext uri="{FF2B5EF4-FFF2-40B4-BE49-F238E27FC236}">
                <a16:creationId xmlns:a16="http://schemas.microsoft.com/office/drawing/2014/main" id="{57CC4A95-AF50-3264-EFBB-B7B2A4AC5E30}"/>
              </a:ext>
            </a:extLst>
          </p:cNvPr>
          <p:cNvSpPr txBox="1"/>
          <p:nvPr/>
        </p:nvSpPr>
        <p:spPr>
          <a:xfrm>
            <a:off x="4609579" y="618786"/>
            <a:ext cx="6619880" cy="3566160"/>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5000" dirty="0">
                <a:latin typeface="+mj-lt"/>
                <a:ea typeface="+mj-ea"/>
                <a:cs typeface="+mj-cs"/>
              </a:rPr>
              <a:t>ACNA6002: </a:t>
            </a:r>
          </a:p>
          <a:p>
            <a:pPr algn="ctr">
              <a:lnSpc>
                <a:spcPct val="90000"/>
              </a:lnSpc>
              <a:spcBef>
                <a:spcPct val="0"/>
              </a:spcBef>
              <a:spcAft>
                <a:spcPts val="600"/>
              </a:spcAft>
            </a:pPr>
            <a:r>
              <a:rPr lang="en-US" sz="5000" dirty="0">
                <a:latin typeface="+mj-lt"/>
                <a:ea typeface="+mj-ea"/>
                <a:cs typeface="+mj-cs"/>
              </a:rPr>
              <a:t>Lecture 6:</a:t>
            </a:r>
          </a:p>
          <a:p>
            <a:pPr algn="ctr">
              <a:lnSpc>
                <a:spcPct val="90000"/>
              </a:lnSpc>
              <a:spcBef>
                <a:spcPct val="0"/>
              </a:spcBef>
              <a:spcAft>
                <a:spcPts val="600"/>
              </a:spcAft>
            </a:pPr>
            <a:r>
              <a:rPr lang="en-US" sz="5000" dirty="0">
                <a:latin typeface="+mj-lt"/>
                <a:ea typeface="+mj-ea"/>
                <a:cs typeface="+mj-cs"/>
              </a:rPr>
              <a:t>EIA Critique Workshop</a:t>
            </a:r>
          </a:p>
        </p:txBody>
      </p:sp>
      <p:pic>
        <p:nvPicPr>
          <p:cNvPr id="21" name="Picture 20">
            <a:extLst>
              <a:ext uri="{FF2B5EF4-FFF2-40B4-BE49-F238E27FC236}">
                <a16:creationId xmlns:a16="http://schemas.microsoft.com/office/drawing/2014/main" id="{14F25CB4-834E-E3BD-5F86-BAD0E128AD25}"/>
              </a:ext>
            </a:extLst>
          </p:cNvPr>
          <p:cNvPicPr>
            <a:picLocks noChangeAspect="1"/>
          </p:cNvPicPr>
          <p:nvPr/>
        </p:nvPicPr>
        <p:blipFill rotWithShape="1">
          <a:blip r:embed="rId2"/>
          <a:srcRect t="1710" r="-1"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2"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TextBox 36">
            <a:extLst>
              <a:ext uri="{FF2B5EF4-FFF2-40B4-BE49-F238E27FC236}">
                <a16:creationId xmlns:a16="http://schemas.microsoft.com/office/drawing/2014/main" id="{8F4A015C-4060-7569-C996-C0E610DFAC4C}"/>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a:t>
            </a:fld>
            <a:r>
              <a:rPr lang="en-GB" dirty="0"/>
              <a:t> / 18</a:t>
            </a:r>
          </a:p>
        </p:txBody>
      </p:sp>
      <p:sp>
        <p:nvSpPr>
          <p:cNvPr id="38" name="TextBox 37">
            <a:extLst>
              <a:ext uri="{FF2B5EF4-FFF2-40B4-BE49-F238E27FC236}">
                <a16:creationId xmlns:a16="http://schemas.microsoft.com/office/drawing/2014/main" id="{065D01E9-11A0-DBC0-6713-29D01B31E987}"/>
              </a:ext>
            </a:extLst>
          </p:cNvPr>
          <p:cNvSpPr txBox="1"/>
          <p:nvPr/>
        </p:nvSpPr>
        <p:spPr>
          <a:xfrm>
            <a:off x="6532777" y="4644310"/>
            <a:ext cx="2396810" cy="1754326"/>
          </a:xfrm>
          <a:prstGeom prst="rect">
            <a:avLst/>
          </a:prstGeom>
          <a:noFill/>
        </p:spPr>
        <p:txBody>
          <a:bodyPr wrap="none" rtlCol="0">
            <a:spAutoFit/>
          </a:bodyPr>
          <a:lstStyle/>
          <a:p>
            <a:pPr algn="ctr"/>
            <a:r>
              <a:rPr lang="en-GB" dirty="0"/>
              <a:t>Dr Alisdair Cunningham</a:t>
            </a:r>
          </a:p>
          <a:p>
            <a:pPr algn="ctr"/>
            <a:r>
              <a:rPr lang="en-GB" dirty="0"/>
              <a:t>Senior Lecturer</a:t>
            </a:r>
          </a:p>
          <a:p>
            <a:pPr algn="ctr"/>
            <a:endParaRPr lang="en-GB" dirty="0"/>
          </a:p>
          <a:p>
            <a:pPr algn="ctr"/>
            <a:r>
              <a:rPr lang="en-GB" dirty="0"/>
              <a:t>2025 / 2026</a:t>
            </a:r>
          </a:p>
          <a:p>
            <a:pPr algn="ctr"/>
            <a:endParaRPr lang="en-GB" dirty="0"/>
          </a:p>
          <a:p>
            <a:pPr algn="ctr"/>
            <a:r>
              <a:rPr lang="en-GB" dirty="0"/>
              <a:t>10/11/2025</a:t>
            </a:r>
          </a:p>
        </p:txBody>
      </p:sp>
      <p:sp>
        <p:nvSpPr>
          <p:cNvPr id="39" name="TextBox 38">
            <a:extLst>
              <a:ext uri="{FF2B5EF4-FFF2-40B4-BE49-F238E27FC236}">
                <a16:creationId xmlns:a16="http://schemas.microsoft.com/office/drawing/2014/main" id="{28BEEBE5-1649-2D3F-4E37-5E30C4D917BA}"/>
              </a:ext>
            </a:extLst>
          </p:cNvPr>
          <p:cNvSpPr txBox="1"/>
          <p:nvPr/>
        </p:nvSpPr>
        <p:spPr>
          <a:xfrm>
            <a:off x="10628852" y="0"/>
            <a:ext cx="1557536" cy="369332"/>
          </a:xfrm>
          <a:prstGeom prst="rect">
            <a:avLst/>
          </a:prstGeom>
          <a:noFill/>
        </p:spPr>
        <p:txBody>
          <a:bodyPr wrap="square" rtlCol="0">
            <a:spAutoFit/>
          </a:bodyPr>
          <a:lstStyle/>
          <a:p>
            <a:r>
              <a:rPr lang="en-GB" dirty="0"/>
              <a:t>10/11/2025</a:t>
            </a:r>
          </a:p>
        </p:txBody>
      </p:sp>
    </p:spTree>
    <p:extLst>
      <p:ext uri="{BB962C8B-B14F-4D97-AF65-F5344CB8AC3E}">
        <p14:creationId xmlns:p14="http://schemas.microsoft.com/office/powerpoint/2010/main" val="37017685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a:t>
            </a:fld>
            <a:r>
              <a:rPr lang="en-GB" dirty="0"/>
              <a:t> / 18</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2025 / 2026		</a:t>
            </a:r>
            <a:r>
              <a:rPr lang="fr-FR" b="1" dirty="0"/>
              <a:t>Lecture Contents</a:t>
            </a:r>
            <a:endParaRPr lang="en-GB" b="1" dirty="0"/>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2"/>
          <a:srcRect l="20974" r="39608" b="-1"/>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10/11/2025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0851623" cy="369332"/>
          </a:xfrm>
          <a:prstGeom prst="rect">
            <a:avLst/>
          </a:prstGeom>
          <a:noFill/>
        </p:spPr>
        <p:txBody>
          <a:bodyPr wrap="square" rtlCol="0">
            <a:spAutoFit/>
          </a:bodyPr>
          <a:lstStyle/>
          <a:p>
            <a:r>
              <a:rPr lang="en-GB" dirty="0"/>
              <a:t>A. Cunningham			Lecture 6: EIA Critique Workshop</a:t>
            </a:r>
          </a:p>
        </p:txBody>
      </p:sp>
      <p:sp>
        <p:nvSpPr>
          <p:cNvPr id="2" name="TextBox 1">
            <a:extLst>
              <a:ext uri="{FF2B5EF4-FFF2-40B4-BE49-F238E27FC236}">
                <a16:creationId xmlns:a16="http://schemas.microsoft.com/office/drawing/2014/main" id="{FA433B41-F3A5-1813-1934-F6CCF4E3501C}"/>
              </a:ext>
            </a:extLst>
          </p:cNvPr>
          <p:cNvSpPr txBox="1"/>
          <p:nvPr/>
        </p:nvSpPr>
        <p:spPr>
          <a:xfrm>
            <a:off x="4207540" y="703826"/>
            <a:ext cx="6644082" cy="830997"/>
          </a:xfrm>
          <a:prstGeom prst="rect">
            <a:avLst/>
          </a:prstGeom>
          <a:noFill/>
        </p:spPr>
        <p:txBody>
          <a:bodyPr wrap="square" rtlCol="0">
            <a:spAutoFit/>
          </a:bodyPr>
          <a:lstStyle/>
          <a:p>
            <a:r>
              <a:rPr lang="en-GB" sz="2400" dirty="0"/>
              <a:t>This lecture will contain the following:</a:t>
            </a:r>
          </a:p>
          <a:p>
            <a:endParaRPr lang="en-GB" sz="2400" dirty="0"/>
          </a:p>
        </p:txBody>
      </p:sp>
      <p:graphicFrame>
        <p:nvGraphicFramePr>
          <p:cNvPr id="3" name="Table 2">
            <a:extLst>
              <a:ext uri="{FF2B5EF4-FFF2-40B4-BE49-F238E27FC236}">
                <a16:creationId xmlns:a16="http://schemas.microsoft.com/office/drawing/2014/main" id="{8879F5E2-2218-C90B-35F0-24C47C89FFFF}"/>
              </a:ext>
            </a:extLst>
          </p:cNvPr>
          <p:cNvGraphicFramePr>
            <a:graphicFrameLocks noGrp="1"/>
          </p:cNvGraphicFramePr>
          <p:nvPr>
            <p:extLst>
              <p:ext uri="{D42A27DB-BD31-4B8C-83A1-F6EECF244321}">
                <p14:modId xmlns:p14="http://schemas.microsoft.com/office/powerpoint/2010/main" val="92870404"/>
              </p:ext>
            </p:extLst>
          </p:nvPr>
        </p:nvGraphicFramePr>
        <p:xfrm>
          <a:off x="4207540" y="1534823"/>
          <a:ext cx="6992679" cy="4389120"/>
        </p:xfrm>
        <a:graphic>
          <a:graphicData uri="http://schemas.openxmlformats.org/drawingml/2006/table">
            <a:tbl>
              <a:tblPr firstRow="1" bandRow="1">
                <a:tableStyleId>{F5AB1C69-6EDB-4FF4-983F-18BD219EF322}</a:tableStyleId>
              </a:tblPr>
              <a:tblGrid>
                <a:gridCol w="1357423">
                  <a:extLst>
                    <a:ext uri="{9D8B030D-6E8A-4147-A177-3AD203B41FA5}">
                      <a16:colId xmlns:a16="http://schemas.microsoft.com/office/drawing/2014/main" val="4217316143"/>
                    </a:ext>
                  </a:extLst>
                </a:gridCol>
                <a:gridCol w="5635256">
                  <a:extLst>
                    <a:ext uri="{9D8B030D-6E8A-4147-A177-3AD203B41FA5}">
                      <a16:colId xmlns:a16="http://schemas.microsoft.com/office/drawing/2014/main" val="2224999294"/>
                    </a:ext>
                  </a:extLst>
                </a:gridCol>
              </a:tblGrid>
              <a:tr h="252000">
                <a:tc>
                  <a:txBody>
                    <a:bodyPr/>
                    <a:lstStyle/>
                    <a:p>
                      <a:pPr algn="ctr"/>
                      <a:r>
                        <a:rPr lang="en-GB" sz="1800" dirty="0"/>
                        <a:t>Slide(s)</a:t>
                      </a:r>
                    </a:p>
                  </a:txBody>
                  <a:tcPr/>
                </a:tc>
                <a:tc>
                  <a:txBody>
                    <a:bodyPr/>
                    <a:lstStyle/>
                    <a:p>
                      <a:r>
                        <a:rPr lang="en-GB" sz="1800" dirty="0"/>
                        <a:t>Topic</a:t>
                      </a:r>
                    </a:p>
                  </a:txBody>
                  <a:tcPr/>
                </a:tc>
                <a:extLst>
                  <a:ext uri="{0D108BD9-81ED-4DB2-BD59-A6C34878D82A}">
                    <a16:rowId xmlns:a16="http://schemas.microsoft.com/office/drawing/2014/main" val="2577364065"/>
                  </a:ext>
                </a:extLst>
              </a:tr>
              <a:tr h="252000">
                <a:tc>
                  <a:txBody>
                    <a:bodyPr/>
                    <a:lstStyle/>
                    <a:p>
                      <a:pPr algn="ctr"/>
                      <a:r>
                        <a:rPr lang="en-GB" sz="1800" dirty="0"/>
                        <a:t>3</a:t>
                      </a:r>
                    </a:p>
                  </a:txBody>
                  <a:tcPr/>
                </a:tc>
                <a:tc>
                  <a:txBody>
                    <a:bodyPr/>
                    <a:lstStyle/>
                    <a:p>
                      <a:r>
                        <a:rPr lang="en-GB" sz="1800" dirty="0"/>
                        <a:t>Recap</a:t>
                      </a:r>
                    </a:p>
                  </a:txBody>
                  <a:tcPr/>
                </a:tc>
                <a:extLst>
                  <a:ext uri="{0D108BD9-81ED-4DB2-BD59-A6C34878D82A}">
                    <a16:rowId xmlns:a16="http://schemas.microsoft.com/office/drawing/2014/main" val="3837722624"/>
                  </a:ext>
                </a:extLst>
              </a:tr>
              <a:tr h="252000">
                <a:tc>
                  <a:txBody>
                    <a:bodyPr/>
                    <a:lstStyle/>
                    <a:p>
                      <a:pPr algn="ctr"/>
                      <a:r>
                        <a:rPr lang="en-GB" sz="1800" dirty="0"/>
                        <a:t>4 – 5</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Public participation</a:t>
                      </a:r>
                    </a:p>
                  </a:txBody>
                  <a:tcPr/>
                </a:tc>
                <a:extLst>
                  <a:ext uri="{0D108BD9-81ED-4DB2-BD59-A6C34878D82A}">
                    <a16:rowId xmlns:a16="http://schemas.microsoft.com/office/drawing/2014/main" val="3852937406"/>
                  </a:ext>
                </a:extLst>
              </a:tr>
              <a:tr h="252000">
                <a:tc>
                  <a:txBody>
                    <a:bodyPr/>
                    <a:lstStyle/>
                    <a:p>
                      <a:pPr algn="ctr"/>
                      <a:r>
                        <a:rPr lang="en-GB" sz="1800" dirty="0"/>
                        <a:t>6</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Pros and Cons of Public participation</a:t>
                      </a:r>
                    </a:p>
                  </a:txBody>
                  <a:tcPr/>
                </a:tc>
                <a:extLst>
                  <a:ext uri="{0D108BD9-81ED-4DB2-BD59-A6C34878D82A}">
                    <a16:rowId xmlns:a16="http://schemas.microsoft.com/office/drawing/2014/main" val="2937946906"/>
                  </a:ext>
                </a:extLst>
              </a:tr>
              <a:tr h="252000">
                <a:tc>
                  <a:txBody>
                    <a:bodyPr/>
                    <a:lstStyle/>
                    <a:p>
                      <a:pPr algn="ctr"/>
                      <a:r>
                        <a:rPr lang="en-GB" sz="1800" dirty="0"/>
                        <a:t>7</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Levels of Public participation</a:t>
                      </a:r>
                    </a:p>
                  </a:txBody>
                  <a:tcPr/>
                </a:tc>
                <a:extLst>
                  <a:ext uri="{0D108BD9-81ED-4DB2-BD59-A6C34878D82A}">
                    <a16:rowId xmlns:a16="http://schemas.microsoft.com/office/drawing/2014/main" val="1523503452"/>
                  </a:ext>
                </a:extLst>
              </a:tr>
              <a:tr h="252000">
                <a:tc>
                  <a:txBody>
                    <a:bodyPr/>
                    <a:lstStyle/>
                    <a:p>
                      <a:pPr algn="ctr"/>
                      <a:r>
                        <a:rPr lang="en-GB" sz="1800" dirty="0"/>
                        <a:t>8</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Examples of Public participation</a:t>
                      </a:r>
                    </a:p>
                  </a:txBody>
                  <a:tcPr/>
                </a:tc>
                <a:extLst>
                  <a:ext uri="{0D108BD9-81ED-4DB2-BD59-A6C34878D82A}">
                    <a16:rowId xmlns:a16="http://schemas.microsoft.com/office/drawing/2014/main" val="3512172326"/>
                  </a:ext>
                </a:extLst>
              </a:tr>
              <a:tr h="252000">
                <a:tc>
                  <a:txBody>
                    <a:bodyPr/>
                    <a:lstStyle/>
                    <a:p>
                      <a:pPr algn="ctr"/>
                      <a:r>
                        <a:rPr lang="en-GB" sz="1800" dirty="0"/>
                        <a:t>9</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Legal requirement of Public participation</a:t>
                      </a:r>
                    </a:p>
                  </a:txBody>
                  <a:tcPr/>
                </a:tc>
                <a:extLst>
                  <a:ext uri="{0D108BD9-81ED-4DB2-BD59-A6C34878D82A}">
                    <a16:rowId xmlns:a16="http://schemas.microsoft.com/office/drawing/2014/main" val="2867839914"/>
                  </a:ext>
                </a:extLst>
              </a:tr>
              <a:tr h="252000">
                <a:tc>
                  <a:txBody>
                    <a:bodyPr/>
                    <a:lstStyle/>
                    <a:p>
                      <a:pPr algn="ctr"/>
                      <a:r>
                        <a:rPr lang="en-GB" sz="1800" dirty="0"/>
                        <a:t>10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Recommendations for Public participation</a:t>
                      </a:r>
                    </a:p>
                  </a:txBody>
                  <a:tcPr/>
                </a:tc>
                <a:extLst>
                  <a:ext uri="{0D108BD9-81ED-4DB2-BD59-A6C34878D82A}">
                    <a16:rowId xmlns:a16="http://schemas.microsoft.com/office/drawing/2014/main" val="3895587409"/>
                  </a:ext>
                </a:extLst>
              </a:tr>
              <a:tr h="252000">
                <a:tc>
                  <a:txBody>
                    <a:bodyPr/>
                    <a:lstStyle/>
                    <a:p>
                      <a:pPr algn="ctr"/>
                      <a:r>
                        <a:rPr lang="en-GB" sz="1800" dirty="0"/>
                        <a:t>11 – 13</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Assessment: Critiquing an EIA process </a:t>
                      </a:r>
                    </a:p>
                  </a:txBody>
                  <a:tcPr/>
                </a:tc>
                <a:extLst>
                  <a:ext uri="{0D108BD9-81ED-4DB2-BD59-A6C34878D82A}">
                    <a16:rowId xmlns:a16="http://schemas.microsoft.com/office/drawing/2014/main" val="2691238003"/>
                  </a:ext>
                </a:extLst>
              </a:tr>
              <a:tr h="252000">
                <a:tc>
                  <a:txBody>
                    <a:bodyPr/>
                    <a:lstStyle/>
                    <a:p>
                      <a:pPr algn="ctr"/>
                      <a:r>
                        <a:rPr lang="en-GB" sz="1800" dirty="0"/>
                        <a:t>14</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Workshop: Critiquing an EIA process</a:t>
                      </a:r>
                    </a:p>
                  </a:txBody>
                  <a:tcPr/>
                </a:tc>
                <a:extLst>
                  <a:ext uri="{0D108BD9-81ED-4DB2-BD59-A6C34878D82A}">
                    <a16:rowId xmlns:a16="http://schemas.microsoft.com/office/drawing/2014/main" val="3951052039"/>
                  </a:ext>
                </a:extLst>
              </a:tr>
              <a:tr h="252000">
                <a:tc>
                  <a:txBody>
                    <a:bodyPr/>
                    <a:lstStyle/>
                    <a:p>
                      <a:pPr algn="ctr"/>
                      <a:r>
                        <a:rPr lang="en-GB" sz="1800" dirty="0"/>
                        <a:t>15</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Summary</a:t>
                      </a:r>
                    </a:p>
                  </a:txBody>
                  <a:tcPr/>
                </a:tc>
                <a:extLst>
                  <a:ext uri="{0D108BD9-81ED-4DB2-BD59-A6C34878D82A}">
                    <a16:rowId xmlns:a16="http://schemas.microsoft.com/office/drawing/2014/main" val="3774179779"/>
                  </a:ext>
                </a:extLst>
              </a:tr>
              <a:tr h="252000">
                <a:tc>
                  <a:txBody>
                    <a:bodyPr/>
                    <a:lstStyle/>
                    <a:p>
                      <a:pPr algn="ctr"/>
                      <a:r>
                        <a:rPr lang="en-GB" sz="1800" dirty="0"/>
                        <a:t>16</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Next Session</a:t>
                      </a:r>
                    </a:p>
                  </a:txBody>
                  <a:tcPr/>
                </a:tc>
                <a:extLst>
                  <a:ext uri="{0D108BD9-81ED-4DB2-BD59-A6C34878D82A}">
                    <a16:rowId xmlns:a16="http://schemas.microsoft.com/office/drawing/2014/main" val="4195685479"/>
                  </a:ext>
                </a:extLst>
              </a:tr>
            </a:tbl>
          </a:graphicData>
        </a:graphic>
      </p:graphicFrame>
    </p:spTree>
    <p:extLst>
      <p:ext uri="{BB962C8B-B14F-4D97-AF65-F5344CB8AC3E}">
        <p14:creationId xmlns:p14="http://schemas.microsoft.com/office/powerpoint/2010/main" val="35200498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a:t>
            </a:fld>
            <a:r>
              <a:rPr lang="en-GB" dirty="0"/>
              <a:t> / 18</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2025 / 2026		</a:t>
            </a:r>
            <a:r>
              <a:rPr lang="en-GB" b="1" dirty="0"/>
              <a:t>Recap</a:t>
            </a:r>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2"/>
          <a:srcRect l="20974" r="39608" b="-1"/>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3305263" y="638216"/>
            <a:ext cx="8682521" cy="5386090"/>
          </a:xfrm>
          <a:prstGeom prst="rect">
            <a:avLst/>
          </a:prstGeom>
          <a:noFill/>
        </p:spPr>
        <p:txBody>
          <a:bodyPr wrap="square" rtlCol="0">
            <a:spAutoFit/>
          </a:bodyPr>
          <a:lstStyle/>
          <a:p>
            <a:r>
              <a:rPr lang="en-GB" sz="2800" dirty="0"/>
              <a:t>In the previous lecture we covered:</a:t>
            </a:r>
          </a:p>
          <a:p>
            <a:pPr marL="457200" indent="-457200">
              <a:buFont typeface="Arial" panose="020B0604020202020204" pitchFamily="34" charset="0"/>
              <a:buChar char="•"/>
            </a:pPr>
            <a:endParaRPr lang="en-GB" sz="2400" dirty="0"/>
          </a:p>
          <a:p>
            <a:pPr marL="457200" indent="-457200">
              <a:buFontTx/>
              <a:buChar char="-"/>
            </a:pPr>
            <a:r>
              <a:rPr lang="en-GB" sz="2400" dirty="0"/>
              <a:t>The process for reviewing an ES and the associated considerations / trade-offs</a:t>
            </a:r>
          </a:p>
          <a:p>
            <a:pPr marL="457200" indent="-457200">
              <a:buFontTx/>
              <a:buChar char="-"/>
            </a:pPr>
            <a:endParaRPr lang="en-GB" sz="2400" dirty="0"/>
          </a:p>
          <a:p>
            <a:pPr marL="457200" indent="-457200">
              <a:buFontTx/>
              <a:buChar char="-"/>
            </a:pPr>
            <a:r>
              <a:rPr lang="en-GB" sz="2400" dirty="0"/>
              <a:t>The outcomes of the decision</a:t>
            </a:r>
          </a:p>
          <a:p>
            <a:pPr marL="457200" indent="-457200">
              <a:buFontTx/>
              <a:buChar char="-"/>
            </a:pPr>
            <a:endParaRPr lang="en-GB" sz="2400" dirty="0"/>
          </a:p>
          <a:p>
            <a:pPr marL="457200" indent="-457200">
              <a:buFontTx/>
              <a:buChar char="-"/>
            </a:pPr>
            <a:r>
              <a:rPr lang="en-GB" sz="2400" dirty="0"/>
              <a:t>The ways that the decision can be challenged, with case study examples</a:t>
            </a:r>
          </a:p>
          <a:p>
            <a:pPr marL="457200" indent="-457200">
              <a:buFontTx/>
              <a:buChar char="-"/>
            </a:pPr>
            <a:endParaRPr lang="en-GB" sz="2400" dirty="0"/>
          </a:p>
          <a:p>
            <a:pPr marL="457200" indent="-457200">
              <a:buFontTx/>
              <a:buChar char="-"/>
            </a:pPr>
            <a:r>
              <a:rPr lang="en-GB" sz="2400" dirty="0"/>
              <a:t>The steps that follow a decision to proceed, including implementation and monitoring (ideally with and EMP) and the opportunity to audit.</a:t>
            </a:r>
          </a:p>
          <a:p>
            <a:pPr marL="457200" indent="-457200">
              <a:buFontTx/>
              <a:buChar char="-"/>
            </a:pPr>
            <a:endParaRPr lang="en-GB" sz="2800" dirty="0">
              <a:latin typeface="Comic Sans MS" panose="030F0702030302020204" pitchFamily="66" charset="0"/>
            </a:endParaRP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10/11/2025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a:t>
            </a:r>
            <a:r>
              <a:rPr lang="it-IT" dirty="0"/>
              <a:t>Lecture 6: EIA Critique Workshop</a:t>
            </a:r>
            <a:endParaRPr lang="en-GB" dirty="0"/>
          </a:p>
        </p:txBody>
      </p:sp>
    </p:spTree>
    <p:extLst>
      <p:ext uri="{BB962C8B-B14F-4D97-AF65-F5344CB8AC3E}">
        <p14:creationId xmlns:p14="http://schemas.microsoft.com/office/powerpoint/2010/main" val="21873476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4</a:t>
            </a:fld>
            <a:r>
              <a:rPr lang="en-GB" dirty="0"/>
              <a:t> / 18</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2025 / 2026		</a:t>
            </a:r>
            <a:r>
              <a:rPr lang="en-GB" b="1" dirty="0"/>
              <a:t>Public participation</a:t>
            </a:r>
          </a:p>
        </p:txBody>
      </p:sp>
      <p:sp>
        <p:nvSpPr>
          <p:cNvPr id="12" name="TextBox 11">
            <a:extLst>
              <a:ext uri="{FF2B5EF4-FFF2-40B4-BE49-F238E27FC236}">
                <a16:creationId xmlns:a16="http://schemas.microsoft.com/office/drawing/2014/main" id="{38C4A143-C346-A5D7-3DFF-2CAF7FBCDBED}"/>
              </a:ext>
            </a:extLst>
          </p:cNvPr>
          <p:cNvSpPr txBox="1"/>
          <p:nvPr/>
        </p:nvSpPr>
        <p:spPr>
          <a:xfrm>
            <a:off x="3348543" y="524704"/>
            <a:ext cx="8682521" cy="5632311"/>
          </a:xfrm>
          <a:prstGeom prst="rect">
            <a:avLst/>
          </a:prstGeom>
          <a:noFill/>
        </p:spPr>
        <p:txBody>
          <a:bodyPr wrap="square" rtlCol="0">
            <a:spAutoFit/>
          </a:bodyPr>
          <a:lstStyle/>
          <a:p>
            <a:r>
              <a:rPr lang="en-GB" sz="2400" dirty="0"/>
              <a:t>Involvement of the public is crucial to the EIA process</a:t>
            </a:r>
          </a:p>
          <a:p>
            <a:endParaRPr lang="en-GB" sz="2400" dirty="0"/>
          </a:p>
          <a:p>
            <a:r>
              <a:rPr lang="en-GB" sz="2400" dirty="0"/>
              <a:t>The general public are one of the key stakeholders who may potentially be impacted by the development</a:t>
            </a:r>
          </a:p>
          <a:p>
            <a:endParaRPr lang="en-GB" sz="2400" dirty="0"/>
          </a:p>
          <a:p>
            <a:r>
              <a:rPr lang="en-GB" sz="2400" dirty="0"/>
              <a:t>They also have a right to care for, and protect, the environment</a:t>
            </a:r>
          </a:p>
          <a:p>
            <a:endParaRPr lang="en-GB" sz="2400" dirty="0"/>
          </a:p>
          <a:p>
            <a:r>
              <a:rPr lang="en-GB" sz="2400" dirty="0"/>
              <a:t>However, how, and if, the public are included in the EIA process varies between projects, and can be a significant element of success or failure depending on the approach of the developer.</a:t>
            </a:r>
          </a:p>
          <a:p>
            <a:endParaRPr lang="en-GB" sz="2400" dirty="0"/>
          </a:p>
          <a:p>
            <a:r>
              <a:rPr lang="en-GB" sz="2400" dirty="0"/>
              <a:t>Ignoring the public’s opinion, or planning a development that does not take into account the feedback, can result in very strong public resistance towards a development and lengthy planning ‘battles’ </a:t>
            </a:r>
          </a:p>
          <a:p>
            <a:pPr marL="457200" indent="-457200">
              <a:buFontTx/>
              <a:buChar char="-"/>
            </a:pPr>
            <a:endParaRPr lang="en-GB" sz="2400" dirty="0">
              <a:latin typeface="Comic Sans MS" panose="030F0702030302020204" pitchFamily="66" charset="0"/>
            </a:endParaRP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10/11/2025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a:t>
            </a:r>
            <a:r>
              <a:rPr lang="it-IT" dirty="0"/>
              <a:t>Lecture 6: EIA Critique Workshop</a:t>
            </a:r>
            <a:endParaRPr lang="en-GB" dirty="0"/>
          </a:p>
        </p:txBody>
      </p:sp>
      <p:pic>
        <p:nvPicPr>
          <p:cNvPr id="4" name="Picture 3">
            <a:extLst>
              <a:ext uri="{FF2B5EF4-FFF2-40B4-BE49-F238E27FC236}">
                <a16:creationId xmlns:a16="http://schemas.microsoft.com/office/drawing/2014/main" id="{EE4094F4-E9F8-89CB-AA9C-F1A97E708693}"/>
              </a:ext>
            </a:extLst>
          </p:cNvPr>
          <p:cNvPicPr>
            <a:picLocks noChangeAspect="1"/>
          </p:cNvPicPr>
          <p:nvPr/>
        </p:nvPicPr>
        <p:blipFill>
          <a:blip r:embed="rId2"/>
          <a:stretch>
            <a:fillRect/>
          </a:stretch>
        </p:blipFill>
        <p:spPr>
          <a:xfrm>
            <a:off x="53497" y="967865"/>
            <a:ext cx="3200400" cy="3848100"/>
          </a:xfrm>
          <a:prstGeom prst="rect">
            <a:avLst/>
          </a:prstGeom>
        </p:spPr>
      </p:pic>
      <p:sp>
        <p:nvSpPr>
          <p:cNvPr id="6" name="TextBox 5">
            <a:extLst>
              <a:ext uri="{FF2B5EF4-FFF2-40B4-BE49-F238E27FC236}">
                <a16:creationId xmlns:a16="http://schemas.microsoft.com/office/drawing/2014/main" id="{18E1818D-8CF7-F2E2-1B7F-26EBCB6158DD}"/>
              </a:ext>
            </a:extLst>
          </p:cNvPr>
          <p:cNvSpPr txBox="1"/>
          <p:nvPr/>
        </p:nvSpPr>
        <p:spPr>
          <a:xfrm>
            <a:off x="160936" y="4889378"/>
            <a:ext cx="3092961" cy="600164"/>
          </a:xfrm>
          <a:prstGeom prst="rect">
            <a:avLst/>
          </a:prstGeom>
          <a:noFill/>
        </p:spPr>
        <p:txBody>
          <a:bodyPr wrap="square">
            <a:spAutoFit/>
          </a:bodyPr>
          <a:lstStyle/>
          <a:p>
            <a:pPr algn="ctr"/>
            <a:r>
              <a:rPr lang="en-GB" sz="1100" dirty="0"/>
              <a:t>Source: United Nations University (2007)</a:t>
            </a:r>
          </a:p>
          <a:p>
            <a:pPr algn="ctr"/>
            <a:r>
              <a:rPr lang="en-GB" sz="1100" dirty="0"/>
              <a:t>https://wedocs.unep.org/bitstream/handle/20.500.11822/26503/EIA_Training_Resource_Manual.pdf</a:t>
            </a:r>
          </a:p>
        </p:txBody>
      </p:sp>
    </p:spTree>
    <p:extLst>
      <p:ext uri="{BB962C8B-B14F-4D97-AF65-F5344CB8AC3E}">
        <p14:creationId xmlns:p14="http://schemas.microsoft.com/office/powerpoint/2010/main" val="9027703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5</a:t>
            </a:fld>
            <a:r>
              <a:rPr lang="en-GB" dirty="0"/>
              <a:t> / 18</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2025 / 2026		</a:t>
            </a:r>
            <a:r>
              <a:rPr lang="en-GB" b="1" dirty="0"/>
              <a:t>Public participation</a:t>
            </a:r>
          </a:p>
        </p:txBody>
      </p:sp>
      <p:sp>
        <p:nvSpPr>
          <p:cNvPr id="12" name="TextBox 11">
            <a:extLst>
              <a:ext uri="{FF2B5EF4-FFF2-40B4-BE49-F238E27FC236}">
                <a16:creationId xmlns:a16="http://schemas.microsoft.com/office/drawing/2014/main" id="{38C4A143-C346-A5D7-3DFF-2CAF7FBCDBED}"/>
              </a:ext>
            </a:extLst>
          </p:cNvPr>
          <p:cNvSpPr txBox="1"/>
          <p:nvPr/>
        </p:nvSpPr>
        <p:spPr>
          <a:xfrm>
            <a:off x="56757" y="524704"/>
            <a:ext cx="11974308" cy="1938992"/>
          </a:xfrm>
          <a:prstGeom prst="rect">
            <a:avLst/>
          </a:prstGeom>
          <a:noFill/>
        </p:spPr>
        <p:txBody>
          <a:bodyPr wrap="square" rtlCol="0">
            <a:spAutoFit/>
          </a:bodyPr>
          <a:lstStyle/>
          <a:p>
            <a:r>
              <a:rPr lang="en-GB" sz="2400" dirty="0"/>
              <a:t>Several notable cases evidence the impacts to proposals of not having public backing.</a:t>
            </a:r>
          </a:p>
          <a:p>
            <a:endParaRPr lang="en-GB" sz="2400" dirty="0"/>
          </a:p>
          <a:p>
            <a:r>
              <a:rPr lang="en-GB" sz="2400" dirty="0"/>
              <a:t>Not engaging with the public in a constructive, inclusive, and candid manner can result in strong public opposition, leading to high profile activism against a development. </a:t>
            </a:r>
          </a:p>
          <a:p>
            <a:pPr marL="457200" indent="-457200">
              <a:buFontTx/>
              <a:buChar char="-"/>
            </a:pPr>
            <a:endParaRPr lang="en-GB" sz="2400" dirty="0">
              <a:latin typeface="Comic Sans MS" panose="030F0702030302020204" pitchFamily="66" charset="0"/>
            </a:endParaRP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10/11/2025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a:t>
            </a:r>
            <a:r>
              <a:rPr lang="it-IT" dirty="0"/>
              <a:t>Lecture 6: EIA Critique Workshop</a:t>
            </a:r>
            <a:endParaRPr lang="en-GB" dirty="0"/>
          </a:p>
        </p:txBody>
      </p:sp>
      <p:pic>
        <p:nvPicPr>
          <p:cNvPr id="9" name="Picture 8">
            <a:extLst>
              <a:ext uri="{FF2B5EF4-FFF2-40B4-BE49-F238E27FC236}">
                <a16:creationId xmlns:a16="http://schemas.microsoft.com/office/drawing/2014/main" id="{99216C1C-4838-FB08-73B3-9DF22F9B392C}"/>
              </a:ext>
            </a:extLst>
          </p:cNvPr>
          <p:cNvPicPr>
            <a:picLocks noChangeAspect="1"/>
          </p:cNvPicPr>
          <p:nvPr/>
        </p:nvPicPr>
        <p:blipFill>
          <a:blip r:embed="rId3"/>
          <a:stretch>
            <a:fillRect/>
          </a:stretch>
        </p:blipFill>
        <p:spPr>
          <a:xfrm>
            <a:off x="286681" y="2839102"/>
            <a:ext cx="3895779" cy="3595480"/>
          </a:xfrm>
          <a:prstGeom prst="rect">
            <a:avLst/>
          </a:prstGeom>
        </p:spPr>
      </p:pic>
      <p:pic>
        <p:nvPicPr>
          <p:cNvPr id="10" name="Picture 9">
            <a:extLst>
              <a:ext uri="{FF2B5EF4-FFF2-40B4-BE49-F238E27FC236}">
                <a16:creationId xmlns:a16="http://schemas.microsoft.com/office/drawing/2014/main" id="{F42ECE40-B6E1-3E08-E364-CFEAA09643BB}"/>
              </a:ext>
            </a:extLst>
          </p:cNvPr>
          <p:cNvPicPr>
            <a:picLocks noChangeAspect="1"/>
          </p:cNvPicPr>
          <p:nvPr/>
        </p:nvPicPr>
        <p:blipFill>
          <a:blip r:embed="rId4"/>
          <a:stretch>
            <a:fillRect/>
          </a:stretch>
        </p:blipFill>
        <p:spPr>
          <a:xfrm>
            <a:off x="7805641" y="3550394"/>
            <a:ext cx="3794324" cy="2915720"/>
          </a:xfrm>
          <a:prstGeom prst="rect">
            <a:avLst/>
          </a:prstGeom>
        </p:spPr>
      </p:pic>
      <p:pic>
        <p:nvPicPr>
          <p:cNvPr id="13" name="Picture 12">
            <a:extLst>
              <a:ext uri="{FF2B5EF4-FFF2-40B4-BE49-F238E27FC236}">
                <a16:creationId xmlns:a16="http://schemas.microsoft.com/office/drawing/2014/main" id="{930A6A71-08BA-E691-76E5-5D524192564D}"/>
              </a:ext>
            </a:extLst>
          </p:cNvPr>
          <p:cNvPicPr>
            <a:picLocks noChangeAspect="1"/>
          </p:cNvPicPr>
          <p:nvPr/>
        </p:nvPicPr>
        <p:blipFill>
          <a:blip r:embed="rId5"/>
          <a:stretch>
            <a:fillRect/>
          </a:stretch>
        </p:blipFill>
        <p:spPr>
          <a:xfrm>
            <a:off x="5618830" y="2664421"/>
            <a:ext cx="5255364" cy="837742"/>
          </a:xfrm>
          <a:prstGeom prst="rect">
            <a:avLst/>
          </a:prstGeom>
        </p:spPr>
      </p:pic>
      <p:pic>
        <p:nvPicPr>
          <p:cNvPr id="14" name="Picture 13">
            <a:extLst>
              <a:ext uri="{FF2B5EF4-FFF2-40B4-BE49-F238E27FC236}">
                <a16:creationId xmlns:a16="http://schemas.microsoft.com/office/drawing/2014/main" id="{473C6F8C-363A-2848-65FA-802EF338017D}"/>
              </a:ext>
            </a:extLst>
          </p:cNvPr>
          <p:cNvPicPr>
            <a:picLocks noChangeAspect="1"/>
          </p:cNvPicPr>
          <p:nvPr/>
        </p:nvPicPr>
        <p:blipFill>
          <a:blip r:embed="rId6"/>
          <a:stretch>
            <a:fillRect/>
          </a:stretch>
        </p:blipFill>
        <p:spPr>
          <a:xfrm>
            <a:off x="4639926" y="3744751"/>
            <a:ext cx="3148899" cy="2361674"/>
          </a:xfrm>
          <a:prstGeom prst="rect">
            <a:avLst/>
          </a:prstGeom>
        </p:spPr>
      </p:pic>
    </p:spTree>
    <p:extLst>
      <p:ext uri="{BB962C8B-B14F-4D97-AF65-F5344CB8AC3E}">
        <p14:creationId xmlns:p14="http://schemas.microsoft.com/office/powerpoint/2010/main" val="38000349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6</a:t>
            </a:fld>
            <a:r>
              <a:rPr lang="en-GB" dirty="0"/>
              <a:t> / 18</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2025 / 2026		</a:t>
            </a:r>
            <a:r>
              <a:rPr lang="fr-FR" b="1" dirty="0"/>
              <a:t>Pros and Cons of </a:t>
            </a:r>
            <a:r>
              <a:rPr lang="en-GB" b="1" dirty="0"/>
              <a:t>Public participation</a:t>
            </a:r>
          </a:p>
        </p:txBody>
      </p:sp>
      <p:sp>
        <p:nvSpPr>
          <p:cNvPr id="12" name="TextBox 11">
            <a:extLst>
              <a:ext uri="{FF2B5EF4-FFF2-40B4-BE49-F238E27FC236}">
                <a16:creationId xmlns:a16="http://schemas.microsoft.com/office/drawing/2014/main" id="{38C4A143-C346-A5D7-3DFF-2CAF7FBCDBED}"/>
              </a:ext>
            </a:extLst>
          </p:cNvPr>
          <p:cNvSpPr txBox="1"/>
          <p:nvPr/>
        </p:nvSpPr>
        <p:spPr>
          <a:xfrm>
            <a:off x="3348543" y="524704"/>
            <a:ext cx="8682521" cy="1569660"/>
          </a:xfrm>
          <a:prstGeom prst="rect">
            <a:avLst/>
          </a:prstGeom>
          <a:noFill/>
        </p:spPr>
        <p:txBody>
          <a:bodyPr wrap="square" rtlCol="0">
            <a:spAutoFit/>
          </a:bodyPr>
          <a:lstStyle/>
          <a:p>
            <a:r>
              <a:rPr lang="en-GB" sz="2400" dirty="0"/>
              <a:t>There are a number of benefits to public participation, but they can also be seen as detrimental to the project from the developer's perspective. </a:t>
            </a:r>
          </a:p>
          <a:p>
            <a:pPr marL="457200" indent="-457200">
              <a:buFontTx/>
              <a:buChar char="-"/>
            </a:pPr>
            <a:endParaRPr lang="en-GB" sz="2400" dirty="0">
              <a:latin typeface="Comic Sans MS" panose="030F0702030302020204" pitchFamily="66" charset="0"/>
            </a:endParaRP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10/11/2025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a:t>
            </a:r>
            <a:r>
              <a:rPr lang="it-IT" dirty="0"/>
              <a:t>Lecture 6: EIA Critique Workshop</a:t>
            </a:r>
            <a:endParaRPr lang="en-GB" dirty="0"/>
          </a:p>
        </p:txBody>
      </p:sp>
      <p:pic>
        <p:nvPicPr>
          <p:cNvPr id="4" name="Picture 3">
            <a:extLst>
              <a:ext uri="{FF2B5EF4-FFF2-40B4-BE49-F238E27FC236}">
                <a16:creationId xmlns:a16="http://schemas.microsoft.com/office/drawing/2014/main" id="{EE4094F4-E9F8-89CB-AA9C-F1A97E708693}"/>
              </a:ext>
            </a:extLst>
          </p:cNvPr>
          <p:cNvPicPr>
            <a:picLocks noChangeAspect="1"/>
          </p:cNvPicPr>
          <p:nvPr/>
        </p:nvPicPr>
        <p:blipFill>
          <a:blip r:embed="rId2"/>
          <a:stretch>
            <a:fillRect/>
          </a:stretch>
        </p:blipFill>
        <p:spPr>
          <a:xfrm>
            <a:off x="53497" y="967865"/>
            <a:ext cx="3200400" cy="3848100"/>
          </a:xfrm>
          <a:prstGeom prst="rect">
            <a:avLst/>
          </a:prstGeom>
        </p:spPr>
      </p:pic>
      <p:sp>
        <p:nvSpPr>
          <p:cNvPr id="6" name="TextBox 5">
            <a:extLst>
              <a:ext uri="{FF2B5EF4-FFF2-40B4-BE49-F238E27FC236}">
                <a16:creationId xmlns:a16="http://schemas.microsoft.com/office/drawing/2014/main" id="{18E1818D-8CF7-F2E2-1B7F-26EBCB6158DD}"/>
              </a:ext>
            </a:extLst>
          </p:cNvPr>
          <p:cNvSpPr txBox="1"/>
          <p:nvPr/>
        </p:nvSpPr>
        <p:spPr>
          <a:xfrm>
            <a:off x="160936" y="4889378"/>
            <a:ext cx="3092961" cy="600164"/>
          </a:xfrm>
          <a:prstGeom prst="rect">
            <a:avLst/>
          </a:prstGeom>
          <a:noFill/>
        </p:spPr>
        <p:txBody>
          <a:bodyPr wrap="square">
            <a:spAutoFit/>
          </a:bodyPr>
          <a:lstStyle/>
          <a:p>
            <a:pPr algn="ctr"/>
            <a:r>
              <a:rPr lang="en-GB" sz="1100" dirty="0"/>
              <a:t>Source: United Nations University (2007)</a:t>
            </a:r>
          </a:p>
          <a:p>
            <a:pPr algn="ctr"/>
            <a:r>
              <a:rPr lang="en-GB" sz="1100" dirty="0"/>
              <a:t>https://wedocs.unep.org/bitstream/handle/20.500.11822/26503/EIA_Training_Resource_Manual.pdf</a:t>
            </a:r>
          </a:p>
        </p:txBody>
      </p:sp>
      <p:graphicFrame>
        <p:nvGraphicFramePr>
          <p:cNvPr id="7" name="Table 8">
            <a:extLst>
              <a:ext uri="{FF2B5EF4-FFF2-40B4-BE49-F238E27FC236}">
                <a16:creationId xmlns:a16="http://schemas.microsoft.com/office/drawing/2014/main" id="{91BD24DD-89D9-8408-D398-CB0DB4384955}"/>
              </a:ext>
            </a:extLst>
          </p:cNvPr>
          <p:cNvGraphicFramePr>
            <a:graphicFrameLocks noGrp="1"/>
          </p:cNvGraphicFramePr>
          <p:nvPr>
            <p:extLst>
              <p:ext uri="{D42A27DB-BD31-4B8C-83A1-F6EECF244321}">
                <p14:modId xmlns:p14="http://schemas.microsoft.com/office/powerpoint/2010/main" val="2695544242"/>
              </p:ext>
            </p:extLst>
          </p:nvPr>
        </p:nvGraphicFramePr>
        <p:xfrm>
          <a:off x="3722062" y="1945640"/>
          <a:ext cx="7793072" cy="3845560"/>
        </p:xfrm>
        <a:graphic>
          <a:graphicData uri="http://schemas.openxmlformats.org/drawingml/2006/table">
            <a:tbl>
              <a:tblPr firstRow="1" bandRow="1">
                <a:tableStyleId>{5C22544A-7EE6-4342-B048-85BDC9FD1C3A}</a:tableStyleId>
              </a:tblPr>
              <a:tblGrid>
                <a:gridCol w="3896536">
                  <a:extLst>
                    <a:ext uri="{9D8B030D-6E8A-4147-A177-3AD203B41FA5}">
                      <a16:colId xmlns:a16="http://schemas.microsoft.com/office/drawing/2014/main" val="842168563"/>
                    </a:ext>
                  </a:extLst>
                </a:gridCol>
                <a:gridCol w="3896536">
                  <a:extLst>
                    <a:ext uri="{9D8B030D-6E8A-4147-A177-3AD203B41FA5}">
                      <a16:colId xmlns:a16="http://schemas.microsoft.com/office/drawing/2014/main" val="730078645"/>
                    </a:ext>
                  </a:extLst>
                </a:gridCol>
              </a:tblGrid>
              <a:tr h="370840">
                <a:tc>
                  <a:txBody>
                    <a:bodyPr/>
                    <a:lstStyle/>
                    <a:p>
                      <a:r>
                        <a:rPr lang="en-GB" dirty="0"/>
                        <a:t>Benefits</a:t>
                      </a:r>
                    </a:p>
                  </a:txBody>
                  <a:tcPr/>
                </a:tc>
                <a:tc>
                  <a:txBody>
                    <a:bodyPr/>
                    <a:lstStyle/>
                    <a:p>
                      <a:r>
                        <a:rPr lang="en-GB" dirty="0"/>
                        <a:t>Drawbacks</a:t>
                      </a:r>
                    </a:p>
                  </a:txBody>
                  <a:tcPr/>
                </a:tc>
                <a:extLst>
                  <a:ext uri="{0D108BD9-81ED-4DB2-BD59-A6C34878D82A}">
                    <a16:rowId xmlns:a16="http://schemas.microsoft.com/office/drawing/2014/main" val="857947709"/>
                  </a:ext>
                </a:extLst>
              </a:tr>
              <a:tr h="370840">
                <a:tc>
                  <a:txBody>
                    <a:bodyPr/>
                    <a:lstStyle/>
                    <a:p>
                      <a:r>
                        <a:rPr lang="en-GB" dirty="0"/>
                        <a:t>Identify local factors not readily identifiable from other sources</a:t>
                      </a:r>
                    </a:p>
                  </a:txBody>
                  <a:tcPr/>
                </a:tc>
                <a:tc>
                  <a:txBody>
                    <a:bodyPr/>
                    <a:lstStyle/>
                    <a:p>
                      <a:r>
                        <a:rPr lang="en-GB" dirty="0"/>
                        <a:t>Increases the public profile of the development</a:t>
                      </a:r>
                    </a:p>
                  </a:txBody>
                  <a:tcPr/>
                </a:tc>
                <a:extLst>
                  <a:ext uri="{0D108BD9-81ED-4DB2-BD59-A6C34878D82A}">
                    <a16:rowId xmlns:a16="http://schemas.microsoft.com/office/drawing/2014/main" val="3609769066"/>
                  </a:ext>
                </a:extLst>
              </a:tr>
              <a:tr h="370840">
                <a:tc>
                  <a:txBody>
                    <a:bodyPr/>
                    <a:lstStyle/>
                    <a:p>
                      <a:r>
                        <a:rPr lang="en-GB" dirty="0"/>
                        <a:t>Determine the feasibility of alternatives, or even identify new ones.</a:t>
                      </a:r>
                    </a:p>
                  </a:txBody>
                  <a:tcPr/>
                </a:tc>
                <a:tc>
                  <a:txBody>
                    <a:bodyPr/>
                    <a:lstStyle/>
                    <a:p>
                      <a:r>
                        <a:rPr lang="en-GB" dirty="0"/>
                        <a:t>Extended timeframes to incorporate public opinion</a:t>
                      </a:r>
                    </a:p>
                  </a:txBody>
                  <a:tcPr/>
                </a:tc>
                <a:extLst>
                  <a:ext uri="{0D108BD9-81ED-4DB2-BD59-A6C34878D82A}">
                    <a16:rowId xmlns:a16="http://schemas.microsoft.com/office/drawing/2014/main" val="2719689419"/>
                  </a:ext>
                </a:extLst>
              </a:tr>
              <a:tr h="370840">
                <a:tc>
                  <a:txBody>
                    <a:bodyPr/>
                    <a:lstStyle/>
                    <a:p>
                      <a:r>
                        <a:rPr lang="en-GB" dirty="0"/>
                        <a:t>Allow for information dissemination and reduce spread of misinformation</a:t>
                      </a:r>
                    </a:p>
                  </a:txBody>
                  <a:tcPr/>
                </a:tc>
                <a:tc>
                  <a:txBody>
                    <a:bodyPr/>
                    <a:lstStyle/>
                    <a:p>
                      <a:r>
                        <a:rPr lang="en-GB" dirty="0"/>
                        <a:t>Additional cost involved in public consultations</a:t>
                      </a:r>
                    </a:p>
                  </a:txBody>
                  <a:tcPr/>
                </a:tc>
                <a:extLst>
                  <a:ext uri="{0D108BD9-81ED-4DB2-BD59-A6C34878D82A}">
                    <a16:rowId xmlns:a16="http://schemas.microsoft.com/office/drawing/2014/main" val="3663392002"/>
                  </a:ext>
                </a:extLst>
              </a:tr>
              <a:tr h="370840">
                <a:tc>
                  <a:txBody>
                    <a:bodyPr/>
                    <a:lstStyle/>
                    <a:p>
                      <a:r>
                        <a:rPr lang="en-GB" dirty="0"/>
                        <a:t>If done correctly, can avoid lengthy and costs legal challenges</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If not conducted, or done effectively, can lead to costly and lengthy public inquires / legal challenges</a:t>
                      </a:r>
                    </a:p>
                  </a:txBody>
                  <a:tcPr/>
                </a:tc>
                <a:extLst>
                  <a:ext uri="{0D108BD9-81ED-4DB2-BD59-A6C34878D82A}">
                    <a16:rowId xmlns:a16="http://schemas.microsoft.com/office/drawing/2014/main" val="2023012847"/>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Increase the public’s say in the decision-making process</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Deviate away from the initial preferred option.</a:t>
                      </a:r>
                    </a:p>
                  </a:txBody>
                  <a:tcPr/>
                </a:tc>
                <a:extLst>
                  <a:ext uri="{0D108BD9-81ED-4DB2-BD59-A6C34878D82A}">
                    <a16:rowId xmlns:a16="http://schemas.microsoft.com/office/drawing/2014/main" val="3673540506"/>
                  </a:ext>
                </a:extLst>
              </a:tr>
            </a:tbl>
          </a:graphicData>
        </a:graphic>
      </p:graphicFrame>
    </p:spTree>
    <p:extLst>
      <p:ext uri="{BB962C8B-B14F-4D97-AF65-F5344CB8AC3E}">
        <p14:creationId xmlns:p14="http://schemas.microsoft.com/office/powerpoint/2010/main" val="4427776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7</a:t>
            </a:fld>
            <a:r>
              <a:rPr lang="en-GB" dirty="0"/>
              <a:t> / 18</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2025 / 2026		</a:t>
            </a:r>
            <a:r>
              <a:rPr lang="fr-FR" b="1" dirty="0"/>
              <a:t>Levels of </a:t>
            </a:r>
            <a:r>
              <a:rPr lang="en-GB" b="1" dirty="0"/>
              <a:t>Public participation</a:t>
            </a:r>
          </a:p>
        </p:txBody>
      </p:sp>
      <p:sp>
        <p:nvSpPr>
          <p:cNvPr id="12" name="TextBox 11">
            <a:extLst>
              <a:ext uri="{FF2B5EF4-FFF2-40B4-BE49-F238E27FC236}">
                <a16:creationId xmlns:a16="http://schemas.microsoft.com/office/drawing/2014/main" id="{38C4A143-C346-A5D7-3DFF-2CAF7FBCDBED}"/>
              </a:ext>
            </a:extLst>
          </p:cNvPr>
          <p:cNvSpPr txBox="1"/>
          <p:nvPr/>
        </p:nvSpPr>
        <p:spPr>
          <a:xfrm>
            <a:off x="182881" y="524704"/>
            <a:ext cx="11848184" cy="1015663"/>
          </a:xfrm>
          <a:prstGeom prst="rect">
            <a:avLst/>
          </a:prstGeom>
          <a:noFill/>
        </p:spPr>
        <p:txBody>
          <a:bodyPr wrap="square" rtlCol="0">
            <a:spAutoFit/>
          </a:bodyPr>
          <a:lstStyle/>
          <a:p>
            <a:r>
              <a:rPr lang="en-GB" sz="2000" dirty="0"/>
              <a:t>It is important to recognise that involvement of the public in the EIA process can be varied in approach.</a:t>
            </a:r>
          </a:p>
          <a:p>
            <a:endParaRPr lang="en-GB" sz="2000" dirty="0"/>
          </a:p>
          <a:p>
            <a:r>
              <a:rPr lang="en-GB" sz="2000" dirty="0"/>
              <a:t>Particular attention should be paid to the ability for the public to participate in the decision-making process. </a:t>
            </a:r>
            <a:endParaRPr lang="en-GB" sz="2000" dirty="0">
              <a:latin typeface="Comic Sans MS" panose="030F0702030302020204" pitchFamily="66" charset="0"/>
            </a:endParaRP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10/11/2025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a:t>
            </a:r>
            <a:r>
              <a:rPr lang="it-IT" dirty="0"/>
              <a:t>Lecture 6: EIA Critique Workshop</a:t>
            </a:r>
            <a:endParaRPr lang="en-GB" dirty="0"/>
          </a:p>
        </p:txBody>
      </p:sp>
      <p:graphicFrame>
        <p:nvGraphicFramePr>
          <p:cNvPr id="9" name="Table 9">
            <a:extLst>
              <a:ext uri="{FF2B5EF4-FFF2-40B4-BE49-F238E27FC236}">
                <a16:creationId xmlns:a16="http://schemas.microsoft.com/office/drawing/2014/main" id="{563FB46F-7EA6-AFFC-ECED-5CB59809F95B}"/>
              </a:ext>
            </a:extLst>
          </p:cNvPr>
          <p:cNvGraphicFramePr>
            <a:graphicFrameLocks noGrp="1"/>
          </p:cNvGraphicFramePr>
          <p:nvPr>
            <p:extLst>
              <p:ext uri="{D42A27DB-BD31-4B8C-83A1-F6EECF244321}">
                <p14:modId xmlns:p14="http://schemas.microsoft.com/office/powerpoint/2010/main" val="2784759777"/>
              </p:ext>
            </p:extLst>
          </p:nvPr>
        </p:nvGraphicFramePr>
        <p:xfrm>
          <a:off x="1871344" y="2527164"/>
          <a:ext cx="6296660" cy="3369963"/>
        </p:xfrm>
        <a:graphic>
          <a:graphicData uri="http://schemas.openxmlformats.org/drawingml/2006/table">
            <a:tbl>
              <a:tblPr firstRow="1" bandRow="1">
                <a:tableStyleId>{5C22544A-7EE6-4342-B048-85BDC9FD1C3A}</a:tableStyleId>
              </a:tblPr>
              <a:tblGrid>
                <a:gridCol w="2232660">
                  <a:extLst>
                    <a:ext uri="{9D8B030D-6E8A-4147-A177-3AD203B41FA5}">
                      <a16:colId xmlns:a16="http://schemas.microsoft.com/office/drawing/2014/main" val="290831180"/>
                    </a:ext>
                  </a:extLst>
                </a:gridCol>
                <a:gridCol w="4064000">
                  <a:extLst>
                    <a:ext uri="{9D8B030D-6E8A-4147-A177-3AD203B41FA5}">
                      <a16:colId xmlns:a16="http://schemas.microsoft.com/office/drawing/2014/main" val="2540730091"/>
                    </a:ext>
                  </a:extLst>
                </a:gridCol>
              </a:tblGrid>
              <a:tr h="489963">
                <a:tc>
                  <a:txBody>
                    <a:bodyPr/>
                    <a:lstStyle/>
                    <a:p>
                      <a:pPr algn="ctr"/>
                      <a:r>
                        <a:rPr lang="en-GB" dirty="0"/>
                        <a:t>Approach</a:t>
                      </a:r>
                    </a:p>
                  </a:txBody>
                  <a:tcPr anchor="ctr"/>
                </a:tc>
                <a:tc>
                  <a:txBody>
                    <a:bodyPr/>
                    <a:lstStyle/>
                    <a:p>
                      <a:pPr algn="ctr"/>
                      <a:r>
                        <a:rPr lang="en-GB" dirty="0"/>
                        <a:t>Example application</a:t>
                      </a:r>
                    </a:p>
                  </a:txBody>
                  <a:tcPr anchor="ctr"/>
                </a:tc>
                <a:extLst>
                  <a:ext uri="{0D108BD9-81ED-4DB2-BD59-A6C34878D82A}">
                    <a16:rowId xmlns:a16="http://schemas.microsoft.com/office/drawing/2014/main" val="4266600935"/>
                  </a:ext>
                </a:extLst>
              </a:tr>
              <a:tr h="720000">
                <a:tc>
                  <a:txBody>
                    <a:bodyPr/>
                    <a:lstStyle/>
                    <a:p>
                      <a:pPr algn="ctr"/>
                      <a:r>
                        <a:rPr lang="en-GB" b="1" dirty="0"/>
                        <a:t>Information feedback</a:t>
                      </a:r>
                    </a:p>
                  </a:txBody>
                  <a:tcPr anchor="ctr"/>
                </a:tc>
                <a:tc>
                  <a:txBody>
                    <a:bodyPr/>
                    <a:lstStyle/>
                    <a:p>
                      <a:pPr algn="ctr"/>
                      <a:r>
                        <a:rPr lang="en-GB" dirty="0"/>
                        <a:t>Presentation, press release, website</a:t>
                      </a:r>
                    </a:p>
                  </a:txBody>
                  <a:tcPr anchor="ctr"/>
                </a:tc>
                <a:extLst>
                  <a:ext uri="{0D108BD9-81ED-4DB2-BD59-A6C34878D82A}">
                    <a16:rowId xmlns:a16="http://schemas.microsoft.com/office/drawing/2014/main" val="877160826"/>
                  </a:ext>
                </a:extLst>
              </a:tr>
              <a:tr h="720000">
                <a:tc>
                  <a:txBody>
                    <a:bodyPr/>
                    <a:lstStyle/>
                    <a:p>
                      <a:pPr algn="ctr"/>
                      <a:r>
                        <a:rPr lang="en-GB" b="1" dirty="0"/>
                        <a:t>Consultation</a:t>
                      </a:r>
                    </a:p>
                  </a:txBody>
                  <a:tcPr anchor="ctr"/>
                </a:tc>
                <a:tc>
                  <a:txBody>
                    <a:bodyPr/>
                    <a:lstStyle/>
                    <a:p>
                      <a:pPr algn="ctr"/>
                      <a:r>
                        <a:rPr lang="en-GB" dirty="0"/>
                        <a:t>Public hearing, survey, interview</a:t>
                      </a:r>
                    </a:p>
                  </a:txBody>
                  <a:tcPr anchor="ctr"/>
                </a:tc>
                <a:extLst>
                  <a:ext uri="{0D108BD9-81ED-4DB2-BD59-A6C34878D82A}">
                    <a16:rowId xmlns:a16="http://schemas.microsoft.com/office/drawing/2014/main" val="3153094124"/>
                  </a:ext>
                </a:extLst>
              </a:tr>
              <a:tr h="720000">
                <a:tc>
                  <a:txBody>
                    <a:bodyPr/>
                    <a:lstStyle/>
                    <a:p>
                      <a:pPr algn="ctr"/>
                      <a:r>
                        <a:rPr lang="en-GB" b="1" dirty="0"/>
                        <a:t>Joint planning</a:t>
                      </a:r>
                    </a:p>
                  </a:txBody>
                  <a:tcPr anchor="ctr"/>
                </a:tc>
                <a:tc>
                  <a:txBody>
                    <a:bodyPr/>
                    <a:lstStyle/>
                    <a:p>
                      <a:pPr algn="ctr"/>
                      <a:r>
                        <a:rPr lang="en-GB" dirty="0"/>
                        <a:t>Workshop, advisory committee</a:t>
                      </a:r>
                    </a:p>
                  </a:txBody>
                  <a:tcPr anchor="ctr"/>
                </a:tc>
                <a:extLst>
                  <a:ext uri="{0D108BD9-81ED-4DB2-BD59-A6C34878D82A}">
                    <a16:rowId xmlns:a16="http://schemas.microsoft.com/office/drawing/2014/main" val="2136015580"/>
                  </a:ext>
                </a:extLst>
              </a:tr>
              <a:tr h="720000">
                <a:tc>
                  <a:txBody>
                    <a:bodyPr/>
                    <a:lstStyle/>
                    <a:p>
                      <a:pPr algn="ctr"/>
                      <a:r>
                        <a:rPr lang="en-GB" b="1" dirty="0"/>
                        <a:t>Delegated authority</a:t>
                      </a:r>
                    </a:p>
                  </a:txBody>
                  <a:tcPr anchor="ctr"/>
                </a:tc>
                <a:tc>
                  <a:txBody>
                    <a:bodyPr/>
                    <a:lstStyle/>
                    <a:p>
                      <a:pPr algn="ctr"/>
                      <a:r>
                        <a:rPr lang="en-GB" dirty="0"/>
                        <a:t>Citizen’s planning commission</a:t>
                      </a:r>
                    </a:p>
                  </a:txBody>
                  <a:tcPr anchor="ctr"/>
                </a:tc>
                <a:extLst>
                  <a:ext uri="{0D108BD9-81ED-4DB2-BD59-A6C34878D82A}">
                    <a16:rowId xmlns:a16="http://schemas.microsoft.com/office/drawing/2014/main" val="595104280"/>
                  </a:ext>
                </a:extLst>
              </a:tr>
            </a:tbl>
          </a:graphicData>
        </a:graphic>
      </p:graphicFrame>
      <p:sp>
        <p:nvSpPr>
          <p:cNvPr id="11" name="TextBox 10">
            <a:extLst>
              <a:ext uri="{FF2B5EF4-FFF2-40B4-BE49-F238E27FC236}">
                <a16:creationId xmlns:a16="http://schemas.microsoft.com/office/drawing/2014/main" id="{6E3DF5AB-B5B0-D6F9-A410-74749632BC5F}"/>
              </a:ext>
            </a:extLst>
          </p:cNvPr>
          <p:cNvSpPr txBox="1"/>
          <p:nvPr/>
        </p:nvSpPr>
        <p:spPr>
          <a:xfrm>
            <a:off x="85536" y="1817915"/>
            <a:ext cx="11508827" cy="369332"/>
          </a:xfrm>
          <a:prstGeom prst="rect">
            <a:avLst/>
          </a:prstGeom>
          <a:noFill/>
        </p:spPr>
        <p:txBody>
          <a:bodyPr wrap="square">
            <a:spAutoFit/>
          </a:bodyPr>
          <a:lstStyle/>
          <a:p>
            <a:pPr algn="ctr"/>
            <a:r>
              <a:rPr lang="en-GB" sz="1800" dirty="0">
                <a:latin typeface="Comic Sans MS" panose="030F0702030302020204" pitchFamily="66" charset="0"/>
              </a:rPr>
              <a:t>Question: What do you think are the pros and cons of each approach (for the public or the developer)?</a:t>
            </a:r>
          </a:p>
        </p:txBody>
      </p:sp>
      <p:sp>
        <p:nvSpPr>
          <p:cNvPr id="14" name="TextBox 13">
            <a:extLst>
              <a:ext uri="{FF2B5EF4-FFF2-40B4-BE49-F238E27FC236}">
                <a16:creationId xmlns:a16="http://schemas.microsoft.com/office/drawing/2014/main" id="{1BFB9F91-ED3B-3D19-0CAB-000AB95A5ABF}"/>
              </a:ext>
            </a:extLst>
          </p:cNvPr>
          <p:cNvSpPr txBox="1"/>
          <p:nvPr/>
        </p:nvSpPr>
        <p:spPr>
          <a:xfrm>
            <a:off x="3057982" y="5929267"/>
            <a:ext cx="3271345" cy="307777"/>
          </a:xfrm>
          <a:prstGeom prst="rect">
            <a:avLst/>
          </a:prstGeom>
          <a:noFill/>
        </p:spPr>
        <p:txBody>
          <a:bodyPr wrap="square">
            <a:spAutoFit/>
          </a:bodyPr>
          <a:lstStyle/>
          <a:p>
            <a:pPr algn="ctr"/>
            <a:r>
              <a:rPr lang="en-GB" sz="1400" dirty="0"/>
              <a:t>Adapted from: Westman, 1985</a:t>
            </a:r>
          </a:p>
        </p:txBody>
      </p:sp>
      <p:sp>
        <p:nvSpPr>
          <p:cNvPr id="15" name="Arrow: Down 14">
            <a:extLst>
              <a:ext uri="{FF2B5EF4-FFF2-40B4-BE49-F238E27FC236}">
                <a16:creationId xmlns:a16="http://schemas.microsoft.com/office/drawing/2014/main" id="{BF45F836-C54B-8A2F-639B-1AEB5FD7A5B7}"/>
              </a:ext>
            </a:extLst>
          </p:cNvPr>
          <p:cNvSpPr/>
          <p:nvPr/>
        </p:nvSpPr>
        <p:spPr>
          <a:xfrm>
            <a:off x="1363930" y="3462722"/>
            <a:ext cx="275681" cy="2090207"/>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DE6A6C33-7211-A371-A857-860192E252A3}"/>
              </a:ext>
            </a:extLst>
          </p:cNvPr>
          <p:cNvSpPr txBox="1"/>
          <p:nvPr/>
        </p:nvSpPr>
        <p:spPr>
          <a:xfrm>
            <a:off x="120307" y="3517998"/>
            <a:ext cx="1294076" cy="1477328"/>
          </a:xfrm>
          <a:prstGeom prst="rect">
            <a:avLst/>
          </a:prstGeom>
          <a:noFill/>
        </p:spPr>
        <p:txBody>
          <a:bodyPr wrap="square">
            <a:spAutoFit/>
          </a:bodyPr>
          <a:lstStyle/>
          <a:p>
            <a:pPr algn="ctr"/>
            <a:r>
              <a:rPr lang="en-GB" sz="1800" dirty="0"/>
              <a:t>Extent of public power in decision-making</a:t>
            </a:r>
            <a:endParaRPr lang="en-GB" dirty="0"/>
          </a:p>
        </p:txBody>
      </p:sp>
      <p:pic>
        <p:nvPicPr>
          <p:cNvPr id="18" name="Graphic 17" descr="Group of people with solid fill">
            <a:extLst>
              <a:ext uri="{FF2B5EF4-FFF2-40B4-BE49-F238E27FC236}">
                <a16:creationId xmlns:a16="http://schemas.microsoft.com/office/drawing/2014/main" id="{7E8BD300-D5B3-1CB7-2298-711E84CE58E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806600" y="2875807"/>
            <a:ext cx="760023" cy="760023"/>
          </a:xfrm>
          <a:prstGeom prst="rect">
            <a:avLst/>
          </a:prstGeom>
        </p:spPr>
      </p:pic>
      <p:pic>
        <p:nvPicPr>
          <p:cNvPr id="20" name="Graphic 19" descr="Office worker male with solid fill">
            <a:extLst>
              <a:ext uri="{FF2B5EF4-FFF2-40B4-BE49-F238E27FC236}">
                <a16:creationId xmlns:a16="http://schemas.microsoft.com/office/drawing/2014/main" id="{0764C681-5CF9-9EAB-E355-88DD2146ACEF}"/>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0950420" y="2889457"/>
            <a:ext cx="760023" cy="760023"/>
          </a:xfrm>
          <a:prstGeom prst="rect">
            <a:avLst/>
          </a:prstGeom>
        </p:spPr>
      </p:pic>
      <p:cxnSp>
        <p:nvCxnSpPr>
          <p:cNvPr id="22" name="Straight Arrow Connector 21">
            <a:extLst>
              <a:ext uri="{FF2B5EF4-FFF2-40B4-BE49-F238E27FC236}">
                <a16:creationId xmlns:a16="http://schemas.microsoft.com/office/drawing/2014/main" id="{C00F90B0-42D5-5A60-0CE0-820ECACB6D18}"/>
              </a:ext>
            </a:extLst>
          </p:cNvPr>
          <p:cNvCxnSpPr>
            <a:cxnSpLocks/>
            <a:endCxn id="18" idx="3"/>
          </p:cNvCxnSpPr>
          <p:nvPr/>
        </p:nvCxnSpPr>
        <p:spPr>
          <a:xfrm flipH="1" flipV="1">
            <a:off x="9566623" y="3255819"/>
            <a:ext cx="1318160" cy="1079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24" name="Graphic 23" descr="Group of people with solid fill">
            <a:extLst>
              <a:ext uri="{FF2B5EF4-FFF2-40B4-BE49-F238E27FC236}">
                <a16:creationId xmlns:a16="http://schemas.microsoft.com/office/drawing/2014/main" id="{D978E67B-66FA-0256-112F-77254CB54F9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806600" y="3713443"/>
            <a:ext cx="760023" cy="760023"/>
          </a:xfrm>
          <a:prstGeom prst="rect">
            <a:avLst/>
          </a:prstGeom>
        </p:spPr>
      </p:pic>
      <p:pic>
        <p:nvPicPr>
          <p:cNvPr id="25" name="Graphic 24" descr="Office worker male with solid fill">
            <a:extLst>
              <a:ext uri="{FF2B5EF4-FFF2-40B4-BE49-F238E27FC236}">
                <a16:creationId xmlns:a16="http://schemas.microsoft.com/office/drawing/2014/main" id="{2778D9ED-A0F0-FDC4-1A3B-0D5B232577D7}"/>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0950420" y="3713443"/>
            <a:ext cx="760023" cy="760023"/>
          </a:xfrm>
          <a:prstGeom prst="rect">
            <a:avLst/>
          </a:prstGeom>
        </p:spPr>
      </p:pic>
      <p:cxnSp>
        <p:nvCxnSpPr>
          <p:cNvPr id="26" name="Straight Arrow Connector 25">
            <a:extLst>
              <a:ext uri="{FF2B5EF4-FFF2-40B4-BE49-F238E27FC236}">
                <a16:creationId xmlns:a16="http://schemas.microsoft.com/office/drawing/2014/main" id="{BDFEC29C-E07A-CF02-1874-F8EDBF2DCAAE}"/>
              </a:ext>
            </a:extLst>
          </p:cNvPr>
          <p:cNvCxnSpPr>
            <a:cxnSpLocks/>
            <a:endCxn id="24" idx="3"/>
          </p:cNvCxnSpPr>
          <p:nvPr/>
        </p:nvCxnSpPr>
        <p:spPr>
          <a:xfrm flipH="1">
            <a:off x="9566623" y="4087403"/>
            <a:ext cx="1383797" cy="605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7" name="Straight Arrow Connector 26">
            <a:extLst>
              <a:ext uri="{FF2B5EF4-FFF2-40B4-BE49-F238E27FC236}">
                <a16:creationId xmlns:a16="http://schemas.microsoft.com/office/drawing/2014/main" id="{4CBF4955-31AD-82A1-1A66-2A6CD1B71B24}"/>
              </a:ext>
            </a:extLst>
          </p:cNvPr>
          <p:cNvCxnSpPr>
            <a:cxnSpLocks/>
          </p:cNvCxnSpPr>
          <p:nvPr/>
        </p:nvCxnSpPr>
        <p:spPr>
          <a:xfrm>
            <a:off x="9566624" y="4215679"/>
            <a:ext cx="1383796"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31" name="Graphic 30" descr="Group of people with solid fill">
            <a:extLst>
              <a:ext uri="{FF2B5EF4-FFF2-40B4-BE49-F238E27FC236}">
                <a16:creationId xmlns:a16="http://schemas.microsoft.com/office/drawing/2014/main" id="{FD444E69-EFBC-FEAC-696B-198A2F55008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806600" y="4663084"/>
            <a:ext cx="760023" cy="760023"/>
          </a:xfrm>
          <a:prstGeom prst="rect">
            <a:avLst/>
          </a:prstGeom>
        </p:spPr>
      </p:pic>
      <p:pic>
        <p:nvPicPr>
          <p:cNvPr id="32" name="Graphic 31" descr="Office worker male with solid fill">
            <a:extLst>
              <a:ext uri="{FF2B5EF4-FFF2-40B4-BE49-F238E27FC236}">
                <a16:creationId xmlns:a16="http://schemas.microsoft.com/office/drawing/2014/main" id="{235983B2-B238-820D-530A-D2295C4A9E91}"/>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0415836" y="5812140"/>
            <a:ext cx="297952" cy="297952"/>
          </a:xfrm>
          <a:prstGeom prst="rect">
            <a:avLst/>
          </a:prstGeom>
        </p:spPr>
      </p:pic>
      <p:cxnSp>
        <p:nvCxnSpPr>
          <p:cNvPr id="33" name="Straight Arrow Connector 32">
            <a:extLst>
              <a:ext uri="{FF2B5EF4-FFF2-40B4-BE49-F238E27FC236}">
                <a16:creationId xmlns:a16="http://schemas.microsoft.com/office/drawing/2014/main" id="{CD85D45F-327F-4469-89FB-3B06EF8692BB}"/>
              </a:ext>
            </a:extLst>
          </p:cNvPr>
          <p:cNvCxnSpPr>
            <a:cxnSpLocks/>
          </p:cNvCxnSpPr>
          <p:nvPr/>
        </p:nvCxnSpPr>
        <p:spPr>
          <a:xfrm flipH="1">
            <a:off x="9566624" y="4738885"/>
            <a:ext cx="1383796"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4" name="Straight Arrow Connector 33">
            <a:extLst>
              <a:ext uri="{FF2B5EF4-FFF2-40B4-BE49-F238E27FC236}">
                <a16:creationId xmlns:a16="http://schemas.microsoft.com/office/drawing/2014/main" id="{868F0CFD-58BE-1E8A-11B9-73F284BC2E38}"/>
              </a:ext>
            </a:extLst>
          </p:cNvPr>
          <p:cNvCxnSpPr>
            <a:cxnSpLocks/>
          </p:cNvCxnSpPr>
          <p:nvPr/>
        </p:nvCxnSpPr>
        <p:spPr>
          <a:xfrm>
            <a:off x="9566624" y="4938297"/>
            <a:ext cx="1383796"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5" name="Straight Arrow Connector 34">
            <a:extLst>
              <a:ext uri="{FF2B5EF4-FFF2-40B4-BE49-F238E27FC236}">
                <a16:creationId xmlns:a16="http://schemas.microsoft.com/office/drawing/2014/main" id="{901F512D-0CF4-F74C-68CE-C38959029EB4}"/>
              </a:ext>
            </a:extLst>
          </p:cNvPr>
          <p:cNvCxnSpPr>
            <a:cxnSpLocks/>
          </p:cNvCxnSpPr>
          <p:nvPr/>
        </p:nvCxnSpPr>
        <p:spPr>
          <a:xfrm flipH="1">
            <a:off x="9566624" y="5130921"/>
            <a:ext cx="1383796"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6" name="Straight Arrow Connector 35">
            <a:extLst>
              <a:ext uri="{FF2B5EF4-FFF2-40B4-BE49-F238E27FC236}">
                <a16:creationId xmlns:a16="http://schemas.microsoft.com/office/drawing/2014/main" id="{E191EFA6-897D-B365-DC8A-91F430FCDD20}"/>
              </a:ext>
            </a:extLst>
          </p:cNvPr>
          <p:cNvCxnSpPr>
            <a:cxnSpLocks/>
          </p:cNvCxnSpPr>
          <p:nvPr/>
        </p:nvCxnSpPr>
        <p:spPr>
          <a:xfrm>
            <a:off x="9566624" y="5330333"/>
            <a:ext cx="1383796"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7" name="TextBox 36">
            <a:extLst>
              <a:ext uri="{FF2B5EF4-FFF2-40B4-BE49-F238E27FC236}">
                <a16:creationId xmlns:a16="http://schemas.microsoft.com/office/drawing/2014/main" id="{B48DF56E-DE01-B779-E6FD-EE8594472EE7}"/>
              </a:ext>
            </a:extLst>
          </p:cNvPr>
          <p:cNvSpPr txBox="1"/>
          <p:nvPr/>
        </p:nvSpPr>
        <p:spPr>
          <a:xfrm>
            <a:off x="1132199" y="5617067"/>
            <a:ext cx="739145" cy="307777"/>
          </a:xfrm>
          <a:prstGeom prst="rect">
            <a:avLst/>
          </a:prstGeom>
          <a:noFill/>
        </p:spPr>
        <p:txBody>
          <a:bodyPr wrap="square">
            <a:spAutoFit/>
          </a:bodyPr>
          <a:lstStyle/>
          <a:p>
            <a:pPr algn="ctr"/>
            <a:r>
              <a:rPr lang="en-GB" sz="1400" b="1" dirty="0"/>
              <a:t>High</a:t>
            </a:r>
          </a:p>
        </p:txBody>
      </p:sp>
      <p:sp>
        <p:nvSpPr>
          <p:cNvPr id="38" name="TextBox 37">
            <a:extLst>
              <a:ext uri="{FF2B5EF4-FFF2-40B4-BE49-F238E27FC236}">
                <a16:creationId xmlns:a16="http://schemas.microsoft.com/office/drawing/2014/main" id="{D3FE99F8-0E00-3B49-C7E9-007C060E76B8}"/>
              </a:ext>
            </a:extLst>
          </p:cNvPr>
          <p:cNvSpPr txBox="1"/>
          <p:nvPr/>
        </p:nvSpPr>
        <p:spPr>
          <a:xfrm>
            <a:off x="1132199" y="3058330"/>
            <a:ext cx="739145" cy="307777"/>
          </a:xfrm>
          <a:prstGeom prst="rect">
            <a:avLst/>
          </a:prstGeom>
          <a:noFill/>
        </p:spPr>
        <p:txBody>
          <a:bodyPr wrap="square">
            <a:spAutoFit/>
          </a:bodyPr>
          <a:lstStyle/>
          <a:p>
            <a:pPr algn="ctr"/>
            <a:r>
              <a:rPr lang="en-GB" sz="1400" b="1" dirty="0"/>
              <a:t>Low</a:t>
            </a:r>
          </a:p>
        </p:txBody>
      </p:sp>
      <p:pic>
        <p:nvPicPr>
          <p:cNvPr id="39" name="Graphic 38" descr="Group of people with solid fill">
            <a:extLst>
              <a:ext uri="{FF2B5EF4-FFF2-40B4-BE49-F238E27FC236}">
                <a16:creationId xmlns:a16="http://schemas.microsoft.com/office/drawing/2014/main" id="{45104593-1A3F-9BBC-1791-856F2FF51C6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701722" y="5494686"/>
            <a:ext cx="914400" cy="914400"/>
          </a:xfrm>
          <a:prstGeom prst="rect">
            <a:avLst/>
          </a:prstGeom>
        </p:spPr>
      </p:pic>
      <p:pic>
        <p:nvPicPr>
          <p:cNvPr id="40" name="Graphic 39" descr="Office worker male with solid fill">
            <a:extLst>
              <a:ext uri="{FF2B5EF4-FFF2-40B4-BE49-F238E27FC236}">
                <a16:creationId xmlns:a16="http://schemas.microsoft.com/office/drawing/2014/main" id="{1CBDDFD9-DAA6-63B1-3A98-7989BD4FE493}"/>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9681763" y="5476926"/>
            <a:ext cx="297952" cy="297952"/>
          </a:xfrm>
          <a:prstGeom prst="rect">
            <a:avLst/>
          </a:prstGeom>
        </p:spPr>
      </p:pic>
      <p:pic>
        <p:nvPicPr>
          <p:cNvPr id="41" name="Graphic 40" descr="Office worker male with solid fill">
            <a:extLst>
              <a:ext uri="{FF2B5EF4-FFF2-40B4-BE49-F238E27FC236}">
                <a16:creationId xmlns:a16="http://schemas.microsoft.com/office/drawing/2014/main" id="{994D00E2-A233-DF96-FC0B-D98F2DB4F535}"/>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0327163" y="5516223"/>
            <a:ext cx="297952" cy="297952"/>
          </a:xfrm>
          <a:prstGeom prst="rect">
            <a:avLst/>
          </a:prstGeom>
        </p:spPr>
      </p:pic>
      <p:pic>
        <p:nvPicPr>
          <p:cNvPr id="42" name="Graphic 41" descr="Office worker male with solid fill">
            <a:extLst>
              <a:ext uri="{FF2B5EF4-FFF2-40B4-BE49-F238E27FC236}">
                <a16:creationId xmlns:a16="http://schemas.microsoft.com/office/drawing/2014/main" id="{7C3EC0A4-3747-AA24-7A1D-4CBD76EB5F85}"/>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0950420" y="4663084"/>
            <a:ext cx="760023" cy="760023"/>
          </a:xfrm>
          <a:prstGeom prst="rect">
            <a:avLst/>
          </a:prstGeom>
        </p:spPr>
      </p:pic>
      <p:pic>
        <p:nvPicPr>
          <p:cNvPr id="43" name="Graphic 42" descr="Office worker male with solid fill">
            <a:extLst>
              <a:ext uri="{FF2B5EF4-FFF2-40B4-BE49-F238E27FC236}">
                <a16:creationId xmlns:a16="http://schemas.microsoft.com/office/drawing/2014/main" id="{54D85624-A3DD-8523-4D21-B596D7C2D5BE}"/>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9621460" y="5812140"/>
            <a:ext cx="297952" cy="297952"/>
          </a:xfrm>
          <a:prstGeom prst="rect">
            <a:avLst/>
          </a:prstGeom>
        </p:spPr>
      </p:pic>
    </p:spTree>
    <p:extLst>
      <p:ext uri="{BB962C8B-B14F-4D97-AF65-F5344CB8AC3E}">
        <p14:creationId xmlns:p14="http://schemas.microsoft.com/office/powerpoint/2010/main" val="8761626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8</a:t>
            </a:fld>
            <a:r>
              <a:rPr lang="en-GB" dirty="0"/>
              <a:t> / 18</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2025 / 2026		</a:t>
            </a:r>
            <a:r>
              <a:rPr lang="en-GB" b="1" dirty="0"/>
              <a:t>Examples</a:t>
            </a:r>
            <a:r>
              <a:rPr lang="fr-FR" b="1" dirty="0"/>
              <a:t> of </a:t>
            </a:r>
            <a:r>
              <a:rPr lang="en-GB" b="1" dirty="0"/>
              <a:t>Public participation</a:t>
            </a:r>
          </a:p>
        </p:txBody>
      </p:sp>
      <p:sp>
        <p:nvSpPr>
          <p:cNvPr id="12" name="TextBox 11">
            <a:extLst>
              <a:ext uri="{FF2B5EF4-FFF2-40B4-BE49-F238E27FC236}">
                <a16:creationId xmlns:a16="http://schemas.microsoft.com/office/drawing/2014/main" id="{38C4A143-C346-A5D7-3DFF-2CAF7FBCDBED}"/>
              </a:ext>
            </a:extLst>
          </p:cNvPr>
          <p:cNvSpPr txBox="1"/>
          <p:nvPr/>
        </p:nvSpPr>
        <p:spPr>
          <a:xfrm>
            <a:off x="3894083" y="524704"/>
            <a:ext cx="8136981" cy="1631216"/>
          </a:xfrm>
          <a:prstGeom prst="rect">
            <a:avLst/>
          </a:prstGeom>
          <a:noFill/>
        </p:spPr>
        <p:txBody>
          <a:bodyPr wrap="square" rtlCol="0">
            <a:spAutoFit/>
          </a:bodyPr>
          <a:lstStyle/>
          <a:p>
            <a:r>
              <a:rPr lang="en-GB" sz="2000" dirty="0"/>
              <a:t>It is important to recognise that involvement of the public in the EIA process can be varied in approach.</a:t>
            </a:r>
          </a:p>
          <a:p>
            <a:endParaRPr lang="en-GB" sz="2000" dirty="0"/>
          </a:p>
          <a:p>
            <a:r>
              <a:rPr lang="en-GB" sz="2000" dirty="0"/>
              <a:t>Particular attention should be paid to the ability for the public to participate in the decision-making process. </a:t>
            </a:r>
            <a:endParaRPr lang="en-GB" sz="2000" dirty="0">
              <a:latin typeface="Comic Sans MS" panose="030F0702030302020204" pitchFamily="66" charset="0"/>
            </a:endParaRP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10/11/2025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a:t>
            </a:r>
            <a:r>
              <a:rPr lang="it-IT" dirty="0"/>
              <a:t>Lecture 6: EIA Critique Workshop</a:t>
            </a:r>
            <a:endParaRPr lang="en-GB" dirty="0"/>
          </a:p>
        </p:txBody>
      </p:sp>
      <p:pic>
        <p:nvPicPr>
          <p:cNvPr id="6" name="Picture 5">
            <a:extLst>
              <a:ext uri="{FF2B5EF4-FFF2-40B4-BE49-F238E27FC236}">
                <a16:creationId xmlns:a16="http://schemas.microsoft.com/office/drawing/2014/main" id="{1AD0D2B1-48B9-2A9C-1271-40C90A45F853}"/>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3894083" y="2964102"/>
            <a:ext cx="4236134" cy="823034"/>
          </a:xfrm>
          <a:prstGeom prst="rect">
            <a:avLst/>
          </a:prstGeom>
        </p:spPr>
      </p:pic>
      <p:pic>
        <p:nvPicPr>
          <p:cNvPr id="2050" name="Picture 2" descr="WalesOnline: News, sport, weather and events from across Wales">
            <a:extLst>
              <a:ext uri="{FF2B5EF4-FFF2-40B4-BE49-F238E27FC236}">
                <a16:creationId xmlns:a16="http://schemas.microsoft.com/office/drawing/2014/main" id="{5E54D1B2-AD1D-66DA-64E6-70A5C7D30C7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036029" y="2406318"/>
            <a:ext cx="1952241" cy="557783"/>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id="{B6AFA672-558C-265C-AF09-B1FFC6A626F0}"/>
              </a:ext>
            </a:extLst>
          </p:cNvPr>
          <p:cNvPicPr>
            <a:picLocks noChangeAspect="1"/>
          </p:cNvPicPr>
          <p:nvPr/>
        </p:nvPicPr>
        <p:blipFill>
          <a:blip r:embed="rId6"/>
          <a:stretch>
            <a:fillRect/>
          </a:stretch>
        </p:blipFill>
        <p:spPr>
          <a:xfrm>
            <a:off x="47652" y="523897"/>
            <a:ext cx="3486172" cy="5561372"/>
          </a:xfrm>
          <a:prstGeom prst="rect">
            <a:avLst/>
          </a:prstGeom>
        </p:spPr>
      </p:pic>
      <p:pic>
        <p:nvPicPr>
          <p:cNvPr id="13" name="Online Media 12" title="LanzaDragon - Webinar - GMT20230615-170234_Recording_1920x1080">
            <a:hlinkClick r:id="" action="ppaction://media"/>
            <a:extLst>
              <a:ext uri="{FF2B5EF4-FFF2-40B4-BE49-F238E27FC236}">
                <a16:creationId xmlns:a16="http://schemas.microsoft.com/office/drawing/2014/main" id="{93B97E64-42FA-2D39-976E-6B251401E144}"/>
              </a:ext>
            </a:extLst>
          </p:cNvPr>
          <p:cNvPicPr>
            <a:picLocks noRot="1" noChangeAspect="1"/>
          </p:cNvPicPr>
          <p:nvPr>
            <a:videoFile r:link="rId1"/>
          </p:nvPr>
        </p:nvPicPr>
        <p:blipFill>
          <a:blip r:embed="rId7"/>
          <a:stretch>
            <a:fillRect/>
          </a:stretch>
        </p:blipFill>
        <p:spPr>
          <a:xfrm>
            <a:off x="4032063" y="3941379"/>
            <a:ext cx="4098154" cy="2308819"/>
          </a:xfrm>
          <a:prstGeom prst="rect">
            <a:avLst/>
          </a:prstGeom>
        </p:spPr>
      </p:pic>
      <p:sp>
        <p:nvSpPr>
          <p:cNvPr id="19" name="TextBox 18">
            <a:extLst>
              <a:ext uri="{FF2B5EF4-FFF2-40B4-BE49-F238E27FC236}">
                <a16:creationId xmlns:a16="http://schemas.microsoft.com/office/drawing/2014/main" id="{C98590A7-9AEC-A8D7-067F-FFBD847B064B}"/>
              </a:ext>
            </a:extLst>
          </p:cNvPr>
          <p:cNvSpPr txBox="1"/>
          <p:nvPr/>
        </p:nvSpPr>
        <p:spPr>
          <a:xfrm>
            <a:off x="8762956" y="5736038"/>
            <a:ext cx="2948355" cy="646331"/>
          </a:xfrm>
          <a:prstGeom prst="rect">
            <a:avLst/>
          </a:prstGeom>
          <a:noFill/>
        </p:spPr>
        <p:txBody>
          <a:bodyPr wrap="square">
            <a:spAutoFit/>
          </a:bodyPr>
          <a:lstStyle/>
          <a:p>
            <a:pPr algn="ctr"/>
            <a:r>
              <a:rPr lang="en-GB" dirty="0">
                <a:hlinkClick r:id="rId8"/>
              </a:rPr>
              <a:t>Vattenfall - </a:t>
            </a:r>
            <a:r>
              <a:rPr lang="en-GB" dirty="0" err="1">
                <a:hlinkClick r:id="rId8"/>
              </a:rPr>
              <a:t>Quantans</a:t>
            </a:r>
            <a:r>
              <a:rPr lang="en-GB" dirty="0">
                <a:hlinkClick r:id="rId8"/>
              </a:rPr>
              <a:t> Hill Virtual Exhibition</a:t>
            </a:r>
            <a:endParaRPr lang="en-GB" sz="1800" dirty="0"/>
          </a:p>
        </p:txBody>
      </p:sp>
      <p:cxnSp>
        <p:nvCxnSpPr>
          <p:cNvPr id="44" name="Straight Connector 43">
            <a:extLst>
              <a:ext uri="{FF2B5EF4-FFF2-40B4-BE49-F238E27FC236}">
                <a16:creationId xmlns:a16="http://schemas.microsoft.com/office/drawing/2014/main" id="{A19C3991-8297-EEE6-4634-1E3E0A7AD9B9}"/>
              </a:ext>
            </a:extLst>
          </p:cNvPr>
          <p:cNvCxnSpPr>
            <a:cxnSpLocks/>
          </p:cNvCxnSpPr>
          <p:nvPr/>
        </p:nvCxnSpPr>
        <p:spPr>
          <a:xfrm>
            <a:off x="8214734" y="2018269"/>
            <a:ext cx="32189" cy="4585497"/>
          </a:xfrm>
          <a:prstGeom prst="line">
            <a:avLst/>
          </a:prstGeom>
          <a:ln w="57150"/>
        </p:spPr>
        <p:style>
          <a:lnRef idx="1">
            <a:schemeClr val="dk1"/>
          </a:lnRef>
          <a:fillRef idx="0">
            <a:schemeClr val="dk1"/>
          </a:fillRef>
          <a:effectRef idx="0">
            <a:schemeClr val="dk1"/>
          </a:effectRef>
          <a:fontRef idx="minor">
            <a:schemeClr val="tx1"/>
          </a:fontRef>
        </p:style>
      </p:cxnSp>
      <p:pic>
        <p:nvPicPr>
          <p:cNvPr id="7" name="Picture 6">
            <a:extLst>
              <a:ext uri="{FF2B5EF4-FFF2-40B4-BE49-F238E27FC236}">
                <a16:creationId xmlns:a16="http://schemas.microsoft.com/office/drawing/2014/main" id="{BB8F4E88-33FC-E22B-BB52-E614AFD6F0CA}"/>
              </a:ext>
            </a:extLst>
          </p:cNvPr>
          <p:cNvPicPr>
            <a:picLocks noChangeAspect="1"/>
          </p:cNvPicPr>
          <p:nvPr/>
        </p:nvPicPr>
        <p:blipFill>
          <a:blip r:embed="rId9"/>
          <a:stretch>
            <a:fillRect/>
          </a:stretch>
        </p:blipFill>
        <p:spPr>
          <a:xfrm>
            <a:off x="8465087" y="1984693"/>
            <a:ext cx="3608235" cy="1802444"/>
          </a:xfrm>
          <a:prstGeom prst="rect">
            <a:avLst/>
          </a:prstGeom>
        </p:spPr>
      </p:pic>
      <p:pic>
        <p:nvPicPr>
          <p:cNvPr id="11" name="Picture 10">
            <a:extLst>
              <a:ext uri="{FF2B5EF4-FFF2-40B4-BE49-F238E27FC236}">
                <a16:creationId xmlns:a16="http://schemas.microsoft.com/office/drawing/2014/main" id="{EEBE108C-873D-FB35-6FDE-2E95BA6F6BD5}"/>
              </a:ext>
            </a:extLst>
          </p:cNvPr>
          <p:cNvPicPr>
            <a:picLocks noChangeAspect="1"/>
          </p:cNvPicPr>
          <p:nvPr/>
        </p:nvPicPr>
        <p:blipFill>
          <a:blip r:embed="rId10"/>
          <a:stretch>
            <a:fillRect/>
          </a:stretch>
        </p:blipFill>
        <p:spPr>
          <a:xfrm>
            <a:off x="8465086" y="3855876"/>
            <a:ext cx="3614339" cy="1880162"/>
          </a:xfrm>
          <a:prstGeom prst="rect">
            <a:avLst/>
          </a:prstGeom>
        </p:spPr>
      </p:pic>
      <p:sp>
        <p:nvSpPr>
          <p:cNvPr id="15" name="TextBox 14">
            <a:extLst>
              <a:ext uri="{FF2B5EF4-FFF2-40B4-BE49-F238E27FC236}">
                <a16:creationId xmlns:a16="http://schemas.microsoft.com/office/drawing/2014/main" id="{976E0901-F987-E29B-BC6D-4F91084432ED}"/>
              </a:ext>
            </a:extLst>
          </p:cNvPr>
          <p:cNvSpPr txBox="1"/>
          <p:nvPr/>
        </p:nvSpPr>
        <p:spPr>
          <a:xfrm>
            <a:off x="47652" y="6148630"/>
            <a:ext cx="3217151" cy="307777"/>
          </a:xfrm>
          <a:prstGeom prst="rect">
            <a:avLst/>
          </a:prstGeom>
          <a:noFill/>
        </p:spPr>
        <p:txBody>
          <a:bodyPr wrap="square">
            <a:spAutoFit/>
          </a:bodyPr>
          <a:lstStyle/>
          <a:p>
            <a:pPr algn="ctr"/>
            <a:r>
              <a:rPr lang="en-GB" sz="1400" dirty="0">
                <a:hlinkClick r:id="rId11"/>
              </a:rPr>
              <a:t>About 3 — </a:t>
            </a:r>
            <a:r>
              <a:rPr lang="en-GB" sz="1400" dirty="0" err="1">
                <a:hlinkClick r:id="rId11"/>
              </a:rPr>
              <a:t>LanzaTech</a:t>
            </a:r>
            <a:r>
              <a:rPr lang="en-GB" sz="1400" dirty="0">
                <a:hlinkClick r:id="rId11"/>
              </a:rPr>
              <a:t> - Project Dragon</a:t>
            </a:r>
            <a:endParaRPr lang="en-GB" sz="1400" dirty="0"/>
          </a:p>
        </p:txBody>
      </p:sp>
    </p:spTree>
    <p:extLst>
      <p:ext uri="{BB962C8B-B14F-4D97-AF65-F5344CB8AC3E}">
        <p14:creationId xmlns:p14="http://schemas.microsoft.com/office/powerpoint/2010/main" val="28006161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3"/>
                </p:tgtEl>
              </p:cMediaNode>
            </p:video>
            <p:seq concurrent="1" nextAc="seek">
              <p:cTn id="8" restart="whenNotActive" fill="hold" evtFilter="cancelBubble" nodeType="interactiveSeq">
                <p:stCondLst>
                  <p:cond evt="onClick" delay="0">
                    <p:tgtEl>
                      <p:spTgt spid="1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3"/>
                                        </p:tgtEl>
                                      </p:cBhvr>
                                    </p:cmd>
                                  </p:childTnLst>
                                </p:cTn>
                              </p:par>
                            </p:childTnLst>
                          </p:cTn>
                        </p:par>
                      </p:childTnLst>
                    </p:cTn>
                  </p:par>
                </p:childTnLst>
              </p:cTn>
              <p:nextCondLst>
                <p:cond evt="onClick" delay="0">
                  <p:tgtEl>
                    <p:spTgt spid="13"/>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9</a:t>
            </a:fld>
            <a:r>
              <a:rPr lang="en-GB" dirty="0"/>
              <a:t> / 18</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2025 / 2026		</a:t>
            </a:r>
            <a:r>
              <a:rPr lang="fr-FR" b="1" dirty="0"/>
              <a:t>Legal </a:t>
            </a:r>
            <a:r>
              <a:rPr lang="en-GB" b="1" dirty="0"/>
              <a:t>requirement</a:t>
            </a:r>
            <a:r>
              <a:rPr lang="fr-FR" b="1" dirty="0"/>
              <a:t> of </a:t>
            </a:r>
            <a:r>
              <a:rPr lang="en-GB" b="1" dirty="0"/>
              <a:t>Public participation</a:t>
            </a:r>
          </a:p>
        </p:txBody>
      </p:sp>
      <p:sp>
        <p:nvSpPr>
          <p:cNvPr id="12" name="TextBox 11">
            <a:extLst>
              <a:ext uri="{FF2B5EF4-FFF2-40B4-BE49-F238E27FC236}">
                <a16:creationId xmlns:a16="http://schemas.microsoft.com/office/drawing/2014/main" id="{38C4A143-C346-A5D7-3DFF-2CAF7FBCDBED}"/>
              </a:ext>
            </a:extLst>
          </p:cNvPr>
          <p:cNvSpPr txBox="1"/>
          <p:nvPr/>
        </p:nvSpPr>
        <p:spPr>
          <a:xfrm>
            <a:off x="3386380" y="663123"/>
            <a:ext cx="8682521" cy="5509200"/>
          </a:xfrm>
          <a:prstGeom prst="rect">
            <a:avLst/>
          </a:prstGeom>
          <a:noFill/>
        </p:spPr>
        <p:txBody>
          <a:bodyPr wrap="square" rtlCol="0">
            <a:spAutoFit/>
          </a:bodyPr>
          <a:lstStyle/>
          <a:p>
            <a:r>
              <a:rPr lang="en-GB" sz="2200" dirty="0"/>
              <a:t>Within the UK context, the requirement for public participation was enhanced with the “UNECE Convention on Access to Information, Public Participation in Decision-making and Access to Justice in Environmental Matters”, also known as the Aarhus Convention, a global agreement on the rights of the public to information, decision-making, and justice in environmental manners.</a:t>
            </a:r>
          </a:p>
          <a:p>
            <a:endParaRPr lang="en-GB" sz="2200" dirty="0"/>
          </a:p>
          <a:p>
            <a:r>
              <a:rPr lang="en-GB" sz="2200" dirty="0"/>
              <a:t>The associated EIA Directives which adopted these principles determine the need in the UK for ‘the public’ to be informed in decisions, both of the proposal, and how to engage in consultation.</a:t>
            </a:r>
          </a:p>
          <a:p>
            <a:r>
              <a:rPr lang="en-GB" sz="2200" dirty="0"/>
              <a:t>Additionally, ‘the public concerned’ must be given ‘early and effective’ opportunities to participate. </a:t>
            </a:r>
          </a:p>
          <a:p>
            <a:endParaRPr lang="en-GB" sz="2200" dirty="0"/>
          </a:p>
          <a:p>
            <a:r>
              <a:rPr lang="en-GB" sz="2200" dirty="0"/>
              <a:t>However, the application of this legal right is mixed (Hartley and Wood, 2005), and even adopted to minimal standards (Glasson et al., 2012)</a:t>
            </a:r>
          </a:p>
          <a:p>
            <a:pPr marL="457200" indent="-457200">
              <a:buFontTx/>
              <a:buChar char="-"/>
            </a:pPr>
            <a:endParaRPr lang="en-GB" sz="2200" dirty="0">
              <a:latin typeface="Comic Sans MS" panose="030F0702030302020204" pitchFamily="66" charset="0"/>
            </a:endParaRP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10/11/2025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a:t>
            </a:r>
            <a:r>
              <a:rPr lang="it-IT" dirty="0"/>
              <a:t>Lecture 6: EIA Critique Workshop</a:t>
            </a:r>
            <a:endParaRPr lang="en-GB" dirty="0"/>
          </a:p>
        </p:txBody>
      </p:sp>
      <p:pic>
        <p:nvPicPr>
          <p:cNvPr id="1026" name="Picture 2" descr="aarhus convention Archives | YEE">
            <a:extLst>
              <a:ext uri="{FF2B5EF4-FFF2-40B4-BE49-F238E27FC236}">
                <a16:creationId xmlns:a16="http://schemas.microsoft.com/office/drawing/2014/main" id="{63DB4AB1-1B87-AA40-6FDD-8475363869C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 y="2702435"/>
            <a:ext cx="3338235" cy="333823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Aarhus Convention – access to environmental information, public  participation and justice | FDSD">
            <a:extLst>
              <a:ext uri="{FF2B5EF4-FFF2-40B4-BE49-F238E27FC236}">
                <a16:creationId xmlns:a16="http://schemas.microsoft.com/office/drawing/2014/main" id="{D9147206-E14A-C582-BDDC-5674B3173F9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5129" y="817330"/>
            <a:ext cx="2847975" cy="1600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490685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10</a:t>
            </a:fld>
            <a:r>
              <a:rPr lang="en-GB" dirty="0"/>
              <a:t> / 18</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2025 / 2026		</a:t>
            </a:r>
            <a:r>
              <a:rPr lang="fr-FR" b="1" dirty="0" err="1"/>
              <a:t>Recommendations</a:t>
            </a:r>
            <a:r>
              <a:rPr lang="fr-FR" b="1" dirty="0"/>
              <a:t> for </a:t>
            </a:r>
            <a:r>
              <a:rPr lang="en-GB" b="1" dirty="0"/>
              <a:t>Public participation</a:t>
            </a:r>
          </a:p>
        </p:txBody>
      </p:sp>
      <p:sp>
        <p:nvSpPr>
          <p:cNvPr id="12" name="TextBox 11">
            <a:extLst>
              <a:ext uri="{FF2B5EF4-FFF2-40B4-BE49-F238E27FC236}">
                <a16:creationId xmlns:a16="http://schemas.microsoft.com/office/drawing/2014/main" id="{38C4A143-C346-A5D7-3DFF-2CAF7FBCDBED}"/>
              </a:ext>
            </a:extLst>
          </p:cNvPr>
          <p:cNvSpPr txBox="1"/>
          <p:nvPr/>
        </p:nvSpPr>
        <p:spPr>
          <a:xfrm>
            <a:off x="3405299" y="967865"/>
            <a:ext cx="8682521" cy="4893647"/>
          </a:xfrm>
          <a:prstGeom prst="rect">
            <a:avLst/>
          </a:prstGeom>
          <a:noFill/>
        </p:spPr>
        <p:txBody>
          <a:bodyPr wrap="square" rtlCol="0">
            <a:spAutoFit/>
          </a:bodyPr>
          <a:lstStyle/>
          <a:p>
            <a:r>
              <a:rPr lang="en-GB" sz="2400" dirty="0"/>
              <a:t>Best practice guidance for inclusion of the public in EIA processes states that </a:t>
            </a:r>
            <a:r>
              <a:rPr lang="en-GB" sz="2400" b="1" i="1" dirty="0"/>
              <a:t>early and effective communication is ideal</a:t>
            </a:r>
            <a:r>
              <a:rPr lang="en-GB" sz="2400" dirty="0"/>
              <a:t>, benefiting the environment, the rights of the public, and the developer.</a:t>
            </a:r>
          </a:p>
          <a:p>
            <a:endParaRPr lang="en-GB" sz="2400" dirty="0"/>
          </a:p>
          <a:p>
            <a:r>
              <a:rPr lang="en-GB" sz="2400" dirty="0"/>
              <a:t>It is essential that the </a:t>
            </a:r>
            <a:r>
              <a:rPr lang="en-GB" sz="2400" b="1" i="1" dirty="0"/>
              <a:t>public are considered during all stages </a:t>
            </a:r>
            <a:r>
              <a:rPr lang="en-GB" sz="2400" dirty="0"/>
              <a:t>of the process, and not included as a box-ticking exercise.</a:t>
            </a:r>
          </a:p>
          <a:p>
            <a:endParaRPr lang="en-GB" sz="2400" dirty="0"/>
          </a:p>
          <a:p>
            <a:r>
              <a:rPr lang="en-GB" sz="2400" dirty="0"/>
              <a:t>There should be evidence that the </a:t>
            </a:r>
            <a:r>
              <a:rPr lang="en-GB" sz="2400" b="1" i="1" dirty="0"/>
              <a:t>public had the opportunity to influence the decision-making process </a:t>
            </a:r>
            <a:r>
              <a:rPr lang="en-GB" sz="2400" dirty="0"/>
              <a:t>and been kept informed.</a:t>
            </a:r>
          </a:p>
          <a:p>
            <a:endParaRPr lang="en-GB" sz="2400" dirty="0"/>
          </a:p>
          <a:p>
            <a:r>
              <a:rPr lang="en-GB" sz="2400" dirty="0"/>
              <a:t>There is also the requirement for </a:t>
            </a:r>
            <a:r>
              <a:rPr lang="en-GB" sz="2400" b="1" i="1" dirty="0"/>
              <a:t>accessibility of information and inclusion of minority groups</a:t>
            </a:r>
            <a:r>
              <a:rPr lang="en-GB" sz="2400" dirty="0"/>
              <a:t>. Identifying all groups and providing the ability for everyone to partake is challenging but critical.</a:t>
            </a:r>
            <a:endParaRPr lang="en-GB" sz="2400" dirty="0">
              <a:latin typeface="Comic Sans MS" panose="030F0702030302020204" pitchFamily="66" charset="0"/>
            </a:endParaRP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10/11/2025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a:t>
            </a:r>
            <a:r>
              <a:rPr lang="it-IT" dirty="0"/>
              <a:t>Lecture 6: EIA Critique Workshop</a:t>
            </a:r>
            <a:endParaRPr lang="en-GB" dirty="0"/>
          </a:p>
        </p:txBody>
      </p:sp>
      <p:pic>
        <p:nvPicPr>
          <p:cNvPr id="4" name="Picture 3">
            <a:extLst>
              <a:ext uri="{FF2B5EF4-FFF2-40B4-BE49-F238E27FC236}">
                <a16:creationId xmlns:a16="http://schemas.microsoft.com/office/drawing/2014/main" id="{EE4094F4-E9F8-89CB-AA9C-F1A97E708693}"/>
              </a:ext>
            </a:extLst>
          </p:cNvPr>
          <p:cNvPicPr>
            <a:picLocks noChangeAspect="1"/>
          </p:cNvPicPr>
          <p:nvPr/>
        </p:nvPicPr>
        <p:blipFill>
          <a:blip r:embed="rId2"/>
          <a:stretch>
            <a:fillRect/>
          </a:stretch>
        </p:blipFill>
        <p:spPr>
          <a:xfrm>
            <a:off x="53497" y="967865"/>
            <a:ext cx="3200400" cy="3848100"/>
          </a:xfrm>
          <a:prstGeom prst="rect">
            <a:avLst/>
          </a:prstGeom>
        </p:spPr>
      </p:pic>
      <p:sp>
        <p:nvSpPr>
          <p:cNvPr id="6" name="TextBox 5">
            <a:extLst>
              <a:ext uri="{FF2B5EF4-FFF2-40B4-BE49-F238E27FC236}">
                <a16:creationId xmlns:a16="http://schemas.microsoft.com/office/drawing/2014/main" id="{18E1818D-8CF7-F2E2-1B7F-26EBCB6158DD}"/>
              </a:ext>
            </a:extLst>
          </p:cNvPr>
          <p:cNvSpPr txBox="1"/>
          <p:nvPr/>
        </p:nvSpPr>
        <p:spPr>
          <a:xfrm>
            <a:off x="160936" y="4889378"/>
            <a:ext cx="3092961" cy="600164"/>
          </a:xfrm>
          <a:prstGeom prst="rect">
            <a:avLst/>
          </a:prstGeom>
          <a:noFill/>
        </p:spPr>
        <p:txBody>
          <a:bodyPr wrap="square">
            <a:spAutoFit/>
          </a:bodyPr>
          <a:lstStyle/>
          <a:p>
            <a:pPr algn="ctr"/>
            <a:r>
              <a:rPr lang="en-GB" sz="1100" dirty="0"/>
              <a:t>Source: United Nations University (2007)</a:t>
            </a:r>
          </a:p>
          <a:p>
            <a:pPr algn="ctr"/>
            <a:r>
              <a:rPr lang="en-GB" sz="1100" dirty="0"/>
              <a:t>https://wedocs.unep.org/bitstream/handle/20.500.11822/26503/EIA_Training_Resource_Manual.pdf</a:t>
            </a:r>
          </a:p>
        </p:txBody>
      </p:sp>
    </p:spTree>
    <p:extLst>
      <p:ext uri="{BB962C8B-B14F-4D97-AF65-F5344CB8AC3E}">
        <p14:creationId xmlns:p14="http://schemas.microsoft.com/office/powerpoint/2010/main" val="12580695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11</a:t>
            </a:fld>
            <a:r>
              <a:rPr lang="en-GB" dirty="0"/>
              <a:t> / 18</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2025 / 2026		</a:t>
            </a:r>
            <a:r>
              <a:rPr lang="en-GB" b="1" dirty="0"/>
              <a:t>Assessment</a:t>
            </a:r>
            <a:r>
              <a:rPr lang="fr-FR" b="1" dirty="0"/>
              <a:t>: </a:t>
            </a:r>
            <a:r>
              <a:rPr lang="en-GB" b="1" dirty="0"/>
              <a:t>Critiquing an EIA process</a:t>
            </a:r>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2"/>
          <a:srcRect l="20974" r="39608" b="-1"/>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3292651" y="436418"/>
            <a:ext cx="8682521" cy="5759718"/>
          </a:xfrm>
          <a:prstGeom prst="rect">
            <a:avLst/>
          </a:prstGeom>
          <a:noFill/>
        </p:spPr>
        <p:txBody>
          <a:bodyPr wrap="square" rtlCol="0">
            <a:spAutoFit/>
          </a:bodyPr>
          <a:lstStyle/>
          <a:p>
            <a:r>
              <a:rPr lang="en-GB" sz="2400" dirty="0"/>
              <a:t>Your assignment is to critique an EIA process.</a:t>
            </a:r>
          </a:p>
          <a:p>
            <a:r>
              <a:rPr lang="en-GB" sz="2400" dirty="0"/>
              <a:t>In the critique, you should aim to:</a:t>
            </a:r>
          </a:p>
          <a:p>
            <a:pPr marL="342900" indent="-342900">
              <a:lnSpc>
                <a:spcPct val="150000"/>
              </a:lnSpc>
              <a:buFont typeface="Arial" panose="020B0604020202020204" pitchFamily="34" charset="0"/>
              <a:buChar char="•"/>
            </a:pPr>
            <a:r>
              <a:rPr lang="en-GB" sz="2400" dirty="0"/>
              <a:t>identify any areas that have been neglected and offer suggestions</a:t>
            </a:r>
          </a:p>
          <a:p>
            <a:pPr marL="342900" indent="-342900">
              <a:lnSpc>
                <a:spcPct val="150000"/>
              </a:lnSpc>
              <a:buFont typeface="Arial" panose="020B0604020202020204" pitchFamily="34" charset="0"/>
              <a:buChar char="•"/>
            </a:pPr>
            <a:r>
              <a:rPr lang="en-GB" sz="2400" dirty="0"/>
              <a:t>highlight areas of ambiguity and unsupported mitigation.  </a:t>
            </a:r>
          </a:p>
          <a:p>
            <a:pPr marL="342900" indent="-342900">
              <a:lnSpc>
                <a:spcPct val="150000"/>
              </a:lnSpc>
              <a:buFont typeface="Arial" panose="020B0604020202020204" pitchFamily="34" charset="0"/>
              <a:buChar char="•"/>
            </a:pPr>
            <a:r>
              <a:rPr lang="en-GB" sz="2400" dirty="0"/>
              <a:t>use all necessary information (including archived) to determine whether the environment (natural and human) is being protected fully and correctly.</a:t>
            </a:r>
          </a:p>
          <a:p>
            <a:pPr marL="342900" indent="-342900">
              <a:lnSpc>
                <a:spcPct val="150000"/>
              </a:lnSpc>
              <a:buFont typeface="Arial" panose="020B0604020202020204" pitchFamily="34" charset="0"/>
              <a:buChar char="•"/>
            </a:pPr>
            <a:r>
              <a:rPr lang="en-GB" sz="2400" dirty="0"/>
              <a:t>research / source other examples of best practice and procedures from other locations and EIAs. </a:t>
            </a:r>
          </a:p>
          <a:p>
            <a:pPr marL="342900" indent="-342900">
              <a:lnSpc>
                <a:spcPct val="150000"/>
              </a:lnSpc>
              <a:buFont typeface="Arial" panose="020B0604020202020204" pitchFamily="34" charset="0"/>
              <a:buChar char="•"/>
            </a:pPr>
            <a:r>
              <a:rPr lang="en-GB" sz="2400" dirty="0"/>
              <a:t>make a comparison between the theory (what EIA processes should be followed) and the practice in your project. </a:t>
            </a: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10/11/2025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a:t>
            </a:r>
            <a:r>
              <a:rPr lang="it-IT" dirty="0"/>
              <a:t>Lecture 6: EIA Critique Workshop</a:t>
            </a:r>
            <a:endParaRPr lang="en-GB" dirty="0"/>
          </a:p>
        </p:txBody>
      </p:sp>
    </p:spTree>
    <p:extLst>
      <p:ext uri="{BB962C8B-B14F-4D97-AF65-F5344CB8AC3E}">
        <p14:creationId xmlns:p14="http://schemas.microsoft.com/office/powerpoint/2010/main" val="28809930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12</a:t>
            </a:fld>
            <a:r>
              <a:rPr lang="en-GB" dirty="0"/>
              <a:t> / 18</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2025 / 2026		</a:t>
            </a:r>
            <a:r>
              <a:rPr lang="fr-FR" b="1" dirty="0" err="1"/>
              <a:t>Assessment</a:t>
            </a:r>
            <a:r>
              <a:rPr lang="fr-FR" b="1" dirty="0"/>
              <a:t>: </a:t>
            </a:r>
            <a:r>
              <a:rPr lang="en-GB" b="1" dirty="0"/>
              <a:t>Critiquing an EIA process</a:t>
            </a:r>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2"/>
          <a:srcRect l="20974" r="39608" b="-1"/>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3292651" y="436418"/>
            <a:ext cx="8682521" cy="5632311"/>
          </a:xfrm>
          <a:prstGeom prst="rect">
            <a:avLst/>
          </a:prstGeom>
          <a:noFill/>
        </p:spPr>
        <p:txBody>
          <a:bodyPr wrap="square" rtlCol="0">
            <a:spAutoFit/>
          </a:bodyPr>
          <a:lstStyle/>
          <a:p>
            <a:r>
              <a:rPr lang="en-GB" sz="2400" dirty="0"/>
              <a:t>Questions to ask:</a:t>
            </a:r>
          </a:p>
          <a:p>
            <a:pPr marL="457200" indent="-457200">
              <a:buAutoNum type="arabicParenR"/>
            </a:pPr>
            <a:r>
              <a:rPr lang="en-GB" sz="2400" dirty="0"/>
              <a:t>Have the public been included?</a:t>
            </a:r>
          </a:p>
          <a:p>
            <a:pPr marL="914400" lvl="1" indent="-457200">
              <a:buFont typeface="+mj-lt"/>
              <a:buAutoNum type="alphaLcParenR"/>
            </a:pPr>
            <a:r>
              <a:rPr lang="en-GB" sz="2000" dirty="0"/>
              <a:t>At what stage? How? Where their views influential in the process and final design?</a:t>
            </a:r>
          </a:p>
          <a:p>
            <a:pPr marL="457200" indent="-457200">
              <a:buAutoNum type="arabicParenR"/>
            </a:pPr>
            <a:r>
              <a:rPr lang="en-GB" sz="2400" dirty="0"/>
              <a:t>Did the developer carry out all the advisory steps as well as the mandatory?</a:t>
            </a:r>
          </a:p>
          <a:p>
            <a:pPr marL="914400" lvl="1" indent="-457200">
              <a:buFont typeface="+mj-lt"/>
              <a:buAutoNum type="alphaLcParenR"/>
            </a:pPr>
            <a:r>
              <a:rPr lang="en-GB" sz="2000" dirty="0"/>
              <a:t>Did they conduct a Scoping Report to capture the LPA’s and Statutory consultants feedback?</a:t>
            </a:r>
          </a:p>
          <a:p>
            <a:pPr marL="914400" lvl="1" indent="-457200">
              <a:buFont typeface="+mj-lt"/>
              <a:buAutoNum type="alphaLcParenR"/>
            </a:pPr>
            <a:r>
              <a:rPr lang="en-GB" sz="2000" dirty="0"/>
              <a:t>Did they include all stakeholders as early as possible in the process?</a:t>
            </a:r>
          </a:p>
          <a:p>
            <a:pPr marL="914400" lvl="1" indent="-457200">
              <a:buFont typeface="+mj-lt"/>
              <a:buAutoNum type="alphaLcParenR"/>
            </a:pPr>
            <a:r>
              <a:rPr lang="en-GB" sz="2000" dirty="0"/>
              <a:t>Did they consider alternatives, including a do-nothing approach?</a:t>
            </a:r>
          </a:p>
          <a:p>
            <a:pPr marL="457200" indent="-457200">
              <a:buAutoNum type="arabicParenR"/>
            </a:pPr>
            <a:r>
              <a:rPr lang="en-GB" sz="2400" dirty="0"/>
              <a:t>Are all the required steps in the document (as outlined by the government schedules)?</a:t>
            </a:r>
          </a:p>
          <a:p>
            <a:pPr marL="457200" indent="-457200">
              <a:buAutoNum type="arabicParenR"/>
            </a:pPr>
            <a:r>
              <a:rPr lang="en-GB" sz="2400" dirty="0"/>
              <a:t>If any potential impacts were excluded, was their sufficient justification / evidence for doing so e.g. air quality?</a:t>
            </a:r>
          </a:p>
          <a:p>
            <a:pPr marL="457200" indent="-457200">
              <a:buAutoNum type="arabicParenR"/>
            </a:pPr>
            <a:r>
              <a:rPr lang="en-GB" sz="2400" dirty="0"/>
              <a:t>Does the documentation, in your opinion, facilitate an informed decision by the competent authority?</a:t>
            </a: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10/11/2025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a:t>
            </a:r>
            <a:r>
              <a:rPr lang="it-IT" dirty="0"/>
              <a:t>Lecture 6: EIA Critique Workshop</a:t>
            </a:r>
            <a:endParaRPr lang="en-GB" dirty="0"/>
          </a:p>
        </p:txBody>
      </p:sp>
    </p:spTree>
    <p:extLst>
      <p:ext uri="{BB962C8B-B14F-4D97-AF65-F5344CB8AC3E}">
        <p14:creationId xmlns:p14="http://schemas.microsoft.com/office/powerpoint/2010/main" val="39286779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13</a:t>
            </a:fld>
            <a:r>
              <a:rPr lang="en-GB" dirty="0"/>
              <a:t> / 18</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2025 / 2026		</a:t>
            </a:r>
            <a:r>
              <a:rPr lang="fr-FR" b="1" dirty="0" err="1"/>
              <a:t>Assessment</a:t>
            </a:r>
            <a:r>
              <a:rPr lang="fr-FR" b="1" dirty="0"/>
              <a:t>: </a:t>
            </a:r>
            <a:r>
              <a:rPr lang="en-GB" b="1" dirty="0"/>
              <a:t>Critiquing an EIA process</a:t>
            </a:r>
          </a:p>
        </p:txBody>
      </p:sp>
      <p:sp>
        <p:nvSpPr>
          <p:cNvPr id="12" name="TextBox 11">
            <a:extLst>
              <a:ext uri="{FF2B5EF4-FFF2-40B4-BE49-F238E27FC236}">
                <a16:creationId xmlns:a16="http://schemas.microsoft.com/office/drawing/2014/main" id="{38C4A143-C346-A5D7-3DFF-2CAF7FBCDBED}"/>
              </a:ext>
            </a:extLst>
          </p:cNvPr>
          <p:cNvSpPr txBox="1"/>
          <p:nvPr/>
        </p:nvSpPr>
        <p:spPr>
          <a:xfrm>
            <a:off x="209154" y="417499"/>
            <a:ext cx="11773688" cy="6124754"/>
          </a:xfrm>
          <a:prstGeom prst="rect">
            <a:avLst/>
          </a:prstGeom>
          <a:noFill/>
        </p:spPr>
        <p:txBody>
          <a:bodyPr wrap="square" rtlCol="0">
            <a:spAutoFit/>
          </a:bodyPr>
          <a:lstStyle/>
          <a:p>
            <a:r>
              <a:rPr lang="en-GB" sz="2400" dirty="0"/>
              <a:t>Recommended Process:</a:t>
            </a:r>
          </a:p>
          <a:p>
            <a:pPr marL="457200" indent="-457200">
              <a:buAutoNum type="arabicParenR"/>
            </a:pPr>
            <a:r>
              <a:rPr lang="en-GB" sz="2000" dirty="0"/>
              <a:t>Read the Non-technical summary</a:t>
            </a:r>
          </a:p>
          <a:p>
            <a:pPr marL="457200" indent="-457200">
              <a:buAutoNum type="arabicParenR"/>
            </a:pPr>
            <a:r>
              <a:rPr lang="en-GB" sz="2000" dirty="0"/>
              <a:t>Align your critique with an existing review structure identified in literature (e.g. Lee and Colley review package (1990))</a:t>
            </a:r>
          </a:p>
          <a:p>
            <a:pPr marL="457200" indent="-457200">
              <a:buAutoNum type="arabicParenR"/>
            </a:pPr>
            <a:r>
              <a:rPr lang="en-GB" sz="2000" dirty="0"/>
              <a:t>Use another Environmental Statement as a comparison</a:t>
            </a:r>
          </a:p>
          <a:p>
            <a:pPr marL="457200" indent="-457200">
              <a:buAutoNum type="arabicParenR"/>
            </a:pPr>
            <a:r>
              <a:rPr lang="en-GB" sz="2000" dirty="0"/>
              <a:t>Focus on the summary / synthesis / discussion sections.</a:t>
            </a:r>
          </a:p>
          <a:p>
            <a:pPr marL="457200" indent="-457200">
              <a:buAutoNum type="arabicParenR"/>
            </a:pPr>
            <a:endParaRPr lang="en-GB" sz="2400" dirty="0"/>
          </a:p>
          <a:p>
            <a:r>
              <a:rPr lang="en-GB" sz="2400" dirty="0"/>
              <a:t>Tips:</a:t>
            </a:r>
          </a:p>
          <a:p>
            <a:pPr marL="342900" indent="-342900">
              <a:buFont typeface="Arial" panose="020B0604020202020204" pitchFamily="34" charset="0"/>
              <a:buChar char="•"/>
            </a:pPr>
            <a:r>
              <a:rPr lang="en-GB" sz="2000" dirty="0"/>
              <a:t>You are not expected to read every word of the ES and all of its appendices (with the exception of appendix Scoping documents) – for example, the detailed reports from the external consultants such as noise / air quality / ecology. These documents contain many highly technical aspects beyond the expected knowledge of non-subject matter experts, you need only care about why they were invited, and their findings.</a:t>
            </a:r>
          </a:p>
          <a:p>
            <a:pPr marL="342900" indent="-342900">
              <a:buFont typeface="Arial" panose="020B0604020202020204" pitchFamily="34" charset="0"/>
              <a:buChar char="•"/>
            </a:pPr>
            <a:r>
              <a:rPr lang="en-GB" sz="2000" dirty="0"/>
              <a:t>Skip unnecessary details, for example, at the beginning, most Ess introduce the EIA process, you already know this process, so just identify they are setting the scene, and move to the next section.</a:t>
            </a:r>
          </a:p>
          <a:p>
            <a:pPr marL="342900" indent="-342900">
              <a:buFont typeface="Arial" panose="020B0604020202020204" pitchFamily="34" charset="0"/>
              <a:buChar char="•"/>
            </a:pPr>
            <a:r>
              <a:rPr lang="en-GB" sz="2000" dirty="0"/>
              <a:t>Your job is to question the how (the process), not the specifics e.g. which instrument a consultant used to establish an environmental metric, just that a metric was used to establish a baseline and forecast prediction</a:t>
            </a:r>
          </a:p>
          <a:p>
            <a:pPr marL="342900" indent="-342900">
              <a:buFont typeface="Arial" panose="020B0604020202020204" pitchFamily="34" charset="0"/>
              <a:buChar char="•"/>
            </a:pPr>
            <a:r>
              <a:rPr lang="en-GB" sz="2000" dirty="0"/>
              <a:t>The objective is to critique the decision making and process of the proponent; have they followed best practise, are their decisions defensible?</a:t>
            </a:r>
          </a:p>
          <a:p>
            <a:pPr marL="342900" indent="-342900">
              <a:buFont typeface="Arial" panose="020B0604020202020204" pitchFamily="34" charset="0"/>
              <a:buChar char="•"/>
            </a:pPr>
            <a:r>
              <a:rPr lang="en-GB" sz="2000" dirty="0"/>
              <a:t>Your assignment is 2500 words, so you are not expected to query and discuss every element.</a:t>
            </a:r>
            <a:endParaRPr lang="en-GB" sz="2400"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10/11/2025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a:t>
            </a:r>
            <a:r>
              <a:rPr lang="it-IT" dirty="0"/>
              <a:t>Lecture 6: EIA Critique Workshop</a:t>
            </a:r>
            <a:endParaRPr lang="en-GB" dirty="0"/>
          </a:p>
        </p:txBody>
      </p:sp>
    </p:spTree>
    <p:extLst>
      <p:ext uri="{BB962C8B-B14F-4D97-AF65-F5344CB8AC3E}">
        <p14:creationId xmlns:p14="http://schemas.microsoft.com/office/powerpoint/2010/main" val="38940284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14</a:t>
            </a:fld>
            <a:r>
              <a:rPr lang="en-GB" dirty="0"/>
              <a:t> / 18</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2025 / 2026		</a:t>
            </a:r>
            <a:r>
              <a:rPr lang="en-GB" b="1" dirty="0"/>
              <a:t>Workshop</a:t>
            </a:r>
            <a:r>
              <a:rPr lang="fr-FR" b="1" dirty="0"/>
              <a:t>: </a:t>
            </a:r>
            <a:r>
              <a:rPr lang="en-GB" b="1" dirty="0"/>
              <a:t>Critiquing an EIA process</a:t>
            </a:r>
          </a:p>
        </p:txBody>
      </p:sp>
      <p:sp>
        <p:nvSpPr>
          <p:cNvPr id="12" name="TextBox 11">
            <a:extLst>
              <a:ext uri="{FF2B5EF4-FFF2-40B4-BE49-F238E27FC236}">
                <a16:creationId xmlns:a16="http://schemas.microsoft.com/office/drawing/2014/main" id="{38C4A143-C346-A5D7-3DFF-2CAF7FBCDBED}"/>
              </a:ext>
            </a:extLst>
          </p:cNvPr>
          <p:cNvSpPr txBox="1"/>
          <p:nvPr/>
        </p:nvSpPr>
        <p:spPr>
          <a:xfrm>
            <a:off x="209154" y="417499"/>
            <a:ext cx="11773688" cy="5878532"/>
          </a:xfrm>
          <a:prstGeom prst="rect">
            <a:avLst/>
          </a:prstGeom>
          <a:noFill/>
        </p:spPr>
        <p:txBody>
          <a:bodyPr wrap="square" rtlCol="0">
            <a:spAutoFit/>
          </a:bodyPr>
          <a:lstStyle/>
          <a:p>
            <a:pPr algn="ctr"/>
            <a:r>
              <a:rPr lang="en-GB" sz="2400" b="1" dirty="0"/>
              <a:t>Workshop: compare and critically evaluate multiple EIA’s</a:t>
            </a:r>
            <a:endParaRPr lang="en-GB" sz="2400" dirty="0"/>
          </a:p>
          <a:p>
            <a:pPr marL="342900" indent="-342900">
              <a:buFont typeface="Arial" panose="020B0604020202020204" pitchFamily="34" charset="0"/>
              <a:buChar char="•"/>
            </a:pPr>
            <a:r>
              <a:rPr lang="en-GB" sz="2200" dirty="0"/>
              <a:t>Split into two groups.</a:t>
            </a:r>
          </a:p>
          <a:p>
            <a:pPr marL="342900" indent="-342900">
              <a:buFont typeface="Arial" panose="020B0604020202020204" pitchFamily="34" charset="0"/>
              <a:buChar char="•"/>
            </a:pPr>
            <a:endParaRPr lang="en-GB" sz="2200" dirty="0"/>
          </a:p>
          <a:p>
            <a:pPr marL="342900" indent="-342900">
              <a:buFont typeface="Arial" panose="020B0604020202020204" pitchFamily="34" charset="0"/>
              <a:buChar char="•"/>
            </a:pPr>
            <a:r>
              <a:rPr lang="en-GB" sz="2200" dirty="0"/>
              <a:t>Each group must have more than one EIA – a comparable EIA has been shared (Skyline), but another can be selected.</a:t>
            </a:r>
          </a:p>
          <a:p>
            <a:pPr marL="342900" indent="-342900">
              <a:buFont typeface="Arial" panose="020B0604020202020204" pitchFamily="34" charset="0"/>
              <a:buChar char="•"/>
            </a:pPr>
            <a:endParaRPr lang="en-GB" sz="2200" dirty="0"/>
          </a:p>
          <a:p>
            <a:pPr marL="342900" indent="-342900">
              <a:buFont typeface="Arial" panose="020B0604020202020204" pitchFamily="34" charset="0"/>
              <a:buChar char="•"/>
            </a:pPr>
            <a:r>
              <a:rPr lang="en-GB" sz="2200" dirty="0"/>
              <a:t>Compare the following:</a:t>
            </a:r>
          </a:p>
          <a:p>
            <a:pPr marL="800100" lvl="1" indent="-342900">
              <a:buFont typeface="Arial" panose="020B0604020202020204" pitchFamily="34" charset="0"/>
              <a:buChar char="•"/>
            </a:pPr>
            <a:r>
              <a:rPr lang="en-GB" sz="2200" dirty="0"/>
              <a:t>EIA stages (Screening, Scoping, and ES)</a:t>
            </a:r>
          </a:p>
          <a:p>
            <a:pPr marL="800100" lvl="1" indent="-342900">
              <a:buFont typeface="Arial" panose="020B0604020202020204" pitchFamily="34" charset="0"/>
              <a:buChar char="•"/>
            </a:pPr>
            <a:r>
              <a:rPr lang="en-GB" sz="2200" dirty="0"/>
              <a:t>Format and clarity of information (accessibility, ease of reading, structure of reporting)</a:t>
            </a:r>
          </a:p>
          <a:p>
            <a:pPr marL="800100" lvl="1" indent="-342900">
              <a:buFont typeface="Arial" panose="020B0604020202020204" pitchFamily="34" charset="0"/>
              <a:buChar char="•"/>
            </a:pPr>
            <a:r>
              <a:rPr lang="en-GB" sz="2200" dirty="0"/>
              <a:t>Scope of impacts (omissions and justifications)</a:t>
            </a:r>
          </a:p>
          <a:p>
            <a:pPr marL="800100" lvl="1" indent="-342900">
              <a:buFont typeface="Arial" panose="020B0604020202020204" pitchFamily="34" charset="0"/>
              <a:buChar char="•"/>
            </a:pPr>
            <a:r>
              <a:rPr lang="en-GB" sz="2200" dirty="0"/>
              <a:t>Alternatives (range / diversity, justification measures, and ‘do-nothing’)</a:t>
            </a:r>
          </a:p>
          <a:p>
            <a:pPr marL="800100" lvl="1" indent="-342900">
              <a:buFont typeface="Arial" panose="020B0604020202020204" pitchFamily="34" charset="0"/>
              <a:buChar char="•"/>
            </a:pPr>
            <a:r>
              <a:rPr lang="en-GB" sz="2200" dirty="0"/>
              <a:t>Public participation (which stages of the EIA, to what extent, influence on the project)</a:t>
            </a:r>
          </a:p>
          <a:p>
            <a:pPr marL="800100" lvl="1" indent="-342900">
              <a:buFont typeface="Arial" panose="020B0604020202020204" pitchFamily="34" charset="0"/>
              <a:buChar char="•"/>
            </a:pPr>
            <a:r>
              <a:rPr lang="en-GB" sz="2200" dirty="0"/>
              <a:t>Response to feedback / consultations (from Scoping Opinion, Statutory consultants, and the public).</a:t>
            </a:r>
          </a:p>
          <a:p>
            <a:pPr marL="342900" indent="-342900">
              <a:buFont typeface="Arial" panose="020B0604020202020204" pitchFamily="34" charset="0"/>
              <a:buChar char="•"/>
            </a:pPr>
            <a:endParaRPr lang="en-GB" sz="2200" dirty="0"/>
          </a:p>
          <a:p>
            <a:pPr marL="342900" indent="-342900">
              <a:buFont typeface="Arial" panose="020B0604020202020204" pitchFamily="34" charset="0"/>
              <a:buChar char="•"/>
            </a:pPr>
            <a:r>
              <a:rPr lang="en-GB" sz="2200" dirty="0"/>
              <a:t>Discuss any key observations and then feed your findings back to the class at the end of the session.</a:t>
            </a: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10/11/2025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a:t>
            </a:r>
            <a:r>
              <a:rPr lang="it-IT" dirty="0"/>
              <a:t>Lecture 6: EIA Critique Workshop</a:t>
            </a:r>
            <a:endParaRPr lang="en-GB" dirty="0"/>
          </a:p>
        </p:txBody>
      </p:sp>
    </p:spTree>
    <p:extLst>
      <p:ext uri="{BB962C8B-B14F-4D97-AF65-F5344CB8AC3E}">
        <p14:creationId xmlns:p14="http://schemas.microsoft.com/office/powerpoint/2010/main" val="31596167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15</a:t>
            </a:fld>
            <a:r>
              <a:rPr lang="en-GB" dirty="0"/>
              <a:t> / 18</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b="1" dirty="0"/>
              <a:t>Summary</a:t>
            </a:r>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2"/>
          <a:srcRect l="20974" r="39608" b="-1"/>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3329418" y="786233"/>
            <a:ext cx="8609369" cy="5262979"/>
          </a:xfrm>
          <a:prstGeom prst="rect">
            <a:avLst/>
          </a:prstGeom>
          <a:noFill/>
        </p:spPr>
        <p:txBody>
          <a:bodyPr wrap="square" rtlCol="0">
            <a:spAutoFit/>
          </a:bodyPr>
          <a:lstStyle/>
          <a:p>
            <a:r>
              <a:rPr lang="en-GB" sz="2800" dirty="0"/>
              <a:t>In this lecture we covered:</a:t>
            </a:r>
          </a:p>
          <a:p>
            <a:endParaRPr lang="en-GB" sz="2800" dirty="0"/>
          </a:p>
          <a:p>
            <a:pPr marL="457200" indent="-457200">
              <a:buFontTx/>
              <a:buChar char="-"/>
            </a:pPr>
            <a:r>
              <a:rPr lang="en-GB" sz="2800" dirty="0"/>
              <a:t>The requirement for public participation as good practice</a:t>
            </a:r>
          </a:p>
          <a:p>
            <a:pPr marL="457200" indent="-457200">
              <a:buFontTx/>
              <a:buChar char="-"/>
            </a:pPr>
            <a:endParaRPr lang="en-GB" sz="2800" dirty="0"/>
          </a:p>
          <a:p>
            <a:pPr marL="457200" indent="-457200">
              <a:buFontTx/>
              <a:buChar char="-"/>
            </a:pPr>
            <a:r>
              <a:rPr lang="en-GB" sz="2800" dirty="0"/>
              <a:t>The pros and cons of implementation, and the differing degrees of inclusion / influence</a:t>
            </a:r>
          </a:p>
          <a:p>
            <a:pPr marL="457200" indent="-457200">
              <a:buFontTx/>
              <a:buChar char="-"/>
            </a:pPr>
            <a:endParaRPr lang="en-GB" sz="2800" dirty="0"/>
          </a:p>
          <a:p>
            <a:pPr marL="457200" indent="-457200">
              <a:buFontTx/>
              <a:buChar char="-"/>
            </a:pPr>
            <a:r>
              <a:rPr lang="en-GB" sz="2800" dirty="0"/>
              <a:t>The legal requirement for participation and information sharing</a:t>
            </a:r>
          </a:p>
          <a:p>
            <a:pPr marL="457200" indent="-457200">
              <a:buFontTx/>
              <a:buChar char="-"/>
            </a:pPr>
            <a:endParaRPr lang="en-GB" sz="2800" dirty="0"/>
          </a:p>
          <a:p>
            <a:pPr marL="457200" indent="-457200">
              <a:buFontTx/>
              <a:buChar char="-"/>
            </a:pPr>
            <a:r>
              <a:rPr lang="en-GB" sz="2800" dirty="0"/>
              <a:t>Local examples of online public “participation”</a:t>
            </a: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10/11/2025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a:t>
            </a:r>
            <a:r>
              <a:rPr lang="it-IT" dirty="0"/>
              <a:t>Lecture 6: EIA Critique Workshop</a:t>
            </a:r>
            <a:endParaRPr lang="en-GB" dirty="0"/>
          </a:p>
        </p:txBody>
      </p:sp>
    </p:spTree>
    <p:extLst>
      <p:ext uri="{BB962C8B-B14F-4D97-AF65-F5344CB8AC3E}">
        <p14:creationId xmlns:p14="http://schemas.microsoft.com/office/powerpoint/2010/main" val="37606613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16</a:t>
            </a:fld>
            <a:r>
              <a:rPr lang="en-GB" dirty="0"/>
              <a:t> / 18</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2025 / 2026		</a:t>
            </a:r>
            <a:r>
              <a:rPr lang="fr-FR" b="1" dirty="0"/>
              <a:t>Next Session</a:t>
            </a:r>
            <a:endParaRPr lang="en-GB" b="1" dirty="0"/>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2"/>
          <a:srcRect l="20974" r="39608" b="-1"/>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3511521" y="1152191"/>
            <a:ext cx="7986988" cy="4524315"/>
          </a:xfrm>
          <a:prstGeom prst="rect">
            <a:avLst/>
          </a:prstGeom>
          <a:noFill/>
        </p:spPr>
        <p:txBody>
          <a:bodyPr wrap="square" rtlCol="0">
            <a:spAutoFit/>
          </a:bodyPr>
          <a:lstStyle/>
          <a:p>
            <a:r>
              <a:rPr lang="en-GB" sz="2400" dirty="0"/>
              <a:t>The next lecture will cover:</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b="1" dirty="0"/>
              <a:t>EIA Best Practice guidance with Rufus Hound (IEMA)</a:t>
            </a:r>
          </a:p>
          <a:p>
            <a:endParaRPr lang="en-GB" sz="2400" dirty="0"/>
          </a:p>
          <a:p>
            <a:r>
              <a:rPr lang="en-GB" sz="2400" dirty="0"/>
              <a:t>Suggested activities: </a:t>
            </a:r>
          </a:p>
          <a:p>
            <a:pPr marL="800100" lvl="1" indent="-342900">
              <a:buFont typeface="Arial" panose="020B0604020202020204" pitchFamily="34" charset="0"/>
              <a:buChar char="•"/>
            </a:pPr>
            <a:r>
              <a:rPr lang="en-GB" sz="2400" dirty="0"/>
              <a:t>Continue with EIA critique</a:t>
            </a:r>
          </a:p>
          <a:p>
            <a:pPr lvl="1"/>
            <a:endParaRPr lang="en-GB" sz="2400" dirty="0"/>
          </a:p>
          <a:p>
            <a:r>
              <a:rPr lang="en-GB" sz="2400" dirty="0"/>
              <a:t>Suggested reading:</a:t>
            </a:r>
          </a:p>
          <a:p>
            <a:pPr marL="800100" lvl="1" indent="-342900">
              <a:buFont typeface="Arial" panose="020B0604020202020204" pitchFamily="34" charset="0"/>
              <a:buChar char="•"/>
            </a:pPr>
            <a:r>
              <a:rPr lang="en-GB" sz="2400" dirty="0"/>
              <a:t>Read and review: </a:t>
            </a:r>
            <a:r>
              <a:rPr lang="en-GB" sz="2400" dirty="0">
                <a:hlinkClick r:id="rId3"/>
              </a:rPr>
              <a:t>Government outlines plans to replace ‘over-complicated’ EIA regime (endsreport.com)</a:t>
            </a:r>
            <a:endParaRPr lang="en-GB" sz="2400" dirty="0"/>
          </a:p>
          <a:p>
            <a:pPr marL="800100" lvl="1" indent="-342900">
              <a:buFont typeface="Arial" panose="020B0604020202020204" pitchFamily="34" charset="0"/>
              <a:buChar char="•"/>
            </a:pPr>
            <a:r>
              <a:rPr lang="en-GB" sz="2400" dirty="0">
                <a:hlinkClick r:id="rId4"/>
              </a:rPr>
              <a:t>New legislation proposes radical changes, replacing EIA | UK (environment-analyst.com)</a:t>
            </a:r>
            <a:endParaRPr lang="en-GB" sz="2400" dirty="0"/>
          </a:p>
          <a:p>
            <a:pPr marL="914400" lvl="1" indent="-457200">
              <a:buFontTx/>
              <a:buChar char="-"/>
            </a:pPr>
            <a:endParaRPr lang="en-GB" sz="2400"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10/11/2025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a:t>
            </a:r>
            <a:r>
              <a:rPr lang="it-IT" dirty="0"/>
              <a:t>Lecture 6: EIA Critique Workshop</a:t>
            </a:r>
            <a:endParaRPr lang="en-GB" dirty="0"/>
          </a:p>
        </p:txBody>
      </p:sp>
    </p:spTree>
    <p:extLst>
      <p:ext uri="{BB962C8B-B14F-4D97-AF65-F5344CB8AC3E}">
        <p14:creationId xmlns:p14="http://schemas.microsoft.com/office/powerpoint/2010/main" val="13608706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17</a:t>
            </a:fld>
            <a:r>
              <a:rPr lang="en-GB" dirty="0"/>
              <a:t> / 18</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2025 / 2026		</a:t>
            </a:r>
            <a:r>
              <a:rPr lang="fr-FR" b="1" dirty="0" err="1"/>
              <a:t>References</a:t>
            </a:r>
            <a:endParaRPr lang="en-GB" b="1" dirty="0"/>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a:blip r:embed="rId2">
            <a:extLst>
              <a:ext uri="{28A0092B-C50C-407E-A947-70E740481C1C}">
                <a14:useLocalDpi xmlns:a14="http://schemas.microsoft.com/office/drawing/2010/main" val="0"/>
              </a:ext>
            </a:extLst>
          </a:blip>
          <a:srcRect l="10300" r="10300"/>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3511521" y="1834772"/>
            <a:ext cx="7986988" cy="2862322"/>
          </a:xfrm>
          <a:prstGeom prst="rect">
            <a:avLst/>
          </a:prstGeom>
          <a:noFill/>
        </p:spPr>
        <p:txBody>
          <a:bodyPr wrap="square" rtlCol="0">
            <a:spAutoFit/>
          </a:bodyPr>
          <a:lstStyle/>
          <a:p>
            <a:pPr marL="285750" indent="-285750">
              <a:buFont typeface="Arial" panose="020B0604020202020204" pitchFamily="34" charset="0"/>
              <a:buChar char="•"/>
            </a:pPr>
            <a:r>
              <a:rPr lang="en-GB" dirty="0">
                <a:solidFill>
                  <a:srgbClr val="222222"/>
                </a:solidFill>
                <a:latin typeface="Arial" panose="020B0604020202020204" pitchFamily="34" charset="0"/>
              </a:rPr>
              <a:t>Hartley, N. and Wood, C., 2005. Public participation in environmental impact assessment—implementing the Aarhus Convention. </a:t>
            </a:r>
            <a:r>
              <a:rPr lang="en-GB" i="1" dirty="0">
                <a:solidFill>
                  <a:srgbClr val="222222"/>
                </a:solidFill>
                <a:latin typeface="Arial" panose="020B0604020202020204" pitchFamily="34" charset="0"/>
              </a:rPr>
              <a:t>Environmental impact assessment review</a:t>
            </a:r>
            <a:r>
              <a:rPr lang="en-GB" dirty="0">
                <a:solidFill>
                  <a:srgbClr val="222222"/>
                </a:solidFill>
                <a:latin typeface="Arial" panose="020B0604020202020204" pitchFamily="34" charset="0"/>
              </a:rPr>
              <a:t>, </a:t>
            </a:r>
            <a:r>
              <a:rPr lang="en-GB" i="1" dirty="0">
                <a:solidFill>
                  <a:srgbClr val="222222"/>
                </a:solidFill>
                <a:latin typeface="Arial" panose="020B0604020202020204" pitchFamily="34" charset="0"/>
              </a:rPr>
              <a:t>25</a:t>
            </a:r>
            <a:r>
              <a:rPr lang="en-GB" dirty="0">
                <a:solidFill>
                  <a:srgbClr val="222222"/>
                </a:solidFill>
                <a:latin typeface="Arial" panose="020B0604020202020204" pitchFamily="34" charset="0"/>
              </a:rPr>
              <a:t>(4), pp.319-340.</a:t>
            </a:r>
          </a:p>
          <a:p>
            <a:pPr marL="285750" indent="-285750">
              <a:buFont typeface="Arial" panose="020B0604020202020204" pitchFamily="34" charset="0"/>
              <a:buChar char="•"/>
            </a:pPr>
            <a:endParaRPr lang="en-GB" dirty="0">
              <a:solidFill>
                <a:srgbClr val="222222"/>
              </a:solidFill>
              <a:latin typeface="Arial" panose="020B0604020202020204" pitchFamily="34" charset="0"/>
            </a:endParaRPr>
          </a:p>
          <a:p>
            <a:pPr marL="285750" indent="-285750">
              <a:buFont typeface="Arial" panose="020B0604020202020204" pitchFamily="34" charset="0"/>
              <a:buChar char="•"/>
            </a:pPr>
            <a:r>
              <a:rPr lang="en-GB" dirty="0" err="1">
                <a:solidFill>
                  <a:srgbClr val="222222"/>
                </a:solidFill>
                <a:latin typeface="Arial" panose="020B0604020202020204" pitchFamily="34" charset="0"/>
              </a:rPr>
              <a:t>O'Faircheallaigh</a:t>
            </a:r>
            <a:r>
              <a:rPr lang="en-GB" dirty="0">
                <a:solidFill>
                  <a:srgbClr val="222222"/>
                </a:solidFill>
                <a:latin typeface="Arial" panose="020B0604020202020204" pitchFamily="34" charset="0"/>
              </a:rPr>
              <a:t>, C., 2010. Public participation and environmental impact assessment: Purposes, implications, and lessons for public policy making. </a:t>
            </a:r>
            <a:r>
              <a:rPr lang="en-GB" i="1" dirty="0">
                <a:solidFill>
                  <a:srgbClr val="222222"/>
                </a:solidFill>
                <a:latin typeface="Arial" panose="020B0604020202020204" pitchFamily="34" charset="0"/>
              </a:rPr>
              <a:t>Environmental impact assessment review</a:t>
            </a:r>
            <a:r>
              <a:rPr lang="en-GB" dirty="0">
                <a:solidFill>
                  <a:srgbClr val="222222"/>
                </a:solidFill>
                <a:latin typeface="Arial" panose="020B0604020202020204" pitchFamily="34" charset="0"/>
              </a:rPr>
              <a:t>, </a:t>
            </a:r>
            <a:r>
              <a:rPr lang="en-GB" i="1" dirty="0">
                <a:solidFill>
                  <a:srgbClr val="222222"/>
                </a:solidFill>
                <a:latin typeface="Arial" panose="020B0604020202020204" pitchFamily="34" charset="0"/>
              </a:rPr>
              <a:t>30</a:t>
            </a:r>
            <a:r>
              <a:rPr lang="en-GB" dirty="0">
                <a:solidFill>
                  <a:srgbClr val="222222"/>
                </a:solidFill>
                <a:latin typeface="Arial" panose="020B0604020202020204" pitchFamily="34" charset="0"/>
              </a:rPr>
              <a:t>(1), pp.19-27.</a:t>
            </a:r>
          </a:p>
          <a:p>
            <a:pPr marL="285750" indent="-285750">
              <a:buFont typeface="Arial" panose="020B0604020202020204" pitchFamily="34" charset="0"/>
              <a:buChar char="•"/>
            </a:pPr>
            <a:endParaRPr lang="en-GB" dirty="0">
              <a:solidFill>
                <a:srgbClr val="222222"/>
              </a:solidFill>
              <a:latin typeface="Arial" panose="020B0604020202020204" pitchFamily="34" charset="0"/>
            </a:endParaRPr>
          </a:p>
          <a:p>
            <a:pPr marL="285750" indent="-285750">
              <a:buFont typeface="Arial" panose="020B0604020202020204" pitchFamily="34" charset="0"/>
              <a:buChar char="•"/>
            </a:pPr>
            <a:r>
              <a:rPr lang="en-GB" b="0" i="0" dirty="0">
                <a:solidFill>
                  <a:srgbClr val="222222"/>
                </a:solidFill>
                <a:effectLst/>
                <a:latin typeface="Arial" panose="020B0604020202020204" pitchFamily="34" charset="0"/>
              </a:rPr>
              <a:t>Westman, W.E., 1985. </a:t>
            </a:r>
            <a:r>
              <a:rPr lang="en-GB" b="0" i="1" dirty="0">
                <a:solidFill>
                  <a:srgbClr val="222222"/>
                </a:solidFill>
                <a:effectLst/>
                <a:latin typeface="Arial" panose="020B0604020202020204" pitchFamily="34" charset="0"/>
              </a:rPr>
              <a:t>Ecology impact assessment and environmental planning</a:t>
            </a:r>
            <a:r>
              <a:rPr lang="en-GB" b="0" i="0" dirty="0">
                <a:solidFill>
                  <a:srgbClr val="222222"/>
                </a:solidFill>
                <a:effectLst/>
                <a:latin typeface="Arial" panose="020B0604020202020204" pitchFamily="34" charset="0"/>
              </a:rPr>
              <a:t>. John Wiley &amp; Sons.</a:t>
            </a:r>
            <a:endParaRPr lang="en-GB" sz="2800"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10/11/2025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a:t>
            </a:r>
            <a:r>
              <a:rPr lang="it-IT" dirty="0"/>
              <a:t>Lecture 6: EIA Critique Workshop</a:t>
            </a:r>
            <a:endParaRPr lang="en-GB" dirty="0"/>
          </a:p>
        </p:txBody>
      </p:sp>
    </p:spTree>
    <p:extLst>
      <p:ext uri="{BB962C8B-B14F-4D97-AF65-F5344CB8AC3E}">
        <p14:creationId xmlns:p14="http://schemas.microsoft.com/office/powerpoint/2010/main" val="31088268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18</a:t>
            </a:fld>
            <a:r>
              <a:rPr lang="en-GB" dirty="0"/>
              <a:t> / 18</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2025 / 2026		</a:t>
            </a:r>
            <a:r>
              <a:rPr lang="fr-FR" b="1" dirty="0"/>
              <a:t>Questions</a:t>
            </a:r>
            <a:endParaRPr lang="en-GB" b="1" dirty="0"/>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2"/>
          <a:srcRect l="20974" r="39608" b="-1"/>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3825380" y="2128688"/>
            <a:ext cx="8068259" cy="2062103"/>
          </a:xfrm>
          <a:prstGeom prst="rect">
            <a:avLst/>
          </a:prstGeom>
          <a:noFill/>
        </p:spPr>
        <p:txBody>
          <a:bodyPr wrap="square" rtlCol="0">
            <a:spAutoFit/>
          </a:bodyPr>
          <a:lstStyle/>
          <a:p>
            <a:pPr algn="ctr"/>
            <a:r>
              <a:rPr lang="en-GB" sz="3200" dirty="0"/>
              <a:t>Any questions?</a:t>
            </a:r>
          </a:p>
          <a:p>
            <a:endParaRPr lang="en-GB" sz="2400" dirty="0"/>
          </a:p>
          <a:p>
            <a:r>
              <a:rPr lang="en-GB" sz="2400" dirty="0"/>
              <a:t>Please contact via: </a:t>
            </a:r>
          </a:p>
          <a:p>
            <a:r>
              <a:rPr lang="en-GB" sz="2400" dirty="0"/>
              <a:t>Email:		</a:t>
            </a:r>
            <a:r>
              <a:rPr lang="en-GB" dirty="0">
                <a:hlinkClick r:id="rId3"/>
              </a:rPr>
              <a:t>a.cunningham@uwtsd.ac.uk</a:t>
            </a:r>
            <a:endParaRPr lang="en-GB" dirty="0"/>
          </a:p>
          <a:p>
            <a:r>
              <a:rPr lang="en-GB" sz="2400" dirty="0"/>
              <a:t>Teams:		</a:t>
            </a:r>
            <a:r>
              <a:rPr lang="en-GB" sz="1400" dirty="0"/>
              <a:t>“ACNA6002 Environmental Assessment, Management, and Auditing 2024/25_GRP”</a:t>
            </a:r>
            <a:endParaRPr lang="en-GB" sz="2400"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10/11/2025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a:t>
            </a:r>
            <a:r>
              <a:rPr lang="it-IT" dirty="0"/>
              <a:t>Lecture 6: EIA Critique Workshop</a:t>
            </a:r>
            <a:endParaRPr lang="en-GB" dirty="0"/>
          </a:p>
        </p:txBody>
      </p:sp>
    </p:spTree>
    <p:extLst>
      <p:ext uri="{BB962C8B-B14F-4D97-AF65-F5344CB8AC3E}">
        <p14:creationId xmlns:p14="http://schemas.microsoft.com/office/powerpoint/2010/main" val="25451937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525" row="2">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007AC612-792E-4909-A5B0-A69F33CEF70F}">
  <we:reference id="3e0fcce7-415c-4081-926c-b4e449c650e4" version="1.1.0.1" store="EXCatalog" storeType="EXCatalog"/>
  <we:alternateReferences>
    <we:reference id="WA200004709" version="1.1.0.1" store="en-GB"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0</TotalTime>
  <Words>2435</Words>
  <Application>Microsoft Office PowerPoint</Application>
  <PresentationFormat>Widescreen</PresentationFormat>
  <Paragraphs>261</Paragraphs>
  <Slides>18</Slides>
  <Notes>4</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Calibri</vt:lpstr>
      <vt:lpstr>Calibri Light</vt:lpstr>
      <vt:lpstr>Comic Sans MS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ACNA6002: Environmental Management, Assessment &amp; Auditing</dc:title>
  <dc:creator>Alisdair Cunningham</dc:creator>
  <cp:lastModifiedBy>Alisdair Cunningham</cp:lastModifiedBy>
  <cp:revision>8</cp:revision>
  <dcterms:created xsi:type="dcterms:W3CDTF">2023-07-26T10:21:48Z</dcterms:created>
  <dcterms:modified xsi:type="dcterms:W3CDTF">2025-11-07T14:22:27Z</dcterms:modified>
</cp:coreProperties>
</file>