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67" r:id="rId16"/>
    <p:sldId id="272"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3/20/2023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8271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3/20/2023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249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3/20/2023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90303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3/20/2023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63830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3/20/2023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219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3/20/2023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763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3/20/2023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9969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3/20/2023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6287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3/20/2023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9112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3/20/2023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824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3/20/2023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2688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3/20/2023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71823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vBcsj3LNtx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5774" y="639098"/>
            <a:ext cx="3777297" cy="3244825"/>
          </a:xfrm>
        </p:spPr>
        <p:txBody>
          <a:bodyPr>
            <a:normAutofit/>
          </a:bodyPr>
          <a:lstStyle/>
          <a:p>
            <a:r>
              <a:rPr lang="en-GB" sz="4000" b="1" dirty="0">
                <a:latin typeface="Calibri" panose="020F0502020204030204" pitchFamily="34" charset="0"/>
                <a:cs typeface="Calibri" panose="020F0502020204030204" pitchFamily="34" charset="0"/>
              </a:rPr>
              <a:t>Assessment 1</a:t>
            </a:r>
          </a:p>
        </p:txBody>
      </p:sp>
      <p:sp>
        <p:nvSpPr>
          <p:cNvPr id="3" name="Subtitle 2"/>
          <p:cNvSpPr>
            <a:spLocks noGrp="1"/>
          </p:cNvSpPr>
          <p:nvPr>
            <p:ph type="subTitle" idx="1"/>
          </p:nvPr>
        </p:nvSpPr>
        <p:spPr>
          <a:xfrm>
            <a:off x="7765774" y="4455620"/>
            <a:ext cx="3793326" cy="1534353"/>
          </a:xfrm>
        </p:spPr>
        <p:txBody>
          <a:bodyPr vert="horz" lIns="91440" tIns="45720" rIns="91440" bIns="45720" rtlCol="0" anchor="t">
            <a:noAutofit/>
          </a:bodyPr>
          <a:lstStyle/>
          <a:p>
            <a:r>
              <a:rPr lang="en-GB" sz="2000" b="1" dirty="0">
                <a:solidFill>
                  <a:schemeClr val="tx1">
                    <a:lumMod val="85000"/>
                    <a:lumOff val="15000"/>
                  </a:schemeClr>
                </a:solidFill>
                <a:latin typeface="Calibri" panose="020F0502020204030204" pitchFamily="34" charset="0"/>
                <a:cs typeface="Calibri" panose="020F0502020204030204" pitchFamily="34" charset="0"/>
              </a:rPr>
              <a:t>BMBM4009</a:t>
            </a:r>
            <a:r>
              <a:rPr lang="en-GB" sz="2000" dirty="0">
                <a:solidFill>
                  <a:schemeClr val="tx1">
                    <a:lumMod val="85000"/>
                    <a:lumOff val="15000"/>
                  </a:schemeClr>
                </a:solidFill>
                <a:latin typeface="Calibri" panose="020F0502020204030204" pitchFamily="34" charset="0"/>
                <a:cs typeface="Calibri" panose="020F0502020204030204" pitchFamily="34" charset="0"/>
              </a:rPr>
              <a:t> </a:t>
            </a:r>
            <a:r>
              <a:rPr lang="en-GB" sz="2000" b="1" dirty="0">
                <a:solidFill>
                  <a:schemeClr val="tx1">
                    <a:lumMod val="85000"/>
                    <a:lumOff val="15000"/>
                  </a:schemeClr>
                </a:solidFill>
                <a:latin typeface="Calibri" panose="020F0502020204030204" pitchFamily="34" charset="0"/>
                <a:cs typeface="Calibri" panose="020F0502020204030204" pitchFamily="34" charset="0"/>
              </a:rPr>
              <a:t>Contemporary Challenges: Making a Difference</a:t>
            </a:r>
          </a:p>
        </p:txBody>
      </p:sp>
      <p:pic>
        <p:nvPicPr>
          <p:cNvPr id="4" name="Picture 4" descr="Text&#10;&#10;Description automatically generated">
            <a:extLst>
              <a:ext uri="{FF2B5EF4-FFF2-40B4-BE49-F238E27FC236}">
                <a16:creationId xmlns:a16="http://schemas.microsoft.com/office/drawing/2014/main" id="{1572897B-A04F-44EF-95B3-1F39A4DE6DDF}"/>
              </a:ext>
            </a:extLst>
          </p:cNvPr>
          <p:cNvPicPr>
            <a:picLocks noChangeAspect="1"/>
          </p:cNvPicPr>
          <p:nvPr/>
        </p:nvPicPr>
        <p:blipFill>
          <a:blip r:embed="rId2"/>
          <a:stretch>
            <a:fillRect/>
          </a:stretch>
        </p:blipFill>
        <p:spPr>
          <a:xfrm>
            <a:off x="633999" y="867276"/>
            <a:ext cx="6912217" cy="4599766"/>
          </a:xfrm>
          <a:prstGeom prst="rect">
            <a:avLst/>
          </a:prstGeom>
        </p:spPr>
      </p:pic>
      <p:cxnSp>
        <p:nvCxnSpPr>
          <p:cNvPr id="18" name="Straight Connector 10">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2">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8278-A815-4022-B7CD-6C593D583275}"/>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Assessment Task</a:t>
            </a:r>
          </a:p>
        </p:txBody>
      </p:sp>
      <p:sp>
        <p:nvSpPr>
          <p:cNvPr id="3" name="Content Placeholder 2">
            <a:extLst>
              <a:ext uri="{FF2B5EF4-FFF2-40B4-BE49-F238E27FC236}">
                <a16:creationId xmlns:a16="http://schemas.microsoft.com/office/drawing/2014/main" id="{5B3E32B1-2A2C-4C5E-94EE-62DF96156989}"/>
              </a:ext>
            </a:extLst>
          </p:cNvPr>
          <p:cNvSpPr>
            <a:spLocks noGrp="1"/>
          </p:cNvSpPr>
          <p:nvPr>
            <p:ph idx="1"/>
          </p:nvPr>
        </p:nvSpPr>
        <p:spPr/>
        <p:txBody>
          <a:bodyPr vert="horz" lIns="0" tIns="45720" rIns="0" bIns="45720" rtlCol="0" anchor="t">
            <a:normAutofit/>
          </a:bodyPr>
          <a:lstStyle/>
          <a:p>
            <a:pPr algn="just"/>
            <a:r>
              <a:rPr lang="en-GB" sz="2000" dirty="0">
                <a:latin typeface="Calibri" panose="020F0502020204030204" pitchFamily="34" charset="0"/>
                <a:ea typeface="+mn-lt"/>
                <a:cs typeface="Calibri" panose="020F0502020204030204" pitchFamily="34" charset="0"/>
              </a:rPr>
              <a:t>Produce an e-portfolio that address the following task: </a:t>
            </a:r>
            <a:endParaRPr lang="en-GB" sz="2000" dirty="0">
              <a:latin typeface="Calibri" panose="020F0502020204030204" pitchFamily="34" charset="0"/>
              <a:cs typeface="Calibri" panose="020F0502020204030204" pitchFamily="34" charset="0"/>
            </a:endParaRPr>
          </a:p>
          <a:p>
            <a:pPr algn="just"/>
            <a:r>
              <a:rPr lang="en-GB" sz="2000" dirty="0">
                <a:latin typeface="Calibri" panose="020F0502020204030204" pitchFamily="34" charset="0"/>
                <a:ea typeface="+mn-lt"/>
                <a:cs typeface="Calibri" panose="020F0502020204030204" pitchFamily="34" charset="0"/>
              </a:rPr>
              <a:t>  </a:t>
            </a:r>
            <a:endParaRPr lang="en-GB"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ea typeface="+mn-lt"/>
                <a:cs typeface="Calibri" panose="020F0502020204030204" pitchFamily="34" charset="0"/>
              </a:rPr>
              <a:t>Create a blog site and make 3 posts (90 Marks).</a:t>
            </a:r>
            <a:r>
              <a:rPr lang="en-GB" sz="2000" dirty="0">
                <a:latin typeface="Calibri" panose="020F0502020204030204" pitchFamily="34" charset="0"/>
                <a:ea typeface="+mn-lt"/>
                <a:cs typeface="Calibri" panose="020F0502020204030204" pitchFamily="34" charset="0"/>
              </a:rPr>
              <a:t> </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8089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5CB6B-8B23-4A3C-8369-9C6B4E24D9FA}"/>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Create a Blog Site</a:t>
            </a:r>
          </a:p>
        </p:txBody>
      </p:sp>
      <p:sp>
        <p:nvSpPr>
          <p:cNvPr id="3" name="Content Placeholder 2">
            <a:extLst>
              <a:ext uri="{FF2B5EF4-FFF2-40B4-BE49-F238E27FC236}">
                <a16:creationId xmlns:a16="http://schemas.microsoft.com/office/drawing/2014/main" id="{E9B907BC-B5D5-42BB-871A-07970DA644DE}"/>
              </a:ext>
            </a:extLst>
          </p:cNvPr>
          <p:cNvSpPr>
            <a:spLocks noGrp="1"/>
          </p:cNvSpPr>
          <p:nvPr>
            <p:ph idx="1"/>
          </p:nvPr>
        </p:nvSpPr>
        <p:spPr/>
        <p:txBody>
          <a:bodyPr vert="horz" lIns="0" tIns="45720" rIns="0" bIns="45720" rtlCol="0" anchor="t">
            <a:normAutofit/>
          </a:bodyPr>
          <a:lstStyle/>
          <a:p>
            <a:r>
              <a:rPr lang="en-GB" sz="2400" dirty="0">
                <a:latin typeface="Calibri" panose="020F0502020204030204" pitchFamily="34" charset="0"/>
                <a:cs typeface="Calibri" panose="020F0502020204030204" pitchFamily="34" charset="0"/>
              </a:rPr>
              <a:t>You need to create a site to host your blog posts.</a:t>
            </a:r>
          </a:p>
          <a:p>
            <a:r>
              <a:rPr lang="en-GB" sz="2400" dirty="0">
                <a:latin typeface="Calibri" panose="020F0502020204030204" pitchFamily="34" charset="0"/>
                <a:cs typeface="Calibri" panose="020F0502020204030204" pitchFamily="34" charset="0"/>
              </a:rPr>
              <a:t>There are many video tutorials on YouTube you can access to help you with this.  Here is an example of one about WordPress:</a:t>
            </a:r>
          </a:p>
          <a:p>
            <a:r>
              <a:rPr lang="en-GB" dirty="0">
                <a:ea typeface="+mn-lt"/>
                <a:cs typeface="+mn-lt"/>
                <a:hlinkClick r:id="rId2"/>
              </a:rPr>
              <a:t>https://youtu.be/vBcsj3LNtxM</a:t>
            </a:r>
            <a:r>
              <a:rPr lang="en-GB" dirty="0">
                <a:ea typeface="+mn-lt"/>
                <a:cs typeface="+mn-lt"/>
              </a:rPr>
              <a:t> </a:t>
            </a:r>
            <a:endParaRPr lang="en-GB" dirty="0"/>
          </a:p>
        </p:txBody>
      </p:sp>
    </p:spTree>
    <p:extLst>
      <p:ext uri="{BB962C8B-B14F-4D97-AF65-F5344CB8AC3E}">
        <p14:creationId xmlns:p14="http://schemas.microsoft.com/office/powerpoint/2010/main" val="310217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5">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3E003-9153-424D-9473-9B3554B6E672}"/>
              </a:ext>
            </a:extLst>
          </p:cNvPr>
          <p:cNvSpPr>
            <a:spLocks noGrp="1"/>
          </p:cNvSpPr>
          <p:nvPr>
            <p:ph type="title"/>
          </p:nvPr>
        </p:nvSpPr>
        <p:spPr>
          <a:xfrm>
            <a:off x="649358" y="286603"/>
            <a:ext cx="10506322" cy="1450757"/>
          </a:xfrm>
        </p:spPr>
        <p:txBody>
          <a:bodyPr>
            <a:normAutofit/>
          </a:bodyPr>
          <a:lstStyle/>
          <a:p>
            <a:r>
              <a:rPr lang="en-GB" b="1" dirty="0">
                <a:latin typeface="Calibri" panose="020F0502020204030204" pitchFamily="34" charset="0"/>
                <a:cs typeface="Calibri" panose="020F0502020204030204" pitchFamily="34" charset="0"/>
              </a:rPr>
              <a:t>Make it Personal</a:t>
            </a:r>
          </a:p>
        </p:txBody>
      </p:sp>
      <p:cxnSp>
        <p:nvCxnSpPr>
          <p:cNvPr id="19"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790CD2-7E7C-49C6-A14C-6711A7F460C9}"/>
              </a:ext>
            </a:extLst>
          </p:cNvPr>
          <p:cNvSpPr>
            <a:spLocks noGrp="1"/>
          </p:cNvSpPr>
          <p:nvPr>
            <p:ph idx="1"/>
          </p:nvPr>
        </p:nvSpPr>
        <p:spPr>
          <a:xfrm>
            <a:off x="490331" y="2108201"/>
            <a:ext cx="6427304" cy="3974545"/>
          </a:xfrm>
        </p:spPr>
        <p:txBody>
          <a:bodyPr vert="horz" lIns="0" tIns="45720" rIns="0" bIns="45720" rtlCol="0" anchor="t">
            <a:noAutofit/>
          </a:bodyPr>
          <a:lstStyle/>
          <a:p>
            <a:pPr>
              <a:lnSpc>
                <a:spcPct val="110000"/>
              </a:lnSpc>
            </a:pPr>
            <a:r>
              <a:rPr lang="en-GB" sz="2200" dirty="0">
                <a:latin typeface="Calibri" panose="020F0502020204030204" pitchFamily="34" charset="0"/>
                <a:cs typeface="Calibri" panose="020F0502020204030204" pitchFamily="34" charset="0"/>
              </a:rPr>
              <a:t>To Maximise the potential for marks relating to </a:t>
            </a:r>
            <a:r>
              <a:rPr lang="en-GB" sz="2200" b="1" dirty="0">
                <a:solidFill>
                  <a:schemeClr val="accent1">
                    <a:lumMod val="50000"/>
                  </a:schemeClr>
                </a:solidFill>
                <a:latin typeface="Calibri" panose="020F0502020204030204" pitchFamily="34" charset="0"/>
                <a:cs typeface="Calibri" panose="020F0502020204030204" pitchFamily="34" charset="0"/>
              </a:rPr>
              <a:t>Transferable Skills for Professional Practice</a:t>
            </a:r>
            <a:r>
              <a:rPr lang="en-GB" sz="2200" dirty="0">
                <a:latin typeface="Calibri" panose="020F0502020204030204" pitchFamily="34" charset="0"/>
                <a:cs typeface="Calibri" panose="020F0502020204030204" pitchFamily="34" charset="0"/>
              </a:rPr>
              <a:t> you should personalise the page to reflect your values and passions.</a:t>
            </a:r>
          </a:p>
          <a:p>
            <a:pPr>
              <a:lnSpc>
                <a:spcPct val="110000"/>
              </a:lnSpc>
              <a:buFont typeface="Wingdings" panose="020F0502020204030204" pitchFamily="34" charset="0"/>
              <a:buChar char="§"/>
            </a:pPr>
            <a:r>
              <a:rPr lang="en-GB" sz="2200" dirty="0">
                <a:latin typeface="Calibri" panose="020F0502020204030204" pitchFamily="34" charset="0"/>
                <a:cs typeface="Calibri" panose="020F0502020204030204" pitchFamily="34" charset="0"/>
              </a:rPr>
              <a:t> Choose a theme from the templates available</a:t>
            </a:r>
          </a:p>
          <a:p>
            <a:pPr>
              <a:lnSpc>
                <a:spcPct val="110000"/>
              </a:lnSpc>
              <a:buFont typeface="Wingdings" panose="020F0502020204030204" pitchFamily="34" charset="0"/>
              <a:buChar char="§"/>
            </a:pPr>
            <a:r>
              <a:rPr lang="en-GB" sz="2200" dirty="0">
                <a:latin typeface="Calibri" panose="020F0502020204030204" pitchFamily="34" charset="0"/>
                <a:cs typeface="Calibri" panose="020F0502020204030204" pitchFamily="34" charset="0"/>
              </a:rPr>
              <a:t> Complete the about section with something about you that resonates with the topics you will be discussing.</a:t>
            </a:r>
          </a:p>
          <a:p>
            <a:pPr>
              <a:lnSpc>
                <a:spcPct val="110000"/>
              </a:lnSpc>
              <a:buFont typeface="Wingdings" panose="020F0502020204030204" pitchFamily="34" charset="0"/>
              <a:buChar char="§"/>
            </a:pPr>
            <a:r>
              <a:rPr lang="en-GB" sz="2200" dirty="0">
                <a:latin typeface="Calibri" panose="020F0502020204030204" pitchFamily="34" charset="0"/>
                <a:cs typeface="Calibri" panose="020F0502020204030204" pitchFamily="34" charset="0"/>
              </a:rPr>
              <a:t>Choose images reflective of you and the content of the blog.</a:t>
            </a:r>
          </a:p>
        </p:txBody>
      </p:sp>
      <p:pic>
        <p:nvPicPr>
          <p:cNvPr id="4" name="Picture 4" descr="Graphical user interface, application&#10;&#10;Description automatically generated">
            <a:extLst>
              <a:ext uri="{FF2B5EF4-FFF2-40B4-BE49-F238E27FC236}">
                <a16:creationId xmlns:a16="http://schemas.microsoft.com/office/drawing/2014/main" id="{0FDCDE91-85B5-49FF-9AB6-3BF90BA290D2}"/>
              </a:ext>
            </a:extLst>
          </p:cNvPr>
          <p:cNvPicPr>
            <a:picLocks noChangeAspect="1"/>
          </p:cNvPicPr>
          <p:nvPr/>
        </p:nvPicPr>
        <p:blipFill rotWithShape="1">
          <a:blip r:embed="rId2"/>
          <a:srcRect l="19442" r="29772" b="1"/>
          <a:stretch/>
        </p:blipFill>
        <p:spPr>
          <a:xfrm>
            <a:off x="7389972" y="2156428"/>
            <a:ext cx="3621024" cy="3600613"/>
          </a:xfrm>
          <a:prstGeom prst="rect">
            <a:avLst/>
          </a:prstGeom>
        </p:spPr>
      </p:pic>
      <p:sp>
        <p:nvSpPr>
          <p:cNvPr id="21" name="Rectangle 19">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0962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9426B45-4C4F-4D52-8537-76E9A5B89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5F2346-750B-4B32-BCF0-3488CD9595C2}"/>
              </a:ext>
            </a:extLst>
          </p:cNvPr>
          <p:cNvSpPr>
            <a:spLocks noGrp="1"/>
          </p:cNvSpPr>
          <p:nvPr>
            <p:ph type="title"/>
          </p:nvPr>
        </p:nvSpPr>
        <p:spPr>
          <a:xfrm>
            <a:off x="662609" y="286604"/>
            <a:ext cx="10432111" cy="1129610"/>
          </a:xfrm>
        </p:spPr>
        <p:txBody>
          <a:bodyPr>
            <a:normAutofit/>
          </a:bodyPr>
          <a:lstStyle/>
          <a:p>
            <a:r>
              <a:rPr lang="en-GB" b="1" dirty="0">
                <a:latin typeface="Calibri" panose="020F0502020204030204" pitchFamily="34" charset="0"/>
                <a:cs typeface="Calibri" panose="020F0502020204030204" pitchFamily="34" charset="0"/>
              </a:rPr>
              <a:t>Post 1</a:t>
            </a:r>
          </a:p>
        </p:txBody>
      </p:sp>
      <p:cxnSp>
        <p:nvCxnSpPr>
          <p:cNvPr id="20" name="Straight Connector 19">
            <a:extLst>
              <a:ext uri="{FF2B5EF4-FFF2-40B4-BE49-F238E27FC236}">
                <a16:creationId xmlns:a16="http://schemas.microsoft.com/office/drawing/2014/main" id="{CF117E1C-E964-4433-B1A8-BB2301D0F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592C8A2-E8D3-4F8A-BA79-B0BDC0D8634F}"/>
              </a:ext>
            </a:extLst>
          </p:cNvPr>
          <p:cNvPicPr>
            <a:picLocks noChangeAspect="1"/>
          </p:cNvPicPr>
          <p:nvPr/>
        </p:nvPicPr>
        <p:blipFill rotWithShape="1">
          <a:blip r:embed="rId2"/>
          <a:srcRect l="15812" r="25936" b="3"/>
          <a:stretch/>
        </p:blipFill>
        <p:spPr>
          <a:xfrm>
            <a:off x="808383" y="2108200"/>
            <a:ext cx="3339547" cy="3600613"/>
          </a:xfrm>
          <a:prstGeom prst="rect">
            <a:avLst/>
          </a:prstGeom>
        </p:spPr>
      </p:pic>
      <p:sp>
        <p:nvSpPr>
          <p:cNvPr id="3" name="Content Placeholder 2">
            <a:extLst>
              <a:ext uri="{FF2B5EF4-FFF2-40B4-BE49-F238E27FC236}">
                <a16:creationId xmlns:a16="http://schemas.microsoft.com/office/drawing/2014/main" id="{B5FE0BC4-1345-4A30-813C-0080B2AF9D17}"/>
              </a:ext>
            </a:extLst>
          </p:cNvPr>
          <p:cNvSpPr>
            <a:spLocks noGrp="1"/>
          </p:cNvSpPr>
          <p:nvPr>
            <p:ph idx="1"/>
          </p:nvPr>
        </p:nvSpPr>
        <p:spPr>
          <a:xfrm>
            <a:off x="4465983" y="2108201"/>
            <a:ext cx="7010400" cy="3760891"/>
          </a:xfrm>
        </p:spPr>
        <p:txBody>
          <a:bodyPr vert="horz" lIns="0" tIns="45720" rIns="0" bIns="45720" rtlCol="0" anchor="t">
            <a:noAutofit/>
          </a:bodyPr>
          <a:lstStyle/>
          <a:p>
            <a:pPr>
              <a:lnSpc>
                <a:spcPct val="110000"/>
              </a:lnSpc>
            </a:pPr>
            <a:r>
              <a:rPr lang="en-GB" sz="1600" b="1" dirty="0">
                <a:ea typeface="+mn-lt"/>
                <a:cs typeface="+mn-lt"/>
              </a:rPr>
              <a:t>Based on your learning from Unit 1, what do you consider to be the biggest threat to humankind and why? </a:t>
            </a:r>
          </a:p>
          <a:p>
            <a:pPr>
              <a:lnSpc>
                <a:spcPct val="110000"/>
              </a:lnSpc>
            </a:pPr>
            <a:r>
              <a:rPr lang="en-GB" sz="1600" dirty="0"/>
              <a:t>In this post you should articulate an issue that resonates with you from the Unit 1 content, such as:</a:t>
            </a:r>
          </a:p>
          <a:p>
            <a:pPr>
              <a:lnSpc>
                <a:spcPct val="110000"/>
              </a:lnSpc>
              <a:buFont typeface="Wingdings" panose="020F0502020204030204" pitchFamily="34" charset="0"/>
              <a:buChar char="§"/>
            </a:pPr>
            <a:r>
              <a:rPr lang="en-GB" sz="1600" dirty="0"/>
              <a:t> Climate change or extinction</a:t>
            </a:r>
          </a:p>
          <a:p>
            <a:pPr>
              <a:lnSpc>
                <a:spcPct val="110000"/>
              </a:lnSpc>
              <a:buFont typeface="Wingdings" panose="020F0502020204030204" pitchFamily="34" charset="0"/>
              <a:buChar char="§"/>
            </a:pPr>
            <a:r>
              <a:rPr lang="en-GB" sz="1600" dirty="0"/>
              <a:t> Issues of inequality relating to one area of discrimination </a:t>
            </a:r>
          </a:p>
          <a:p>
            <a:pPr>
              <a:lnSpc>
                <a:spcPct val="110000"/>
              </a:lnSpc>
              <a:buFont typeface="Wingdings" panose="020F0502020204030204" pitchFamily="34" charset="0"/>
              <a:buChar char="§"/>
            </a:pPr>
            <a:r>
              <a:rPr lang="en-GB" sz="1600" dirty="0"/>
              <a:t> Issues relating to health of global significance</a:t>
            </a:r>
          </a:p>
          <a:p>
            <a:pPr>
              <a:lnSpc>
                <a:spcPct val="110000"/>
              </a:lnSpc>
              <a:buFont typeface="Wingdings" panose="020F0502020204030204" pitchFamily="34" charset="0"/>
              <a:buChar char="§"/>
            </a:pPr>
            <a:r>
              <a:rPr lang="en-GB" sz="1600" dirty="0"/>
              <a:t>The threat of automation and the future of work</a:t>
            </a:r>
          </a:p>
          <a:p>
            <a:pPr>
              <a:lnSpc>
                <a:spcPct val="110000"/>
              </a:lnSpc>
            </a:pPr>
            <a:r>
              <a:rPr lang="en-GB" sz="1600" dirty="0"/>
              <a:t>You should consider why you think this issue should be given attention and  ideally have some sort of  call to action. </a:t>
            </a:r>
          </a:p>
        </p:txBody>
      </p:sp>
      <p:sp>
        <p:nvSpPr>
          <p:cNvPr id="22" name="Rectangle 21">
            <a:extLst>
              <a:ext uri="{FF2B5EF4-FFF2-40B4-BE49-F238E27FC236}">
                <a16:creationId xmlns:a16="http://schemas.microsoft.com/office/drawing/2014/main" id="{67E6FB20-7663-466F-A928-9371C34F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427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9359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F7918-FF7A-4340-B015-E101B2A54065}"/>
              </a:ext>
            </a:extLst>
          </p:cNvPr>
          <p:cNvSpPr>
            <a:spLocks noGrp="1"/>
          </p:cNvSpPr>
          <p:nvPr>
            <p:ph type="title"/>
          </p:nvPr>
        </p:nvSpPr>
        <p:spPr>
          <a:xfrm>
            <a:off x="636104" y="286603"/>
            <a:ext cx="10519576" cy="1079069"/>
          </a:xfrm>
        </p:spPr>
        <p:txBody>
          <a:bodyPr>
            <a:normAutofit/>
          </a:bodyPr>
          <a:lstStyle/>
          <a:p>
            <a:r>
              <a:rPr lang="en-GB" b="1" dirty="0">
                <a:latin typeface="Calibri" panose="020F0502020204030204" pitchFamily="34" charset="0"/>
                <a:cs typeface="Calibri" panose="020F0502020204030204" pitchFamily="34" charset="0"/>
              </a:rPr>
              <a:t>Post 2</a:t>
            </a:r>
            <a:r>
              <a:rPr lang="en-GB" dirty="0"/>
              <a:t> </a:t>
            </a:r>
          </a:p>
        </p:txBody>
      </p:sp>
      <p:cxnSp>
        <p:nvCxnSpPr>
          <p:cNvPr id="15"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8C1D7B-7910-4DBF-8F58-A06A633A2CC7}"/>
              </a:ext>
            </a:extLst>
          </p:cNvPr>
          <p:cNvSpPr>
            <a:spLocks noGrp="1"/>
          </p:cNvSpPr>
          <p:nvPr>
            <p:ph idx="1"/>
          </p:nvPr>
        </p:nvSpPr>
        <p:spPr>
          <a:xfrm>
            <a:off x="543339" y="2108201"/>
            <a:ext cx="6255025" cy="3760891"/>
          </a:xfrm>
        </p:spPr>
        <p:txBody>
          <a:bodyPr vert="horz" lIns="0" tIns="45720" rIns="0" bIns="45720" rtlCol="0" anchor="t">
            <a:noAutofit/>
          </a:bodyPr>
          <a:lstStyle/>
          <a:p>
            <a:r>
              <a:rPr lang="en-GB" sz="2200" b="1" dirty="0">
                <a:latin typeface="Calibri" panose="020F0502020204030204" pitchFamily="34" charset="0"/>
                <a:ea typeface="+mn-lt"/>
                <a:cs typeface="Calibri" panose="020F0502020204030204" pitchFamily="34" charset="0"/>
              </a:rPr>
              <a:t>Based on your learning from Unit 2, evaluate the skills you will need to be successful in your chosen field. Identify those you think are the most significant and justify your selection.</a:t>
            </a:r>
          </a:p>
          <a:p>
            <a:r>
              <a:rPr lang="en-GB" sz="2200" dirty="0">
                <a:latin typeface="Calibri" panose="020F0502020204030204" pitchFamily="34" charset="0"/>
                <a:ea typeface="+mn-lt"/>
                <a:cs typeface="Calibri" panose="020F0502020204030204" pitchFamily="34" charset="0"/>
              </a:rPr>
              <a:t>For this post you should choose one of the skills introduced in Unit Two and articulate why you think it is important to a career in your chosen field.</a:t>
            </a:r>
            <a:endParaRPr lang="en-GB" sz="2200" dirty="0">
              <a:latin typeface="Calibri" panose="020F0502020204030204" pitchFamily="34" charset="0"/>
              <a:cs typeface="Calibri" panose="020F0502020204030204" pitchFamily="34" charset="0"/>
            </a:endParaRPr>
          </a:p>
        </p:txBody>
      </p:sp>
      <p:pic>
        <p:nvPicPr>
          <p:cNvPr id="4" name="Picture 4" descr="A picture containing appliance, dryer&#10;&#10;Description automatically generated">
            <a:extLst>
              <a:ext uri="{FF2B5EF4-FFF2-40B4-BE49-F238E27FC236}">
                <a16:creationId xmlns:a16="http://schemas.microsoft.com/office/drawing/2014/main" id="{336C790B-072F-44C6-8A6F-F35FE7E0DFC5}"/>
              </a:ext>
            </a:extLst>
          </p:cNvPr>
          <p:cNvPicPr>
            <a:picLocks noChangeAspect="1"/>
          </p:cNvPicPr>
          <p:nvPr/>
        </p:nvPicPr>
        <p:blipFill rotWithShape="1">
          <a:blip r:embed="rId2"/>
          <a:srcRect l="9647" r="22972" b="-1"/>
          <a:stretch/>
        </p:blipFill>
        <p:spPr>
          <a:xfrm>
            <a:off x="7534656" y="2108200"/>
            <a:ext cx="3621024" cy="3600613"/>
          </a:xfrm>
          <a:prstGeom prst="rect">
            <a:avLst/>
          </a:prstGeom>
        </p:spPr>
      </p:pic>
      <p:sp>
        <p:nvSpPr>
          <p:cNvPr id="17" name="Rectangle 16">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4166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5F2346-750B-4B32-BCF0-3488CD9595C2}"/>
              </a:ext>
            </a:extLst>
          </p:cNvPr>
          <p:cNvSpPr>
            <a:spLocks noGrp="1"/>
          </p:cNvSpPr>
          <p:nvPr>
            <p:ph type="title"/>
          </p:nvPr>
        </p:nvSpPr>
        <p:spPr>
          <a:xfrm>
            <a:off x="5172074" y="286604"/>
            <a:ext cx="5983605" cy="959100"/>
          </a:xfrm>
        </p:spPr>
        <p:txBody>
          <a:bodyPr>
            <a:normAutofit/>
          </a:bodyPr>
          <a:lstStyle/>
          <a:p>
            <a:r>
              <a:rPr lang="en-GB" b="1" dirty="0">
                <a:latin typeface="Calibri" panose="020F0502020204030204" pitchFamily="34" charset="0"/>
                <a:cs typeface="Calibri" panose="020F0502020204030204" pitchFamily="34" charset="0"/>
              </a:rPr>
              <a:t>Post 3</a:t>
            </a:r>
          </a:p>
        </p:txBody>
      </p:sp>
      <p:pic>
        <p:nvPicPr>
          <p:cNvPr id="4" name="Picture 4" descr="A picture containing text&#10;&#10;Description automatically generated">
            <a:extLst>
              <a:ext uri="{FF2B5EF4-FFF2-40B4-BE49-F238E27FC236}">
                <a16:creationId xmlns:a16="http://schemas.microsoft.com/office/drawing/2014/main" id="{0592C8A2-E8D3-4F8A-BA79-B0BDC0D8634F}"/>
              </a:ext>
            </a:extLst>
          </p:cNvPr>
          <p:cNvPicPr>
            <a:picLocks noChangeAspect="1"/>
          </p:cNvPicPr>
          <p:nvPr/>
        </p:nvPicPr>
        <p:blipFill rotWithShape="1">
          <a:blip r:embed="rId2"/>
          <a:srcRect l="14848" r="37211" b="2"/>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FE0BC4-1345-4A30-813C-0080B2AF9D17}"/>
              </a:ext>
            </a:extLst>
          </p:cNvPr>
          <p:cNvSpPr>
            <a:spLocks noGrp="1"/>
          </p:cNvSpPr>
          <p:nvPr>
            <p:ph idx="1"/>
          </p:nvPr>
        </p:nvSpPr>
        <p:spPr>
          <a:xfrm>
            <a:off x="5172073" y="2108201"/>
            <a:ext cx="6450083" cy="3760891"/>
          </a:xfrm>
        </p:spPr>
        <p:txBody>
          <a:bodyPr vert="horz" lIns="0" tIns="45720" rIns="0" bIns="45720" rtlCol="0">
            <a:normAutofit/>
          </a:bodyPr>
          <a:lstStyle/>
          <a:p>
            <a:pPr>
              <a:lnSpc>
                <a:spcPct val="110000"/>
              </a:lnSpc>
            </a:pPr>
            <a:r>
              <a:rPr lang="en-GB" sz="2200" b="1" dirty="0">
                <a:latin typeface="Calibri" panose="020F0502020204030204" pitchFamily="34" charset="0"/>
                <a:ea typeface="+mn-lt"/>
                <a:cs typeface="Calibri" panose="020F0502020204030204" pitchFamily="34" charset="0"/>
              </a:rPr>
              <a:t>Based on your learning from Unit 3, discuss the merits or shortcomings of design thinking to your chosen areas of study. </a:t>
            </a:r>
          </a:p>
          <a:p>
            <a:pPr>
              <a:lnSpc>
                <a:spcPct val="110000"/>
              </a:lnSpc>
            </a:pPr>
            <a:r>
              <a:rPr lang="en-GB" sz="2200" dirty="0">
                <a:latin typeface="Calibri" panose="020F0502020204030204" pitchFamily="34" charset="0"/>
                <a:cs typeface="Calibri" panose="020F0502020204030204" pitchFamily="34" charset="0"/>
              </a:rPr>
              <a:t>This post is linked to the task you completed in Unit Three, Topic Four.  You should use the work you did for that activity as the basis of your post.</a:t>
            </a:r>
          </a:p>
          <a:p>
            <a:pPr>
              <a:lnSpc>
                <a:spcPct val="110000"/>
              </a:lnSpc>
            </a:pPr>
            <a:r>
              <a:rPr lang="en-GB" sz="2200" dirty="0">
                <a:latin typeface="Calibri" panose="020F0502020204030204" pitchFamily="34" charset="0"/>
                <a:cs typeface="Calibri" panose="020F0502020204030204" pitchFamily="34" charset="0"/>
              </a:rPr>
              <a:t>Your post should include:</a:t>
            </a:r>
          </a:p>
          <a:p>
            <a:pPr>
              <a:lnSpc>
                <a:spcPct val="110000"/>
              </a:lnSpc>
              <a:buFont typeface="Wingdings" panose="020F0502020204030204" pitchFamily="34" charset="0"/>
              <a:buChar char="§"/>
            </a:pPr>
            <a:r>
              <a:rPr lang="en-GB" sz="2200" dirty="0">
                <a:latin typeface="Calibri" panose="020F0502020204030204" pitchFamily="34" charset="0"/>
                <a:cs typeface="Calibri" panose="020F0502020204030204" pitchFamily="34" charset="0"/>
              </a:rPr>
              <a:t> Case examples of the use of DT in your field of study</a:t>
            </a:r>
          </a:p>
          <a:p>
            <a:pPr>
              <a:lnSpc>
                <a:spcPct val="110000"/>
              </a:lnSpc>
              <a:buFont typeface="Wingdings" panose="020F0502020204030204" pitchFamily="34" charset="0"/>
              <a:buChar char="§"/>
            </a:pPr>
            <a:endParaRPr lang="en-GB" sz="2200" dirty="0">
              <a:latin typeface="Calibri" panose="020F0502020204030204" pitchFamily="34" charset="0"/>
              <a:cs typeface="Calibri" panose="020F0502020204030204" pitchFamily="34" charset="0"/>
            </a:endParaRPr>
          </a:p>
          <a:p>
            <a:pPr>
              <a:lnSpc>
                <a:spcPct val="110000"/>
              </a:lnSpc>
            </a:pPr>
            <a:endParaRPr lang="en-GB"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630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7140C4-2298-43E1-AAED-E2D8260F2ABF}"/>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Let's look at an example</a:t>
            </a:r>
            <a:endParaRPr lang="en-US" sz="5400"/>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A85668F1-7FF1-48DB-B5FB-37B622B6984D}"/>
              </a:ext>
            </a:extLst>
          </p:cNvPr>
          <p:cNvPicPr>
            <a:picLocks noGrp="1" noChangeAspect="1"/>
          </p:cNvPicPr>
          <p:nvPr>
            <p:ph idx="1"/>
          </p:nvPr>
        </p:nvPicPr>
        <p:blipFill rotWithShape="1">
          <a:blip r:embed="rId2"/>
          <a:srcRect l="3858" r="-2" b="-2"/>
          <a:stretch/>
        </p:blipFill>
        <p:spPr>
          <a:xfrm>
            <a:off x="4635095" y="10"/>
            <a:ext cx="7556889" cy="6857990"/>
          </a:xfrm>
          <a:prstGeom prst="rect">
            <a:avLst/>
          </a:prstGeom>
        </p:spPr>
      </p:pic>
    </p:spTree>
    <p:extLst>
      <p:ext uri="{BB962C8B-B14F-4D97-AF65-F5344CB8AC3E}">
        <p14:creationId xmlns:p14="http://schemas.microsoft.com/office/powerpoint/2010/main" val="112145483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140C4-2298-43E1-AAED-E2D8260F2ABF}"/>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Let's look at an example</a:t>
            </a:r>
          </a:p>
        </p:txBody>
      </p:sp>
      <p:pic>
        <p:nvPicPr>
          <p:cNvPr id="8" name="Picture 9" descr="Diagram&#10;&#10;Description automatically generated">
            <a:extLst>
              <a:ext uri="{FF2B5EF4-FFF2-40B4-BE49-F238E27FC236}">
                <a16:creationId xmlns:a16="http://schemas.microsoft.com/office/drawing/2014/main" id="{3330D805-7436-424F-B68E-6DDCA9A03BEB}"/>
              </a:ext>
            </a:extLst>
          </p:cNvPr>
          <p:cNvPicPr>
            <a:picLocks noGrp="1" noChangeAspect="1"/>
          </p:cNvPicPr>
          <p:nvPr>
            <p:ph idx="1"/>
          </p:nvPr>
        </p:nvPicPr>
        <p:blipFill>
          <a:blip r:embed="rId2"/>
          <a:stretch>
            <a:fillRect/>
          </a:stretch>
        </p:blipFill>
        <p:spPr>
          <a:xfrm>
            <a:off x="633999" y="1058933"/>
            <a:ext cx="6912217" cy="4216451"/>
          </a:xfrm>
          <a:prstGeom prst="rect">
            <a:avLst/>
          </a:prstGeom>
        </p:spPr>
      </p:pic>
      <p:cxnSp>
        <p:nvCxnSpPr>
          <p:cNvPr id="26" name="Straight Connector 25">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11" descr="A picture containing text, plant, screenshot&#10;&#10;Description automatically generated">
            <a:extLst>
              <a:ext uri="{FF2B5EF4-FFF2-40B4-BE49-F238E27FC236}">
                <a16:creationId xmlns:a16="http://schemas.microsoft.com/office/drawing/2014/main" id="{E557D3F4-6CF6-4717-98D9-C6BC842B0C3C}"/>
              </a:ext>
            </a:extLst>
          </p:cNvPr>
          <p:cNvPicPr>
            <a:picLocks noChangeAspect="1"/>
          </p:cNvPicPr>
          <p:nvPr/>
        </p:nvPicPr>
        <p:blipFill rotWithShape="1">
          <a:blip r:embed="rId3"/>
          <a:srcRect l="-464" t="-63542" r="619" b="63021"/>
          <a:stretch/>
        </p:blipFill>
        <p:spPr>
          <a:xfrm>
            <a:off x="547869" y="3244945"/>
            <a:ext cx="6215619" cy="1863183"/>
          </a:xfrm>
          <a:prstGeom prst="rect">
            <a:avLst/>
          </a:prstGeom>
        </p:spPr>
      </p:pic>
    </p:spTree>
    <p:extLst>
      <p:ext uri="{BB962C8B-B14F-4D97-AF65-F5344CB8AC3E}">
        <p14:creationId xmlns:p14="http://schemas.microsoft.com/office/powerpoint/2010/main" val="4032298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9C66E7-DA6F-4B5A-94AA-188455E68E1E}"/>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a:solidFill>
                  <a:srgbClr val="FFFFFF"/>
                </a:solidFill>
              </a:rPr>
              <a:t>Let's loook at an example</a:t>
            </a:r>
          </a:p>
        </p:txBody>
      </p:sp>
      <p:cxnSp>
        <p:nvCxnSpPr>
          <p:cNvPr id="17" name="Straight Connector 1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Text&#10;&#10;Description automatically generated">
            <a:extLst>
              <a:ext uri="{FF2B5EF4-FFF2-40B4-BE49-F238E27FC236}">
                <a16:creationId xmlns:a16="http://schemas.microsoft.com/office/drawing/2014/main" id="{7A30E31E-0031-417A-A8D4-C13BE2751BF8}"/>
              </a:ext>
            </a:extLst>
          </p:cNvPr>
          <p:cNvPicPr>
            <a:picLocks noGrp="1" noChangeAspect="1"/>
          </p:cNvPicPr>
          <p:nvPr>
            <p:ph idx="1"/>
          </p:nvPr>
        </p:nvPicPr>
        <p:blipFill>
          <a:blip r:embed="rId2"/>
          <a:stretch>
            <a:fillRect/>
          </a:stretch>
        </p:blipFill>
        <p:spPr>
          <a:xfrm>
            <a:off x="5363817" y="640080"/>
            <a:ext cx="6112702" cy="5577840"/>
          </a:xfrm>
          <a:prstGeom prst="rect">
            <a:avLst/>
          </a:prstGeom>
        </p:spPr>
      </p:pic>
    </p:spTree>
    <p:extLst>
      <p:ext uri="{BB962C8B-B14F-4D97-AF65-F5344CB8AC3E}">
        <p14:creationId xmlns:p14="http://schemas.microsoft.com/office/powerpoint/2010/main" val="2547152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C66E7-DA6F-4B5A-94AA-188455E68E1E}"/>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Let's loook at an example</a:t>
            </a:r>
          </a:p>
        </p:txBody>
      </p:sp>
      <p:pic>
        <p:nvPicPr>
          <p:cNvPr id="6" name="Picture 6" descr="Text&#10;&#10;Description automatically generated">
            <a:extLst>
              <a:ext uri="{FF2B5EF4-FFF2-40B4-BE49-F238E27FC236}">
                <a16:creationId xmlns:a16="http://schemas.microsoft.com/office/drawing/2014/main" id="{BD43C5E4-732B-4D66-80D6-CAE4633D7B2D}"/>
              </a:ext>
            </a:extLst>
          </p:cNvPr>
          <p:cNvPicPr>
            <a:picLocks noGrp="1" noChangeAspect="1"/>
          </p:cNvPicPr>
          <p:nvPr>
            <p:ph idx="1"/>
          </p:nvPr>
        </p:nvPicPr>
        <p:blipFill>
          <a:blip r:embed="rId2"/>
          <a:stretch>
            <a:fillRect/>
          </a:stretch>
        </p:blipFill>
        <p:spPr>
          <a:xfrm>
            <a:off x="437323" y="80638"/>
            <a:ext cx="6648882" cy="6317725"/>
          </a:xfrm>
          <a:prstGeom prst="rect">
            <a:avLst/>
          </a:prstGeom>
        </p:spPr>
      </p:pic>
      <p:cxnSp>
        <p:nvCxnSpPr>
          <p:cNvPr id="23" name="Straight Connector 2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67226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85F6-D355-4007-8981-29CEBBE02F3B}"/>
              </a:ext>
            </a:extLst>
          </p:cNvPr>
          <p:cNvSpPr>
            <a:spLocks noGrp="1"/>
          </p:cNvSpPr>
          <p:nvPr>
            <p:ph type="title"/>
          </p:nvPr>
        </p:nvSpPr>
        <p:spPr>
          <a:xfrm>
            <a:off x="583096" y="286603"/>
            <a:ext cx="10572584" cy="1104875"/>
          </a:xfrm>
        </p:spPr>
        <p:txBody>
          <a:bodyPr/>
          <a:lstStyle/>
          <a:p>
            <a:r>
              <a:rPr lang="en-GB" b="1" dirty="0">
                <a:latin typeface="Calibri" panose="020F0502020204030204" pitchFamily="34" charset="0"/>
                <a:cs typeface="Calibri" panose="020F0502020204030204" pitchFamily="34" charset="0"/>
              </a:rPr>
              <a:t>Submitting Via Turnitin</a:t>
            </a:r>
          </a:p>
        </p:txBody>
      </p:sp>
      <p:sp>
        <p:nvSpPr>
          <p:cNvPr id="3" name="Content Placeholder 2">
            <a:extLst>
              <a:ext uri="{FF2B5EF4-FFF2-40B4-BE49-F238E27FC236}">
                <a16:creationId xmlns:a16="http://schemas.microsoft.com/office/drawing/2014/main" id="{85C37209-2C59-4D98-B955-9DA8A6651D36}"/>
              </a:ext>
            </a:extLst>
          </p:cNvPr>
          <p:cNvSpPr>
            <a:spLocks noGrp="1"/>
          </p:cNvSpPr>
          <p:nvPr>
            <p:ph idx="1"/>
          </p:nvPr>
        </p:nvSpPr>
        <p:spPr>
          <a:xfrm>
            <a:off x="397565" y="2108201"/>
            <a:ext cx="11277600" cy="4054060"/>
          </a:xfrm>
        </p:spPr>
        <p:txBody>
          <a:bodyPr vert="horz" lIns="0" tIns="45720" rIns="0" bIns="45720" rtlCol="0" anchor="t">
            <a:noAutofit/>
          </a:bodyPr>
          <a:lstStyle/>
          <a:p>
            <a:r>
              <a:rPr lang="en-GB" sz="2200" dirty="0">
                <a:latin typeface="Calibri" panose="020F0502020204030204" pitchFamily="34" charset="0"/>
                <a:cs typeface="Calibri" panose="020F0502020204030204" pitchFamily="34" charset="0"/>
              </a:rPr>
              <a:t>Your blog posts must be submitted to Turnitin.</a:t>
            </a:r>
          </a:p>
          <a:p>
            <a:pPr>
              <a:buFont typeface="Wingdings" panose="020F0502020204030204" pitchFamily="34" charset="0"/>
              <a:buChar char="§"/>
            </a:pPr>
            <a:r>
              <a:rPr lang="en-GB" sz="2200" dirty="0">
                <a:latin typeface="Calibri" panose="020F0502020204030204" pitchFamily="34" charset="0"/>
                <a:cs typeface="Calibri" panose="020F0502020204030204" pitchFamily="34" charset="0"/>
              </a:rPr>
              <a:t> Copy your posts from your blog into a word document or similar, including your references.</a:t>
            </a:r>
          </a:p>
          <a:p>
            <a:pPr>
              <a:buFont typeface="Wingdings" panose="020F0502020204030204" pitchFamily="34" charset="0"/>
              <a:buChar char="§"/>
            </a:pPr>
            <a:r>
              <a:rPr lang="en-GB" sz="2200" dirty="0">
                <a:latin typeface="Calibri" panose="020F0502020204030204" pitchFamily="34" charset="0"/>
                <a:cs typeface="Calibri" panose="020F0502020204030204" pitchFamily="34" charset="0"/>
              </a:rPr>
              <a:t> Your submission should contain a title page that includes your name, student number and details of the module; BMBM4009: Contemporary Challenges- Making a Difference</a:t>
            </a:r>
          </a:p>
          <a:p>
            <a:pPr>
              <a:buFont typeface="Wingdings" panose="020F0502020204030204" pitchFamily="34" charset="0"/>
              <a:buChar char="§"/>
            </a:pPr>
            <a:r>
              <a:rPr lang="en-GB" sz="2200" dirty="0">
                <a:latin typeface="Calibri" panose="020F0502020204030204" pitchFamily="34" charset="0"/>
                <a:cs typeface="Calibri" panose="020F0502020204030204" pitchFamily="34" charset="0"/>
              </a:rPr>
              <a:t> Make sure the document is formatted using font size 12 and at least 1.5 line spacing, text should also be justified.  </a:t>
            </a:r>
          </a:p>
          <a:p>
            <a:pPr marL="0" indent="0">
              <a:buNone/>
            </a:pPr>
            <a:r>
              <a:rPr lang="en-GB" sz="2200" dirty="0">
                <a:latin typeface="Calibri" panose="020F0502020204030204" pitchFamily="34" charset="0"/>
                <a:cs typeface="Calibri" panose="020F0502020204030204" pitchFamily="34" charset="0"/>
              </a:rPr>
              <a:t>See the example on the following pages. A template is also provided on Moodle if you would like to use it: </a:t>
            </a:r>
            <a:endParaRPr lang="en-GB" sz="2200" dirty="0">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92575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5" descr="Graphical user interface, application, Word&#10;&#10;Description automatically generated">
            <a:extLst>
              <a:ext uri="{FF2B5EF4-FFF2-40B4-BE49-F238E27FC236}">
                <a16:creationId xmlns:a16="http://schemas.microsoft.com/office/drawing/2014/main" id="{D7FA2E08-2530-4E29-9511-C2CF7D5AE97A}"/>
              </a:ext>
            </a:extLst>
          </p:cNvPr>
          <p:cNvPicPr>
            <a:picLocks noChangeAspect="1"/>
          </p:cNvPicPr>
          <p:nvPr/>
        </p:nvPicPr>
        <p:blipFill>
          <a:blip r:embed="rId2"/>
          <a:stretch>
            <a:fillRect/>
          </a:stretch>
        </p:blipFill>
        <p:spPr>
          <a:xfrm>
            <a:off x="827590" y="943"/>
            <a:ext cx="10546465" cy="6653557"/>
          </a:xfrm>
          <a:prstGeom prst="rect">
            <a:avLst/>
          </a:prstGeom>
        </p:spPr>
      </p:pic>
    </p:spTree>
    <p:extLst>
      <p:ext uri="{BB962C8B-B14F-4D97-AF65-F5344CB8AC3E}">
        <p14:creationId xmlns:p14="http://schemas.microsoft.com/office/powerpoint/2010/main" val="3729397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Graphical user interface, application&#10;&#10;Description automatically generated">
            <a:extLst>
              <a:ext uri="{FF2B5EF4-FFF2-40B4-BE49-F238E27FC236}">
                <a16:creationId xmlns:a16="http://schemas.microsoft.com/office/drawing/2014/main" id="{23F647BE-968D-4FAD-A262-50C54BFB8A8E}"/>
              </a:ext>
            </a:extLst>
          </p:cNvPr>
          <p:cNvPicPr>
            <a:picLocks noChangeAspect="1"/>
          </p:cNvPicPr>
          <p:nvPr/>
        </p:nvPicPr>
        <p:blipFill>
          <a:blip r:embed="rId2"/>
          <a:stretch>
            <a:fillRect/>
          </a:stretch>
        </p:blipFill>
        <p:spPr>
          <a:xfrm>
            <a:off x="1280932" y="872109"/>
            <a:ext cx="10343907" cy="5345276"/>
          </a:xfrm>
          <a:prstGeom prst="rect">
            <a:avLst/>
          </a:prstGeom>
        </p:spPr>
      </p:pic>
    </p:spTree>
    <p:extLst>
      <p:ext uri="{BB962C8B-B14F-4D97-AF65-F5344CB8AC3E}">
        <p14:creationId xmlns:p14="http://schemas.microsoft.com/office/powerpoint/2010/main" val="4124760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8922F5BA-A8BC-4656-A087-E9AB1E2FB1C1}"/>
              </a:ext>
            </a:extLst>
          </p:cNvPr>
          <p:cNvPicPr>
            <a:picLocks noChangeAspect="1"/>
          </p:cNvPicPr>
          <p:nvPr/>
        </p:nvPicPr>
        <p:blipFill rotWithShape="1">
          <a:blip r:embed="rId2">
            <a:alphaModFix amt="35000"/>
          </a:blip>
          <a:srcRect t="7618"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A724B137-5FEF-4C55-B70C-FCD271B3027D}"/>
              </a:ext>
            </a:extLst>
          </p:cNvPr>
          <p:cNvSpPr>
            <a:spLocks noGrp="1"/>
          </p:cNvSpPr>
          <p:nvPr>
            <p:ph type="title"/>
          </p:nvPr>
        </p:nvSpPr>
        <p:spPr>
          <a:xfrm>
            <a:off x="1097280" y="758952"/>
            <a:ext cx="10058400" cy="3566160"/>
          </a:xfrm>
        </p:spPr>
        <p:txBody>
          <a:bodyPr vert="horz" lIns="91440" tIns="45720" rIns="91440" bIns="45720" rtlCol="0" anchor="b">
            <a:normAutofit/>
          </a:bodyPr>
          <a:lstStyle/>
          <a:p>
            <a:r>
              <a:rPr lang="en-US" sz="8000">
                <a:solidFill>
                  <a:srgbClr val="FFFFFF"/>
                </a:solidFill>
              </a:rPr>
              <a:t>Questions</a:t>
            </a:r>
          </a:p>
        </p:txBody>
      </p:sp>
      <p:cxnSp>
        <p:nvCxnSpPr>
          <p:cNvPr id="15" name="Straight Connector 14">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5627659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B44BD-F632-4F18-A2BB-35538D88D208}"/>
              </a:ext>
            </a:extLst>
          </p:cNvPr>
          <p:cNvSpPr>
            <a:spLocks noGrp="1"/>
          </p:cNvSpPr>
          <p:nvPr>
            <p:ph type="title"/>
          </p:nvPr>
        </p:nvSpPr>
        <p:spPr/>
        <p:txBody>
          <a:bodyPr/>
          <a:lstStyle/>
          <a:p>
            <a:r>
              <a:rPr lang="en-GB" dirty="0"/>
              <a:t>Module assessment</a:t>
            </a:r>
          </a:p>
        </p:txBody>
      </p:sp>
      <p:sp>
        <p:nvSpPr>
          <p:cNvPr id="4" name="Text Placeholder 3">
            <a:extLst>
              <a:ext uri="{FF2B5EF4-FFF2-40B4-BE49-F238E27FC236}">
                <a16:creationId xmlns:a16="http://schemas.microsoft.com/office/drawing/2014/main" id="{2B43CEF8-219D-40CE-A9DF-4FADE3C5D892}"/>
              </a:ext>
            </a:extLst>
          </p:cNvPr>
          <p:cNvSpPr>
            <a:spLocks noGrp="1"/>
          </p:cNvSpPr>
          <p:nvPr>
            <p:ph type="body" idx="1"/>
          </p:nvPr>
        </p:nvSpPr>
        <p:spPr/>
        <p:txBody>
          <a:bodyPr/>
          <a:lstStyle/>
          <a:p>
            <a:r>
              <a:rPr lang="en-GB" dirty="0"/>
              <a:t>Assessment 1</a:t>
            </a:r>
          </a:p>
        </p:txBody>
      </p:sp>
      <p:sp>
        <p:nvSpPr>
          <p:cNvPr id="3" name="Content Placeholder 2">
            <a:extLst>
              <a:ext uri="{FF2B5EF4-FFF2-40B4-BE49-F238E27FC236}">
                <a16:creationId xmlns:a16="http://schemas.microsoft.com/office/drawing/2014/main" id="{7D389DA3-F61B-4126-B2AB-A0A85314FC7C}"/>
              </a:ext>
            </a:extLst>
          </p:cNvPr>
          <p:cNvSpPr>
            <a:spLocks noGrp="1"/>
          </p:cNvSpPr>
          <p:nvPr>
            <p:ph sz="half" idx="2"/>
          </p:nvPr>
        </p:nvSpPr>
        <p:spPr/>
        <p:txBody>
          <a:bodyPr>
            <a:normAutofit fontScale="70000" lnSpcReduction="20000"/>
          </a:bodyPr>
          <a:lstStyle/>
          <a:p>
            <a:pPr marL="0" indent="0">
              <a:buNone/>
            </a:pPr>
            <a:r>
              <a:rPr lang="en-GB" b="1" dirty="0"/>
              <a:t>Create a blog site and make 3 posts (90 Marks).</a:t>
            </a:r>
            <a:endParaRPr lang="en-GB" dirty="0"/>
          </a:p>
          <a:p>
            <a:r>
              <a:rPr lang="en-GB" dirty="0"/>
              <a:t>Create your own personal blog on </a:t>
            </a:r>
            <a:r>
              <a:rPr lang="en-GB" dirty="0" err="1"/>
              <a:t>Wordpress</a:t>
            </a:r>
            <a:r>
              <a:rPr lang="en-GB" dirty="0"/>
              <a:t> at </a:t>
            </a:r>
            <a:r>
              <a:rPr lang="en-GB" u="sng" dirty="0">
                <a:hlinkClick r:id="rId2"/>
              </a:rPr>
              <a:t>https://wordpress.com</a:t>
            </a:r>
            <a:r>
              <a:rPr lang="en-GB" dirty="0"/>
              <a:t>, or similar. Ensure that the settings are on private, not public viewing, as otherwise everyone including your fellow students can see your work. Your lecturers need permission to view the blog. </a:t>
            </a:r>
          </a:p>
          <a:p>
            <a:r>
              <a:rPr lang="en-GB" dirty="0"/>
              <a:t>You will create a blog with three posts (approximately 500-600 words each).  The expectation is that you create a professional blog, so please consider the layout and presentation (writing in the first person is acceptable). Any visuals you use to support your post will be considered 300 word equivalent in total.</a:t>
            </a:r>
          </a:p>
          <a:p>
            <a:endParaRPr lang="en-GB" dirty="0"/>
          </a:p>
        </p:txBody>
      </p:sp>
      <p:sp>
        <p:nvSpPr>
          <p:cNvPr id="5" name="Text Placeholder 4">
            <a:extLst>
              <a:ext uri="{FF2B5EF4-FFF2-40B4-BE49-F238E27FC236}">
                <a16:creationId xmlns:a16="http://schemas.microsoft.com/office/drawing/2014/main" id="{5112D81C-9F6C-415C-9A20-5985D20C39C3}"/>
              </a:ext>
            </a:extLst>
          </p:cNvPr>
          <p:cNvSpPr>
            <a:spLocks noGrp="1"/>
          </p:cNvSpPr>
          <p:nvPr>
            <p:ph type="body" sz="quarter" idx="3"/>
          </p:nvPr>
        </p:nvSpPr>
        <p:spPr/>
        <p:txBody>
          <a:bodyPr/>
          <a:lstStyle/>
          <a:p>
            <a:r>
              <a:rPr lang="en-GB" dirty="0"/>
              <a:t>Assessment 2</a:t>
            </a:r>
          </a:p>
        </p:txBody>
      </p:sp>
      <p:sp>
        <p:nvSpPr>
          <p:cNvPr id="6" name="Content Placeholder 5">
            <a:extLst>
              <a:ext uri="{FF2B5EF4-FFF2-40B4-BE49-F238E27FC236}">
                <a16:creationId xmlns:a16="http://schemas.microsoft.com/office/drawing/2014/main" id="{B333C482-8E43-4359-8629-BC517FF69B41}"/>
              </a:ext>
            </a:extLst>
          </p:cNvPr>
          <p:cNvSpPr>
            <a:spLocks noGrp="1"/>
          </p:cNvSpPr>
          <p:nvPr>
            <p:ph sz="quarter" idx="4"/>
          </p:nvPr>
        </p:nvSpPr>
        <p:spPr/>
        <p:txBody>
          <a:bodyPr>
            <a:normAutofit fontScale="70000" lnSpcReduction="20000"/>
          </a:bodyPr>
          <a:lstStyle/>
          <a:p>
            <a:pPr marL="0" indent="0">
              <a:buNone/>
            </a:pPr>
            <a:r>
              <a:rPr lang="en-GB" b="1" dirty="0"/>
              <a:t>A group presentation with supporting material (90 marks) </a:t>
            </a:r>
          </a:p>
          <a:p>
            <a:pPr marL="0" indent="0">
              <a:buNone/>
            </a:pPr>
            <a:r>
              <a:rPr lang="en-GB" dirty="0"/>
              <a:t>Each individual in the group to contribute 2 minutes to the presentation and each individual to contribute 1000 words to the supporting materials (max 6 in a group). </a:t>
            </a:r>
          </a:p>
          <a:p>
            <a:pPr marL="0" indent="0">
              <a:buNone/>
            </a:pPr>
            <a:endParaRPr lang="en-GB" dirty="0"/>
          </a:p>
          <a:p>
            <a:pPr marL="0" indent="0">
              <a:buNone/>
            </a:pPr>
            <a:r>
              <a:rPr lang="en-GB" dirty="0"/>
              <a:t>Produce a group presentation and supporting material that reflects on the application of learning from the module to the development of your problem solution. </a:t>
            </a:r>
          </a:p>
          <a:p>
            <a:pPr marL="0" indent="0">
              <a:buNone/>
            </a:pPr>
            <a:endParaRPr lang="en-GB" dirty="0"/>
          </a:p>
          <a:p>
            <a:endParaRPr lang="en-GB" dirty="0"/>
          </a:p>
        </p:txBody>
      </p:sp>
    </p:spTree>
    <p:extLst>
      <p:ext uri="{BB962C8B-B14F-4D97-AF65-F5344CB8AC3E}">
        <p14:creationId xmlns:p14="http://schemas.microsoft.com/office/powerpoint/2010/main" val="3724023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20024-4EEC-4B1D-7722-5630F0EB4D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7DAEBC-DFEA-CCBF-F471-6986AF7680F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9518189"/>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703</TotalTime>
  <Words>706</Words>
  <Application>Microsoft Office PowerPoint</Application>
  <PresentationFormat>Widescreen</PresentationFormat>
  <Paragraphs>52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Sagona Book</vt:lpstr>
      <vt:lpstr>Sagona ExtraLight</vt:lpstr>
      <vt:lpstr>Wingdings</vt:lpstr>
      <vt:lpstr>RetrospectVTI</vt:lpstr>
      <vt:lpstr>Assessment 1</vt:lpstr>
      <vt:lpstr>Assessment Task</vt:lpstr>
      <vt:lpstr>Create a Blog Site</vt:lpstr>
      <vt:lpstr>Make it Personal</vt:lpstr>
      <vt:lpstr>Post 1</vt:lpstr>
      <vt:lpstr>Post 2 </vt:lpstr>
      <vt:lpstr>Post 3</vt:lpstr>
      <vt:lpstr>Let's look at an example</vt:lpstr>
      <vt:lpstr>Let's look at an example</vt:lpstr>
      <vt:lpstr>Let's loook at an example</vt:lpstr>
      <vt:lpstr>Let's loook at an example</vt:lpstr>
      <vt:lpstr>Submitting Via Turnitin</vt:lpstr>
      <vt:lpstr>PowerPoint Presentation</vt:lpstr>
      <vt:lpstr>PowerPoint Presentation</vt:lpstr>
      <vt:lpstr>Questions</vt:lpstr>
      <vt:lpstr>Module 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dc:title>
  <dc:creator>Gwyneth Jones</dc:creator>
  <cp:lastModifiedBy>Gwyneth</cp:lastModifiedBy>
  <cp:revision>281</cp:revision>
  <dcterms:created xsi:type="dcterms:W3CDTF">2021-03-16T12:53:54Z</dcterms:created>
  <dcterms:modified xsi:type="dcterms:W3CDTF">2023-03-21T10:10:53Z</dcterms:modified>
</cp:coreProperties>
</file>