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7.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8.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4"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680" r:id="rId19"/>
    <p:sldMasterId id="2147483724" r:id="rId20"/>
    <p:sldMasterId id="2147483712" r:id="rId21"/>
    <p:sldMasterId id="2147483740" r:id="rId22"/>
  </p:sldMasterIdLst>
  <p:notesMasterIdLst>
    <p:notesMasterId r:id="rId29"/>
  </p:notesMasterIdLst>
  <p:sldIdLst>
    <p:sldId id="256" r:id="rId23"/>
    <p:sldId id="257" r:id="rId24"/>
    <p:sldId id="258" r:id="rId25"/>
    <p:sldId id="259" r:id="rId26"/>
    <p:sldId id="260" r:id="rId27"/>
    <p:sldId id="261"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5F6930-358D-41B8-9308-9D73F1AF18EB}" v="3" dt="2023-06-27T11:45:27.7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94830"/>
  </p:normalViewPr>
  <p:slideViewPr>
    <p:cSldViewPr snapToGrid="0" snapToObjects="1">
      <p:cViewPr varScale="1">
        <p:scale>
          <a:sx n="108" d="100"/>
          <a:sy n="108" d="100"/>
        </p:scale>
        <p:origin x="1320"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 Type="http://schemas.openxmlformats.org/officeDocument/2006/relationships/customXml" Target="../customXml/item3.xml"/><Relationship Id="rId21" Type="http://schemas.openxmlformats.org/officeDocument/2006/relationships/slideMaster" Target="slideMasters/slideMaster18.xml"/><Relationship Id="rId34" Type="http://schemas.microsoft.com/office/2015/10/relationships/revisionInfo" Target="revisionInfo.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presProps" Target="presProps.xml"/><Relationship Id="rId8" Type="http://schemas.openxmlformats.org/officeDocument/2006/relationships/slideMaster" Target="slideMasters/slideMaster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9/5/2024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F0DE7-BDF6-41C4-7747-00025C00B61D}"/>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F158CFC-F805-1D33-C37C-BE4D8455F155}"/>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17333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86C94-8B03-DBD0-98C8-FDE227BFB43E}"/>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DB03F56-73A8-AAD8-6E56-9E773FC8108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19303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9/5/2024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9/5/2024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9/5/2024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9/5/2024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9/5/2024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9/5/2024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9/5/2024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9/5/2024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9/5/2024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9/5/2024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9/5/2024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9/5/2024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9/5/2024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9/5/2024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9/5/2024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9/5/2024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9/5/2024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9/5/2024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9/5/2024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9/5/2024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9/5/2024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9/5/2024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16.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16.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17.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7.png"/><Relationship Id="rId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8.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8.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9.xml"/><Relationship Id="rId3" Type="http://schemas.openxmlformats.org/officeDocument/2006/relationships/slideLayout" Target="../slideLayouts/slideLayout44.xml"/><Relationship Id="rId7" Type="http://schemas.openxmlformats.org/officeDocument/2006/relationships/slideLayout" Target="../slideLayouts/slideLayout48.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5" Type="http://schemas.openxmlformats.org/officeDocument/2006/relationships/slideLayout" Target="../slideLayouts/slideLayout46.xml"/><Relationship Id="rId4" Type="http://schemas.openxmlformats.org/officeDocument/2006/relationships/slideLayout" Target="../slideLayouts/slideLayout45.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and white background&#10;&#10;Description automatically generated with low confidence">
            <a:extLst>
              <a:ext uri="{FF2B5EF4-FFF2-40B4-BE49-F238E27FC236}">
                <a16:creationId xmlns:a16="http://schemas.microsoft.com/office/drawing/2014/main" id="{EA17DCD5-2337-493E-15B5-B3D914EFD698}"/>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businesscard, design&#10;&#10;Description automatically generated">
            <a:extLst>
              <a:ext uri="{FF2B5EF4-FFF2-40B4-BE49-F238E27FC236}">
                <a16:creationId xmlns:a16="http://schemas.microsoft.com/office/drawing/2014/main" id="{289E7878-B3D1-6FC5-87DB-108CA1BA808E}"/>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10;&#10;Description automatically generated">
            <a:extLst>
              <a:ext uri="{FF2B5EF4-FFF2-40B4-BE49-F238E27FC236}">
                <a16:creationId xmlns:a16="http://schemas.microsoft.com/office/drawing/2014/main" id="{A6A14B7B-8C7E-6FAF-1CC1-93662CD7B4CB}"/>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5C687F51-381C-2C10-F251-1D289F363341}"/>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CDACE-3AD8-41B7-108A-1C6529A5A244}"/>
              </a:ext>
            </a:extLst>
          </p:cNvPr>
          <p:cNvSpPr>
            <a:spLocks noGrp="1"/>
          </p:cNvSpPr>
          <p:nvPr>
            <p:ph type="title"/>
          </p:nvPr>
        </p:nvSpPr>
        <p:spPr/>
        <p:txBody>
          <a:bodyPr/>
          <a:lstStyle/>
          <a:p>
            <a:r>
              <a:rPr lang="en-US" dirty="0"/>
              <a:t>Student Volunteer Training</a:t>
            </a:r>
            <a:br>
              <a:rPr lang="en-US" dirty="0"/>
            </a:br>
            <a:br>
              <a:rPr lang="en-US" dirty="0"/>
            </a:br>
            <a:r>
              <a:rPr lang="en-US" i="1" dirty="0"/>
              <a:t>Empowering Change Through Volunteering</a:t>
            </a:r>
          </a:p>
        </p:txBody>
      </p:sp>
    </p:spTree>
    <p:extLst>
      <p:ext uri="{BB962C8B-B14F-4D97-AF65-F5344CB8AC3E}">
        <p14:creationId xmlns:p14="http://schemas.microsoft.com/office/powerpoint/2010/main" val="4276997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ands holding each other's wrists and interlinked to form a circle">
            <a:extLst>
              <a:ext uri="{FF2B5EF4-FFF2-40B4-BE49-F238E27FC236}">
                <a16:creationId xmlns:a16="http://schemas.microsoft.com/office/drawing/2014/main" id="{025C11E5-2D70-C804-DBD5-F48370F629EF}"/>
              </a:ext>
            </a:extLst>
          </p:cNvPr>
          <p:cNvPicPr>
            <a:picLocks noChangeAspect="1"/>
          </p:cNvPicPr>
          <p:nvPr/>
        </p:nvPicPr>
        <p:blipFill rotWithShape="1">
          <a:blip r:embed="rId2"/>
          <a:srcRect l="29593" r="25958" b="-1"/>
          <a:stretch/>
        </p:blipFill>
        <p:spPr>
          <a:xfrm>
            <a:off x="4577270" y="10"/>
            <a:ext cx="4566728" cy="6857990"/>
          </a:xfrm>
          <a:prstGeom prst="rect">
            <a:avLst/>
          </a:prstGeom>
        </p:spPr>
      </p:pic>
      <p:sp useBgFill="1">
        <p:nvSpPr>
          <p:cNvPr id="12" name="Rectangle 1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B36509-465F-AB88-5C3F-9DE08035CE93}"/>
              </a:ext>
            </a:extLst>
          </p:cNvPr>
          <p:cNvSpPr>
            <a:spLocks noGrp="1"/>
          </p:cNvSpPr>
          <p:nvPr>
            <p:ph type="title"/>
          </p:nvPr>
        </p:nvSpPr>
        <p:spPr>
          <a:xfrm>
            <a:off x="571350" y="328512"/>
            <a:ext cx="3583791" cy="1628970"/>
          </a:xfrm>
        </p:spPr>
        <p:txBody>
          <a:bodyPr vert="horz" lIns="91440" tIns="45720" rIns="91440" bIns="45720" rtlCol="0" anchor="ctr">
            <a:normAutofit/>
          </a:bodyPr>
          <a:lstStyle/>
          <a:p>
            <a:r>
              <a:rPr lang="en-US" sz="3500" b="1" i="0" dirty="0">
                <a:effectLst/>
              </a:rPr>
              <a:t>Introduction</a:t>
            </a:r>
            <a:endParaRPr lang="en-US" sz="3500" dirty="0"/>
          </a:p>
        </p:txBody>
      </p:sp>
      <p:sp>
        <p:nvSpPr>
          <p:cNvPr id="3" name="Subtitle 2">
            <a:extLst>
              <a:ext uri="{FF2B5EF4-FFF2-40B4-BE49-F238E27FC236}">
                <a16:creationId xmlns:a16="http://schemas.microsoft.com/office/drawing/2014/main" id="{8EDBD4B7-48FB-E5A6-FCAB-96DAA46706BC}"/>
              </a:ext>
            </a:extLst>
          </p:cNvPr>
          <p:cNvSpPr>
            <a:spLocks noGrp="1"/>
          </p:cNvSpPr>
          <p:nvPr>
            <p:ph type="body" sz="half" idx="2"/>
          </p:nvPr>
        </p:nvSpPr>
        <p:spPr>
          <a:xfrm>
            <a:off x="571350" y="1447061"/>
            <a:ext cx="3494817" cy="4812006"/>
          </a:xfrm>
        </p:spPr>
        <p:txBody>
          <a:bodyPr vert="horz" lIns="91440" tIns="45720" rIns="91440" bIns="45720" rtlCol="0" anchor="ctr">
            <a:normAutofit/>
          </a:bodyPr>
          <a:lstStyle/>
          <a:p>
            <a:r>
              <a:rPr lang="en-US" sz="1400" dirty="0"/>
              <a:t>Hello, and congratulations on becoming a volunteer with the Civic Engagement Scheme. We really value all our volunteers and very much look forward to having you on the team. </a:t>
            </a:r>
          </a:p>
          <a:p>
            <a:endParaRPr lang="en-US" sz="1400" dirty="0"/>
          </a:p>
          <a:p>
            <a:endParaRPr lang="en-US" sz="1400" dirty="0"/>
          </a:p>
          <a:p>
            <a:r>
              <a:rPr lang="en-US" sz="1400" dirty="0"/>
              <a:t>The Civic Engagement Scheme exists to empower students to make the most of their time at UWTSD and transform communities and people in need for the better. Volunteers are a crucial part of making that happen, and we are committed to providing high quality, well-supported volunteering opportunities that are accessible to all sections of our diverse student body.   </a:t>
            </a:r>
          </a:p>
        </p:txBody>
      </p:sp>
    </p:spTree>
    <p:extLst>
      <p:ext uri="{BB962C8B-B14F-4D97-AF65-F5344CB8AC3E}">
        <p14:creationId xmlns:p14="http://schemas.microsoft.com/office/powerpoint/2010/main" val="239211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3" name="Group 2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24" name="Freeform: Shape 2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0B36509-465F-AB88-5C3F-9DE08035CE93}"/>
              </a:ext>
            </a:extLst>
          </p:cNvPr>
          <p:cNvSpPr>
            <a:spLocks noGrp="1"/>
          </p:cNvSpPr>
          <p:nvPr>
            <p:ph type="title"/>
          </p:nvPr>
        </p:nvSpPr>
        <p:spPr>
          <a:xfrm>
            <a:off x="480060" y="1243013"/>
            <a:ext cx="2891790" cy="4371974"/>
          </a:xfrm>
        </p:spPr>
        <p:txBody>
          <a:bodyPr vert="horz" lIns="91440" tIns="45720" rIns="91440" bIns="45720" rtlCol="0" anchor="ctr">
            <a:normAutofit/>
          </a:bodyPr>
          <a:lstStyle/>
          <a:p>
            <a:r>
              <a:rPr lang="en-US" sz="3100" b="1" i="0" kern="1200">
                <a:solidFill>
                  <a:schemeClr val="tx2"/>
                </a:solidFill>
                <a:effectLst/>
                <a:latin typeface="+mj-lt"/>
                <a:ea typeface="+mj-ea"/>
                <a:cs typeface="+mj-cs"/>
              </a:rPr>
              <a:t>About Civic Engagement and Volunteering at UWTSD</a:t>
            </a:r>
            <a:endParaRPr lang="en-US" sz="3100" kern="1200">
              <a:solidFill>
                <a:schemeClr val="tx2"/>
              </a:solidFill>
              <a:latin typeface="+mj-lt"/>
              <a:ea typeface="+mj-ea"/>
              <a:cs typeface="+mj-cs"/>
            </a:endParaRPr>
          </a:p>
        </p:txBody>
      </p:sp>
      <p:sp>
        <p:nvSpPr>
          <p:cNvPr id="3" name="Subtitle 2">
            <a:extLst>
              <a:ext uri="{FF2B5EF4-FFF2-40B4-BE49-F238E27FC236}">
                <a16:creationId xmlns:a16="http://schemas.microsoft.com/office/drawing/2014/main" id="{8EDBD4B7-48FB-E5A6-FCAB-96DAA46706BC}"/>
              </a:ext>
            </a:extLst>
          </p:cNvPr>
          <p:cNvSpPr>
            <a:spLocks noGrp="1"/>
          </p:cNvSpPr>
          <p:nvPr>
            <p:ph type="body" sz="half" idx="2"/>
          </p:nvPr>
        </p:nvSpPr>
        <p:spPr>
          <a:xfrm>
            <a:off x="4629150" y="804672"/>
            <a:ext cx="3915918" cy="5230368"/>
          </a:xfrm>
        </p:spPr>
        <p:txBody>
          <a:bodyPr vert="horz" lIns="91440" tIns="45720" rIns="91440" bIns="45720" rtlCol="0" anchor="ctr">
            <a:normAutofit/>
          </a:bodyPr>
          <a:lstStyle/>
          <a:p>
            <a:pPr indent="-228600" fontAlgn="base">
              <a:buFont typeface="Arial" panose="020B0604020202020204" pitchFamily="34" charset="0"/>
              <a:buChar char="•"/>
            </a:pPr>
            <a:r>
              <a:rPr lang="en-US" b="1" i="0" dirty="0">
                <a:solidFill>
                  <a:schemeClr val="tx2"/>
                </a:solidFill>
                <a:effectLst/>
              </a:rPr>
              <a:t>Our Mission:</a:t>
            </a:r>
            <a:r>
              <a:rPr lang="en-US" b="0" i="0" dirty="0">
                <a:solidFill>
                  <a:schemeClr val="tx2"/>
                </a:solidFill>
                <a:effectLst/>
              </a:rPr>
              <a:t> </a:t>
            </a:r>
          </a:p>
          <a:p>
            <a:pPr fontAlgn="base"/>
            <a:r>
              <a:rPr lang="en-US" b="0" i="0" dirty="0">
                <a:solidFill>
                  <a:schemeClr val="tx2"/>
                </a:solidFill>
                <a:effectLst/>
              </a:rPr>
              <a:t>Drawing upon our strong connections with civic </a:t>
            </a:r>
            <a:r>
              <a:rPr lang="en-US" b="0" i="0" dirty="0" err="1">
                <a:solidFill>
                  <a:schemeClr val="tx2"/>
                </a:solidFill>
                <a:effectLst/>
              </a:rPr>
              <a:t>organisations</a:t>
            </a:r>
            <a:r>
              <a:rPr lang="en-US" b="0" i="0" dirty="0">
                <a:solidFill>
                  <a:schemeClr val="tx2"/>
                </a:solidFill>
                <a:effectLst/>
              </a:rPr>
              <a:t>, we are offering you the opportunity to work with them and give something back to the people around us. You will gain valuable experience in the sector, as well as transferable skills for your future career.    </a:t>
            </a:r>
          </a:p>
          <a:p>
            <a:pPr indent="-228600" fontAlgn="base">
              <a:buFont typeface="Arial" panose="020B0604020202020204" pitchFamily="34" charset="0"/>
              <a:buChar char="•"/>
            </a:pPr>
            <a:endParaRPr lang="en-US" b="0" i="0" dirty="0">
              <a:solidFill>
                <a:schemeClr val="tx2"/>
              </a:solidFill>
              <a:effectLst/>
            </a:endParaRPr>
          </a:p>
          <a:p>
            <a:pPr fontAlgn="base"/>
            <a:r>
              <a:rPr lang="en-US" b="0" i="0" dirty="0">
                <a:solidFill>
                  <a:schemeClr val="tx2"/>
                </a:solidFill>
                <a:effectLst/>
              </a:rPr>
              <a:t> </a:t>
            </a:r>
          </a:p>
          <a:p>
            <a:pPr indent="-228600" fontAlgn="base">
              <a:buFont typeface="Arial" panose="020B0604020202020204" pitchFamily="34" charset="0"/>
              <a:buChar char="•"/>
            </a:pPr>
            <a:r>
              <a:rPr lang="en-US" b="1" i="0" dirty="0">
                <a:solidFill>
                  <a:schemeClr val="tx2"/>
                </a:solidFill>
                <a:effectLst/>
              </a:rPr>
              <a:t>Our Vision:</a:t>
            </a:r>
            <a:r>
              <a:rPr lang="en-US" b="0" i="0" dirty="0">
                <a:solidFill>
                  <a:schemeClr val="tx2"/>
                </a:solidFill>
                <a:effectLst/>
              </a:rPr>
              <a:t> </a:t>
            </a:r>
          </a:p>
          <a:p>
            <a:pPr fontAlgn="base"/>
            <a:r>
              <a:rPr lang="en-US" b="0" i="0" dirty="0">
                <a:solidFill>
                  <a:schemeClr val="tx2"/>
                </a:solidFill>
                <a:effectLst/>
              </a:rPr>
              <a:t>For all students, from any background,  to feel a sense of community through civic engagement, supporting the volunteering sector and creating opportunities for a transformative student experience which enhances employability skills for a future career. </a:t>
            </a:r>
          </a:p>
          <a:p>
            <a:pPr indent="-228600">
              <a:buFont typeface="Arial" panose="020B0604020202020204" pitchFamily="34" charset="0"/>
              <a:buChar char="•"/>
            </a:pPr>
            <a:endParaRPr lang="en-US" dirty="0">
              <a:solidFill>
                <a:schemeClr val="tx2"/>
              </a:solidFill>
            </a:endParaRPr>
          </a:p>
        </p:txBody>
      </p:sp>
    </p:spTree>
    <p:extLst>
      <p:ext uri="{BB962C8B-B14F-4D97-AF65-F5344CB8AC3E}">
        <p14:creationId xmlns:p14="http://schemas.microsoft.com/office/powerpoint/2010/main" val="3940520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3" name="Group 2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24" name="Freeform: Shape 2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0B36509-465F-AB88-5C3F-9DE08035CE93}"/>
              </a:ext>
            </a:extLst>
          </p:cNvPr>
          <p:cNvSpPr>
            <a:spLocks noGrp="1"/>
          </p:cNvSpPr>
          <p:nvPr>
            <p:ph type="title"/>
          </p:nvPr>
        </p:nvSpPr>
        <p:spPr>
          <a:xfrm>
            <a:off x="480060" y="1243013"/>
            <a:ext cx="2891790" cy="4371974"/>
          </a:xfrm>
        </p:spPr>
        <p:txBody>
          <a:bodyPr vert="horz" lIns="91440" tIns="45720" rIns="91440" bIns="45720" rtlCol="0" anchor="ctr">
            <a:normAutofit/>
          </a:bodyPr>
          <a:lstStyle/>
          <a:p>
            <a:r>
              <a:rPr lang="en-US" sz="3100" b="1" i="0" kern="1200" dirty="0">
                <a:solidFill>
                  <a:schemeClr val="tx2"/>
                </a:solidFill>
                <a:effectLst/>
                <a:latin typeface="+mj-lt"/>
                <a:ea typeface="+mj-ea"/>
                <a:cs typeface="+mj-cs"/>
              </a:rPr>
              <a:t>Our Promise </a:t>
            </a:r>
          </a:p>
        </p:txBody>
      </p:sp>
      <p:sp>
        <p:nvSpPr>
          <p:cNvPr id="3" name="Subtitle 2">
            <a:extLst>
              <a:ext uri="{FF2B5EF4-FFF2-40B4-BE49-F238E27FC236}">
                <a16:creationId xmlns:a16="http://schemas.microsoft.com/office/drawing/2014/main" id="{8EDBD4B7-48FB-E5A6-FCAB-96DAA46706BC}"/>
              </a:ext>
            </a:extLst>
          </p:cNvPr>
          <p:cNvSpPr>
            <a:spLocks noGrp="1"/>
          </p:cNvSpPr>
          <p:nvPr>
            <p:ph type="body" sz="half" idx="2"/>
          </p:nvPr>
        </p:nvSpPr>
        <p:spPr>
          <a:xfrm>
            <a:off x="4629150" y="804672"/>
            <a:ext cx="3915918" cy="5230368"/>
          </a:xfrm>
        </p:spPr>
        <p:txBody>
          <a:bodyPr vert="horz" lIns="91440" tIns="45720" rIns="91440" bIns="45720" rtlCol="0" anchor="ctr">
            <a:normAutofit/>
          </a:bodyPr>
          <a:lstStyle/>
          <a:p>
            <a:pPr fontAlgn="base"/>
            <a:r>
              <a:rPr lang="en-GB" dirty="0">
                <a:solidFill>
                  <a:schemeClr val="tx2"/>
                </a:solidFill>
              </a:rPr>
              <a:t>We ensure that all organisations  participating in the Civic  Engagement Scheme respect our policies to protect you as a volunteer. </a:t>
            </a:r>
          </a:p>
          <a:p>
            <a:pPr fontAlgn="base"/>
            <a:r>
              <a:rPr lang="en-GB" dirty="0">
                <a:solidFill>
                  <a:schemeClr val="tx2"/>
                </a:solidFill>
              </a:rPr>
              <a:t>These include: </a:t>
            </a:r>
          </a:p>
          <a:p>
            <a:pPr indent="-228600" fontAlgn="base">
              <a:buFont typeface="Arial" panose="020B0604020202020204" pitchFamily="34" charset="0"/>
              <a:buChar char="•"/>
            </a:pPr>
            <a:r>
              <a:rPr lang="en-GB" dirty="0">
                <a:solidFill>
                  <a:schemeClr val="tx2"/>
                </a:solidFill>
              </a:rPr>
              <a:t>Equality, Diversity and Inclusion Policy and we require placement hosts to support a diverse working environment. </a:t>
            </a:r>
          </a:p>
          <a:p>
            <a:pPr indent="-228600" fontAlgn="base">
              <a:buFont typeface="Arial" panose="020B0604020202020204" pitchFamily="34" charset="0"/>
              <a:buChar char="•"/>
            </a:pPr>
            <a:r>
              <a:rPr lang="en-GB" dirty="0">
                <a:solidFill>
                  <a:schemeClr val="tx2"/>
                </a:solidFill>
              </a:rPr>
              <a:t>Health and Safety: </a:t>
            </a:r>
          </a:p>
          <a:p>
            <a:pPr fontAlgn="base"/>
            <a:r>
              <a:rPr lang="en-GB" dirty="0">
                <a:solidFill>
                  <a:schemeClr val="tx2"/>
                </a:solidFill>
              </a:rPr>
              <a:t>UWTSD will make sure that  internal Health and Safety  processes have been undertaken  to ensure the placement can proceed. </a:t>
            </a:r>
            <a:endParaRPr lang="en-US" dirty="0">
              <a:solidFill>
                <a:schemeClr val="tx2"/>
              </a:solidFill>
            </a:endParaRPr>
          </a:p>
        </p:txBody>
      </p:sp>
    </p:spTree>
    <p:extLst>
      <p:ext uri="{BB962C8B-B14F-4D97-AF65-F5344CB8AC3E}">
        <p14:creationId xmlns:p14="http://schemas.microsoft.com/office/powerpoint/2010/main" val="27752414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3" name="Group 2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24" name="Freeform: Shape 2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0B36509-465F-AB88-5C3F-9DE08035CE93}"/>
              </a:ext>
            </a:extLst>
          </p:cNvPr>
          <p:cNvSpPr>
            <a:spLocks noGrp="1"/>
          </p:cNvSpPr>
          <p:nvPr>
            <p:ph type="title"/>
          </p:nvPr>
        </p:nvSpPr>
        <p:spPr>
          <a:xfrm>
            <a:off x="480060" y="1243013"/>
            <a:ext cx="2891790" cy="4371974"/>
          </a:xfrm>
        </p:spPr>
        <p:txBody>
          <a:bodyPr vert="horz" lIns="91440" tIns="45720" rIns="91440" bIns="45720" rtlCol="0" anchor="ctr">
            <a:normAutofit/>
          </a:bodyPr>
          <a:lstStyle/>
          <a:p>
            <a:r>
              <a:rPr lang="en-US" sz="3100" b="1" i="0" kern="1200" dirty="0">
                <a:solidFill>
                  <a:schemeClr val="tx2"/>
                </a:solidFill>
                <a:effectLst/>
                <a:latin typeface="+mj-lt"/>
                <a:ea typeface="+mj-ea"/>
                <a:cs typeface="+mj-cs"/>
              </a:rPr>
              <a:t>Expectations</a:t>
            </a:r>
          </a:p>
        </p:txBody>
      </p:sp>
      <p:sp>
        <p:nvSpPr>
          <p:cNvPr id="3" name="Subtitle 2">
            <a:extLst>
              <a:ext uri="{FF2B5EF4-FFF2-40B4-BE49-F238E27FC236}">
                <a16:creationId xmlns:a16="http://schemas.microsoft.com/office/drawing/2014/main" id="{8EDBD4B7-48FB-E5A6-FCAB-96DAA46706BC}"/>
              </a:ext>
            </a:extLst>
          </p:cNvPr>
          <p:cNvSpPr>
            <a:spLocks noGrp="1"/>
          </p:cNvSpPr>
          <p:nvPr>
            <p:ph type="body" sz="half" idx="2"/>
          </p:nvPr>
        </p:nvSpPr>
        <p:spPr>
          <a:xfrm>
            <a:off x="4629150" y="804672"/>
            <a:ext cx="3915918" cy="5230368"/>
          </a:xfrm>
        </p:spPr>
        <p:txBody>
          <a:bodyPr vert="horz" lIns="91440" tIns="45720" rIns="91440" bIns="45720" rtlCol="0" anchor="ctr">
            <a:normAutofit/>
          </a:bodyPr>
          <a:lstStyle/>
          <a:p>
            <a:pPr fontAlgn="base"/>
            <a:r>
              <a:rPr lang="en-GB" dirty="0">
                <a:solidFill>
                  <a:schemeClr val="tx2"/>
                </a:solidFill>
              </a:rPr>
              <a:t>We ensure that all organisations  participating in the Civic  Engagement Scheme respect our policies to protect you as a volunteer. </a:t>
            </a:r>
          </a:p>
          <a:p>
            <a:pPr fontAlgn="base"/>
            <a:r>
              <a:rPr lang="en-GB" dirty="0">
                <a:solidFill>
                  <a:schemeClr val="tx2"/>
                </a:solidFill>
              </a:rPr>
              <a:t>These include: </a:t>
            </a:r>
          </a:p>
          <a:p>
            <a:pPr indent="-228600" fontAlgn="base">
              <a:buFont typeface="Arial" panose="020B0604020202020204" pitchFamily="34" charset="0"/>
              <a:buChar char="•"/>
            </a:pPr>
            <a:r>
              <a:rPr lang="en-GB" dirty="0">
                <a:solidFill>
                  <a:schemeClr val="tx2"/>
                </a:solidFill>
              </a:rPr>
              <a:t>Equality, Diversity and Inclusion Policy and we require placement hosts to support a diverse working environment. </a:t>
            </a:r>
          </a:p>
          <a:p>
            <a:pPr indent="-228600" fontAlgn="base">
              <a:buFont typeface="Arial" panose="020B0604020202020204" pitchFamily="34" charset="0"/>
              <a:buChar char="•"/>
            </a:pPr>
            <a:r>
              <a:rPr lang="en-GB" dirty="0">
                <a:solidFill>
                  <a:schemeClr val="tx2"/>
                </a:solidFill>
              </a:rPr>
              <a:t>Health and Safety: </a:t>
            </a:r>
          </a:p>
          <a:p>
            <a:pPr fontAlgn="base"/>
            <a:r>
              <a:rPr lang="en-GB" dirty="0">
                <a:solidFill>
                  <a:schemeClr val="tx2"/>
                </a:solidFill>
              </a:rPr>
              <a:t>UWTSD will make sure that  internal Health and Safety  processes have been undertaken  to ensure the placement can proceed. </a:t>
            </a:r>
            <a:endParaRPr lang="en-US" dirty="0">
              <a:solidFill>
                <a:schemeClr val="tx2"/>
              </a:solidFill>
            </a:endParaRPr>
          </a:p>
        </p:txBody>
      </p:sp>
    </p:spTree>
    <p:extLst>
      <p:ext uri="{BB962C8B-B14F-4D97-AF65-F5344CB8AC3E}">
        <p14:creationId xmlns:p14="http://schemas.microsoft.com/office/powerpoint/2010/main" val="320335895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A1B967D-DC7F-4C05-B411-2B4022817C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BB19A8E-FFDD-4962-83DB-375666F083D2}">
  <ds:schemaRefs>
    <ds:schemaRef ds:uri="http://schemas.microsoft.com/sharepoint/v3/contenttype/forms"/>
  </ds:schemaRefs>
</ds:datastoreItem>
</file>

<file path=customXml/itemProps3.xml><?xml version="1.0" encoding="utf-8"?>
<ds:datastoreItem xmlns:ds="http://schemas.openxmlformats.org/officeDocument/2006/customXml" ds:itemID="{E8CB21A0-8CF4-435C-9D93-2C7E1309F06A}">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340</Words>
  <Application>Microsoft Office PowerPoint</Application>
  <PresentationFormat>On-screen Show (4:3)</PresentationFormat>
  <Paragraphs>25</Paragraphs>
  <Slides>6</Slides>
  <Notes>0</Notes>
  <HiddenSlides>0</HiddenSlides>
  <MMClips>0</MMClips>
  <ScaleCrop>false</ScaleCrop>
  <HeadingPairs>
    <vt:vector size="4" baseType="variant">
      <vt:variant>
        <vt:lpstr>Theme</vt:lpstr>
      </vt:variant>
      <vt:variant>
        <vt:i4>19</vt:i4>
      </vt:variant>
      <vt:variant>
        <vt:lpstr>Slide Titles</vt:lpstr>
      </vt:variant>
      <vt:variant>
        <vt:i4>6</vt:i4>
      </vt:variant>
    </vt:vector>
  </HeadingPairs>
  <TitlesOfParts>
    <vt:vector size="25" baseType="lpstr">
      <vt:lpstr>Holding PAge</vt:lpstr>
      <vt:lpstr>Title Slide 1</vt:lpstr>
      <vt:lpstr>Title Slide 2</vt:lpstr>
      <vt:lpstr>Title Slide 3</vt:lpstr>
      <vt:lpstr>Title Slide 4</vt:lpstr>
      <vt:lpstr>Sub Title 1</vt:lpstr>
      <vt:lpstr>Sub Title 3</vt:lpstr>
      <vt:lpstr>1_Sub Title 3</vt:lpstr>
      <vt:lpstr>2_Sub Title 3</vt:lpstr>
      <vt:lpstr>3_Sub Title 3</vt:lpstr>
      <vt:lpstr>4_Sub Title 3</vt:lpstr>
      <vt:lpstr>5_Sub Title 3</vt:lpstr>
      <vt:lpstr>6_Sub Title 3</vt:lpstr>
      <vt:lpstr>7_Sub Title 3</vt:lpstr>
      <vt:lpstr>8_Sub Title 3</vt:lpstr>
      <vt:lpstr>Text 1</vt:lpstr>
      <vt:lpstr>Text 4</vt:lpstr>
      <vt:lpstr>Text Break / Info Slide 1</vt:lpstr>
      <vt:lpstr>UWTSD Logo Only_Image Bkgrnd</vt:lpstr>
      <vt:lpstr>PowerPoint Presentation</vt:lpstr>
      <vt:lpstr>Student Volunteer Training  Empowering Change Through Volunteering</vt:lpstr>
      <vt:lpstr>Introduction</vt:lpstr>
      <vt:lpstr>About Civic Engagement and Volunteering at UWTSD</vt:lpstr>
      <vt:lpstr>Our Promise </vt:lpstr>
      <vt:lpstr>Expectations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Laura Cait Driscoll</cp:lastModifiedBy>
  <cp:revision>13</cp:revision>
  <dcterms:created xsi:type="dcterms:W3CDTF">2021-03-10T12:10:47Z</dcterms:created>
  <dcterms:modified xsi:type="dcterms:W3CDTF">2024-09-05T15:27:16Z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