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9"/>
  </p:notesMasterIdLst>
  <p:handoutMasterIdLst>
    <p:handoutMasterId r:id="rId50"/>
  </p:handout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95" r:id="rId18"/>
    <p:sldId id="296" r:id="rId19"/>
    <p:sldId id="297" r:id="rId20"/>
    <p:sldId id="298" r:id="rId21"/>
    <p:sldId id="299" r:id="rId22"/>
    <p:sldId id="300" r:id="rId23"/>
    <p:sldId id="301" r:id="rId24"/>
    <p:sldId id="302" r:id="rId25"/>
    <p:sldId id="303" r:id="rId26"/>
    <p:sldId id="304" r:id="rId27"/>
    <p:sldId id="305" r:id="rId28"/>
    <p:sldId id="306" r:id="rId29"/>
    <p:sldId id="307" r:id="rId30"/>
    <p:sldId id="308" r:id="rId31"/>
    <p:sldId id="309" r:id="rId32"/>
    <p:sldId id="310" r:id="rId33"/>
    <p:sldId id="311" r:id="rId34"/>
    <p:sldId id="312" r:id="rId35"/>
    <p:sldId id="313" r:id="rId36"/>
    <p:sldId id="314" r:id="rId37"/>
    <p:sldId id="315" r:id="rId38"/>
    <p:sldId id="316" r:id="rId39"/>
    <p:sldId id="317" r:id="rId40"/>
    <p:sldId id="318" r:id="rId41"/>
    <p:sldId id="319" r:id="rId42"/>
    <p:sldId id="320" r:id="rId43"/>
    <p:sldId id="321" r:id="rId44"/>
    <p:sldId id="322" r:id="rId45"/>
    <p:sldId id="323" r:id="rId46"/>
    <p:sldId id="324" r:id="rId47"/>
    <p:sldId id="278" r:id="rId4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576" autoAdjust="0"/>
  </p:normalViewPr>
  <p:slideViewPr>
    <p:cSldViewPr>
      <p:cViewPr varScale="1">
        <p:scale>
          <a:sx n="84" d="100"/>
          <a:sy n="84" d="100"/>
        </p:scale>
        <p:origin x="1382" y="1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638664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7069871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8717224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ChangeArrowheads="1"/>
          </p:cNvSpPr>
          <p:nvPr/>
        </p:nvSpPr>
        <p:spPr bwMode="auto">
          <a:xfrm>
            <a:off x="5591175" y="6335713"/>
            <a:ext cx="427990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r"/>
            <a:r>
              <a:rPr lang="en-GB" altLang="zh-CN" sz="1200">
                <a:latin typeface="Times New Roman" panose="02020603050405020304" pitchFamily="18" charset="0"/>
              </a:rPr>
              <a:t>5</a:t>
            </a:r>
          </a:p>
        </p:txBody>
      </p:sp>
      <p:sp>
        <p:nvSpPr>
          <p:cNvPr id="5529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278188" y="504825"/>
            <a:ext cx="3316287" cy="2487613"/>
          </a:xfrm>
          <a:ln w="12700" cap="flat"/>
        </p:spPr>
      </p:sp>
      <p:sp>
        <p:nvSpPr>
          <p:cNvPr id="5530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1362075" y="3157538"/>
            <a:ext cx="7162800" cy="2806700"/>
          </a:xfrm>
          <a:noFill/>
        </p:spPr>
        <p:txBody>
          <a:bodyPr lIns="90488" tIns="44450" rIns="90488" bIns="44450"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37157893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/>
          </p:cNvSpPr>
          <p:nvPr/>
        </p:nvSpPr>
        <p:spPr bwMode="auto">
          <a:xfrm>
            <a:off x="5591175" y="6335713"/>
            <a:ext cx="427990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r"/>
            <a:r>
              <a:rPr lang="en-GB" altLang="zh-CN" sz="1200">
                <a:latin typeface="Times New Roman" panose="02020603050405020304" pitchFamily="18" charset="0"/>
              </a:rPr>
              <a:t>6</a:t>
            </a:r>
          </a:p>
        </p:txBody>
      </p:sp>
      <p:sp>
        <p:nvSpPr>
          <p:cNvPr id="563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278188" y="504825"/>
            <a:ext cx="3316287" cy="2487613"/>
          </a:xfrm>
          <a:ln w="12700" cap="flat"/>
        </p:spPr>
      </p:sp>
      <p:sp>
        <p:nvSpPr>
          <p:cNvPr id="5632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1362075" y="3157538"/>
            <a:ext cx="7162800" cy="2806700"/>
          </a:xfrm>
          <a:noFill/>
        </p:spPr>
        <p:txBody>
          <a:bodyPr lIns="90488" tIns="44450" rIns="90488" bIns="44450"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27770371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ChangeArrowheads="1"/>
          </p:cNvSpPr>
          <p:nvPr/>
        </p:nvSpPr>
        <p:spPr bwMode="auto">
          <a:xfrm>
            <a:off x="5591175" y="6335713"/>
            <a:ext cx="427990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r"/>
            <a:r>
              <a:rPr lang="en-GB" altLang="zh-CN" sz="1200">
                <a:latin typeface="Times New Roman" panose="02020603050405020304" pitchFamily="18" charset="0"/>
              </a:rPr>
              <a:t>7</a:t>
            </a:r>
          </a:p>
        </p:txBody>
      </p:sp>
      <p:sp>
        <p:nvSpPr>
          <p:cNvPr id="5734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278188" y="504825"/>
            <a:ext cx="3316287" cy="2487613"/>
          </a:xfrm>
          <a:ln w="12700" cap="flat"/>
        </p:spPr>
      </p:sp>
      <p:sp>
        <p:nvSpPr>
          <p:cNvPr id="57348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1362075" y="3157538"/>
            <a:ext cx="7162800" cy="2806700"/>
          </a:xfrm>
          <a:noFill/>
        </p:spPr>
        <p:txBody>
          <a:bodyPr lIns="90488" tIns="44450" rIns="90488" bIns="44450"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13362758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ChangeArrowheads="1"/>
          </p:cNvSpPr>
          <p:nvPr/>
        </p:nvSpPr>
        <p:spPr bwMode="auto">
          <a:xfrm>
            <a:off x="5591175" y="6335713"/>
            <a:ext cx="427990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r"/>
            <a:r>
              <a:rPr lang="en-GB" altLang="zh-CN" sz="1200">
                <a:latin typeface="Times New Roman" panose="02020603050405020304" pitchFamily="18" charset="0"/>
              </a:rPr>
              <a:t>8</a:t>
            </a:r>
          </a:p>
        </p:txBody>
      </p:sp>
      <p:sp>
        <p:nvSpPr>
          <p:cNvPr id="5837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278188" y="504825"/>
            <a:ext cx="3316287" cy="2487613"/>
          </a:xfrm>
          <a:ln w="12700" cap="flat"/>
        </p:spPr>
      </p:sp>
      <p:sp>
        <p:nvSpPr>
          <p:cNvPr id="5837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1362075" y="3157538"/>
            <a:ext cx="7162800" cy="2806700"/>
          </a:xfrm>
          <a:noFill/>
        </p:spPr>
        <p:txBody>
          <a:bodyPr lIns="90488" tIns="44450" rIns="90488" bIns="44450"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3600627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5967800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8592657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990751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4996632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6502639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2138143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39086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917849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6695093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14387280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59348400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51815882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ChangeArrowheads="1"/>
          </p:cNvSpPr>
          <p:nvPr/>
        </p:nvSpPr>
        <p:spPr bwMode="auto">
          <a:xfrm>
            <a:off x="5591175" y="6335713"/>
            <a:ext cx="427990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r"/>
            <a:r>
              <a:rPr lang="en-GB" altLang="zh-CN" sz="1200">
                <a:latin typeface="Times New Roman" panose="02020603050405020304" pitchFamily="18" charset="0"/>
              </a:rPr>
              <a:t>9</a:t>
            </a:r>
          </a:p>
        </p:txBody>
      </p:sp>
      <p:sp>
        <p:nvSpPr>
          <p:cNvPr id="7168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278188" y="504825"/>
            <a:ext cx="3316287" cy="2487613"/>
          </a:xfrm>
          <a:ln w="12700" cap="flat"/>
        </p:spPr>
      </p:sp>
      <p:sp>
        <p:nvSpPr>
          <p:cNvPr id="7168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1362075" y="3157538"/>
            <a:ext cx="7162800" cy="2806700"/>
          </a:xfrm>
          <a:noFill/>
        </p:spPr>
        <p:txBody>
          <a:bodyPr lIns="90488" tIns="44450" rIns="90488" bIns="44450"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393502984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ChangeArrowheads="1"/>
          </p:cNvSpPr>
          <p:nvPr/>
        </p:nvSpPr>
        <p:spPr bwMode="auto">
          <a:xfrm>
            <a:off x="5591175" y="6335713"/>
            <a:ext cx="427990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r"/>
            <a:r>
              <a:rPr lang="en-GB" altLang="zh-CN" sz="1200">
                <a:latin typeface="Times New Roman" panose="02020603050405020304" pitchFamily="18" charset="0"/>
              </a:rPr>
              <a:t>10</a:t>
            </a:r>
          </a:p>
        </p:txBody>
      </p:sp>
      <p:sp>
        <p:nvSpPr>
          <p:cNvPr id="727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278188" y="504825"/>
            <a:ext cx="3316287" cy="2487613"/>
          </a:xfrm>
          <a:ln w="12700" cap="flat"/>
        </p:spPr>
      </p:sp>
      <p:sp>
        <p:nvSpPr>
          <p:cNvPr id="72708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1362075" y="3157538"/>
            <a:ext cx="7162800" cy="2806700"/>
          </a:xfrm>
          <a:noFill/>
        </p:spPr>
        <p:txBody>
          <a:bodyPr lIns="90488" tIns="44450" rIns="90488" bIns="44450"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202723554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42258318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79199098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59270380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7440470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01995696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84730010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88515506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07847700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4703497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1422292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ChangeArrowheads="1"/>
          </p:cNvSpPr>
          <p:nvPr/>
        </p:nvSpPr>
        <p:spPr bwMode="auto">
          <a:xfrm>
            <a:off x="5591175" y="6335713"/>
            <a:ext cx="427990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r"/>
            <a:r>
              <a:rPr lang="en-GB" altLang="zh-CN" sz="1200">
                <a:latin typeface="Times New Roman" panose="02020603050405020304" pitchFamily="18" charset="0"/>
              </a:rPr>
              <a:t>42</a:t>
            </a:r>
          </a:p>
        </p:txBody>
      </p:sp>
      <p:sp>
        <p:nvSpPr>
          <p:cNvPr id="8397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278188" y="504825"/>
            <a:ext cx="3316287" cy="2487613"/>
          </a:xfrm>
          <a:ln w="12700" cap="flat"/>
        </p:spPr>
      </p:sp>
      <p:sp>
        <p:nvSpPr>
          <p:cNvPr id="8397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1362075" y="3157538"/>
            <a:ext cx="7162800" cy="2806700"/>
          </a:xfrm>
          <a:noFill/>
        </p:spPr>
        <p:txBody>
          <a:bodyPr lIns="90488" tIns="44450" rIns="90488" bIns="44450"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163289967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ChangeArrowheads="1"/>
          </p:cNvSpPr>
          <p:nvPr/>
        </p:nvSpPr>
        <p:spPr bwMode="auto">
          <a:xfrm>
            <a:off x="5591175" y="6335713"/>
            <a:ext cx="427990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r"/>
            <a:r>
              <a:rPr lang="en-GB" altLang="zh-CN" sz="1200">
                <a:latin typeface="Times New Roman" panose="02020603050405020304" pitchFamily="18" charset="0"/>
              </a:rPr>
              <a:t>43</a:t>
            </a:r>
          </a:p>
        </p:txBody>
      </p:sp>
      <p:sp>
        <p:nvSpPr>
          <p:cNvPr id="8499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278188" y="504825"/>
            <a:ext cx="3316287" cy="2487613"/>
          </a:xfrm>
          <a:ln w="12700" cap="flat"/>
        </p:spPr>
      </p:sp>
      <p:sp>
        <p:nvSpPr>
          <p:cNvPr id="84996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1362075" y="3157538"/>
            <a:ext cx="7162800" cy="2806700"/>
          </a:xfrm>
          <a:noFill/>
        </p:spPr>
        <p:txBody>
          <a:bodyPr lIns="90488" tIns="44450" rIns="90488" bIns="44450"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18521946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ChangeArrowheads="1"/>
          </p:cNvSpPr>
          <p:nvPr/>
        </p:nvSpPr>
        <p:spPr bwMode="auto">
          <a:xfrm>
            <a:off x="5591175" y="6335713"/>
            <a:ext cx="427990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r"/>
            <a:r>
              <a:rPr lang="en-GB" altLang="zh-CN" sz="1200">
                <a:latin typeface="Times New Roman" panose="02020603050405020304" pitchFamily="18" charset="0"/>
              </a:rPr>
              <a:t>44</a:t>
            </a:r>
          </a:p>
        </p:txBody>
      </p:sp>
      <p:sp>
        <p:nvSpPr>
          <p:cNvPr id="8601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278188" y="504825"/>
            <a:ext cx="3316287" cy="2487613"/>
          </a:xfrm>
          <a:ln w="12700" cap="flat"/>
        </p:spPr>
      </p:sp>
      <p:sp>
        <p:nvSpPr>
          <p:cNvPr id="8602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1362075" y="3157538"/>
            <a:ext cx="7162800" cy="2806700"/>
          </a:xfrm>
          <a:noFill/>
        </p:spPr>
        <p:txBody>
          <a:bodyPr lIns="90488" tIns="44450" rIns="90488" bIns="44450"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106770782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55861863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80741948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06079543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80098435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44506660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23152178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8487013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29192416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96924381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49743786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314602767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1414060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oleObject" Target="../embeddings/oleObject1.bin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8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D840B90D-1A11-461E-9107-D74FD71473D7}" type="slidenum">
              <a:rPr lang="zh-CN" altLang="en-US">
                <a:latin typeface="Arial Black" panose="020B0A04020102020204" pitchFamily="34" charset="0"/>
              </a:rPr>
              <a:pPr eaLnBrk="1" hangingPunct="1"/>
              <a:t>1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Database System Development and Database Architecture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724128" y="692696"/>
            <a:ext cx="26642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ACCC 5006</a:t>
            </a:r>
          </a:p>
          <a:p>
            <a:pPr algn="r"/>
            <a:r>
              <a:rPr lang="en-GB" dirty="0" smtClean="0"/>
              <a:t>Database Management </a:t>
            </a:r>
            <a:r>
              <a:rPr lang="en-GB" dirty="0" err="1" smtClean="0"/>
              <a:t>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5627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7E1CCFC9-B15E-4278-8C61-94B9354BFD18}" type="slidenum">
              <a:rPr lang="zh-CN" altLang="en-US">
                <a:latin typeface="Arial Black" panose="020B0A04020102020204" pitchFamily="34" charset="0"/>
              </a:rPr>
              <a:pPr eaLnBrk="1" hangingPunct="1"/>
              <a:t>2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Week 7 Plan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z="2585"/>
              <a:t>Database System Development </a:t>
            </a:r>
          </a:p>
          <a:p>
            <a:pPr lvl="1" eaLnBrk="1" hangingPunct="1"/>
            <a:r>
              <a:rPr lang="en-US" altLang="zh-CN" sz="2215"/>
              <a:t>ISDLC</a:t>
            </a:r>
          </a:p>
          <a:p>
            <a:pPr lvl="1" eaLnBrk="1" hangingPunct="1"/>
            <a:r>
              <a:rPr lang="en-US" altLang="zh-CN" sz="2215"/>
              <a:t>DBLC</a:t>
            </a:r>
          </a:p>
          <a:p>
            <a:pPr eaLnBrk="1" hangingPunct="1"/>
            <a:endParaRPr lang="en-US" altLang="zh-CN" sz="2585"/>
          </a:p>
          <a:p>
            <a:pPr eaLnBrk="1" hangingPunct="1"/>
            <a:r>
              <a:rPr lang="en-US" altLang="zh-CN" sz="2585"/>
              <a:t>Database Architecture </a:t>
            </a:r>
          </a:p>
          <a:p>
            <a:pPr lvl="1" eaLnBrk="1" hangingPunct="1"/>
            <a:r>
              <a:rPr lang="en-GB" altLang="zh-CN" sz="2215"/>
              <a:t>ANSI/SPARC Three-schema Architecture</a:t>
            </a:r>
            <a:endParaRPr lang="en-US" altLang="zh-CN" sz="2215"/>
          </a:p>
          <a:p>
            <a:pPr eaLnBrk="1" hangingPunct="1"/>
            <a:endParaRPr lang="en-US" altLang="zh-CN" sz="2585"/>
          </a:p>
          <a:p>
            <a:pPr eaLnBrk="1" hangingPunct="1"/>
            <a:r>
              <a:rPr lang="en-US" altLang="zh-CN" sz="2585"/>
              <a:t>Practical for SQL</a:t>
            </a:r>
          </a:p>
        </p:txBody>
      </p:sp>
    </p:spTree>
    <p:extLst>
      <p:ext uri="{BB962C8B-B14F-4D97-AF65-F5344CB8AC3E}">
        <p14:creationId xmlns:p14="http://schemas.microsoft.com/office/powerpoint/2010/main" val="3005956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8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E4553D89-48F7-4209-8427-163FE33194DA}" type="slidenum">
              <a:rPr lang="zh-CN" altLang="en-US">
                <a:latin typeface="Arial Black" panose="020B0A04020102020204" pitchFamily="34" charset="0"/>
              </a:rPr>
              <a:pPr eaLnBrk="1" hangingPunct="1"/>
              <a:t>3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5123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Part 1</a:t>
            </a:r>
          </a:p>
        </p:txBody>
      </p:sp>
      <p:sp>
        <p:nvSpPr>
          <p:cNvPr id="5124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Information Systems Development</a:t>
            </a:r>
          </a:p>
        </p:txBody>
      </p:sp>
    </p:spTree>
    <p:extLst>
      <p:ext uri="{BB962C8B-B14F-4D97-AF65-F5344CB8AC3E}">
        <p14:creationId xmlns:p14="http://schemas.microsoft.com/office/powerpoint/2010/main" val="3588704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7E2E66F1-5FAE-4DE2-97A6-E2A2827562E8}" type="slidenum">
              <a:rPr lang="zh-CN" altLang="en-US">
                <a:latin typeface="Arial Black" panose="020B0A04020102020204" pitchFamily="34" charset="0"/>
              </a:rPr>
              <a:pPr eaLnBrk="1" hangingPunct="1"/>
              <a:t>4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title"/>
          </p:nvPr>
        </p:nvSpPr>
        <p:spPr>
          <a:xfrm>
            <a:off x="465138" y="215228"/>
            <a:ext cx="8229600" cy="882162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b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b="1" dirty="0" smtClean="0"/>
              <a:t>Software Crisis</a:t>
            </a:r>
          </a:p>
        </p:txBody>
      </p:sp>
      <p:sp>
        <p:nvSpPr>
          <p:cNvPr id="15872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611560" y="1097390"/>
            <a:ext cx="8229600" cy="3917032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dirty="0" smtClean="0"/>
              <a:t>Last few decades have seen the proliferation of software applications.</a:t>
            </a:r>
          </a:p>
          <a:p>
            <a:pPr eaLnBrk="1" hangingPunct="1"/>
            <a:endParaRPr lang="en-GB" altLang="zh-CN" dirty="0" smtClean="0"/>
          </a:p>
          <a:p>
            <a:pPr eaLnBrk="1" hangingPunct="1"/>
            <a:r>
              <a:rPr lang="en-GB" altLang="zh-CN" dirty="0" smtClean="0"/>
              <a:t>Many  applications required constant maintenance involving</a:t>
            </a:r>
          </a:p>
          <a:p>
            <a:pPr lvl="1" eaLnBrk="1" hangingPunct="1">
              <a:buSzPct val="75000"/>
            </a:pPr>
            <a:r>
              <a:rPr lang="en-GB" altLang="zh-CN" dirty="0" smtClean="0"/>
              <a:t>correcting faults</a:t>
            </a:r>
          </a:p>
          <a:p>
            <a:pPr lvl="1" eaLnBrk="1" hangingPunct="1">
              <a:buSzPct val="75000"/>
            </a:pPr>
            <a:r>
              <a:rPr lang="en-GB" altLang="zh-CN" dirty="0" smtClean="0"/>
              <a:t>implementing new user requirements</a:t>
            </a:r>
          </a:p>
          <a:p>
            <a:pPr lvl="1" eaLnBrk="1" hangingPunct="1">
              <a:buSzPct val="75000"/>
            </a:pPr>
            <a:r>
              <a:rPr lang="en-GB" altLang="zh-CN" dirty="0" smtClean="0"/>
              <a:t>modifying the software to run on new or upgraded platforms </a:t>
            </a:r>
          </a:p>
        </p:txBody>
      </p:sp>
    </p:spTree>
    <p:extLst>
      <p:ext uri="{BB962C8B-B14F-4D97-AF65-F5344CB8AC3E}">
        <p14:creationId xmlns:p14="http://schemas.microsoft.com/office/powerpoint/2010/main" val="1216662844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7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7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7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7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8724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F18566EE-2248-446F-9FA0-F6D57FC0C1CE}" type="slidenum">
              <a:rPr lang="zh-CN" altLang="en-US">
                <a:latin typeface="Arial Black" panose="020B0A04020102020204" pitchFamily="34" charset="0"/>
              </a:rPr>
              <a:pPr eaLnBrk="1" hangingPunct="1"/>
              <a:t>5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b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b="1" smtClean="0"/>
              <a:t>Software Crisis</a:t>
            </a:r>
          </a:p>
        </p:txBody>
      </p:sp>
      <p:sp>
        <p:nvSpPr>
          <p:cNvPr id="160772" name="Rectangle 4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sz="2400" dirty="0" smtClean="0"/>
              <a:t>As a result, many major software projects were </a:t>
            </a:r>
          </a:p>
          <a:p>
            <a:pPr lvl="1" eaLnBrk="1" hangingPunct="1">
              <a:buSzPct val="75000"/>
            </a:pPr>
            <a:r>
              <a:rPr lang="en-GB" altLang="zh-CN" sz="2400" dirty="0" smtClean="0"/>
              <a:t>late</a:t>
            </a:r>
          </a:p>
          <a:p>
            <a:pPr lvl="1" eaLnBrk="1" hangingPunct="1">
              <a:buSzPct val="75000"/>
            </a:pPr>
            <a:r>
              <a:rPr lang="en-GB" altLang="zh-CN" sz="2400" dirty="0" smtClean="0"/>
              <a:t>over budget</a:t>
            </a:r>
          </a:p>
          <a:p>
            <a:pPr lvl="1" eaLnBrk="1" hangingPunct="1">
              <a:buSzPct val="75000"/>
            </a:pPr>
            <a:r>
              <a:rPr lang="en-GB" altLang="zh-CN" sz="2400" dirty="0" smtClean="0"/>
              <a:t>unreliable</a:t>
            </a:r>
          </a:p>
          <a:p>
            <a:pPr lvl="1" eaLnBrk="1" hangingPunct="1">
              <a:buSzPct val="75000"/>
            </a:pPr>
            <a:r>
              <a:rPr lang="en-GB" altLang="zh-CN" sz="2400" dirty="0" smtClean="0"/>
              <a:t>difficult to maintain</a:t>
            </a:r>
          </a:p>
          <a:p>
            <a:pPr lvl="1" eaLnBrk="1" hangingPunct="1">
              <a:buSzPct val="75000"/>
            </a:pPr>
            <a:r>
              <a:rPr lang="en-GB" altLang="zh-CN" sz="2400" dirty="0" smtClean="0"/>
              <a:t>performed poorly</a:t>
            </a:r>
          </a:p>
          <a:p>
            <a:pPr lvl="1" eaLnBrk="1" hangingPunct="1">
              <a:buSzPct val="75000"/>
            </a:pPr>
            <a:endParaRPr lang="en-GB" altLang="zh-CN" sz="2400" dirty="0" smtClean="0"/>
          </a:p>
          <a:p>
            <a:pPr eaLnBrk="1" hangingPunct="1"/>
            <a:r>
              <a:rPr lang="en-GB" altLang="zh-CN" sz="2400" dirty="0" smtClean="0"/>
              <a:t>Also called software depression.</a:t>
            </a:r>
          </a:p>
        </p:txBody>
      </p:sp>
    </p:spTree>
    <p:extLst>
      <p:ext uri="{BB962C8B-B14F-4D97-AF65-F5344CB8AC3E}">
        <p14:creationId xmlns:p14="http://schemas.microsoft.com/office/powerpoint/2010/main" val="1684450919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7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7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7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7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772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E0681FB4-3D54-4FC1-B08D-2B2269199250}" type="slidenum">
              <a:rPr lang="zh-CN" altLang="en-US">
                <a:latin typeface="Arial Black" panose="020B0A04020102020204" pitchFamily="34" charset="0"/>
              </a:rPr>
              <a:pPr eaLnBrk="1" hangingPunct="1"/>
              <a:t>6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title"/>
          </p:nvPr>
        </p:nvSpPr>
        <p:spPr>
          <a:xfrm>
            <a:off x="467544" y="28616"/>
            <a:ext cx="8229600" cy="72008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b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b="1" dirty="0" smtClean="0"/>
              <a:t>Software Crisis</a:t>
            </a:r>
          </a:p>
        </p:txBody>
      </p:sp>
      <p:sp>
        <p:nvSpPr>
          <p:cNvPr id="16282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827584" y="908720"/>
            <a:ext cx="7728438" cy="4151435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sz="2400" dirty="0"/>
              <a:t>Study on software projects in 1996 in the UK</a:t>
            </a:r>
          </a:p>
          <a:p>
            <a:pPr lvl="2" eaLnBrk="1" hangingPunct="1">
              <a:buSzPct val="75000"/>
            </a:pPr>
            <a:r>
              <a:rPr lang="en-GB" altLang="zh-CN" dirty="0"/>
              <a:t>80 - 90% do not meet their performance goals. </a:t>
            </a:r>
          </a:p>
          <a:p>
            <a:pPr lvl="2" eaLnBrk="1" hangingPunct="1">
              <a:buSzPct val="75000"/>
            </a:pPr>
            <a:r>
              <a:rPr lang="en-GB" altLang="zh-CN" dirty="0"/>
              <a:t>About 80% of systems are delivered late and over budget. </a:t>
            </a:r>
          </a:p>
          <a:p>
            <a:pPr lvl="2" eaLnBrk="1" hangingPunct="1">
              <a:buSzPct val="75000"/>
            </a:pPr>
            <a:r>
              <a:rPr lang="en-GB" altLang="zh-CN" dirty="0"/>
              <a:t>Around 40% of developments fail or are abandoned. </a:t>
            </a:r>
          </a:p>
          <a:p>
            <a:pPr lvl="2" eaLnBrk="1" hangingPunct="1">
              <a:buSzPct val="75000"/>
            </a:pPr>
            <a:r>
              <a:rPr lang="en-GB" altLang="zh-CN" dirty="0"/>
              <a:t>Under 40% fully address training and skills requirements. </a:t>
            </a:r>
          </a:p>
          <a:p>
            <a:pPr lvl="2" eaLnBrk="1" hangingPunct="1">
              <a:buSzPct val="75000"/>
            </a:pPr>
            <a:r>
              <a:rPr lang="en-GB" altLang="zh-CN" dirty="0"/>
              <a:t>Less than 25% properly integrate business and technology objectives. </a:t>
            </a:r>
          </a:p>
          <a:p>
            <a:pPr lvl="2" eaLnBrk="1" hangingPunct="1">
              <a:buSzPct val="75000"/>
            </a:pPr>
            <a:r>
              <a:rPr lang="en-GB" altLang="zh-CN" dirty="0"/>
              <a:t>Just 10 - 20% meet all their success criteria. </a:t>
            </a:r>
          </a:p>
        </p:txBody>
      </p:sp>
    </p:spTree>
    <p:extLst>
      <p:ext uri="{BB962C8B-B14F-4D97-AF65-F5344CB8AC3E}">
        <p14:creationId xmlns:p14="http://schemas.microsoft.com/office/powerpoint/2010/main" val="2637826056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28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28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28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28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28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28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28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820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425CC472-6B0B-4786-98A9-8F4FD9940BD4}" type="slidenum">
              <a:rPr lang="zh-CN" altLang="en-US">
                <a:latin typeface="Arial Black" panose="020B0A04020102020204" pitchFamily="34" charset="0"/>
              </a:rPr>
              <a:pPr eaLnBrk="1" hangingPunct="1"/>
              <a:t>7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685801"/>
            <a:ext cx="8229600" cy="948104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b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zh-CN" altLang="en-GB" b="1" smtClean="0"/>
              <a:t> </a:t>
            </a:r>
            <a:r>
              <a:rPr lang="en-GB" altLang="zh-CN" b="1" smtClean="0"/>
              <a:t>Software Development Lifecycle</a:t>
            </a:r>
          </a:p>
        </p:txBody>
      </p:sp>
      <p:sp>
        <p:nvSpPr>
          <p:cNvPr id="164868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583223" y="1633904"/>
            <a:ext cx="8305800" cy="3798277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sz="2400" dirty="0" smtClean="0"/>
              <a:t>Major reasons for failure of software projects</a:t>
            </a:r>
          </a:p>
          <a:p>
            <a:pPr lvl="1" eaLnBrk="1" hangingPunct="1">
              <a:buSzPct val="75000"/>
            </a:pPr>
            <a:r>
              <a:rPr lang="en-GB" altLang="zh-CN" sz="2400" dirty="0" smtClean="0"/>
              <a:t>lack of complete requirements specification</a:t>
            </a:r>
          </a:p>
          <a:p>
            <a:pPr lvl="1" eaLnBrk="1" hangingPunct="1">
              <a:buSzPct val="75000"/>
            </a:pPr>
            <a:r>
              <a:rPr lang="en-GB" altLang="zh-CN" sz="2400" dirty="0" smtClean="0"/>
              <a:t>lack of appropriate development methodology</a:t>
            </a:r>
          </a:p>
          <a:p>
            <a:pPr lvl="1" eaLnBrk="1" hangingPunct="1">
              <a:buSzPct val="75000"/>
            </a:pPr>
            <a:r>
              <a:rPr lang="en-GB" altLang="zh-CN" sz="2400" dirty="0" smtClean="0"/>
              <a:t>poor decomposition of design into manageable components</a:t>
            </a:r>
          </a:p>
          <a:p>
            <a:pPr eaLnBrk="1" hangingPunct="1"/>
            <a:endParaRPr lang="en-GB" altLang="zh-CN" sz="2400" dirty="0" smtClean="0"/>
          </a:p>
          <a:p>
            <a:pPr eaLnBrk="1" hangingPunct="1"/>
            <a:r>
              <a:rPr lang="en-GB" altLang="zh-CN" sz="2400" dirty="0" smtClean="0"/>
              <a:t>Solution - a structured approach to development of software called Information System Development Lifecycle.</a:t>
            </a:r>
          </a:p>
        </p:txBody>
      </p:sp>
    </p:spTree>
    <p:extLst>
      <p:ext uri="{BB962C8B-B14F-4D97-AF65-F5344CB8AC3E}">
        <p14:creationId xmlns:p14="http://schemas.microsoft.com/office/powerpoint/2010/main" val="2436926499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8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8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8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8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8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868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3FD773FD-0950-4923-AD3A-9472546C46B2}" type="slidenum">
              <a:rPr lang="zh-CN" altLang="en-US">
                <a:latin typeface="Arial Black" panose="020B0A04020102020204" pitchFamily="34" charset="0"/>
              </a:rPr>
              <a:pPr eaLnBrk="1" hangingPunct="1"/>
              <a:t>8</a:t>
            </a:fld>
            <a:endParaRPr lang="en-US" altLang="zh-CN">
              <a:latin typeface="Arial Black" panose="020B0A04020102020204" pitchFamily="34" charset="0"/>
            </a:endParaRPr>
          </a:p>
        </p:txBody>
      </p:sp>
      <p:graphicFrame>
        <p:nvGraphicFramePr>
          <p:cNvPr id="1024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38100360"/>
              </p:ext>
            </p:extLst>
          </p:nvPr>
        </p:nvGraphicFramePr>
        <p:xfrm>
          <a:off x="467544" y="188640"/>
          <a:ext cx="5760640" cy="53113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4" imgW="5486809" imgH="8229896" progId="Word.Document.8">
                  <p:embed/>
                </p:oleObj>
              </mc:Choice>
              <mc:Fallback>
                <p:oleObj name="Document" r:id="rId4" imgW="5486809" imgH="8229896" progId="Word.Document.8">
                  <p:embed/>
                  <p:pic>
                    <p:nvPicPr>
                      <p:cNvPr id="10243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88640"/>
                        <a:ext cx="5760640" cy="53113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6444208" y="660138"/>
            <a:ext cx="2448272" cy="208133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r>
              <a:rPr lang="en-GB" altLang="zh-CN" sz="2585" dirty="0"/>
              <a:t>Information System Development Lifecycle (SDLC)</a:t>
            </a:r>
            <a:endParaRPr lang="zh-CN" altLang="en-US" sz="2585" dirty="0"/>
          </a:p>
        </p:txBody>
      </p:sp>
    </p:spTree>
    <p:extLst>
      <p:ext uri="{BB962C8B-B14F-4D97-AF65-F5344CB8AC3E}">
        <p14:creationId xmlns:p14="http://schemas.microsoft.com/office/powerpoint/2010/main" val="4178757221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2CB241BE-70A7-4C55-9D32-73FF5E390BA3}" type="slidenum">
              <a:rPr lang="zh-CN" altLang="en-US">
                <a:latin typeface="Arial Black" panose="020B0A04020102020204" pitchFamily="34" charset="0"/>
              </a:rPr>
              <a:pPr eaLnBrk="1" hangingPunct="1"/>
              <a:t>9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11430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sz="3692" b="1" dirty="0"/>
              <a:t>Information Systems Development</a:t>
            </a:r>
          </a:p>
        </p:txBody>
      </p:sp>
      <p:sp>
        <p:nvSpPr>
          <p:cNvPr id="11268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11560" y="1412776"/>
            <a:ext cx="8308731" cy="4237892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 sz="2400" b="1"/>
              <a:t>1. </a:t>
            </a:r>
            <a:r>
              <a:rPr lang="en-US" altLang="zh-CN" sz="2400" b="1" dirty="0"/>
              <a:t>The phases of the life cycle (waterfall approach)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 sz="2400" dirty="0"/>
              <a:t>(1) Identify problem</a:t>
            </a:r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 sz="1846" dirty="0"/>
              <a:t>need a new system, or a replacement system ?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zh-CN" sz="24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 sz="2400" dirty="0"/>
              <a:t>(2) Feasibility study</a:t>
            </a:r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 sz="1846" dirty="0"/>
              <a:t>define solutions; costs, resources  required; benefits and risks.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zh-CN" sz="24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 sz="2400" dirty="0"/>
              <a:t>(3) Detailed investigation and requirements analysis</a:t>
            </a:r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 sz="1846" dirty="0"/>
              <a:t>investigate existing systems, business operation, data flow.</a:t>
            </a:r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 sz="1846" dirty="0"/>
              <a:t>identify users requirements (user specification). </a:t>
            </a:r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 sz="1846" b="1" i="1" dirty="0"/>
              <a:t>methods: </a:t>
            </a:r>
            <a:r>
              <a:rPr lang="en-US" altLang="zh-CN" sz="1846" dirty="0"/>
              <a:t>Interview, observation, study of documents, meeting</a:t>
            </a:r>
          </a:p>
        </p:txBody>
      </p:sp>
    </p:spTree>
    <p:extLst>
      <p:ext uri="{BB962C8B-B14F-4D97-AF65-F5344CB8AC3E}">
        <p14:creationId xmlns:p14="http://schemas.microsoft.com/office/powerpoint/2010/main" val="70846534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7D32086B-F33B-4AD5-8503-E9D4B91E1DC2}" type="slidenum">
              <a:rPr lang="zh-CN" altLang="en-US">
                <a:latin typeface="Arial Black" panose="020B0A04020102020204" pitchFamily="34" charset="0"/>
              </a:rPr>
              <a:pPr eaLnBrk="1" hangingPunct="1"/>
              <a:t>10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sz="3692" b="1"/>
              <a:t>Information Systems Development</a:t>
            </a:r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2585"/>
              <a:t>IS development life cycle (continued)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585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2585"/>
              <a:t>(4) System design</a:t>
            </a:r>
          </a:p>
          <a:p>
            <a:pPr lvl="1" eaLnBrk="1" hangingPunct="1">
              <a:buFont typeface="Wingdings" panose="05000000000000000000" pitchFamily="2" charset="2"/>
              <a:buNone/>
            </a:pPr>
            <a:r>
              <a:rPr lang="en-US" altLang="zh-CN" sz="2215"/>
              <a:t>Logical design: systems’ function, data structure, interface, input &amp; output, etc.</a:t>
            </a:r>
          </a:p>
          <a:p>
            <a:pPr lvl="1" eaLnBrk="1" hangingPunct="1">
              <a:buFont typeface="Wingdings" panose="05000000000000000000" pitchFamily="2" charset="2"/>
              <a:buNone/>
            </a:pPr>
            <a:r>
              <a:rPr lang="en-US" altLang="zh-CN" sz="2215"/>
              <a:t>Physical design: hardware, storage, capacity, software; testing and implementation plan.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2585"/>
              <a:t>(5) Programming and testing</a:t>
            </a:r>
          </a:p>
          <a:p>
            <a:pPr lvl="1" eaLnBrk="1" hangingPunct="1"/>
            <a:r>
              <a:rPr lang="en-US" altLang="zh-CN" sz="2215"/>
              <a:t>Programming / customisation packages, testing </a:t>
            </a:r>
          </a:p>
        </p:txBody>
      </p:sp>
    </p:spTree>
    <p:extLst>
      <p:ext uri="{BB962C8B-B14F-4D97-AF65-F5344CB8AC3E}">
        <p14:creationId xmlns:p14="http://schemas.microsoft.com/office/powerpoint/2010/main" val="681423229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96266438-3542-4998-90C3-96A9A8EEE6E1}" type="slidenum">
              <a:rPr lang="zh-CN" altLang="en-US">
                <a:latin typeface="Arial Black" panose="020B0A04020102020204" pitchFamily="34" charset="0"/>
              </a:rPr>
              <a:pPr eaLnBrk="1" hangingPunct="1"/>
              <a:t>11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sz="3692" b="1"/>
              <a:t>Information Systems Development</a:t>
            </a:r>
          </a:p>
        </p:txBody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 sz="2585"/>
              <a:t>(6) Implementation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zh-CN" sz="2215"/>
              <a:t>installation hardware, software; network, data conversion, systems changeover.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 sz="2585"/>
              <a:t>(7) Monitoring performance and maintain system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zh-CN" sz="2215"/>
              <a:t>quality, user satisfaction, user support, systems modification according to changes. </a:t>
            </a:r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zh-CN" sz="2215"/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 sz="2215" b="1"/>
              <a:t>The stages are usually gone through sequentially with formal "sign-off" agreements among end-users and data processing specialists to validate that each stage has been completed.</a:t>
            </a:r>
          </a:p>
        </p:txBody>
      </p:sp>
    </p:spTree>
    <p:extLst>
      <p:ext uri="{BB962C8B-B14F-4D97-AF65-F5344CB8AC3E}">
        <p14:creationId xmlns:p14="http://schemas.microsoft.com/office/powerpoint/2010/main" val="2207865848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DC9EB240-74F4-43AF-9B0B-1BF8F7A636C0}" type="slidenum">
              <a:rPr lang="zh-CN" altLang="en-US">
                <a:latin typeface="Arial Black" panose="020B0A04020102020204" pitchFamily="34" charset="0"/>
              </a:rPr>
              <a:pPr eaLnBrk="1" hangingPunct="1"/>
              <a:t>12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>
          <a:xfrm>
            <a:off x="465138" y="188640"/>
            <a:ext cx="8229600" cy="1015511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sz="3323" b="1" dirty="0"/>
              <a:t>SDLC - </a:t>
            </a:r>
            <a:r>
              <a:rPr lang="en-US" altLang="zh-CN" sz="3323" b="1" dirty="0" smtClean="0"/>
              <a:t>Advantages</a:t>
            </a:r>
            <a:endParaRPr lang="en-US" altLang="zh-CN" sz="3323" b="1" dirty="0"/>
          </a:p>
        </p:txBody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5138" y="1124744"/>
            <a:ext cx="8229600" cy="3587262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b="1" dirty="0" smtClean="0"/>
              <a:t>Merits of the Life-cycle approach</a:t>
            </a:r>
          </a:p>
          <a:p>
            <a:pPr lvl="1" indent="-367821"/>
            <a:r>
              <a:rPr lang="en-US" altLang="zh-CN" sz="2215" dirty="0"/>
              <a:t>Highly structured, rigorous approach to identify systems requirements and specification before programming begins</a:t>
            </a:r>
          </a:p>
          <a:p>
            <a:pPr lvl="1" indent="-367821"/>
            <a:r>
              <a:rPr lang="en-US" altLang="zh-CN" sz="2215" dirty="0"/>
              <a:t>Tight and good control over the system building process </a:t>
            </a:r>
          </a:p>
          <a:p>
            <a:pPr lvl="1" indent="-367821"/>
            <a:r>
              <a:rPr lang="en-US" altLang="zh-CN" sz="2215" dirty="0"/>
              <a:t>High Quality and detailed documentation for system development</a:t>
            </a:r>
          </a:p>
          <a:p>
            <a:pPr lvl="2" indent="-414715"/>
            <a:r>
              <a:rPr lang="en-US" altLang="zh-CN" sz="1939" dirty="0"/>
              <a:t>Clear checkpoints makes reviews easy</a:t>
            </a:r>
          </a:p>
          <a:p>
            <a:pPr lvl="2" indent="-414715"/>
            <a:r>
              <a:rPr lang="en-US" altLang="zh-CN" sz="1939" dirty="0"/>
              <a:t>valuable for maintenance</a:t>
            </a:r>
            <a:endParaRPr lang="en-US" altLang="zh-CN" sz="1846" dirty="0"/>
          </a:p>
          <a:p>
            <a:pPr lvl="1" indent="-367821"/>
            <a:r>
              <a:rPr lang="en-US" altLang="zh-CN" sz="2215" dirty="0"/>
              <a:t>Appropriate for large transaction processing systems, payroll, general ledger, order processing, inventory control. </a:t>
            </a:r>
          </a:p>
        </p:txBody>
      </p:sp>
    </p:spTree>
    <p:extLst>
      <p:ext uri="{BB962C8B-B14F-4D97-AF65-F5344CB8AC3E}">
        <p14:creationId xmlns:p14="http://schemas.microsoft.com/office/powerpoint/2010/main" val="414305248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C9492A9C-9353-49B5-9364-F5E2E09C10CD}" type="slidenum">
              <a:rPr lang="zh-CN" altLang="en-US">
                <a:latin typeface="Arial Black" panose="020B0A04020102020204" pitchFamily="34" charset="0"/>
              </a:rPr>
              <a:pPr eaLnBrk="1" hangingPunct="1"/>
              <a:t>13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SDLC - Cons</a:t>
            </a:r>
          </a:p>
        </p:txBody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417638"/>
            <a:ext cx="7772400" cy="4062046"/>
          </a:xfrm>
        </p:spPr>
        <p:txBody>
          <a:bodyPr/>
          <a:lstStyle/>
          <a:p>
            <a:pPr marL="422041" indent="-422041">
              <a:lnSpc>
                <a:spcPct val="90000"/>
              </a:lnSpc>
              <a:buNone/>
            </a:pPr>
            <a:r>
              <a:rPr lang="en-US" altLang="zh-CN" sz="2585" b="1" dirty="0"/>
              <a:t>Drawbacks of the Life-cycle approach</a:t>
            </a:r>
          </a:p>
          <a:p>
            <a:pPr marL="422041" indent="-422041">
              <a:lnSpc>
                <a:spcPct val="90000"/>
              </a:lnSpc>
            </a:pPr>
            <a:r>
              <a:rPr lang="en-US" altLang="zh-CN" sz="2308" dirty="0"/>
              <a:t>Less flexibility/iterations </a:t>
            </a:r>
          </a:p>
          <a:p>
            <a:pPr marL="773742" lvl="1" indent="-455746">
              <a:lnSpc>
                <a:spcPct val="90000"/>
              </a:lnSpc>
            </a:pPr>
            <a:r>
              <a:rPr lang="en-US" altLang="zh-CN" sz="2031" dirty="0"/>
              <a:t>Any problem in early stage would cause all or some of the later stage(s) to be changed to adjust.</a:t>
            </a:r>
          </a:p>
          <a:p>
            <a:pPr marL="422041" indent="-422041">
              <a:lnSpc>
                <a:spcPct val="90000"/>
              </a:lnSpc>
            </a:pPr>
            <a:r>
              <a:rPr lang="en-US" altLang="zh-CN" sz="2308" dirty="0"/>
              <a:t>Costly and time consuming </a:t>
            </a:r>
          </a:p>
          <a:p>
            <a:pPr marL="773742" lvl="1" indent="-455746">
              <a:lnSpc>
                <a:spcPct val="90000"/>
              </a:lnSpc>
            </a:pPr>
            <a:r>
              <a:rPr lang="en-US" altLang="zh-CN" sz="2031" dirty="0"/>
              <a:t>later stage can not be started until early stage is completed</a:t>
            </a:r>
          </a:p>
          <a:p>
            <a:pPr marL="773742" lvl="1" indent="-455746">
              <a:lnSpc>
                <a:spcPct val="90000"/>
              </a:lnSpc>
            </a:pPr>
            <a:r>
              <a:rPr lang="en-US" altLang="zh-CN" sz="2031" dirty="0"/>
              <a:t>Long time between system proposal and </a:t>
            </a:r>
            <a:r>
              <a:rPr lang="en-US" altLang="zh-CN" sz="2215" dirty="0"/>
              <a:t>delivery of new system</a:t>
            </a:r>
          </a:p>
          <a:p>
            <a:pPr marL="422041" indent="-422041">
              <a:lnSpc>
                <a:spcPct val="90000"/>
              </a:lnSpc>
            </a:pPr>
            <a:r>
              <a:rPr lang="en-US" altLang="zh-CN" sz="2308" dirty="0"/>
              <a:t>Highly structured/inflexible /maintenance costs</a:t>
            </a:r>
          </a:p>
          <a:p>
            <a:pPr marL="773742" lvl="1" indent="-455746">
              <a:lnSpc>
                <a:spcPct val="90000"/>
              </a:lnSpc>
            </a:pPr>
            <a:r>
              <a:rPr lang="en-US" altLang="zh-CN" sz="2215" dirty="0"/>
              <a:t>Design must be specified and documented on paper before programming begins</a:t>
            </a:r>
          </a:p>
          <a:p>
            <a:pPr marL="422041" indent="-422041">
              <a:lnSpc>
                <a:spcPct val="90000"/>
              </a:lnSpc>
            </a:pPr>
            <a:endParaRPr lang="en-US" altLang="zh-CN" sz="2308" dirty="0"/>
          </a:p>
          <a:p>
            <a:pPr marL="422041" indent="-422041">
              <a:lnSpc>
                <a:spcPct val="90000"/>
              </a:lnSpc>
            </a:pPr>
            <a:endParaRPr lang="zh-CN" altLang="en-US" sz="2308" dirty="0"/>
          </a:p>
        </p:txBody>
      </p:sp>
    </p:spTree>
    <p:extLst>
      <p:ext uri="{BB962C8B-B14F-4D97-AF65-F5344CB8AC3E}">
        <p14:creationId xmlns:p14="http://schemas.microsoft.com/office/powerpoint/2010/main" val="32699612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012A84F8-68A4-4F8D-957B-AC9B3570499C}" type="slidenum">
              <a:rPr lang="zh-CN" altLang="en-US">
                <a:latin typeface="Arial Black" panose="020B0A04020102020204" pitchFamily="34" charset="0"/>
              </a:rPr>
              <a:pPr eaLnBrk="1" hangingPunct="1"/>
              <a:t>14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sz="3692"/>
              <a:t>Prototyping and Rapid Application Development (RAD)</a:t>
            </a:r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sz="2215" dirty="0"/>
              <a:t>An iterative process of building an experimental system</a:t>
            </a:r>
          </a:p>
          <a:p>
            <a:pPr eaLnBrk="1" hangingPunct="1"/>
            <a:r>
              <a:rPr lang="en-US" altLang="zh-CN" sz="2215" dirty="0"/>
              <a:t>quickly for users to evaluate until the final version is</a:t>
            </a:r>
          </a:p>
          <a:p>
            <a:pPr eaLnBrk="1" hangingPunct="1"/>
            <a:r>
              <a:rPr lang="en-US" altLang="zh-CN" sz="2215" dirty="0"/>
              <a:t>satisfied. The preliminary version is called a prototype.</a:t>
            </a:r>
          </a:p>
        </p:txBody>
      </p:sp>
      <p:sp>
        <p:nvSpPr>
          <p:cNvPr id="16389" name="Rectangle 4"/>
          <p:cNvSpPr>
            <a:spLocks noChangeArrowheads="1"/>
          </p:cNvSpPr>
          <p:nvPr/>
        </p:nvSpPr>
        <p:spPr bwMode="auto">
          <a:xfrm>
            <a:off x="585906" y="3083982"/>
            <a:ext cx="1428750" cy="6535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6390" name="Rectangle 5"/>
          <p:cNvSpPr>
            <a:spLocks noChangeArrowheads="1"/>
          </p:cNvSpPr>
          <p:nvPr/>
        </p:nvSpPr>
        <p:spPr bwMode="auto">
          <a:xfrm>
            <a:off x="6314095" y="4905455"/>
            <a:ext cx="1368669" cy="546588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6391" name="Rectangle 6"/>
          <p:cNvSpPr>
            <a:spLocks noChangeArrowheads="1"/>
          </p:cNvSpPr>
          <p:nvPr/>
        </p:nvSpPr>
        <p:spPr bwMode="auto">
          <a:xfrm>
            <a:off x="4095503" y="3942697"/>
            <a:ext cx="1244111" cy="567104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6392" name="Rectangle 7"/>
          <p:cNvSpPr>
            <a:spLocks noChangeArrowheads="1"/>
          </p:cNvSpPr>
          <p:nvPr/>
        </p:nvSpPr>
        <p:spPr bwMode="auto">
          <a:xfrm>
            <a:off x="2490906" y="3484032"/>
            <a:ext cx="1103435" cy="64037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6393" name="Rectangle 8"/>
          <p:cNvSpPr>
            <a:spLocks noChangeArrowheads="1"/>
          </p:cNvSpPr>
          <p:nvPr/>
        </p:nvSpPr>
        <p:spPr bwMode="auto">
          <a:xfrm>
            <a:off x="6188072" y="2935978"/>
            <a:ext cx="1368669" cy="521677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6394" name="Freeform 9"/>
          <p:cNvSpPr>
            <a:spLocks/>
          </p:cNvSpPr>
          <p:nvPr/>
        </p:nvSpPr>
        <p:spPr bwMode="auto">
          <a:xfrm>
            <a:off x="5807071" y="3785901"/>
            <a:ext cx="1951892" cy="773723"/>
          </a:xfrm>
          <a:custGeom>
            <a:avLst/>
            <a:gdLst>
              <a:gd name="T0" fmla="*/ 1177615 w 1230"/>
              <a:gd name="T1" fmla="*/ 0 h 528"/>
              <a:gd name="T2" fmla="*/ 0 w 1230"/>
              <a:gd name="T3" fmla="*/ 431800 h 528"/>
              <a:gd name="T4" fmla="*/ 1177615 w 1230"/>
              <a:gd name="T5" fmla="*/ 836613 h 528"/>
              <a:gd name="T6" fmla="*/ 2112831 w 1230"/>
              <a:gd name="T7" fmla="*/ 431800 h 528"/>
              <a:gd name="T8" fmla="*/ 1003981 w 1230"/>
              <a:gd name="T9" fmla="*/ 26988 h 528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230" h="528">
                <a:moveTo>
                  <a:pt x="685" y="0"/>
                </a:moveTo>
                <a:lnTo>
                  <a:pt x="0" y="272"/>
                </a:lnTo>
                <a:lnTo>
                  <a:pt x="685" y="527"/>
                </a:lnTo>
                <a:lnTo>
                  <a:pt x="1229" y="272"/>
                </a:lnTo>
                <a:lnTo>
                  <a:pt x="584" y="17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395" name="Rectangle 10"/>
          <p:cNvSpPr>
            <a:spLocks noChangeArrowheads="1"/>
          </p:cNvSpPr>
          <p:nvPr/>
        </p:nvSpPr>
        <p:spPr bwMode="auto">
          <a:xfrm>
            <a:off x="514103" y="3104497"/>
            <a:ext cx="1515208" cy="636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3527" tIns="41031" rIns="83527" bIns="41031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/>
            <a:r>
              <a:rPr lang="en-US" altLang="zh-CN" dirty="0">
                <a:cs typeface="Arial" panose="020B0604020202020204" pitchFamily="34" charset="0"/>
              </a:rPr>
              <a:t>Basic</a:t>
            </a:r>
          </a:p>
          <a:p>
            <a:pPr algn="ctr"/>
            <a:r>
              <a:rPr lang="en-US" altLang="zh-CN" dirty="0">
                <a:cs typeface="Arial" panose="020B0604020202020204" pitchFamily="34" charset="0"/>
              </a:rPr>
              <a:t>requirements</a:t>
            </a:r>
          </a:p>
        </p:txBody>
      </p:sp>
      <p:sp>
        <p:nvSpPr>
          <p:cNvPr id="16396" name="Rectangle 11"/>
          <p:cNvSpPr>
            <a:spLocks noChangeArrowheads="1"/>
          </p:cNvSpPr>
          <p:nvPr/>
        </p:nvSpPr>
        <p:spPr bwMode="auto">
          <a:xfrm>
            <a:off x="2488371" y="3489894"/>
            <a:ext cx="1130488" cy="636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3527" tIns="41031" rIns="83527" bIns="41031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/>
            <a:r>
              <a:rPr lang="en-US" altLang="zh-CN">
                <a:cs typeface="Arial" panose="020B0604020202020204" pitchFamily="34" charset="0"/>
              </a:rPr>
              <a:t>working</a:t>
            </a:r>
          </a:p>
          <a:p>
            <a:pPr algn="ctr"/>
            <a:r>
              <a:rPr lang="en-US" altLang="zh-CN">
                <a:cs typeface="Arial" panose="020B0604020202020204" pitchFamily="34" charset="0"/>
              </a:rPr>
              <a:t>prototype</a:t>
            </a:r>
          </a:p>
        </p:txBody>
      </p:sp>
      <p:sp>
        <p:nvSpPr>
          <p:cNvPr id="16397" name="Rectangle 12"/>
          <p:cNvSpPr>
            <a:spLocks noChangeArrowheads="1"/>
          </p:cNvSpPr>
          <p:nvPr/>
        </p:nvSpPr>
        <p:spPr bwMode="auto">
          <a:xfrm>
            <a:off x="4139859" y="3983728"/>
            <a:ext cx="1130488" cy="636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3527" tIns="41031" rIns="83527" bIns="41031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/>
            <a:r>
              <a:rPr lang="en-US" altLang="zh-CN">
                <a:cs typeface="Arial" panose="020B0604020202020204" pitchFamily="34" charset="0"/>
              </a:rPr>
              <a:t>use the</a:t>
            </a:r>
          </a:p>
          <a:p>
            <a:pPr algn="ctr"/>
            <a:r>
              <a:rPr lang="en-US" altLang="zh-CN">
                <a:cs typeface="Arial" panose="020B0604020202020204" pitchFamily="34" charset="0"/>
              </a:rPr>
              <a:t>prototype</a:t>
            </a:r>
          </a:p>
        </p:txBody>
      </p:sp>
      <p:sp>
        <p:nvSpPr>
          <p:cNvPr id="16398" name="Rectangle 13"/>
          <p:cNvSpPr>
            <a:spLocks noChangeArrowheads="1"/>
          </p:cNvSpPr>
          <p:nvPr/>
        </p:nvSpPr>
        <p:spPr bwMode="auto">
          <a:xfrm>
            <a:off x="6065894" y="3982263"/>
            <a:ext cx="1528033" cy="636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3527" tIns="41031" rIns="83527" bIns="41031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/>
            <a:r>
              <a:rPr lang="en-US" altLang="zh-CN">
                <a:cs typeface="Arial" panose="020B0604020202020204" pitchFamily="34" charset="0"/>
              </a:rPr>
              <a:t>user satisfied</a:t>
            </a:r>
          </a:p>
          <a:p>
            <a:pPr algn="ctr"/>
            <a:r>
              <a:rPr lang="en-US" altLang="zh-CN">
                <a:cs typeface="Arial" panose="020B0604020202020204" pitchFamily="34" charset="0"/>
              </a:rPr>
              <a:t>?</a:t>
            </a:r>
          </a:p>
        </p:txBody>
      </p:sp>
      <p:sp>
        <p:nvSpPr>
          <p:cNvPr id="16399" name="Rectangle 14"/>
          <p:cNvSpPr>
            <a:spLocks noChangeArrowheads="1"/>
          </p:cNvSpPr>
          <p:nvPr/>
        </p:nvSpPr>
        <p:spPr bwMode="auto">
          <a:xfrm>
            <a:off x="6300192" y="2955028"/>
            <a:ext cx="1258727" cy="636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3527" tIns="41031" rIns="83527" bIns="41031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/>
            <a:r>
              <a:rPr lang="en-US" altLang="zh-CN">
                <a:cs typeface="Arial" panose="020B0604020202020204" pitchFamily="34" charset="0"/>
              </a:rPr>
              <a:t>Revise the</a:t>
            </a:r>
          </a:p>
          <a:p>
            <a:pPr algn="ctr"/>
            <a:r>
              <a:rPr lang="en-US" altLang="zh-CN">
                <a:cs typeface="Arial" panose="020B0604020202020204" pitchFamily="34" charset="0"/>
              </a:rPr>
              <a:t>prototype</a:t>
            </a:r>
          </a:p>
        </p:txBody>
      </p:sp>
      <p:sp>
        <p:nvSpPr>
          <p:cNvPr id="16400" name="Rectangle 15"/>
          <p:cNvSpPr>
            <a:spLocks noChangeArrowheads="1"/>
          </p:cNvSpPr>
          <p:nvPr/>
        </p:nvSpPr>
        <p:spPr bwMode="auto">
          <a:xfrm>
            <a:off x="6322165" y="4884940"/>
            <a:ext cx="1361321" cy="636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3527" tIns="41031" rIns="83527" bIns="41031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/>
            <a:r>
              <a:rPr lang="en-US" altLang="zh-CN">
                <a:cs typeface="Arial" panose="020B0604020202020204" pitchFamily="34" charset="0"/>
              </a:rPr>
              <a:t>Operational</a:t>
            </a:r>
          </a:p>
          <a:p>
            <a:pPr algn="ctr"/>
            <a:r>
              <a:rPr lang="en-US" altLang="zh-CN">
                <a:cs typeface="Arial" panose="020B0604020202020204" pitchFamily="34" charset="0"/>
              </a:rPr>
              <a:t>prototype</a:t>
            </a:r>
          </a:p>
        </p:txBody>
      </p:sp>
      <p:sp>
        <p:nvSpPr>
          <p:cNvPr id="16401" name="Line 16"/>
          <p:cNvSpPr>
            <a:spLocks noChangeShapeType="1"/>
          </p:cNvSpPr>
          <p:nvPr/>
        </p:nvSpPr>
        <p:spPr bwMode="auto">
          <a:xfrm>
            <a:off x="2026380" y="3549974"/>
            <a:ext cx="43082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2" name="Line 17"/>
          <p:cNvSpPr>
            <a:spLocks noChangeShapeType="1"/>
          </p:cNvSpPr>
          <p:nvPr/>
        </p:nvSpPr>
        <p:spPr bwMode="auto">
          <a:xfrm>
            <a:off x="3628044" y="4021828"/>
            <a:ext cx="43082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3" name="Line 18"/>
          <p:cNvSpPr>
            <a:spLocks noChangeShapeType="1"/>
          </p:cNvSpPr>
          <p:nvPr/>
        </p:nvSpPr>
        <p:spPr bwMode="auto">
          <a:xfrm>
            <a:off x="5348406" y="4193278"/>
            <a:ext cx="47625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4" name="Line 19"/>
          <p:cNvSpPr>
            <a:spLocks noChangeShapeType="1"/>
          </p:cNvSpPr>
          <p:nvPr/>
        </p:nvSpPr>
        <p:spPr bwMode="auto">
          <a:xfrm>
            <a:off x="6806464" y="3491359"/>
            <a:ext cx="0" cy="33117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5" name="Line 20"/>
          <p:cNvSpPr>
            <a:spLocks noChangeShapeType="1"/>
          </p:cNvSpPr>
          <p:nvPr/>
        </p:nvSpPr>
        <p:spPr bwMode="auto">
          <a:xfrm>
            <a:off x="6898782" y="4564020"/>
            <a:ext cx="0" cy="33117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6" name="Freeform 21"/>
          <p:cNvSpPr>
            <a:spLocks/>
          </p:cNvSpPr>
          <p:nvPr/>
        </p:nvSpPr>
        <p:spPr bwMode="auto">
          <a:xfrm>
            <a:off x="4762252" y="3207074"/>
            <a:ext cx="1417027" cy="729762"/>
          </a:xfrm>
          <a:custGeom>
            <a:avLst/>
            <a:gdLst>
              <a:gd name="T0" fmla="*/ 1533394 w 893"/>
              <a:gd name="T1" fmla="*/ 0 h 498"/>
              <a:gd name="T2" fmla="*/ 0 w 893"/>
              <a:gd name="T3" fmla="*/ 0 h 498"/>
              <a:gd name="T4" fmla="*/ 0 w 893"/>
              <a:gd name="T5" fmla="*/ 788988 h 498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893" h="498">
                <a:moveTo>
                  <a:pt x="892" y="0"/>
                </a:moveTo>
                <a:lnTo>
                  <a:pt x="0" y="0"/>
                </a:lnTo>
                <a:lnTo>
                  <a:pt x="0" y="497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9052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B68AF932-E0FC-4928-8C88-54512948CFBF}" type="slidenum">
              <a:rPr lang="zh-CN" altLang="en-US">
                <a:latin typeface="Arial Black" panose="020B0A04020102020204" pitchFamily="34" charset="0"/>
              </a:rPr>
              <a:pPr eaLnBrk="1" hangingPunct="1"/>
              <a:t>15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Approaches to Development</a:t>
            </a:r>
          </a:p>
        </p:txBody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z="2400" dirty="0" smtClean="0"/>
              <a:t>Prototyping</a:t>
            </a:r>
          </a:p>
          <a:p>
            <a:pPr lvl="1" eaLnBrk="1" hangingPunct="1"/>
            <a:r>
              <a:rPr lang="en-US" altLang="zh-CN" sz="2400" dirty="0" smtClean="0"/>
              <a:t>Building a scaled-down working version of the system</a:t>
            </a:r>
          </a:p>
          <a:p>
            <a:pPr lvl="1" eaLnBrk="1" hangingPunct="1"/>
            <a:r>
              <a:rPr lang="en-US" altLang="zh-CN" sz="2400" dirty="0" smtClean="0"/>
              <a:t>Advantages:</a:t>
            </a:r>
          </a:p>
          <a:p>
            <a:pPr lvl="2" eaLnBrk="1" hangingPunct="1"/>
            <a:r>
              <a:rPr lang="en-US" altLang="zh-CN" dirty="0"/>
              <a:t>Users are involved in design</a:t>
            </a:r>
          </a:p>
          <a:p>
            <a:pPr lvl="2" eaLnBrk="1" hangingPunct="1"/>
            <a:r>
              <a:rPr lang="en-US" altLang="zh-CN" dirty="0"/>
              <a:t>Captures requirements in concrete form</a:t>
            </a:r>
          </a:p>
          <a:p>
            <a:pPr eaLnBrk="1" hangingPunct="1"/>
            <a:r>
              <a:rPr lang="en-US" altLang="zh-CN" sz="2400" dirty="0" smtClean="0"/>
              <a:t>Rapid Application Development (RAD)</a:t>
            </a:r>
          </a:p>
          <a:p>
            <a:pPr lvl="1" eaLnBrk="1" hangingPunct="1"/>
            <a:r>
              <a:rPr lang="en-US" altLang="zh-CN" sz="2400" dirty="0" smtClean="0"/>
              <a:t>Utilizes prototyping to delay producing system design until after user requirements are clear</a:t>
            </a:r>
          </a:p>
        </p:txBody>
      </p:sp>
    </p:spTree>
    <p:extLst>
      <p:ext uri="{BB962C8B-B14F-4D97-AF65-F5344CB8AC3E}">
        <p14:creationId xmlns:p14="http://schemas.microsoft.com/office/powerpoint/2010/main" val="365913322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8322A35B-5ED6-48ED-A527-5E544F2F27A9}" type="slidenum">
              <a:rPr lang="zh-CN" altLang="en-US">
                <a:latin typeface="Arial Black" panose="020B0A04020102020204" pitchFamily="34" charset="0"/>
              </a:rPr>
              <a:pPr eaLnBrk="1" hangingPunct="1"/>
              <a:t>16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Stages of RAD with Prototype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576" y="1196752"/>
            <a:ext cx="7772400" cy="4693626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zh-CN" sz="1662" b="1" dirty="0"/>
              <a:t>Stage 1: Planning:</a:t>
            </a:r>
            <a:r>
              <a:rPr lang="en-US" altLang="zh-CN" sz="1662" dirty="0"/>
              <a:t>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zh-CN" sz="1662" dirty="0"/>
              <a:t>Project Initialization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zh-CN" sz="1662" dirty="0"/>
              <a:t>Feasibility Study</a:t>
            </a:r>
          </a:p>
          <a:p>
            <a:pPr eaLnBrk="1" hangingPunct="1">
              <a:lnSpc>
                <a:spcPct val="90000"/>
              </a:lnSpc>
            </a:pPr>
            <a:endParaRPr lang="en-US" altLang="zh-CN" sz="1662" b="1" dirty="0"/>
          </a:p>
          <a:p>
            <a:pPr eaLnBrk="1" hangingPunct="1">
              <a:lnSpc>
                <a:spcPct val="90000"/>
              </a:lnSpc>
            </a:pPr>
            <a:r>
              <a:rPr lang="en-US" altLang="zh-CN" sz="1662" b="1" dirty="0"/>
              <a:t>Stage 2: System Analysis, Design and Development in a cycle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zh-CN" sz="1662" dirty="0"/>
              <a:t>Gather basic requirement; then </a:t>
            </a:r>
            <a:r>
              <a:rPr lang="en-US" altLang="zh-CN" sz="1662" dirty="0" err="1"/>
              <a:t>analyse</a:t>
            </a:r>
            <a:r>
              <a:rPr lang="en-US" altLang="zh-CN" sz="1662" dirty="0"/>
              <a:t>, design and develop initial working prototype.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zh-CN" sz="1662" dirty="0"/>
              <a:t>Collecting more requirements or changes from users to expand and further develop the prototype, by further analysis, design, development and testing &amp; review </a:t>
            </a:r>
          </a:p>
          <a:p>
            <a:pPr eaLnBrk="1" hangingPunct="1">
              <a:lnSpc>
                <a:spcPct val="90000"/>
              </a:lnSpc>
            </a:pPr>
            <a:endParaRPr lang="en-US" altLang="zh-CN" sz="1662" b="1" dirty="0"/>
          </a:p>
          <a:p>
            <a:pPr eaLnBrk="1" hangingPunct="1">
              <a:lnSpc>
                <a:spcPct val="90000"/>
              </a:lnSpc>
            </a:pPr>
            <a:r>
              <a:rPr lang="en-US" altLang="zh-CN" sz="1662" b="1" dirty="0"/>
              <a:t>Stage 3: Final Implementation:</a:t>
            </a:r>
            <a:r>
              <a:rPr lang="en-US" altLang="zh-CN" sz="1662" dirty="0"/>
              <a:t>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zh-CN" sz="1662" dirty="0"/>
              <a:t>System and acceptance testing, data migration, and changeover. </a:t>
            </a:r>
          </a:p>
          <a:p>
            <a:pPr eaLnBrk="1" hangingPunct="1">
              <a:lnSpc>
                <a:spcPct val="90000"/>
              </a:lnSpc>
            </a:pPr>
            <a:endParaRPr lang="en-US" altLang="zh-CN" sz="1662" b="1" dirty="0"/>
          </a:p>
          <a:p>
            <a:pPr eaLnBrk="1" hangingPunct="1">
              <a:lnSpc>
                <a:spcPct val="90000"/>
              </a:lnSpc>
            </a:pPr>
            <a:r>
              <a:rPr lang="en-US" altLang="zh-CN" sz="1662" b="1" dirty="0"/>
              <a:t>Stage 4: Maintenance: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zh-CN" sz="1662" dirty="0"/>
              <a:t>Monitoring and enhancing </a:t>
            </a:r>
            <a:endParaRPr lang="zh-CN" altLang="en-US" sz="1662" dirty="0"/>
          </a:p>
        </p:txBody>
      </p:sp>
    </p:spTree>
    <p:extLst>
      <p:ext uri="{BB962C8B-B14F-4D97-AF65-F5344CB8AC3E}">
        <p14:creationId xmlns:p14="http://schemas.microsoft.com/office/powerpoint/2010/main" val="10519158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683A8812-6792-4B24-99BF-D6B9858BAEB6}" type="slidenum">
              <a:rPr lang="zh-CN" altLang="en-US">
                <a:latin typeface="Arial Black" panose="020B0A04020102020204" pitchFamily="34" charset="0"/>
              </a:rPr>
              <a:pPr eaLnBrk="1" hangingPunct="1"/>
              <a:t>17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wrap="square" lIns="84992" tIns="42497" rIns="84992" bIns="42497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smtClean="0"/>
              <a:t>How RAD with Prototyping Works</a:t>
            </a:r>
          </a:p>
        </p:txBody>
      </p:sp>
      <p:pic>
        <p:nvPicPr>
          <p:cNvPr id="19460" name="Picture 3" descr="!01-06W-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00" y="1556792"/>
            <a:ext cx="7239000" cy="41499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1" name="AutoShape 4"/>
          <p:cNvSpPr>
            <a:spLocks noChangeArrowheads="1"/>
          </p:cNvSpPr>
          <p:nvPr/>
        </p:nvSpPr>
        <p:spPr bwMode="auto">
          <a:xfrm>
            <a:off x="4859216" y="1657183"/>
            <a:ext cx="866043" cy="795704"/>
          </a:xfrm>
          <a:prstGeom prst="smileyFace">
            <a:avLst>
              <a:gd name="adj" fmla="val -4653"/>
            </a:avLst>
          </a:prstGeom>
          <a:solidFill>
            <a:srgbClr val="FF9966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9462" name="Line 5"/>
          <p:cNvSpPr>
            <a:spLocks noChangeShapeType="1"/>
          </p:cNvSpPr>
          <p:nvPr/>
        </p:nvSpPr>
        <p:spPr bwMode="auto">
          <a:xfrm flipH="1">
            <a:off x="3924300" y="2454352"/>
            <a:ext cx="1079989" cy="331177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63" name="Line 6"/>
          <p:cNvSpPr>
            <a:spLocks noChangeShapeType="1"/>
          </p:cNvSpPr>
          <p:nvPr/>
        </p:nvSpPr>
        <p:spPr bwMode="auto">
          <a:xfrm>
            <a:off x="5292969" y="2520294"/>
            <a:ext cx="0" cy="731226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64" name="Rectangle 7"/>
          <p:cNvSpPr>
            <a:spLocks noChangeArrowheads="1"/>
          </p:cNvSpPr>
          <p:nvPr/>
        </p:nvSpPr>
        <p:spPr bwMode="auto">
          <a:xfrm>
            <a:off x="5706207" y="1982498"/>
            <a:ext cx="67197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cs typeface="Arial" panose="020B0604020202020204" pitchFamily="34" charset="0"/>
              </a:rPr>
              <a:t>User</a:t>
            </a:r>
            <a:endParaRPr lang="en-US" altLang="zh-CN">
              <a:solidFill>
                <a:schemeClr val="tx2"/>
              </a:solidFill>
              <a:cs typeface="Arial" panose="020B0604020202020204" pitchFamily="34" charset="0"/>
            </a:endParaRPr>
          </a:p>
        </p:txBody>
      </p:sp>
      <p:sp>
        <p:nvSpPr>
          <p:cNvPr id="19465" name="Rectangle 8"/>
          <p:cNvSpPr>
            <a:spLocks noChangeArrowheads="1"/>
          </p:cNvSpPr>
          <p:nvPr/>
        </p:nvSpPr>
        <p:spPr bwMode="auto">
          <a:xfrm>
            <a:off x="3779228" y="2255059"/>
            <a:ext cx="1255472" cy="305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r>
              <a:rPr lang="en-GB" altLang="en-US" sz="1385">
                <a:solidFill>
                  <a:schemeClr val="tx2"/>
                </a:solidFill>
              </a:rPr>
              <a:t>Requirement </a:t>
            </a:r>
            <a:endParaRPr lang="en-US" altLang="zh-CN" sz="1385">
              <a:solidFill>
                <a:schemeClr val="tx2"/>
              </a:solidFill>
            </a:endParaRPr>
          </a:p>
        </p:txBody>
      </p:sp>
      <p:sp>
        <p:nvSpPr>
          <p:cNvPr id="19466" name="Rectangle 9"/>
          <p:cNvSpPr>
            <a:spLocks noChangeArrowheads="1"/>
          </p:cNvSpPr>
          <p:nvPr/>
        </p:nvSpPr>
        <p:spPr bwMode="auto">
          <a:xfrm>
            <a:off x="5364773" y="2719587"/>
            <a:ext cx="1117614" cy="305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r>
              <a:rPr lang="en-GB" altLang="en-US" sz="1385">
                <a:solidFill>
                  <a:schemeClr val="tx2"/>
                </a:solidFill>
              </a:rPr>
              <a:t>Satisfied?? </a:t>
            </a:r>
            <a:endParaRPr lang="en-US" altLang="zh-CN" sz="1385">
              <a:solidFill>
                <a:schemeClr val="tx2"/>
              </a:solidFill>
            </a:endParaRPr>
          </a:p>
        </p:txBody>
      </p:sp>
      <p:sp>
        <p:nvSpPr>
          <p:cNvPr id="269322" name="AutoShape 10"/>
          <p:cNvSpPr>
            <a:spLocks noChangeArrowheads="1"/>
          </p:cNvSpPr>
          <p:nvPr/>
        </p:nvSpPr>
        <p:spPr bwMode="auto">
          <a:xfrm>
            <a:off x="4859216" y="1657183"/>
            <a:ext cx="866043" cy="795704"/>
          </a:xfrm>
          <a:prstGeom prst="smileyFace">
            <a:avLst>
              <a:gd name="adj" fmla="val 4653"/>
            </a:avLst>
          </a:prstGeom>
          <a:solidFill>
            <a:srgbClr val="FF9966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5545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69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932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99AC26F3-3056-42F5-8A84-DAB1FCE6B4A3}" type="slidenum">
              <a:rPr lang="zh-CN" altLang="en-US">
                <a:latin typeface="Arial Black" panose="020B0A04020102020204" pitchFamily="34" charset="0"/>
              </a:rPr>
              <a:pPr eaLnBrk="1" hangingPunct="1"/>
              <a:t>18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3692"/>
              <a:t>The Process of Developing an Application Rapidly</a:t>
            </a:r>
          </a:p>
        </p:txBody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484784"/>
            <a:ext cx="7772400" cy="4079631"/>
          </a:xfrm>
        </p:spPr>
        <p:txBody>
          <a:bodyPr/>
          <a:lstStyle/>
          <a:p>
            <a:pPr marL="562722" indent="-562722">
              <a:lnSpc>
                <a:spcPct val="90000"/>
              </a:lnSpc>
            </a:pPr>
            <a:r>
              <a:rPr lang="en-US" altLang="zh-CN" sz="2215" dirty="0"/>
              <a:t>Goals</a:t>
            </a:r>
          </a:p>
          <a:p>
            <a:pPr marL="914423" lvl="1" indent="-596427">
              <a:lnSpc>
                <a:spcPct val="90000"/>
              </a:lnSpc>
            </a:pPr>
            <a:r>
              <a:rPr lang="en-US" altLang="zh-CN" sz="1846" dirty="0"/>
              <a:t>To analyze a business process rapidly</a:t>
            </a:r>
          </a:p>
          <a:p>
            <a:pPr marL="914423" lvl="1" indent="-596427">
              <a:lnSpc>
                <a:spcPct val="90000"/>
              </a:lnSpc>
            </a:pPr>
            <a:r>
              <a:rPr lang="en-US" altLang="zh-CN" sz="1846" dirty="0"/>
              <a:t>To design a viable system solution through intense cooperation between users and developers</a:t>
            </a:r>
          </a:p>
          <a:p>
            <a:pPr marL="914423" lvl="1" indent="-596427">
              <a:lnSpc>
                <a:spcPct val="90000"/>
              </a:lnSpc>
            </a:pPr>
            <a:r>
              <a:rPr lang="en-US" altLang="zh-CN" sz="1846" dirty="0"/>
              <a:t>To get the finished application into the hands of the users quickly</a:t>
            </a:r>
          </a:p>
          <a:p>
            <a:pPr marL="562722" indent="-562722">
              <a:lnSpc>
                <a:spcPct val="90000"/>
              </a:lnSpc>
            </a:pPr>
            <a:endParaRPr lang="en-US" altLang="zh-CN" sz="2215" dirty="0"/>
          </a:p>
          <a:p>
            <a:pPr marL="562722" indent="-562722">
              <a:lnSpc>
                <a:spcPct val="90000"/>
              </a:lnSpc>
            </a:pPr>
            <a:r>
              <a:rPr lang="en-US" altLang="zh-CN" sz="2215" dirty="0"/>
              <a:t>In RAD, Traditional SDLC steps are followed, but phases are combined</a:t>
            </a:r>
          </a:p>
          <a:p>
            <a:pPr marL="562722" indent="-562722">
              <a:lnSpc>
                <a:spcPct val="90000"/>
              </a:lnSpc>
            </a:pPr>
            <a:endParaRPr lang="en-US" altLang="zh-CN" sz="2215" dirty="0"/>
          </a:p>
          <a:p>
            <a:pPr marL="562722" indent="-562722">
              <a:lnSpc>
                <a:spcPct val="90000"/>
              </a:lnSpc>
            </a:pPr>
            <a:r>
              <a:rPr lang="en-US" altLang="zh-CN" sz="2215" dirty="0"/>
              <a:t>Iteration is mainly applied to design and development phases</a:t>
            </a:r>
          </a:p>
          <a:p>
            <a:pPr marL="914423" lvl="1" indent="-596427">
              <a:lnSpc>
                <a:spcPct val="90000"/>
              </a:lnSpc>
            </a:pPr>
            <a:endParaRPr lang="en-US" altLang="zh-CN" sz="1846" dirty="0"/>
          </a:p>
        </p:txBody>
      </p:sp>
    </p:spTree>
    <p:extLst>
      <p:ext uri="{BB962C8B-B14F-4D97-AF65-F5344CB8AC3E}">
        <p14:creationId xmlns:p14="http://schemas.microsoft.com/office/powerpoint/2010/main" val="2000920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8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A09AE0A1-579F-4B79-95EC-54D2D0FB70D3}" type="slidenum">
              <a:rPr lang="zh-CN" altLang="en-US">
                <a:latin typeface="Arial Black" panose="020B0A04020102020204" pitchFamily="34" charset="0"/>
              </a:rPr>
              <a:pPr eaLnBrk="1" hangingPunct="1"/>
              <a:t>19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21507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Part 2</a:t>
            </a:r>
          </a:p>
        </p:txBody>
      </p:sp>
      <p:sp>
        <p:nvSpPr>
          <p:cNvPr id="21508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Database Systems Development</a:t>
            </a:r>
          </a:p>
        </p:txBody>
      </p:sp>
    </p:spTree>
    <p:extLst>
      <p:ext uri="{BB962C8B-B14F-4D97-AF65-F5344CB8AC3E}">
        <p14:creationId xmlns:p14="http://schemas.microsoft.com/office/powerpoint/2010/main" val="37290307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BC754BB2-CFEE-47B3-9DF4-0F47369B503B}" type="slidenum">
              <a:rPr lang="zh-CN" altLang="en-US">
                <a:latin typeface="Arial Black" panose="020B0A04020102020204" pitchFamily="34" charset="0"/>
              </a:rPr>
              <a:pPr eaLnBrk="1" hangingPunct="1"/>
              <a:t>20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22531" name="Rectangle 2"/>
          <p:cNvSpPr>
            <a:spLocks noChangeArrowheads="1"/>
          </p:cNvSpPr>
          <p:nvPr/>
        </p:nvSpPr>
        <p:spPr bwMode="auto">
          <a:xfrm>
            <a:off x="6858000" y="5961185"/>
            <a:ext cx="1905000" cy="422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3527" tIns="41031" rIns="83527" bIns="41031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r"/>
            <a:r>
              <a:rPr lang="en-GB" altLang="zh-CN" sz="738">
                <a:latin typeface="Times New Roman" panose="02020603050405020304" pitchFamily="18" charset="0"/>
              </a:rPr>
              <a:t>9</a:t>
            </a:r>
          </a:p>
        </p:txBody>
      </p:sp>
      <p:sp>
        <p:nvSpPr>
          <p:cNvPr id="22532" name="Rectangle 3"/>
          <p:cNvSpPr>
            <a:spLocks noGrp="1" noChangeArrowheads="1"/>
          </p:cNvSpPr>
          <p:nvPr>
            <p:ph type="title"/>
          </p:nvPr>
        </p:nvSpPr>
        <p:spPr>
          <a:xfrm>
            <a:off x="465138" y="188640"/>
            <a:ext cx="8229600" cy="948104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b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b="1" dirty="0" smtClean="0"/>
              <a:t>Information System (IS)</a:t>
            </a:r>
          </a:p>
        </p:txBody>
      </p:sp>
      <p:sp>
        <p:nvSpPr>
          <p:cNvPr id="166916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539552" y="1186370"/>
            <a:ext cx="8305800" cy="3798277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sz="2400" dirty="0" smtClean="0"/>
              <a:t>Resources that enable the collection, management, control, and dissemination of information throughout an organization.</a:t>
            </a:r>
          </a:p>
          <a:p>
            <a:pPr eaLnBrk="1" hangingPunct="1"/>
            <a:endParaRPr lang="en-GB" altLang="zh-CN" sz="2400" dirty="0" smtClean="0"/>
          </a:p>
          <a:p>
            <a:pPr eaLnBrk="1" hangingPunct="1"/>
            <a:r>
              <a:rPr lang="en-GB" altLang="zh-CN" sz="2400" dirty="0" smtClean="0"/>
              <a:t>Components of IS include</a:t>
            </a:r>
          </a:p>
          <a:p>
            <a:pPr lvl="1" eaLnBrk="1" hangingPunct="1">
              <a:buSzPct val="75000"/>
            </a:pPr>
            <a:r>
              <a:rPr lang="en-GB" altLang="zh-CN" sz="2400" dirty="0" smtClean="0"/>
              <a:t>Database</a:t>
            </a:r>
          </a:p>
          <a:p>
            <a:pPr lvl="1" eaLnBrk="1" hangingPunct="1">
              <a:buSzPct val="75000"/>
            </a:pPr>
            <a:r>
              <a:rPr lang="en-GB" altLang="zh-CN" sz="2400" dirty="0" smtClean="0"/>
              <a:t>Database software</a:t>
            </a:r>
          </a:p>
          <a:p>
            <a:pPr lvl="1" eaLnBrk="1" hangingPunct="1">
              <a:buSzPct val="75000"/>
            </a:pPr>
            <a:r>
              <a:rPr lang="en-GB" altLang="zh-CN" sz="2400" dirty="0" smtClean="0"/>
              <a:t>Application software</a:t>
            </a:r>
          </a:p>
          <a:p>
            <a:pPr lvl="1" eaLnBrk="1" hangingPunct="1">
              <a:buSzPct val="75000"/>
            </a:pPr>
            <a:r>
              <a:rPr lang="en-GB" altLang="zh-CN" sz="2400" dirty="0" smtClean="0"/>
              <a:t>Computer hardware including storage media</a:t>
            </a:r>
          </a:p>
          <a:p>
            <a:pPr lvl="1" eaLnBrk="1" hangingPunct="1">
              <a:buSzPct val="75000"/>
            </a:pPr>
            <a:r>
              <a:rPr lang="en-GB" altLang="zh-CN" sz="2400" dirty="0" smtClean="0"/>
              <a:t>Users using and developing the system</a:t>
            </a:r>
          </a:p>
        </p:txBody>
      </p:sp>
    </p:spTree>
    <p:extLst>
      <p:ext uri="{BB962C8B-B14F-4D97-AF65-F5344CB8AC3E}">
        <p14:creationId xmlns:p14="http://schemas.microsoft.com/office/powerpoint/2010/main" val="231680048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9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9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9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9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9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9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6916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9F1D054D-B58D-4A8E-89B6-26008126EDCA}" type="slidenum">
              <a:rPr lang="zh-CN" altLang="en-US">
                <a:latin typeface="Arial Black" panose="020B0A04020102020204" pitchFamily="34" charset="0"/>
              </a:rPr>
              <a:pPr eaLnBrk="1" hangingPunct="1"/>
              <a:t>21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23555" name="Rectangle 2"/>
          <p:cNvSpPr>
            <a:spLocks noChangeArrowheads="1"/>
          </p:cNvSpPr>
          <p:nvPr/>
        </p:nvSpPr>
        <p:spPr bwMode="auto">
          <a:xfrm>
            <a:off x="6858000" y="5961185"/>
            <a:ext cx="1905000" cy="422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3527" tIns="41031" rIns="83527" bIns="41031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r"/>
            <a:r>
              <a:rPr lang="en-GB" altLang="zh-CN" sz="738">
                <a:latin typeface="Times New Roman" panose="02020603050405020304" pitchFamily="18" charset="0"/>
              </a:rPr>
              <a:t>10</a:t>
            </a:r>
          </a:p>
        </p:txBody>
      </p:sp>
      <p:sp>
        <p:nvSpPr>
          <p:cNvPr id="23556" name="Rectangle 3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b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b="1" smtClean="0"/>
              <a:t>Information System Development Lifecycle</a:t>
            </a:r>
          </a:p>
        </p:txBody>
      </p:sp>
      <p:sp>
        <p:nvSpPr>
          <p:cNvPr id="168964" name="Rectangle 4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sz="2585"/>
              <a:t>Database is a fundamental component of an IS.</a:t>
            </a:r>
          </a:p>
          <a:p>
            <a:pPr eaLnBrk="1" hangingPunct="1"/>
            <a:endParaRPr lang="en-GB" altLang="zh-CN" sz="2585"/>
          </a:p>
          <a:p>
            <a:pPr eaLnBrk="1" hangingPunct="1"/>
            <a:r>
              <a:rPr lang="en-GB" altLang="zh-CN" sz="2585"/>
              <a:t>IS lifecycle is linked to the lifecycle of the database system that supports it. </a:t>
            </a:r>
          </a:p>
          <a:p>
            <a:pPr eaLnBrk="1" hangingPunct="1"/>
            <a:endParaRPr lang="en-GB" altLang="zh-CN" sz="2585"/>
          </a:p>
          <a:p>
            <a:pPr eaLnBrk="1" hangingPunct="1"/>
            <a:r>
              <a:rPr lang="en-GB" altLang="zh-CN" sz="2585"/>
              <a:t>Stages include: planning, requirements collection and analysis, design (including database design), prototyping, implementation, testing, conversion, and operational maintenance. </a:t>
            </a:r>
          </a:p>
        </p:txBody>
      </p:sp>
    </p:spTree>
    <p:extLst>
      <p:ext uri="{BB962C8B-B14F-4D97-AF65-F5344CB8AC3E}">
        <p14:creationId xmlns:p14="http://schemas.microsoft.com/office/powerpoint/2010/main" val="246221863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9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9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9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8964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0BD64281-E267-48B5-9931-84C4757F1CEF}" type="slidenum">
              <a:rPr lang="zh-CN" altLang="en-US">
                <a:latin typeface="Arial Black" panose="020B0A04020102020204" pitchFamily="34" charset="0"/>
              </a:rPr>
              <a:pPr eaLnBrk="1" hangingPunct="1"/>
              <a:t>22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503238" y="151528"/>
            <a:ext cx="8153400" cy="621323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b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sz="2954" b="1" dirty="0"/>
              <a:t>Database </a:t>
            </a:r>
            <a:r>
              <a:rPr lang="en-GB" altLang="zh-CN" sz="2954" b="1" dirty="0"/>
              <a:t>System Development</a:t>
            </a:r>
            <a:r>
              <a:rPr lang="en-GB" altLang="en-US" sz="2954" b="1" dirty="0"/>
              <a:t> Lifecycle</a:t>
            </a:r>
          </a:p>
        </p:txBody>
      </p:sp>
      <p:pic>
        <p:nvPicPr>
          <p:cNvPr id="24580" name="Picture 5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702898"/>
            <a:ext cx="7299081" cy="53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581" name="Rectangle 6"/>
          <p:cNvSpPr>
            <a:spLocks noChangeArrowheads="1"/>
          </p:cNvSpPr>
          <p:nvPr/>
        </p:nvSpPr>
        <p:spPr bwMode="auto">
          <a:xfrm>
            <a:off x="276343" y="6265225"/>
            <a:ext cx="333937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/>
              <a:t>Thomas Connelly et al., (2004)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3294932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BF67FB06-5DC6-42A7-AFAA-71E86D979224}" type="slidenum">
              <a:rPr lang="zh-CN" altLang="en-US">
                <a:latin typeface="Arial Black" panose="020B0A04020102020204" pitchFamily="34" charset="0"/>
              </a:rPr>
              <a:pPr eaLnBrk="1" hangingPunct="1"/>
              <a:t>23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34108"/>
            <a:ext cx="7772400" cy="1055077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smtClean="0"/>
              <a:t>Database Planning</a:t>
            </a:r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434613"/>
            <a:ext cx="7772400" cy="4807926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zh-CN" sz="2215" b="1"/>
              <a:t>Identifies work to be done; the resources with which to do it; and the money to pay for it all.</a:t>
            </a:r>
          </a:p>
          <a:p>
            <a:pPr eaLnBrk="1" hangingPunct="1">
              <a:lnSpc>
                <a:spcPct val="80000"/>
              </a:lnSpc>
            </a:pPr>
            <a:endParaRPr lang="en-GB" altLang="zh-CN" sz="2215" b="1"/>
          </a:p>
          <a:p>
            <a:pPr eaLnBrk="1" hangingPunct="1">
              <a:lnSpc>
                <a:spcPct val="80000"/>
              </a:lnSpc>
            </a:pPr>
            <a:r>
              <a:rPr lang="en-GB" altLang="zh-CN" sz="2215" b="1"/>
              <a:t>Integrated with the overall IS strategy of the organization.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zh-CN" sz="831"/>
          </a:p>
          <a:p>
            <a:pPr eaLnBrk="1" hangingPunct="1">
              <a:lnSpc>
                <a:spcPct val="80000"/>
              </a:lnSpc>
            </a:pPr>
            <a:endParaRPr lang="en-US" altLang="zh-CN" sz="1846"/>
          </a:p>
          <a:p>
            <a:pPr eaLnBrk="1" hangingPunct="1">
              <a:lnSpc>
                <a:spcPct val="80000"/>
              </a:lnSpc>
            </a:pPr>
            <a:r>
              <a:rPr lang="en-US" altLang="zh-CN" sz="1846"/>
              <a:t>3 main issues concerning IS strategies: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1846"/>
              <a:t>identification of business plans and goal with subsequent determination of information systems needs</a:t>
            </a:r>
          </a:p>
          <a:p>
            <a:pPr lvl="1" eaLnBrk="1" hangingPunct="1">
              <a:lnSpc>
                <a:spcPct val="80000"/>
              </a:lnSpc>
            </a:pPr>
            <a:endParaRPr lang="en-US" altLang="zh-CN" sz="1846"/>
          </a:p>
          <a:p>
            <a:pPr lvl="1" eaLnBrk="1" hangingPunct="1">
              <a:lnSpc>
                <a:spcPct val="80000"/>
              </a:lnSpc>
            </a:pPr>
            <a:r>
              <a:rPr lang="en-US" altLang="zh-CN" sz="1846"/>
              <a:t>evaluation of current information systems to determine existing strengths and weaknesses</a:t>
            </a:r>
          </a:p>
          <a:p>
            <a:pPr lvl="1" eaLnBrk="1" hangingPunct="1">
              <a:lnSpc>
                <a:spcPct val="80000"/>
              </a:lnSpc>
            </a:pPr>
            <a:endParaRPr lang="en-US" altLang="zh-CN" sz="1846"/>
          </a:p>
          <a:p>
            <a:pPr lvl="1" eaLnBrk="1" hangingPunct="1">
              <a:lnSpc>
                <a:spcPct val="80000"/>
              </a:lnSpc>
            </a:pPr>
            <a:r>
              <a:rPr lang="en-US" altLang="zh-CN" sz="1846"/>
              <a:t>appraisal of IT opportunities that might yield competitive advantage.</a:t>
            </a:r>
          </a:p>
        </p:txBody>
      </p:sp>
    </p:spTree>
    <p:extLst>
      <p:ext uri="{BB962C8B-B14F-4D97-AF65-F5344CB8AC3E}">
        <p14:creationId xmlns:p14="http://schemas.microsoft.com/office/powerpoint/2010/main" val="771761188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B2B0D170-30B5-4C22-AFB7-C2CBA4DF1D7F}" type="slidenum">
              <a:rPr lang="zh-CN" altLang="en-US">
                <a:latin typeface="Arial Black" panose="020B0A04020102020204" pitchFamily="34" charset="0"/>
              </a:rPr>
              <a:pPr eaLnBrk="1" hangingPunct="1"/>
              <a:t>24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smtClean="0"/>
              <a:t>System Definition</a:t>
            </a:r>
          </a:p>
        </p:txBody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sz="1846" b="1"/>
              <a:t>The scope and boundaries of the database application including its major application areas and user groups.</a:t>
            </a:r>
          </a:p>
          <a:p>
            <a:pPr lvl="1" eaLnBrk="1" hangingPunct="1"/>
            <a:endParaRPr lang="en-US" altLang="zh-CN" sz="1662"/>
          </a:p>
          <a:p>
            <a:pPr lvl="1" eaLnBrk="1" hangingPunct="1"/>
            <a:r>
              <a:rPr lang="en-US" altLang="zh-CN" sz="1662"/>
              <a:t>identify boundary of the system</a:t>
            </a:r>
          </a:p>
          <a:p>
            <a:pPr lvl="1" eaLnBrk="1" hangingPunct="1">
              <a:buFont typeface="Wingdings" panose="05000000000000000000" pitchFamily="2" charset="2"/>
              <a:buNone/>
            </a:pPr>
            <a:endParaRPr lang="en-US" altLang="zh-CN" sz="1662"/>
          </a:p>
          <a:p>
            <a:pPr lvl="1" eaLnBrk="1" hangingPunct="1"/>
            <a:r>
              <a:rPr lang="en-US" altLang="zh-CN" sz="1662"/>
              <a:t>identify how it interfaces with other parts of the information systems</a:t>
            </a:r>
          </a:p>
          <a:p>
            <a:pPr lvl="1" eaLnBrk="1" hangingPunct="1">
              <a:buFont typeface="Wingdings" panose="05000000000000000000" pitchFamily="2" charset="2"/>
              <a:buNone/>
            </a:pPr>
            <a:endParaRPr lang="en-US" altLang="zh-CN" sz="1662"/>
          </a:p>
          <a:p>
            <a:pPr lvl="1" eaLnBrk="1" hangingPunct="1"/>
            <a:r>
              <a:rPr lang="en-US" altLang="zh-CN" sz="1662"/>
              <a:t>include current users and application areas</a:t>
            </a:r>
          </a:p>
          <a:p>
            <a:pPr lvl="1" eaLnBrk="1" hangingPunct="1">
              <a:buFont typeface="Wingdings" panose="05000000000000000000" pitchFamily="2" charset="2"/>
              <a:buNone/>
            </a:pPr>
            <a:endParaRPr lang="en-US" altLang="zh-CN" sz="1662"/>
          </a:p>
          <a:p>
            <a:pPr lvl="1" eaLnBrk="1" hangingPunct="1"/>
            <a:r>
              <a:rPr lang="en-US" altLang="zh-CN" sz="1662"/>
              <a:t>future users and application areas</a:t>
            </a:r>
          </a:p>
        </p:txBody>
      </p:sp>
    </p:spTree>
    <p:extLst>
      <p:ext uri="{BB962C8B-B14F-4D97-AF65-F5344CB8AC3E}">
        <p14:creationId xmlns:p14="http://schemas.microsoft.com/office/powerpoint/2010/main" val="2158601878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DEBC99B0-2467-4829-A316-2CFA0E5DDDCD}" type="slidenum">
              <a:rPr lang="zh-CN" altLang="en-US">
                <a:latin typeface="Arial Black" panose="020B0A04020102020204" pitchFamily="34" charset="0"/>
              </a:rPr>
              <a:pPr eaLnBrk="1" hangingPunct="1"/>
              <a:t>25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404446"/>
            <a:ext cx="8839200" cy="1055077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sz="3692"/>
              <a:t>Requirements Collection and Analysis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389185"/>
            <a:ext cx="7772400" cy="4431323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zh-CN" sz="1846"/>
              <a:t>The process of collecting and analyzing information about the part of the organization that is to be supported by the database application, and using this information to identify the users</a:t>
            </a:r>
            <a:r>
              <a:rPr lang="en-GB" altLang="zh-CN" sz="1846">
                <a:latin typeface="Times New Roman" panose="02020603050405020304" pitchFamily="18" charset="0"/>
              </a:rPr>
              <a:t>’</a:t>
            </a:r>
            <a:r>
              <a:rPr lang="en-GB" altLang="zh-CN" sz="1846"/>
              <a:t> requirements of the new system.</a:t>
            </a:r>
          </a:p>
          <a:p>
            <a:pPr eaLnBrk="1" hangingPunct="1">
              <a:lnSpc>
                <a:spcPct val="80000"/>
              </a:lnSpc>
            </a:pPr>
            <a:endParaRPr lang="en-US" altLang="zh-CN" sz="1846"/>
          </a:p>
          <a:p>
            <a:pPr eaLnBrk="1" hangingPunct="1">
              <a:lnSpc>
                <a:spcPct val="80000"/>
              </a:lnSpc>
            </a:pPr>
            <a:r>
              <a:rPr lang="en-US" altLang="zh-CN" sz="1846"/>
              <a:t>Gathered: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1846"/>
              <a:t>interviewing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1846"/>
              <a:t>Observation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1846"/>
              <a:t>examination of documents (record and display information)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1846"/>
              <a:t>questionnaires to users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1846"/>
              <a:t>experience form the design of similar systems.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zh-CN" sz="462"/>
          </a:p>
          <a:p>
            <a:pPr eaLnBrk="1" hangingPunct="1">
              <a:lnSpc>
                <a:spcPct val="80000"/>
              </a:lnSpc>
            </a:pPr>
            <a:endParaRPr lang="en-US" altLang="zh-CN" sz="1846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zh-CN" sz="369"/>
          </a:p>
          <a:p>
            <a:pPr eaLnBrk="1" hangingPunct="1">
              <a:lnSpc>
                <a:spcPct val="80000"/>
              </a:lnSpc>
            </a:pPr>
            <a:r>
              <a:rPr lang="en-US" altLang="zh-CN" sz="1846"/>
              <a:t>Analyze the requirements collected and convert to formal requirements specification (DFD</a:t>
            </a:r>
            <a:r>
              <a:rPr lang="en-US" altLang="zh-CN" sz="1846">
                <a:latin typeface="Times New Roman" panose="02020603050405020304" pitchFamily="18" charset="0"/>
              </a:rPr>
              <a:t>’</a:t>
            </a:r>
            <a:r>
              <a:rPr lang="en-US" altLang="zh-CN" sz="1846"/>
              <a:t>s and CASE tools etc.)</a:t>
            </a:r>
          </a:p>
        </p:txBody>
      </p:sp>
    </p:spTree>
    <p:extLst>
      <p:ext uri="{BB962C8B-B14F-4D97-AF65-F5344CB8AC3E}">
        <p14:creationId xmlns:p14="http://schemas.microsoft.com/office/powerpoint/2010/main" val="2498756200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5E60B384-7742-49BC-BA7B-6C7CC5985B71}" type="slidenum">
              <a:rPr lang="zh-CN" altLang="en-US">
                <a:latin typeface="Arial Black" panose="020B0A04020102020204" pitchFamily="34" charset="0"/>
              </a:rPr>
              <a:pPr eaLnBrk="1" hangingPunct="1"/>
              <a:t>26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11464"/>
            <a:ext cx="7772400" cy="716959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dirty="0" smtClean="0"/>
              <a:t>Database Design</a:t>
            </a:r>
          </a:p>
        </p:txBody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908720"/>
            <a:ext cx="7772400" cy="4642338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sz="1846" dirty="0" smtClean="0"/>
              <a:t>Major </a:t>
            </a:r>
            <a:r>
              <a:rPr lang="en-US" altLang="zh-CN" sz="1846" dirty="0"/>
              <a:t>aims;</a:t>
            </a:r>
          </a:p>
          <a:p>
            <a:pPr lvl="1" eaLnBrk="1" hangingPunct="1"/>
            <a:r>
              <a:rPr lang="en-US" altLang="zh-CN" sz="1662" dirty="0"/>
              <a:t>represent data and relationships required by all application areas and user groups</a:t>
            </a:r>
          </a:p>
          <a:p>
            <a:pPr lvl="1" eaLnBrk="1" hangingPunct="1"/>
            <a:r>
              <a:rPr lang="en-US" altLang="zh-CN" sz="1662" dirty="0"/>
              <a:t>provide data model that supports transactions required on the data</a:t>
            </a:r>
          </a:p>
          <a:p>
            <a:pPr lvl="1" eaLnBrk="1" hangingPunct="1"/>
            <a:r>
              <a:rPr lang="en-US" altLang="zh-CN" sz="1662" dirty="0"/>
              <a:t>specify a design which will achieve stated performance requirements for the system e.g. response time.</a:t>
            </a:r>
            <a:endParaRPr lang="en-US" altLang="zh-CN" sz="1846" dirty="0"/>
          </a:p>
          <a:p>
            <a:pPr lvl="1" eaLnBrk="1" hangingPunct="1">
              <a:buFont typeface="Wingdings" panose="05000000000000000000" pitchFamily="2" charset="2"/>
              <a:buNone/>
            </a:pPr>
            <a:endParaRPr lang="en-US" altLang="zh-CN" sz="1846" dirty="0"/>
          </a:p>
          <a:p>
            <a:pPr eaLnBrk="1" hangingPunct="1"/>
            <a:r>
              <a:rPr lang="en-US" altLang="zh-CN" sz="1846" dirty="0"/>
              <a:t>Bottom-up approach - good for simple databases</a:t>
            </a:r>
          </a:p>
          <a:p>
            <a:pPr lvl="1" eaLnBrk="1" hangingPunct="1"/>
            <a:r>
              <a:rPr lang="en-US" altLang="zh-CN" sz="1662" dirty="0"/>
              <a:t>starts with data fields</a:t>
            </a:r>
          </a:p>
          <a:p>
            <a:pPr lvl="1" eaLnBrk="1" hangingPunct="1"/>
            <a:r>
              <a:rPr lang="en-US" altLang="zh-CN" sz="1662" dirty="0" err="1"/>
              <a:t>normalisation</a:t>
            </a:r>
            <a:endParaRPr lang="en-US" altLang="zh-CN" sz="1846" dirty="0"/>
          </a:p>
          <a:p>
            <a:pPr lvl="1" eaLnBrk="1" hangingPunct="1">
              <a:buFont typeface="Wingdings" panose="05000000000000000000" pitchFamily="2" charset="2"/>
              <a:buNone/>
            </a:pPr>
            <a:endParaRPr lang="en-US" altLang="zh-CN" sz="1846" dirty="0"/>
          </a:p>
          <a:p>
            <a:pPr eaLnBrk="1" hangingPunct="1"/>
            <a:r>
              <a:rPr lang="en-US" altLang="zh-CN" sz="1846" dirty="0"/>
              <a:t>Top-down approach - good for complex database systems</a:t>
            </a:r>
          </a:p>
          <a:p>
            <a:pPr lvl="1" eaLnBrk="1" hangingPunct="1"/>
            <a:r>
              <a:rPr lang="en-US" altLang="zh-CN" sz="1662" dirty="0"/>
              <a:t>development of data models</a:t>
            </a:r>
          </a:p>
          <a:p>
            <a:pPr lvl="1" eaLnBrk="1" hangingPunct="1"/>
            <a:r>
              <a:rPr lang="en-US" altLang="zh-CN" sz="1662" dirty="0"/>
              <a:t>refine to identify lower-level entities, fields and relationships</a:t>
            </a:r>
          </a:p>
          <a:p>
            <a:pPr lvl="1" eaLnBrk="1" hangingPunct="1"/>
            <a:r>
              <a:rPr lang="en-US" altLang="zh-CN" sz="1662" dirty="0"/>
              <a:t>ER modelling</a:t>
            </a:r>
          </a:p>
        </p:txBody>
      </p:sp>
    </p:spTree>
    <p:extLst>
      <p:ext uri="{BB962C8B-B14F-4D97-AF65-F5344CB8AC3E}">
        <p14:creationId xmlns:p14="http://schemas.microsoft.com/office/powerpoint/2010/main" val="1300139497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5A254BDE-9666-4478-9E97-4AB9248B79D8}" type="slidenum">
              <a:rPr lang="zh-CN" altLang="en-US">
                <a:latin typeface="Arial Black" panose="020B0A04020102020204" pitchFamily="34" charset="0"/>
              </a:rPr>
              <a:pPr eaLnBrk="1" hangingPunct="1"/>
              <a:t>27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2969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1018443"/>
            <a:ext cx="7772400" cy="467018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 sz="1846" b="1" dirty="0"/>
              <a:t>DBMS Selection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zh-CN" sz="1846" dirty="0"/>
              <a:t>selection could be done at any tie prior to logical design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zh-CN" sz="1846" dirty="0"/>
              <a:t>based on system requirements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zh-CN" sz="1846" dirty="0"/>
              <a:t>performance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zh-CN" sz="1846" dirty="0"/>
              <a:t>ease of restructuring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zh-CN" sz="1846" dirty="0"/>
              <a:t>security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zh-CN" sz="1846" dirty="0"/>
              <a:t>integrity</a:t>
            </a:r>
          </a:p>
          <a:p>
            <a:pPr lvl="2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zh-CN" sz="1846" b="1" dirty="0"/>
          </a:p>
          <a:p>
            <a:pPr lvl="2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zh-CN" sz="1846" b="1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 sz="1846" b="1" dirty="0"/>
              <a:t>Application Design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zh-CN" sz="1846" dirty="0"/>
              <a:t>may not be able to complete application design until </a:t>
            </a:r>
            <a:r>
              <a:rPr lang="en-US" altLang="zh-CN" sz="1846" dirty="0" err="1"/>
              <a:t>db</a:t>
            </a:r>
            <a:r>
              <a:rPr lang="en-US" altLang="zh-CN" sz="1846" dirty="0"/>
              <a:t> design finished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zh-CN" sz="1846" dirty="0"/>
              <a:t>must match requirements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z="1846" dirty="0"/>
              <a:t>The design of the user interface and the application programs that use and process the database.</a:t>
            </a:r>
          </a:p>
          <a:p>
            <a:pPr lvl="1" eaLnBrk="1" hangingPunct="1">
              <a:lnSpc>
                <a:spcPct val="90000"/>
              </a:lnSpc>
            </a:pPr>
            <a:endParaRPr lang="en-US" altLang="zh-CN" sz="1846" dirty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11464"/>
            <a:ext cx="7772400" cy="716959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dirty="0" smtClean="0"/>
              <a:t>Database Design</a:t>
            </a:r>
          </a:p>
        </p:txBody>
      </p:sp>
    </p:spTree>
    <p:extLst>
      <p:ext uri="{BB962C8B-B14F-4D97-AF65-F5344CB8AC3E}">
        <p14:creationId xmlns:p14="http://schemas.microsoft.com/office/powerpoint/2010/main" val="3253081791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5C0051CA-CDC2-43F1-9953-75F7A0DD8DD8}" type="slidenum">
              <a:rPr lang="zh-CN" altLang="en-US">
                <a:latin typeface="Arial Black" panose="020B0A04020102020204" pitchFamily="34" charset="0"/>
              </a:rPr>
              <a:pPr eaLnBrk="1" hangingPunct="1"/>
              <a:t>28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30723" name="Rectangle 5"/>
          <p:cNvSpPr>
            <a:spLocks noGrp="1" noChangeArrowheads="1"/>
          </p:cNvSpPr>
          <p:nvPr>
            <p:ph type="title"/>
          </p:nvPr>
        </p:nvSpPr>
        <p:spPr>
          <a:xfrm>
            <a:off x="482112" y="116632"/>
            <a:ext cx="8229600" cy="816220"/>
          </a:xfrm>
        </p:spPr>
        <p:txBody>
          <a:bodyPr/>
          <a:lstStyle/>
          <a:p>
            <a:pPr eaLnBrk="1" hangingPunct="1"/>
            <a:r>
              <a:rPr lang="en-US" altLang="zh-CN" sz="3692" b="1"/>
              <a:t>Prototyping</a:t>
            </a:r>
            <a:endParaRPr lang="zh-CN" altLang="en-US" sz="3692" b="1"/>
          </a:p>
        </p:txBody>
      </p:sp>
      <p:sp>
        <p:nvSpPr>
          <p:cNvPr id="3072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83223" y="1124744"/>
            <a:ext cx="8027377" cy="4453303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sz="2400" dirty="0"/>
              <a:t>Building a working model of a database application.</a:t>
            </a:r>
          </a:p>
          <a:p>
            <a:pPr eaLnBrk="1" hangingPunct="1"/>
            <a:endParaRPr lang="en-GB" altLang="zh-CN" sz="2400" dirty="0"/>
          </a:p>
          <a:p>
            <a:pPr eaLnBrk="1" hangingPunct="1"/>
            <a:r>
              <a:rPr lang="en-GB" altLang="zh-CN" sz="2400" dirty="0"/>
              <a:t>Purpose</a:t>
            </a:r>
          </a:p>
          <a:p>
            <a:pPr lvl="1" eaLnBrk="1" hangingPunct="1">
              <a:buSzPct val="75000"/>
            </a:pPr>
            <a:r>
              <a:rPr lang="en-GB" altLang="zh-CN" sz="2400" dirty="0"/>
              <a:t>To identify features of a system that work well, or are inadequate</a:t>
            </a:r>
          </a:p>
          <a:p>
            <a:pPr lvl="1" eaLnBrk="1" hangingPunct="1">
              <a:buSzPct val="75000"/>
            </a:pPr>
            <a:r>
              <a:rPr lang="en-GB" altLang="zh-CN" sz="2400" dirty="0"/>
              <a:t>To suggest improvements or even new features</a:t>
            </a:r>
          </a:p>
          <a:p>
            <a:pPr lvl="1" eaLnBrk="1" hangingPunct="1">
              <a:buSzPct val="75000"/>
            </a:pPr>
            <a:r>
              <a:rPr lang="en-GB" altLang="zh-CN" sz="2400" dirty="0"/>
              <a:t>To clarify the users</a:t>
            </a:r>
            <a:r>
              <a:rPr lang="en-GB" altLang="zh-CN" sz="2400" dirty="0">
                <a:latin typeface="Times New Roman" panose="02020603050405020304" pitchFamily="18" charset="0"/>
              </a:rPr>
              <a:t>’</a:t>
            </a:r>
            <a:r>
              <a:rPr lang="en-GB" altLang="zh-CN" sz="2400" dirty="0"/>
              <a:t> requirements </a:t>
            </a:r>
          </a:p>
          <a:p>
            <a:pPr lvl="1" eaLnBrk="1" hangingPunct="1">
              <a:buSzPct val="75000"/>
            </a:pPr>
            <a:r>
              <a:rPr lang="en-GB" altLang="zh-CN" sz="2400" dirty="0"/>
              <a:t>To evaluate the feasibility of a particular system design. </a:t>
            </a:r>
          </a:p>
          <a:p>
            <a:pPr lvl="1" eaLnBrk="1" hangingPunct="1">
              <a:buFont typeface="Wingdings" panose="05000000000000000000" pitchFamily="2" charset="2"/>
              <a:buNone/>
            </a:pPr>
            <a:endParaRPr lang="en-US" altLang="zh-CN" sz="2400" dirty="0"/>
          </a:p>
        </p:txBody>
      </p:sp>
    </p:spTree>
    <p:extLst>
      <p:ext uri="{BB962C8B-B14F-4D97-AF65-F5344CB8AC3E}">
        <p14:creationId xmlns:p14="http://schemas.microsoft.com/office/powerpoint/2010/main" val="2319446608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56ABFD89-7681-4016-8FFC-40969A70AE83}" type="slidenum">
              <a:rPr lang="zh-CN" altLang="en-US">
                <a:latin typeface="Arial Black" panose="020B0A04020102020204" pitchFamily="34" charset="0"/>
              </a:rPr>
              <a:pPr eaLnBrk="1" hangingPunct="1"/>
              <a:t>29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2677"/>
            <a:ext cx="8229600" cy="5451231"/>
          </a:xfrm>
        </p:spPr>
        <p:txBody>
          <a:bodyPr/>
          <a:lstStyle/>
          <a:p>
            <a:pPr eaLnBrk="1" hangingPunct="1"/>
            <a:r>
              <a:rPr lang="en-US" altLang="zh-CN" sz="1800" b="1" dirty="0"/>
              <a:t>Implementation</a:t>
            </a:r>
          </a:p>
          <a:p>
            <a:pPr lvl="1" eaLnBrk="1" hangingPunct="1"/>
            <a:r>
              <a:rPr lang="en-US" altLang="zh-CN" sz="1800" dirty="0"/>
              <a:t>achieved using;</a:t>
            </a:r>
          </a:p>
          <a:p>
            <a:pPr lvl="2" eaLnBrk="1" hangingPunct="1"/>
            <a:r>
              <a:rPr lang="en-US" altLang="zh-CN" sz="1800" dirty="0" smtClean="0"/>
              <a:t>Data Definition Language (DDL of SQL) -complied and used to create database schemas and empty database files and define user views</a:t>
            </a:r>
          </a:p>
          <a:p>
            <a:pPr lvl="2" eaLnBrk="1" hangingPunct="1"/>
            <a:r>
              <a:rPr lang="en-US" altLang="zh-CN" sz="1800" dirty="0" smtClean="0"/>
              <a:t>Application programs implemented using 4GL or Data Manipulation language (DML) of target DBMS or both</a:t>
            </a:r>
          </a:p>
          <a:p>
            <a:pPr lvl="2" eaLnBrk="1" hangingPunct="1"/>
            <a:r>
              <a:rPr lang="en-US" altLang="zh-CN" sz="1800" dirty="0" smtClean="0"/>
              <a:t>security and integrity controls implemented</a:t>
            </a:r>
          </a:p>
          <a:p>
            <a:pPr lvl="2" eaLnBrk="1" hangingPunct="1">
              <a:buFont typeface="Wingdings" panose="05000000000000000000" pitchFamily="2" charset="2"/>
              <a:buNone/>
            </a:pPr>
            <a:endParaRPr lang="en-US" altLang="zh-CN" sz="1800" b="1" dirty="0"/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1800" b="1" dirty="0"/>
          </a:p>
          <a:p>
            <a:pPr eaLnBrk="1" hangingPunct="1"/>
            <a:r>
              <a:rPr lang="en-US" altLang="zh-CN" sz="1800" b="1" dirty="0"/>
              <a:t>Conversion and Loading</a:t>
            </a:r>
            <a:endParaRPr lang="en-US" altLang="zh-CN" sz="1800" dirty="0"/>
          </a:p>
          <a:p>
            <a:pPr lvl="1" eaLnBrk="1" hangingPunct="1"/>
            <a:r>
              <a:rPr lang="en-US" altLang="zh-CN" sz="1800" dirty="0"/>
              <a:t>if new database system is replacing old system (legacy)</a:t>
            </a:r>
          </a:p>
          <a:p>
            <a:pPr lvl="1" eaLnBrk="1" hangingPunct="1"/>
            <a:r>
              <a:rPr lang="en-US" altLang="zh-CN" sz="1800" dirty="0"/>
              <a:t>common to have conversion utilities</a:t>
            </a:r>
          </a:p>
          <a:p>
            <a:pPr lvl="1" eaLnBrk="1" hangingPunct="1"/>
            <a:r>
              <a:rPr lang="en-US" altLang="zh-CN" sz="1800" dirty="0"/>
              <a:t>plan transition</a:t>
            </a:r>
            <a:endParaRPr lang="zh-CN" altLang="en-US" sz="1800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>
          <a:xfrm>
            <a:off x="482112" y="116632"/>
            <a:ext cx="8229600" cy="816220"/>
          </a:xfrm>
        </p:spPr>
        <p:txBody>
          <a:bodyPr/>
          <a:lstStyle/>
          <a:p>
            <a:pPr eaLnBrk="1" hangingPunct="1"/>
            <a:r>
              <a:rPr lang="en-US" altLang="zh-CN" sz="3692" b="1"/>
              <a:t>Prototyping</a:t>
            </a:r>
            <a:endParaRPr lang="zh-CN" altLang="en-US" sz="3692" b="1"/>
          </a:p>
        </p:txBody>
      </p:sp>
    </p:spTree>
    <p:extLst>
      <p:ext uri="{BB962C8B-B14F-4D97-AF65-F5344CB8AC3E}">
        <p14:creationId xmlns:p14="http://schemas.microsoft.com/office/powerpoint/2010/main" val="33620465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9C716306-E864-423A-9F68-62A3899EA2CB}" type="slidenum">
              <a:rPr lang="zh-CN" altLang="en-US">
                <a:latin typeface="Arial Black" panose="020B0A04020102020204" pitchFamily="34" charset="0"/>
              </a:rPr>
              <a:pPr eaLnBrk="1" hangingPunct="1"/>
              <a:t>30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title"/>
          </p:nvPr>
        </p:nvSpPr>
        <p:spPr>
          <a:xfrm>
            <a:off x="6612804" y="96104"/>
            <a:ext cx="2284214" cy="773723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dirty="0" smtClean="0"/>
              <a:t>Testing</a:t>
            </a:r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6538" y="260648"/>
            <a:ext cx="8686800" cy="5134708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sz="1800" dirty="0"/>
              <a:t>use carefully planned test strategies and realistic data</a:t>
            </a:r>
          </a:p>
          <a:p>
            <a:pPr eaLnBrk="1" hangingPunct="1"/>
            <a:r>
              <a:rPr lang="en-US" altLang="zh-CN" sz="1800" dirty="0"/>
              <a:t>tests for faults</a:t>
            </a:r>
          </a:p>
          <a:p>
            <a:pPr eaLnBrk="1" hangingPunct="1"/>
            <a:r>
              <a:rPr lang="en-US" altLang="zh-CN" sz="1800" dirty="0"/>
              <a:t>tests for adherence to specifications</a:t>
            </a:r>
          </a:p>
          <a:p>
            <a:pPr eaLnBrk="1" hangingPunct="1"/>
            <a:r>
              <a:rPr lang="en-US" altLang="zh-CN" sz="1800" dirty="0"/>
              <a:t>metrics obtained will provide a measure of software reliability and software quality</a:t>
            </a:r>
          </a:p>
          <a:p>
            <a:pPr eaLnBrk="1" hangingPunct="1"/>
            <a:r>
              <a:rPr lang="en-US" altLang="zh-CN" sz="1800" dirty="0"/>
              <a:t>run on duplicate with real users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1800" dirty="0"/>
          </a:p>
          <a:p>
            <a:pPr eaLnBrk="1" hangingPunct="1"/>
            <a:r>
              <a:rPr lang="en-US" altLang="zh-CN" sz="1800" dirty="0"/>
              <a:t>Types of tests</a:t>
            </a:r>
          </a:p>
          <a:p>
            <a:pPr lvl="1" eaLnBrk="1" hangingPunct="1"/>
            <a:r>
              <a:rPr lang="en-US" altLang="zh-CN" sz="1800" dirty="0"/>
              <a:t>Top down - starts at subsystem level or program component level and fill in with code. </a:t>
            </a:r>
            <a:r>
              <a:rPr lang="en-US" altLang="zh-CN" sz="1800" dirty="0" err="1"/>
              <a:t>Adv</a:t>
            </a:r>
            <a:r>
              <a:rPr lang="en-US" altLang="zh-CN" sz="1800" dirty="0"/>
              <a:t> = detects design errors early</a:t>
            </a:r>
          </a:p>
          <a:p>
            <a:pPr lvl="1" eaLnBrk="1" hangingPunct="1"/>
            <a:r>
              <a:rPr lang="en-US" altLang="zh-CN" sz="1800" dirty="0"/>
              <a:t>Bottom up - starts at lower level work way up code. </a:t>
            </a:r>
            <a:r>
              <a:rPr lang="en-US" altLang="zh-CN" sz="1800" dirty="0" err="1"/>
              <a:t>Adv</a:t>
            </a:r>
            <a:r>
              <a:rPr lang="en-US" altLang="zh-CN" sz="1800" dirty="0"/>
              <a:t> = no simulations needed</a:t>
            </a:r>
          </a:p>
          <a:p>
            <a:pPr lvl="1" eaLnBrk="1" hangingPunct="1"/>
            <a:r>
              <a:rPr lang="en-US" altLang="zh-CN" sz="1800" dirty="0"/>
              <a:t>Thread - real time systems, time dependent systems, each possible thread, threading its way through the system. Very difficult.</a:t>
            </a:r>
          </a:p>
          <a:p>
            <a:pPr lvl="1" eaLnBrk="1" hangingPunct="1"/>
            <a:r>
              <a:rPr lang="en-US" altLang="zh-CN" sz="1800" dirty="0"/>
              <a:t>Stress - endure system can handle loads. Increase until system fails. Tests </a:t>
            </a:r>
            <a:r>
              <a:rPr lang="en-US" altLang="zh-CN" sz="1800" dirty="0" err="1"/>
              <a:t>behaviour</a:t>
            </a:r>
            <a:r>
              <a:rPr lang="en-US" altLang="zh-CN" sz="1800" dirty="0"/>
              <a:t> of systems, highlights effects which would not normally be identified.</a:t>
            </a:r>
          </a:p>
        </p:txBody>
      </p:sp>
    </p:spTree>
    <p:extLst>
      <p:ext uri="{BB962C8B-B14F-4D97-AF65-F5344CB8AC3E}">
        <p14:creationId xmlns:p14="http://schemas.microsoft.com/office/powerpoint/2010/main" val="34676481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A103A4B4-B75A-42A1-80F1-310A51D808BA}" type="slidenum">
              <a:rPr lang="zh-CN" altLang="en-US">
                <a:latin typeface="Arial Black" panose="020B0A04020102020204" pitchFamily="34" charset="0"/>
              </a:rPr>
              <a:pPr eaLnBrk="1" hangingPunct="1"/>
              <a:t>31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smtClean="0"/>
              <a:t>Operational Maintenance</a:t>
            </a:r>
          </a:p>
        </p:txBody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sz="2215"/>
              <a:t>Performance monitoring - tuning or reorganisation of DB </a:t>
            </a:r>
          </a:p>
          <a:p>
            <a:pPr lvl="1" eaLnBrk="1" hangingPunct="1">
              <a:buSzPct val="75000"/>
            </a:pPr>
            <a:r>
              <a:rPr lang="en-GB" altLang="zh-CN" sz="1846"/>
              <a:t>If performance falls, may require tuning or reorganization of the database</a:t>
            </a:r>
            <a:endParaRPr lang="en-US" altLang="zh-CN" sz="1846"/>
          </a:p>
          <a:p>
            <a:pPr eaLnBrk="1" hangingPunct="1"/>
            <a:endParaRPr lang="en-US" altLang="zh-CN" sz="2215"/>
          </a:p>
          <a:p>
            <a:pPr eaLnBrk="1" hangingPunct="1"/>
            <a:r>
              <a:rPr lang="en-US" altLang="zh-CN" sz="2215"/>
              <a:t>Maintaining and upgrading database application systems</a:t>
            </a:r>
          </a:p>
          <a:p>
            <a:pPr lvl="1" eaLnBrk="1" hangingPunct="1">
              <a:buSzPct val="75000"/>
            </a:pPr>
            <a:r>
              <a:rPr lang="en-GB" altLang="zh-CN" sz="1846"/>
              <a:t>Incorporating new requirements into the database application.</a:t>
            </a:r>
            <a:endParaRPr lang="en-US" altLang="zh-CN" sz="2215"/>
          </a:p>
          <a:p>
            <a:pPr lvl="1" eaLnBrk="1" hangingPunct="1"/>
            <a:r>
              <a:rPr lang="en-US" altLang="zh-CN" sz="2215"/>
              <a:t>new product, new application, new data</a:t>
            </a:r>
            <a:endParaRPr lang="en-GB" altLang="zh-CN" sz="1846" b="1"/>
          </a:p>
          <a:p>
            <a:pPr lvl="1" eaLnBrk="1" hangingPunct="1">
              <a:buSzPct val="75000"/>
            </a:pPr>
            <a:endParaRPr lang="en-GB" altLang="zh-CN" sz="1846" b="1"/>
          </a:p>
        </p:txBody>
      </p:sp>
    </p:spTree>
    <p:extLst>
      <p:ext uri="{BB962C8B-B14F-4D97-AF65-F5344CB8AC3E}">
        <p14:creationId xmlns:p14="http://schemas.microsoft.com/office/powerpoint/2010/main" val="3960464240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F59B1CEE-29D2-4753-B31D-818674D6195F}" type="slidenum">
              <a:rPr lang="zh-CN" altLang="en-US">
                <a:latin typeface="Arial Black" panose="020B0A04020102020204" pitchFamily="34" charset="0"/>
              </a:rPr>
              <a:pPr eaLnBrk="1" hangingPunct="1"/>
              <a:t>32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34819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b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sz="3692"/>
              <a:t>Computer-Aided Software Engineering (CASE) Tools</a:t>
            </a:r>
          </a:p>
        </p:txBody>
      </p:sp>
      <p:sp>
        <p:nvSpPr>
          <p:cNvPr id="2283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378" y="1417638"/>
            <a:ext cx="8017120" cy="4396154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sz="2215" dirty="0"/>
              <a:t>Purpose </a:t>
            </a:r>
          </a:p>
          <a:p>
            <a:pPr lvl="1" eaLnBrk="1" hangingPunct="1"/>
            <a:r>
              <a:rPr lang="en-GB" altLang="zh-CN" sz="1846" dirty="0"/>
              <a:t>To support the efficient and effective development of database applications. </a:t>
            </a:r>
          </a:p>
          <a:p>
            <a:pPr lvl="1" eaLnBrk="1" hangingPunct="1"/>
            <a:r>
              <a:rPr lang="en-US" altLang="zh-CN" sz="1846" dirty="0"/>
              <a:t>Help with development of corporate data model , logical data model, and can support prototyping</a:t>
            </a:r>
            <a:endParaRPr lang="en-GB" altLang="zh-CN" sz="1846" dirty="0"/>
          </a:p>
          <a:p>
            <a:pPr eaLnBrk="1" hangingPunct="1"/>
            <a:endParaRPr lang="en-GB" altLang="zh-CN" sz="2215" dirty="0"/>
          </a:p>
          <a:p>
            <a:pPr eaLnBrk="1" hangingPunct="1"/>
            <a:r>
              <a:rPr lang="en-GB" altLang="zh-CN" sz="2215" dirty="0"/>
              <a:t>CASE support may include</a:t>
            </a:r>
          </a:p>
          <a:p>
            <a:pPr lvl="1" eaLnBrk="1" hangingPunct="1">
              <a:buSzPct val="75000"/>
            </a:pPr>
            <a:r>
              <a:rPr lang="en-GB" altLang="zh-CN" sz="1846" dirty="0"/>
              <a:t>A data dictionary to store information about the database application</a:t>
            </a:r>
            <a:r>
              <a:rPr lang="en-GB" altLang="zh-CN" sz="1846" dirty="0">
                <a:latin typeface="Times New Roman" panose="02020603050405020304" pitchFamily="18" charset="0"/>
              </a:rPr>
              <a:t>’</a:t>
            </a:r>
            <a:r>
              <a:rPr lang="en-GB" altLang="zh-CN" sz="1846" dirty="0"/>
              <a:t>s data.</a:t>
            </a:r>
          </a:p>
          <a:p>
            <a:pPr lvl="1" eaLnBrk="1" hangingPunct="1">
              <a:buSzPct val="75000"/>
            </a:pPr>
            <a:r>
              <a:rPr lang="en-GB" altLang="zh-CN" sz="1846" dirty="0"/>
              <a:t>Design tools to support data analysis.</a:t>
            </a:r>
          </a:p>
          <a:p>
            <a:pPr lvl="1" eaLnBrk="1" hangingPunct="1">
              <a:buSzPct val="75000"/>
            </a:pPr>
            <a:r>
              <a:rPr lang="en-GB" altLang="zh-CN" sz="1846" dirty="0"/>
              <a:t>Tools to develop the corporate, conceptual, and logical data models.</a:t>
            </a:r>
          </a:p>
          <a:p>
            <a:pPr lvl="1" eaLnBrk="1" hangingPunct="1">
              <a:buSzPct val="75000"/>
            </a:pPr>
            <a:r>
              <a:rPr lang="en-GB" altLang="zh-CN" sz="1846" dirty="0"/>
              <a:t>Tools to enable the prototyping of applications.</a:t>
            </a:r>
            <a:endParaRPr lang="en-US" altLang="zh-CN" sz="2215" dirty="0"/>
          </a:p>
        </p:txBody>
      </p:sp>
    </p:spTree>
    <p:extLst>
      <p:ext uri="{BB962C8B-B14F-4D97-AF65-F5344CB8AC3E}">
        <p14:creationId xmlns:p14="http://schemas.microsoft.com/office/powerpoint/2010/main" val="244022280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355" grpId="0" build="p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ECBD5084-4A06-4583-B1D5-9CC2B09AE8FB}" type="slidenum">
              <a:rPr lang="zh-CN" altLang="en-US">
                <a:latin typeface="Arial Black" panose="020B0A04020102020204" pitchFamily="34" charset="0"/>
              </a:rPr>
              <a:pPr eaLnBrk="1" hangingPunct="1"/>
              <a:t>33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b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sz="3692"/>
              <a:t>Computer-Aided Software Engineering (CASE) Tools</a:t>
            </a:r>
          </a:p>
        </p:txBody>
      </p:sp>
      <p:sp>
        <p:nvSpPr>
          <p:cNvPr id="230404" name="Rectangle 4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sz="2585" b="1"/>
              <a:t>Divided into three categories: upper-CASE, lower-CASE, and integrated-CASE.</a:t>
            </a:r>
            <a:endParaRPr lang="en-US" altLang="zh-CN" sz="3139"/>
          </a:p>
          <a:p>
            <a:pPr lvl="1" eaLnBrk="1" hangingPunct="1"/>
            <a:r>
              <a:rPr lang="en-US" altLang="zh-CN" sz="2769"/>
              <a:t>Upper-Case - support initial stages of the database application lifecycle</a:t>
            </a:r>
          </a:p>
          <a:p>
            <a:pPr lvl="1" eaLnBrk="1" hangingPunct="1"/>
            <a:r>
              <a:rPr lang="en-US" altLang="zh-CN" sz="2769"/>
              <a:t>Lower-Case - later stages, implementation to maintenance.</a:t>
            </a:r>
            <a:endParaRPr lang="en-US" altLang="zh-CN" sz="2215"/>
          </a:p>
          <a:p>
            <a:pPr lvl="1" eaLnBrk="1" hangingPunct="1">
              <a:buSzPct val="75000"/>
              <a:buFont typeface="Wingdings" panose="05000000000000000000" pitchFamily="2" charset="2"/>
              <a:buNone/>
            </a:pPr>
            <a:endParaRPr lang="en-GB" altLang="zh-CN" sz="2215" b="1"/>
          </a:p>
        </p:txBody>
      </p:sp>
    </p:spTree>
    <p:extLst>
      <p:ext uri="{BB962C8B-B14F-4D97-AF65-F5344CB8AC3E}">
        <p14:creationId xmlns:p14="http://schemas.microsoft.com/office/powerpoint/2010/main" val="293532454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04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04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04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0404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D17E5998-851C-45A7-BDE7-BE1437DA0DBC}" type="slidenum">
              <a:rPr lang="zh-CN" altLang="en-US">
                <a:latin typeface="Arial Black" panose="020B0A04020102020204" pitchFamily="34" charset="0"/>
              </a:rPr>
              <a:pPr eaLnBrk="1" hangingPunct="1"/>
              <a:t>34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36867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116632"/>
            <a:ext cx="8458200" cy="614789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b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zh-CN" sz="3692" b="1" dirty="0"/>
              <a:t>CASE Support for DB Development</a:t>
            </a:r>
          </a:p>
        </p:txBody>
      </p:sp>
      <p:pic>
        <p:nvPicPr>
          <p:cNvPr id="36868" name="Picture 3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836712"/>
            <a:ext cx="6109189" cy="4783015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8599239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517A4F93-1DFF-4FB5-9C13-18DB743029D2}" type="slidenum">
              <a:rPr lang="zh-CN" altLang="en-US">
                <a:latin typeface="Arial Black" panose="020B0A04020102020204" pitchFamily="34" charset="0"/>
              </a:rPr>
              <a:pPr eaLnBrk="1" hangingPunct="1"/>
              <a:t>35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37891" name="Rectangle 2"/>
          <p:cNvSpPr>
            <a:spLocks noGrp="1" noChangeArrowheads="1"/>
          </p:cNvSpPr>
          <p:nvPr>
            <p:ph type="title"/>
          </p:nvPr>
        </p:nvSpPr>
        <p:spPr>
          <a:xfrm>
            <a:off x="876300" y="116632"/>
            <a:ext cx="7772400" cy="703385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dirty="0" smtClean="0"/>
              <a:t>CASE Support</a:t>
            </a:r>
          </a:p>
        </p:txBody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908720"/>
            <a:ext cx="8153400" cy="4536831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lvl="1" eaLnBrk="1" hangingPunct="1">
              <a:buFont typeface="Wingdings" panose="05000000000000000000" pitchFamily="2" charset="2"/>
              <a:buNone/>
            </a:pPr>
            <a:endParaRPr lang="en-US" altLang="zh-CN" sz="646" dirty="0"/>
          </a:p>
          <a:p>
            <a:pPr eaLnBrk="1" hangingPunct="1"/>
            <a:r>
              <a:rPr lang="en-US" altLang="zh-CN" sz="2585" dirty="0"/>
              <a:t>Benefits;</a:t>
            </a:r>
            <a:endParaRPr lang="en-US" altLang="zh-CN" sz="2215" dirty="0"/>
          </a:p>
          <a:p>
            <a:pPr lvl="1" eaLnBrk="1" hangingPunct="1"/>
            <a:r>
              <a:rPr lang="en-US" altLang="zh-CN" sz="2308" dirty="0"/>
              <a:t>Standards - enforce standards on a project across organization. (testing and maintenance)</a:t>
            </a:r>
          </a:p>
          <a:p>
            <a:pPr lvl="1" eaLnBrk="1" hangingPunct="1"/>
            <a:r>
              <a:rPr lang="en-US" altLang="zh-CN" sz="2308" dirty="0"/>
              <a:t>Integration - allows data to be linked together.</a:t>
            </a:r>
          </a:p>
          <a:p>
            <a:pPr lvl="1" eaLnBrk="1" hangingPunct="1"/>
            <a:r>
              <a:rPr lang="en-US" altLang="zh-CN" sz="2308" dirty="0"/>
              <a:t>Support for standard methods, - structured techniques make significant use of diagrams, </a:t>
            </a:r>
            <a:r>
              <a:rPr lang="en-US" altLang="zh-CN" sz="2308" dirty="0" err="1"/>
              <a:t>consistant</a:t>
            </a:r>
            <a:r>
              <a:rPr lang="en-US" altLang="zh-CN" sz="2308" dirty="0"/>
              <a:t> and accurate documentation</a:t>
            </a:r>
          </a:p>
          <a:p>
            <a:pPr lvl="1" eaLnBrk="1" hangingPunct="1"/>
            <a:r>
              <a:rPr lang="en-US" altLang="zh-CN" sz="2308" dirty="0"/>
              <a:t>Consistency - integrated data</a:t>
            </a:r>
          </a:p>
          <a:p>
            <a:pPr lvl="1" eaLnBrk="1" hangingPunct="1"/>
            <a:r>
              <a:rPr lang="en-US" altLang="zh-CN" sz="2308" dirty="0"/>
              <a:t>Automation - design spec. to code. Time, Errors lessened.</a:t>
            </a:r>
          </a:p>
        </p:txBody>
      </p:sp>
    </p:spTree>
    <p:extLst>
      <p:ext uri="{BB962C8B-B14F-4D97-AF65-F5344CB8AC3E}">
        <p14:creationId xmlns:p14="http://schemas.microsoft.com/office/powerpoint/2010/main" val="3770051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FA98A29D-3896-48F5-AF22-B7E5960E8C03}" type="slidenum">
              <a:rPr lang="zh-CN" altLang="en-US">
                <a:latin typeface="Arial Black" panose="020B0A04020102020204" pitchFamily="34" charset="0"/>
              </a:rPr>
              <a:pPr eaLnBrk="1" hangingPunct="1"/>
              <a:t>36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38915" name="Rectangle 2"/>
          <p:cNvSpPr>
            <a:spLocks noGrp="1" noChangeArrowheads="1"/>
          </p:cNvSpPr>
          <p:nvPr>
            <p:ph type="title"/>
          </p:nvPr>
        </p:nvSpPr>
        <p:spPr>
          <a:xfrm>
            <a:off x="748256" y="116632"/>
            <a:ext cx="7772400" cy="716959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dirty="0" smtClean="0"/>
              <a:t>Administration</a:t>
            </a:r>
          </a:p>
        </p:txBody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3968" y="692696"/>
            <a:ext cx="8001000" cy="5064369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3527" tIns="41031" rIns="83527" bIns="41031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zh-CN" sz="1846" dirty="0"/>
              <a:t>the management of the data resource.</a:t>
            </a:r>
          </a:p>
          <a:p>
            <a:pPr lvl="1" eaLnBrk="1" hangingPunct="1"/>
            <a:r>
              <a:rPr lang="en-US" altLang="zh-CN" sz="1846" dirty="0"/>
              <a:t>database planning, </a:t>
            </a:r>
          </a:p>
          <a:p>
            <a:pPr lvl="1" eaLnBrk="1" hangingPunct="1"/>
            <a:r>
              <a:rPr lang="en-US" altLang="zh-CN" sz="1846" dirty="0"/>
              <a:t>development and maintenance of standards, policies and procedures </a:t>
            </a:r>
          </a:p>
          <a:p>
            <a:pPr lvl="1" eaLnBrk="1" hangingPunct="1"/>
            <a:r>
              <a:rPr lang="en-US" altLang="zh-CN" sz="1846" dirty="0"/>
              <a:t>conceptual and logical database design.</a:t>
            </a:r>
          </a:p>
          <a:p>
            <a:pPr lvl="1" eaLnBrk="1" hangingPunct="1">
              <a:buFont typeface="Wingdings" panose="05000000000000000000" pitchFamily="2" charset="2"/>
              <a:buNone/>
            </a:pPr>
            <a:endParaRPr lang="en-US" altLang="zh-CN" sz="462" dirty="0"/>
          </a:p>
          <a:p>
            <a:pPr eaLnBrk="1" hangingPunct="1"/>
            <a:r>
              <a:rPr lang="en-US" altLang="zh-CN" sz="1846" dirty="0"/>
              <a:t>Data Administrator looks after:</a:t>
            </a:r>
          </a:p>
          <a:p>
            <a:pPr lvl="1" eaLnBrk="1" hangingPunct="1"/>
            <a:r>
              <a:rPr lang="en-US" altLang="zh-CN" sz="1846" dirty="0"/>
              <a:t>database planning, definition, requirements analysis, conceptual design, logical design</a:t>
            </a:r>
          </a:p>
          <a:p>
            <a:pPr lvl="1" eaLnBrk="1" hangingPunct="1"/>
            <a:r>
              <a:rPr lang="en-US" altLang="zh-CN" sz="1846" dirty="0"/>
              <a:t>planning, development of standards, estimation of data volumes, user education, data dictionary</a:t>
            </a:r>
          </a:p>
          <a:p>
            <a:pPr lvl="1" eaLnBrk="1" hangingPunct="1">
              <a:buFont typeface="Wingdings" panose="05000000000000000000" pitchFamily="2" charset="2"/>
              <a:buNone/>
            </a:pPr>
            <a:endParaRPr lang="en-US" altLang="zh-CN" sz="462" dirty="0"/>
          </a:p>
          <a:p>
            <a:pPr eaLnBrk="1" hangingPunct="1"/>
            <a:r>
              <a:rPr lang="en-US" altLang="zh-CN" sz="1846" dirty="0"/>
              <a:t>Database Administrator looks after:</a:t>
            </a:r>
          </a:p>
          <a:p>
            <a:pPr lvl="1" eaLnBrk="1" hangingPunct="1"/>
            <a:r>
              <a:rPr lang="en-US" altLang="zh-CN" sz="1846" dirty="0"/>
              <a:t>DBMS selection, physical design, Implementation, testing, conversion, loading, maintenance.</a:t>
            </a:r>
          </a:p>
          <a:p>
            <a:pPr lvl="1" eaLnBrk="1" hangingPunct="1"/>
            <a:r>
              <a:rPr lang="en-US" altLang="zh-CN" sz="1846" dirty="0"/>
              <a:t>integrity, security, talking to application developers, performance monitoring, recovery, installing </a:t>
            </a:r>
            <a:r>
              <a:rPr lang="en-US" altLang="zh-CN" sz="1846" dirty="0" err="1"/>
              <a:t>sw</a:t>
            </a:r>
            <a:r>
              <a:rPr lang="en-US" altLang="zh-CN" sz="1846" dirty="0"/>
              <a:t>/</a:t>
            </a:r>
            <a:r>
              <a:rPr lang="en-US" altLang="zh-CN" sz="1846" dirty="0" err="1"/>
              <a:t>hw</a:t>
            </a:r>
            <a:r>
              <a:rPr lang="en-US" altLang="zh-CN" sz="1846" dirty="0"/>
              <a:t> upgrades.</a:t>
            </a:r>
          </a:p>
        </p:txBody>
      </p:sp>
    </p:spTree>
    <p:extLst>
      <p:ext uri="{BB962C8B-B14F-4D97-AF65-F5344CB8AC3E}">
        <p14:creationId xmlns:p14="http://schemas.microsoft.com/office/powerpoint/2010/main" val="24281986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8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A8AA656C-7DD5-4C50-AB37-10D558E4C17F}" type="slidenum">
              <a:rPr lang="zh-CN" altLang="en-US">
                <a:latin typeface="Arial Black" panose="020B0A04020102020204" pitchFamily="34" charset="0"/>
              </a:rPr>
              <a:pPr eaLnBrk="1" hangingPunct="1"/>
              <a:t>37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39939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Part 3</a:t>
            </a:r>
          </a:p>
        </p:txBody>
      </p:sp>
      <p:sp>
        <p:nvSpPr>
          <p:cNvPr id="183301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zh-CN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The ANSI/SPARC Database Architecture And Database Design</a:t>
            </a:r>
          </a:p>
        </p:txBody>
      </p:sp>
    </p:spTree>
    <p:extLst>
      <p:ext uri="{BB962C8B-B14F-4D97-AF65-F5344CB8AC3E}">
        <p14:creationId xmlns:p14="http://schemas.microsoft.com/office/powerpoint/2010/main" val="3273060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99BC0BBF-0A9D-4393-BD81-75FF3BA65EC4}" type="slidenum">
              <a:rPr lang="zh-CN" altLang="en-US">
                <a:latin typeface="Arial Black" panose="020B0A04020102020204" pitchFamily="34" charset="0"/>
              </a:rPr>
              <a:pPr eaLnBrk="1" hangingPunct="1"/>
              <a:t>38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40963" name="Rectangle 2"/>
          <p:cNvSpPr>
            <a:spLocks noChangeArrowheads="1"/>
          </p:cNvSpPr>
          <p:nvPr/>
        </p:nvSpPr>
        <p:spPr bwMode="auto">
          <a:xfrm>
            <a:off x="506243" y="764704"/>
            <a:ext cx="7848600" cy="4630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5">
                <a:latin typeface="MicrosoftSansSerif" charset="0"/>
              </a:rPr>
              <a:t>The ANSI/SPARC standard for describing the structure of data (1978) consists of three schema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zh-CN" sz="2215">
                <a:latin typeface="MicrosoftSansSerif" charset="0"/>
              </a:rPr>
              <a:t>– </a:t>
            </a:r>
            <a:r>
              <a:rPr lang="en-GB" altLang="zh-CN" sz="2215" b="1">
                <a:latin typeface="MicrosoftSansSerif" charset="0"/>
              </a:rPr>
              <a:t>external schema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zh-CN" sz="2215">
                <a:latin typeface="MicrosoftSansSerif" charset="0"/>
              </a:rPr>
              <a:t>• user views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zh-CN" sz="2215" b="1">
                <a:latin typeface="MicrosoftSansSerif" charset="0"/>
              </a:rPr>
              <a:t>– conceptual schema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zh-CN" sz="2215">
                <a:latin typeface="MicrosoftSansSerif" charset="0"/>
              </a:rPr>
              <a:t>• single, coherent definition of enterprise data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zh-CN" sz="2215" b="1">
                <a:latin typeface="MicrosoftSansSerif" charset="0"/>
              </a:rPr>
              <a:t>– internal schema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zh-CN" sz="2215">
                <a:latin typeface="MicrosoftSansSerif" charset="0"/>
              </a:rPr>
              <a:t>• physical storage structures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zh-CN" sz="2215">
                <a:latin typeface="MicrosoftSansSerif" charset="0"/>
              </a:rPr>
              <a:t>Note: ANSI – American National Standards Institute </a:t>
            </a:r>
          </a:p>
          <a:p>
            <a:pPr eaLnBrk="1" hangingPunct="1"/>
            <a:r>
              <a:rPr lang="en-GB" altLang="en-US"/>
              <a:t>SPARC (Standards Planning and Requirements Committee)</a:t>
            </a:r>
            <a:endParaRPr lang="en-GB" altLang="zh-CN"/>
          </a:p>
        </p:txBody>
      </p:sp>
      <p:sp>
        <p:nvSpPr>
          <p:cNvPr id="174083" name="Rectangle 3"/>
          <p:cNvSpPr>
            <a:spLocks noChangeArrowheads="1"/>
          </p:cNvSpPr>
          <p:nvPr/>
        </p:nvSpPr>
        <p:spPr bwMode="auto">
          <a:xfrm>
            <a:off x="1998668" y="44624"/>
            <a:ext cx="4765664" cy="51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altLang="zh-CN" sz="2769" b="1" dirty="0">
                <a:effectLst>
                  <a:outerShdw blurRad="38100" dist="38100" dir="2700000" algn="tl">
                    <a:srgbClr val="C0C0C0"/>
                  </a:outerShdw>
                </a:effectLst>
                <a:latin typeface="MicrosoftSansSerif" charset="0"/>
              </a:rPr>
              <a:t>Three-schema Architecture</a:t>
            </a:r>
          </a:p>
        </p:txBody>
      </p:sp>
    </p:spTree>
    <p:extLst>
      <p:ext uri="{BB962C8B-B14F-4D97-AF65-F5344CB8AC3E}">
        <p14:creationId xmlns:p14="http://schemas.microsoft.com/office/powerpoint/2010/main" val="961664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DB40BDDD-D7E3-4685-9489-91CCC1892166}" type="slidenum">
              <a:rPr lang="zh-CN" altLang="en-US">
                <a:latin typeface="Arial Black" panose="020B0A04020102020204" pitchFamily="34" charset="0"/>
              </a:rPr>
              <a:pPr eaLnBrk="1" hangingPunct="1"/>
              <a:t>39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26551"/>
            <a:ext cx="8368812" cy="882162"/>
          </a:xfrm>
        </p:spPr>
        <p:txBody>
          <a:bodyPr/>
          <a:lstStyle/>
          <a:p>
            <a:pPr eaLnBrk="1" hangingPunct="1"/>
            <a:r>
              <a:rPr lang="en-GB" altLang="en-US" sz="3692" b="1" dirty="0">
                <a:latin typeface="Times" panose="02020603050405020304" pitchFamily="18" charset="0"/>
              </a:rPr>
              <a:t>ANSI-SPARC Three-Level</a:t>
            </a:r>
            <a:r>
              <a:rPr lang="en-GB" altLang="zh-CN" sz="3692" b="1" dirty="0">
                <a:latin typeface="Times" panose="02020603050405020304" pitchFamily="18" charset="0"/>
              </a:rPr>
              <a:t> </a:t>
            </a:r>
            <a:r>
              <a:rPr lang="en-GB" altLang="en-US" sz="3692" b="1" dirty="0">
                <a:latin typeface="Times" panose="02020603050405020304" pitchFamily="18" charset="0"/>
              </a:rPr>
              <a:t>Architecture</a:t>
            </a:r>
            <a:endParaRPr lang="en-GB" altLang="en-US" sz="3692" dirty="0">
              <a:latin typeface="Times" panose="02020603050405020304" pitchFamily="18" charset="0"/>
            </a:endParaRPr>
          </a:p>
        </p:txBody>
      </p:sp>
      <p:pic>
        <p:nvPicPr>
          <p:cNvPr id="41988" name="Picture 3" descr="DS3-Figure 02-0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76890"/>
            <a:ext cx="6780334" cy="4296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89" name="Text Box 4"/>
          <p:cNvSpPr txBox="1">
            <a:spLocks noChangeArrowheads="1"/>
          </p:cNvSpPr>
          <p:nvPr/>
        </p:nvSpPr>
        <p:spPr bwMode="auto">
          <a:xfrm>
            <a:off x="317989" y="1567962"/>
            <a:ext cx="2212731" cy="3763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50000"/>
              </a:spcBef>
            </a:pPr>
            <a:endParaRPr lang="en-GB" altLang="en-US" sz="1846">
              <a:latin typeface="Times New Roman" panose="02020603050405020304" pitchFamily="18" charset="0"/>
            </a:endParaRPr>
          </a:p>
        </p:txBody>
      </p:sp>
      <p:sp>
        <p:nvSpPr>
          <p:cNvPr id="41990" name="Rectangle 5"/>
          <p:cNvSpPr>
            <a:spLocks noChangeArrowheads="1"/>
          </p:cNvSpPr>
          <p:nvPr/>
        </p:nvSpPr>
        <p:spPr bwMode="auto">
          <a:xfrm>
            <a:off x="3453912" y="6081347"/>
            <a:ext cx="340349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/>
              <a:t>Thomas Connelly et al., (2004),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122702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F83EDAEA-9FCB-453C-8A49-B30B30A7DD5A}" type="slidenum">
              <a:rPr lang="zh-CN" altLang="en-US">
                <a:latin typeface="Arial Black" panose="020B0A04020102020204" pitchFamily="34" charset="0"/>
              </a:rPr>
              <a:pPr eaLnBrk="1" hangingPunct="1"/>
              <a:t>40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43011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16632"/>
            <a:ext cx="8302869" cy="764668"/>
          </a:xfrm>
        </p:spPr>
        <p:txBody>
          <a:bodyPr/>
          <a:lstStyle/>
          <a:p>
            <a:pPr eaLnBrk="1" hangingPunct="1"/>
            <a:r>
              <a:rPr lang="en-GB" altLang="en-US" sz="3692" b="1" dirty="0">
                <a:latin typeface="Times" panose="02020603050405020304" pitchFamily="18" charset="0"/>
              </a:rPr>
              <a:t>ANSI-SPARC Three-Level Architecture</a:t>
            </a:r>
          </a:p>
        </p:txBody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881300"/>
            <a:ext cx="7728438" cy="472000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585" dirty="0">
                <a:latin typeface="Arial" panose="020B0604020202020204" pitchFamily="34" charset="0"/>
                <a:cs typeface="Arial" panose="020B0604020202020204" pitchFamily="34" charset="0"/>
              </a:rPr>
              <a:t>External Level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215" dirty="0">
                <a:latin typeface="Arial" panose="020B0604020202020204" pitchFamily="34" charset="0"/>
                <a:cs typeface="Arial" panose="020B0604020202020204" pitchFamily="34" charset="0"/>
              </a:rPr>
              <a:t>Users’ view of the database.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215" dirty="0">
                <a:latin typeface="Arial" panose="020B0604020202020204" pitchFamily="34" charset="0"/>
                <a:cs typeface="Arial" panose="020B0604020202020204" pitchFamily="34" charset="0"/>
              </a:rPr>
              <a:t>Describes that part of database that is relevant to a particular user.</a:t>
            </a:r>
          </a:p>
          <a:p>
            <a:pPr eaLnBrk="1" hangingPunct="1">
              <a:lnSpc>
                <a:spcPct val="80000"/>
              </a:lnSpc>
            </a:pPr>
            <a:endParaRPr lang="en-GB" altLang="zh-CN" sz="258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585" dirty="0">
                <a:latin typeface="Arial" panose="020B0604020202020204" pitchFamily="34" charset="0"/>
                <a:cs typeface="Arial" panose="020B0604020202020204" pitchFamily="34" charset="0"/>
              </a:rPr>
              <a:t>Conceptual Level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215" dirty="0">
                <a:latin typeface="Arial" panose="020B0604020202020204" pitchFamily="34" charset="0"/>
                <a:cs typeface="Arial" panose="020B0604020202020204" pitchFamily="34" charset="0"/>
              </a:rPr>
              <a:t>Community view of the database. 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215" dirty="0">
                <a:latin typeface="Arial" panose="020B0604020202020204" pitchFamily="34" charset="0"/>
                <a:cs typeface="Arial" panose="020B0604020202020204" pitchFamily="34" charset="0"/>
              </a:rPr>
              <a:t>Describes what data is stored in database and relationships among the data.   </a:t>
            </a:r>
            <a:endParaRPr lang="en-GB" altLang="zh-CN" sz="221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zh-CN" sz="258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585" dirty="0">
                <a:latin typeface="Arial" panose="020B0604020202020204" pitchFamily="34" charset="0"/>
                <a:cs typeface="Arial" panose="020B0604020202020204" pitchFamily="34" charset="0"/>
              </a:rPr>
              <a:t>Internal Level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215" dirty="0">
                <a:latin typeface="Arial" panose="020B0604020202020204" pitchFamily="34" charset="0"/>
                <a:cs typeface="Arial" panose="020B0604020202020204" pitchFamily="34" charset="0"/>
              </a:rPr>
              <a:t>Physical representation of the database on the computer. 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215" dirty="0">
                <a:latin typeface="Arial" panose="020B0604020202020204" pitchFamily="34" charset="0"/>
                <a:cs typeface="Arial" panose="020B0604020202020204" pitchFamily="34" charset="0"/>
              </a:rPr>
              <a:t>Describes how the data is stored in the database.</a:t>
            </a:r>
          </a:p>
        </p:txBody>
      </p:sp>
    </p:spTree>
    <p:extLst>
      <p:ext uri="{BB962C8B-B14F-4D97-AF65-F5344CB8AC3E}">
        <p14:creationId xmlns:p14="http://schemas.microsoft.com/office/powerpoint/2010/main" val="180446512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DBD598BE-414D-4F34-9111-87A18E9D670A}" type="slidenum">
              <a:rPr lang="zh-CN" altLang="en-US">
                <a:latin typeface="Arial Black" panose="020B0A04020102020204" pitchFamily="34" charset="0"/>
              </a:rPr>
              <a:pPr eaLnBrk="1" hangingPunct="1"/>
              <a:t>41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44035" name="Rectangle 2"/>
          <p:cNvSpPr>
            <a:spLocks noChangeArrowheads="1"/>
          </p:cNvSpPr>
          <p:nvPr/>
        </p:nvSpPr>
        <p:spPr bwMode="auto">
          <a:xfrm>
            <a:off x="539552" y="1268760"/>
            <a:ext cx="8298474" cy="3842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9144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3716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8288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2860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743200" indent="-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3200400" indent="-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657600" indent="-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4114800" indent="-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zh-CN" sz="2031" dirty="0">
                <a:latin typeface="MicrosoftSansSerif" charset="0"/>
              </a:rPr>
              <a:t>External Level: The users’ View of the database. This level describes the part of the database that is relevant to each user.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zh-CN" sz="2031" dirty="0">
                <a:latin typeface="MicrosoftSansSerif" charset="0"/>
              </a:rPr>
              <a:t>For a business organization with IS: At this Level, it has the logical data description from different functional areas of the organization</a:t>
            </a: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GB" altLang="zh-CN" sz="2031" dirty="0">
                <a:latin typeface="MicrosoftSansSerif" charset="0"/>
              </a:rPr>
              <a:t>Combination of the enterprise user views for the data. </a:t>
            </a: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GB" altLang="zh-CN" sz="2031" dirty="0">
                <a:latin typeface="MicrosoftSansSerif" charset="0"/>
              </a:rPr>
              <a:t>User view is a logical description of some portion of the database required to perform a task – guided by user requirements (e.g. Sales, Deliveries, accounts, employees)</a:t>
            </a: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GB" altLang="zh-CN" sz="2031" dirty="0">
                <a:latin typeface="MicrosoftSansSerif" charset="0"/>
              </a:rPr>
              <a:t>Represent data access and authorisation at the individual users’ level</a:t>
            </a:r>
          </a:p>
        </p:txBody>
      </p:sp>
      <p:sp>
        <p:nvSpPr>
          <p:cNvPr id="177155" name="Rectangle 3"/>
          <p:cNvSpPr>
            <a:spLocks noChangeArrowheads="1"/>
          </p:cNvSpPr>
          <p:nvPr/>
        </p:nvSpPr>
        <p:spPr bwMode="auto">
          <a:xfrm>
            <a:off x="3077562" y="116632"/>
            <a:ext cx="3046027" cy="51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altLang="zh-CN" sz="2769" b="1" dirty="0">
                <a:effectLst>
                  <a:outerShdw blurRad="38100" dist="38100" dir="2700000" algn="tl">
                    <a:srgbClr val="C0C0C0"/>
                  </a:outerShdw>
                </a:effectLst>
                <a:latin typeface="MicrosoftSansSerif" charset="0"/>
              </a:rPr>
              <a:t>External Schema</a:t>
            </a:r>
          </a:p>
        </p:txBody>
      </p:sp>
    </p:spTree>
    <p:extLst>
      <p:ext uri="{BB962C8B-B14F-4D97-AF65-F5344CB8AC3E}">
        <p14:creationId xmlns:p14="http://schemas.microsoft.com/office/powerpoint/2010/main" val="478664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EF14B0B7-C814-48CD-9806-3EA27F09A8CD}" type="slidenum">
              <a:rPr lang="zh-CN" altLang="en-US">
                <a:latin typeface="Arial Black" panose="020B0A04020102020204" pitchFamily="34" charset="0"/>
              </a:rPr>
              <a:pPr eaLnBrk="1" hangingPunct="1"/>
              <a:t>42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45059" name="Rectangle 2"/>
          <p:cNvSpPr>
            <a:spLocks noChangeArrowheads="1"/>
          </p:cNvSpPr>
          <p:nvPr/>
        </p:nvSpPr>
        <p:spPr bwMode="auto">
          <a:xfrm>
            <a:off x="539552" y="980728"/>
            <a:ext cx="8305800" cy="4311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9144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3716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8288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2860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743200" indent="-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3200400" indent="-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657600" indent="-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4114800" indent="-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zh-CN" sz="2031" dirty="0">
                <a:latin typeface="MicrosoftSansSerif" charset="0"/>
              </a:rPr>
              <a:t>Conceptual Level: The community view of the database. This level describe what data is stored in the database, and the relationship among the data.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zh-CN" sz="2031" dirty="0">
                <a:latin typeface="MicrosoftSansSerif" charset="0"/>
              </a:rPr>
              <a:t>For a business enterprise, this level has a complete conceptual view of enterprise database, required by all the functional areas:</a:t>
            </a: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GB" altLang="zh-CN" sz="2031" dirty="0">
                <a:latin typeface="MicrosoftSansSerif" charset="0"/>
              </a:rPr>
              <a:t>Includes all entity types and subtypes</a:t>
            </a: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GB" altLang="zh-CN" sz="2031" dirty="0">
                <a:latin typeface="MicrosoftSansSerif" charset="0"/>
              </a:rPr>
              <a:t>All relationships are documented</a:t>
            </a: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GB" altLang="zh-CN" sz="2031" dirty="0">
                <a:latin typeface="MicrosoftSansSerif" charset="0"/>
              </a:rPr>
              <a:t>All attributes are documented – keys specified, Data types, formats (form interface and report), domains, and format,  are specified and stored in repository</a:t>
            </a: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GB" altLang="zh-CN" sz="2031" dirty="0">
                <a:latin typeface="MicrosoftSansSerif" charset="0"/>
              </a:rPr>
              <a:t>Ideally data model is fully normalised</a:t>
            </a:r>
          </a:p>
        </p:txBody>
      </p:sp>
      <p:sp>
        <p:nvSpPr>
          <p:cNvPr id="178179" name="Rectangle 3"/>
          <p:cNvSpPr>
            <a:spLocks noChangeArrowheads="1"/>
          </p:cNvSpPr>
          <p:nvPr/>
        </p:nvSpPr>
        <p:spPr bwMode="auto">
          <a:xfrm>
            <a:off x="2699792" y="260648"/>
            <a:ext cx="3576620" cy="51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altLang="zh-CN" sz="2769" b="1">
                <a:effectLst>
                  <a:outerShdw blurRad="38100" dist="38100" dir="2700000" algn="tl">
                    <a:srgbClr val="C0C0C0"/>
                  </a:outerShdw>
                </a:effectLst>
                <a:latin typeface="MicrosoftSansSerif" charset="0"/>
              </a:rPr>
              <a:t>Conceptual Schema</a:t>
            </a:r>
          </a:p>
        </p:txBody>
      </p:sp>
    </p:spTree>
    <p:extLst>
      <p:ext uri="{BB962C8B-B14F-4D97-AF65-F5344CB8AC3E}">
        <p14:creationId xmlns:p14="http://schemas.microsoft.com/office/powerpoint/2010/main" val="188149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41905441-4C0F-4C10-B6AA-58D75B557691}" type="slidenum">
              <a:rPr lang="zh-CN" altLang="en-US">
                <a:latin typeface="Arial Black" panose="020B0A04020102020204" pitchFamily="34" charset="0"/>
              </a:rPr>
              <a:pPr eaLnBrk="1" hangingPunct="1"/>
              <a:t>43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46083" name="Rectangle 2"/>
          <p:cNvSpPr>
            <a:spLocks noChangeArrowheads="1"/>
          </p:cNvSpPr>
          <p:nvPr/>
        </p:nvSpPr>
        <p:spPr bwMode="auto">
          <a:xfrm>
            <a:off x="547120" y="980728"/>
            <a:ext cx="8153400" cy="4523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9144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3716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8288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2860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743200" indent="-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3200400" indent="-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657600" indent="-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4114800" indent="-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zh-CN" sz="2215" dirty="0">
                <a:latin typeface="MicrosoftSansSerif" charset="0"/>
              </a:rPr>
              <a:t>Detailed specification of the overall structure of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zh-CN" sz="2215" dirty="0">
                <a:latin typeface="MicrosoftSansSerif" charset="0"/>
              </a:rPr>
              <a:t>organisational data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zh-CN" sz="2215" dirty="0">
                <a:latin typeface="MicrosoftSansSerif" charset="0"/>
              </a:rPr>
              <a:t>Usually depicted graphically – ER, OO modelling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zh-CN" sz="2215" dirty="0">
                <a:latin typeface="MicrosoftSansSerif" charset="0"/>
              </a:rPr>
              <a:t>Scope is entire organisation or major business area. </a:t>
            </a:r>
          </a:p>
          <a:p>
            <a:pPr eaLnBrk="1" hangingPunct="1">
              <a:spcBef>
                <a:spcPct val="50000"/>
              </a:spcBef>
            </a:pPr>
            <a:endParaRPr lang="en-GB" altLang="zh-CN" sz="2215" dirty="0">
              <a:latin typeface="MicrosoftSansSerif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GB" altLang="zh-CN" sz="2215" dirty="0">
                <a:latin typeface="MicrosoftSansSerif" charset="0"/>
              </a:rPr>
              <a:t>At this level, you will have a integrated conceptual view of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zh-CN" sz="2215" dirty="0">
                <a:latin typeface="MicrosoftSansSerif" charset="0"/>
              </a:rPr>
              <a:t>database about the whole organization (</a:t>
            </a:r>
            <a:r>
              <a:rPr lang="en-GB" altLang="zh-CN" sz="2215" dirty="0" err="1">
                <a:latin typeface="MicrosoftSansSerif" charset="0"/>
              </a:rPr>
              <a:t>eg</a:t>
            </a:r>
            <a:r>
              <a:rPr lang="en-GB" altLang="zh-CN" sz="2215" dirty="0">
                <a:latin typeface="MicrosoftSansSerif" charset="0"/>
              </a:rPr>
              <a:t>, marketing DB,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zh-CN" sz="2215" dirty="0">
                <a:latin typeface="MicrosoftSansSerif" charset="0"/>
              </a:rPr>
              <a:t>Finance DB, HR DB, </a:t>
            </a:r>
            <a:r>
              <a:rPr lang="en-GB" altLang="zh-CN" sz="2215" dirty="0" err="1">
                <a:latin typeface="MicrosoftSansSerif" charset="0"/>
              </a:rPr>
              <a:t>etc</a:t>
            </a:r>
            <a:r>
              <a:rPr lang="en-GB" altLang="zh-CN" sz="2215" dirty="0">
                <a:latin typeface="MicrosoftSansSerif" charset="0"/>
              </a:rPr>
              <a:t> as a whole). The data in this level 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zh-CN" sz="2215" dirty="0">
                <a:latin typeface="MicrosoftSansSerif" charset="0"/>
              </a:rPr>
              <a:t>are to be stored via DBMS to physical level of DB.</a:t>
            </a:r>
          </a:p>
        </p:txBody>
      </p:sp>
      <p:sp>
        <p:nvSpPr>
          <p:cNvPr id="179203" name="Rectangle 3"/>
          <p:cNvSpPr>
            <a:spLocks noChangeArrowheads="1"/>
          </p:cNvSpPr>
          <p:nvPr/>
        </p:nvSpPr>
        <p:spPr bwMode="auto">
          <a:xfrm>
            <a:off x="2821790" y="260648"/>
            <a:ext cx="3576620" cy="51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altLang="zh-CN" sz="2769" b="1" dirty="0">
                <a:effectLst>
                  <a:outerShdw blurRad="38100" dist="38100" dir="2700000" algn="tl">
                    <a:srgbClr val="C0C0C0"/>
                  </a:outerShdw>
                </a:effectLst>
                <a:latin typeface="MicrosoftSansSerif" charset="0"/>
              </a:rPr>
              <a:t>Conceptual Schema</a:t>
            </a:r>
          </a:p>
        </p:txBody>
      </p:sp>
    </p:spTree>
    <p:extLst>
      <p:ext uri="{BB962C8B-B14F-4D97-AF65-F5344CB8AC3E}">
        <p14:creationId xmlns:p14="http://schemas.microsoft.com/office/powerpoint/2010/main" val="255415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9DB7723F-CCC5-4389-89C5-F9B4E452A4CA}" type="slidenum">
              <a:rPr lang="zh-CN" altLang="en-US">
                <a:latin typeface="Arial Black" panose="020B0A04020102020204" pitchFamily="34" charset="0"/>
              </a:rPr>
              <a:pPr eaLnBrk="1" hangingPunct="1"/>
              <a:t>44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180226" name="Rectangle 2"/>
          <p:cNvSpPr>
            <a:spLocks noChangeArrowheads="1"/>
          </p:cNvSpPr>
          <p:nvPr/>
        </p:nvSpPr>
        <p:spPr bwMode="auto">
          <a:xfrm>
            <a:off x="3505200" y="615462"/>
            <a:ext cx="2927404" cy="51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altLang="zh-CN" sz="2769" b="1">
                <a:effectLst>
                  <a:outerShdw blurRad="38100" dist="38100" dir="2700000" algn="tl">
                    <a:srgbClr val="C0C0C0"/>
                  </a:outerShdw>
                </a:effectLst>
                <a:latin typeface="MicrosoftSansSerif" charset="0"/>
              </a:rPr>
              <a:t>Internal Schema</a:t>
            </a:r>
          </a:p>
        </p:txBody>
      </p:sp>
      <p:sp>
        <p:nvSpPr>
          <p:cNvPr id="47108" name="Rectangle 3"/>
          <p:cNvSpPr>
            <a:spLocks noChangeArrowheads="1"/>
          </p:cNvSpPr>
          <p:nvPr/>
        </p:nvSpPr>
        <p:spPr bwMode="auto">
          <a:xfrm>
            <a:off x="533400" y="1235320"/>
            <a:ext cx="8153400" cy="4623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9144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3716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8288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286000" indent="-4572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743200" indent="-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3200400" indent="-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657600" indent="-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4114800" indent="-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buFontTx/>
              <a:buChar char="•"/>
            </a:pPr>
            <a:r>
              <a:rPr lang="en-GB" altLang="zh-CN" sz="2031">
                <a:latin typeface="MicrosoftSansSerif" charset="0"/>
              </a:rPr>
              <a:t>Internal schema: the physical of the database on the mainframe computer or </a:t>
            </a:r>
            <a:r>
              <a:rPr lang="en-GB" altLang="zh-CN" sz="2031"/>
              <a:t>minicomputer</a:t>
            </a:r>
            <a:r>
              <a:rPr lang="en-GB" altLang="zh-CN" sz="2031">
                <a:latin typeface="MicrosoftSansSerif" charset="0"/>
              </a:rPr>
              <a:t>. This level describes the data is stored in the database, i.e. </a:t>
            </a:r>
            <a:r>
              <a:rPr lang="en-GB" altLang="zh-CN" sz="2031"/>
              <a:t>Physical Storage Structure Details</a:t>
            </a:r>
          </a:p>
          <a:p>
            <a:pPr lvl="1" eaLnBrk="1" hangingPunct="1">
              <a:buFontTx/>
              <a:buChar char="•"/>
            </a:pPr>
            <a:r>
              <a:rPr lang="en-GB" altLang="zh-CN" sz="2031">
                <a:latin typeface="MicrosoftSansSerif" charset="0"/>
              </a:rPr>
              <a:t>set of specifications describing </a:t>
            </a:r>
            <a:r>
              <a:rPr lang="en-GB" altLang="zh-CN" sz="2031"/>
              <a:t>How and where the </a:t>
            </a:r>
            <a:r>
              <a:rPr lang="en-GB" altLang="zh-CN" sz="2031">
                <a:latin typeface="MicrosoftSansSerif" charset="0"/>
              </a:rPr>
              <a:t>data   from a conceptual schema are logically and physically  stored in a computer’s secondary memory or physical database for a specific DBMS</a:t>
            </a: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n-GB" altLang="zh-CN" sz="2031">
                <a:latin typeface="MicrosoftSansSerif" charset="0"/>
              </a:rPr>
              <a:t>describes organisation of physical records, file organisations, </a:t>
            </a:r>
            <a:r>
              <a:rPr lang="en-GB" altLang="zh-CN" sz="2031"/>
              <a:t>access time, </a:t>
            </a:r>
            <a:r>
              <a:rPr lang="en-GB" altLang="zh-CN" sz="2031">
                <a:latin typeface="MicrosoftSansSerif" charset="0"/>
              </a:rPr>
              <a:t>access paths to data, usage of indexes, clusters, …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zh-CN" sz="2031">
                <a:latin typeface="MicrosoftSansSerif" charset="0"/>
              </a:rPr>
              <a:t>At this level, a business organization  will have a physical database with data storage for the whole organization data. </a:t>
            </a:r>
          </a:p>
          <a:p>
            <a:pPr lvl="1" eaLnBrk="1" hangingPunct="1">
              <a:spcBef>
                <a:spcPct val="50000"/>
              </a:spcBef>
            </a:pPr>
            <a:r>
              <a:rPr lang="en-GB" altLang="zh-CN" sz="2031">
                <a:latin typeface="MicrosoftSansSerif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41419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BF2A28E6-B4FE-4E03-9EB9-654C6FEF84E4}" type="slidenum">
              <a:rPr lang="zh-CN" altLang="en-US">
                <a:latin typeface="Arial Black" panose="020B0A04020102020204" pitchFamily="34" charset="0"/>
              </a:rPr>
              <a:pPr eaLnBrk="1" hangingPunct="1"/>
              <a:t>45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48131" name="Rectangle 2"/>
          <p:cNvSpPr>
            <a:spLocks noGrp="1" noChangeArrowheads="1"/>
          </p:cNvSpPr>
          <p:nvPr>
            <p:ph type="title"/>
          </p:nvPr>
        </p:nvSpPr>
        <p:spPr>
          <a:xfrm>
            <a:off x="465138" y="107123"/>
            <a:ext cx="8229600" cy="1015512"/>
          </a:xfrm>
        </p:spPr>
        <p:txBody>
          <a:bodyPr/>
          <a:lstStyle/>
          <a:p>
            <a:pPr eaLnBrk="1" hangingPunct="1"/>
            <a:r>
              <a:rPr lang="en-GB" altLang="en-US" sz="3692" b="1" dirty="0">
                <a:latin typeface="Times" panose="02020603050405020304" pitchFamily="18" charset="0"/>
              </a:rPr>
              <a:t>Objectives of Three-Level Architecture</a:t>
            </a:r>
          </a:p>
        </p:txBody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268760"/>
            <a:ext cx="7728438" cy="379827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1939" dirty="0"/>
              <a:t>All users should be able to access same data. </a:t>
            </a:r>
          </a:p>
          <a:p>
            <a:pPr eaLnBrk="1" hangingPunct="1">
              <a:lnSpc>
                <a:spcPct val="80000"/>
              </a:lnSpc>
            </a:pPr>
            <a:endParaRPr lang="en-GB" altLang="en-US" sz="1939" dirty="0"/>
          </a:p>
          <a:p>
            <a:pPr eaLnBrk="1" hangingPunct="1">
              <a:lnSpc>
                <a:spcPct val="80000"/>
              </a:lnSpc>
            </a:pPr>
            <a:r>
              <a:rPr lang="en-GB" altLang="en-US" sz="1939" dirty="0"/>
              <a:t>A user’s view is immune to changes made in other views.</a:t>
            </a:r>
          </a:p>
          <a:p>
            <a:pPr eaLnBrk="1" hangingPunct="1">
              <a:lnSpc>
                <a:spcPct val="80000"/>
              </a:lnSpc>
            </a:pPr>
            <a:endParaRPr lang="en-GB" altLang="en-US" sz="1939" dirty="0"/>
          </a:p>
          <a:p>
            <a:pPr eaLnBrk="1" hangingPunct="1">
              <a:lnSpc>
                <a:spcPct val="80000"/>
              </a:lnSpc>
            </a:pPr>
            <a:r>
              <a:rPr lang="en-GB" altLang="en-US" sz="1939" dirty="0"/>
              <a:t>Users should not need to know physical database storage details.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939" dirty="0"/>
          </a:p>
          <a:p>
            <a:pPr eaLnBrk="1" hangingPunct="1">
              <a:lnSpc>
                <a:spcPct val="80000"/>
              </a:lnSpc>
            </a:pPr>
            <a:r>
              <a:rPr lang="en-GB" altLang="en-US" sz="1939" dirty="0"/>
              <a:t>DBA should be able to change database storage structures without affecting the users’ views.</a:t>
            </a:r>
          </a:p>
          <a:p>
            <a:pPr eaLnBrk="1" hangingPunct="1">
              <a:lnSpc>
                <a:spcPct val="80000"/>
              </a:lnSpc>
            </a:pPr>
            <a:endParaRPr lang="en-GB" altLang="en-US" sz="1939" dirty="0"/>
          </a:p>
          <a:p>
            <a:pPr eaLnBrk="1" hangingPunct="1">
              <a:lnSpc>
                <a:spcPct val="80000"/>
              </a:lnSpc>
            </a:pPr>
            <a:r>
              <a:rPr lang="en-GB" altLang="en-US" sz="1939" dirty="0"/>
              <a:t>Internal structure of database should be unaffected by changes to physical aspects of storage.</a:t>
            </a:r>
          </a:p>
          <a:p>
            <a:pPr eaLnBrk="1" hangingPunct="1">
              <a:lnSpc>
                <a:spcPct val="80000"/>
              </a:lnSpc>
            </a:pPr>
            <a:endParaRPr lang="en-GB" altLang="en-US" sz="1939" dirty="0"/>
          </a:p>
          <a:p>
            <a:pPr eaLnBrk="1" hangingPunct="1">
              <a:lnSpc>
                <a:spcPct val="80000"/>
              </a:lnSpc>
            </a:pPr>
            <a:r>
              <a:rPr lang="en-GB" altLang="en-US" sz="1939" dirty="0"/>
              <a:t>DBA should be able to change conceptual structure of database without affecting all users.</a:t>
            </a:r>
          </a:p>
        </p:txBody>
      </p:sp>
    </p:spTree>
    <p:extLst>
      <p:ext uri="{BB962C8B-B14F-4D97-AF65-F5344CB8AC3E}">
        <p14:creationId xmlns:p14="http://schemas.microsoft.com/office/powerpoint/2010/main" val="234672579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685817" indent="-2637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055103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477145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1899186" indent="-211021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435D4BB8-277A-4B21-AC7A-A3C3616C775E}" type="slidenum">
              <a:rPr lang="zh-CN" altLang="en-US">
                <a:latin typeface="Arial Black" panose="020B0A04020102020204" pitchFamily="34" charset="0"/>
              </a:rPr>
              <a:pPr eaLnBrk="1" hangingPunct="1"/>
              <a:t>46</a:t>
            </a:fld>
            <a:endParaRPr lang="en-US" altLang="zh-CN">
              <a:latin typeface="Arial Black" panose="020B0A04020102020204" pitchFamily="34" charset="0"/>
            </a:endParaRPr>
          </a:p>
        </p:txBody>
      </p:sp>
      <p:sp>
        <p:nvSpPr>
          <p:cNvPr id="4915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CN" smtClean="0"/>
              <a:t>Reading:</a:t>
            </a:r>
            <a:endParaRPr lang="en-US" altLang="zh-CN" smtClean="0"/>
          </a:p>
        </p:txBody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Colin Ritchie (2002), Relational Database Principle, 2nd Edition, Thomas Learning.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mtClean="0"/>
          </a:p>
          <a:p>
            <a:pPr eaLnBrk="1" hangingPunct="1"/>
            <a:r>
              <a:rPr lang="en-US" altLang="zh-CN" smtClean="0"/>
              <a:t>Thomas Connelly et al., (2004), “Database Systems: A practical Approach to design, implementation, and management”. </a:t>
            </a:r>
          </a:p>
          <a:p>
            <a:pPr eaLnBrk="1" hangingPunct="1"/>
            <a:endParaRPr lang="en-US" altLang="zh-CN" smtClean="0"/>
          </a:p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52423171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A9768-FD2E-734D-9B1B-9BBA16C4E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Any Questions?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7ACE8-5D03-124B-9AEE-D1917C25B1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1613B-F808-3544-BAF4-3269CF97B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38A284-4B25-FE46-8CEC-659E9DA3E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928867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16</TotalTime>
  <Words>2582</Words>
  <Application>Microsoft Office PowerPoint</Application>
  <PresentationFormat>On-screen Show (4:3)</PresentationFormat>
  <Paragraphs>429</Paragraphs>
  <Slides>47</Slides>
  <Notes>46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9" baseType="lpstr">
      <vt:lpstr>宋体</vt:lpstr>
      <vt:lpstr>Arial</vt:lpstr>
      <vt:lpstr>Arial Black</vt:lpstr>
      <vt:lpstr>等线</vt:lpstr>
      <vt:lpstr>MicrosoftSansSerif</vt:lpstr>
      <vt:lpstr>Myriad Pro</vt:lpstr>
      <vt:lpstr>Times</vt:lpstr>
      <vt:lpstr>Times New Roman</vt:lpstr>
      <vt:lpstr>Verdana</vt:lpstr>
      <vt:lpstr>Wingdings</vt:lpstr>
      <vt:lpstr>20140311PresentationUWTSDTemplate</vt:lpstr>
      <vt:lpstr>Document</vt:lpstr>
      <vt:lpstr>PowerPoint Presentation</vt:lpstr>
      <vt:lpstr>Week 7 Plan</vt:lpstr>
      <vt:lpstr>Part 1</vt:lpstr>
      <vt:lpstr>Software Crisis</vt:lpstr>
      <vt:lpstr>Software Crisis</vt:lpstr>
      <vt:lpstr>Software Crisis</vt:lpstr>
      <vt:lpstr> Software Development Lifecycle</vt:lpstr>
      <vt:lpstr>PowerPoint Presentation</vt:lpstr>
      <vt:lpstr>Information Systems Development</vt:lpstr>
      <vt:lpstr>Information Systems Development</vt:lpstr>
      <vt:lpstr>Information Systems Development</vt:lpstr>
      <vt:lpstr>SDLC - Advantages</vt:lpstr>
      <vt:lpstr>SDLC - Cons</vt:lpstr>
      <vt:lpstr>Prototyping and Rapid Application Development (RAD)</vt:lpstr>
      <vt:lpstr>Approaches to Development</vt:lpstr>
      <vt:lpstr>Stages of RAD with Prototype</vt:lpstr>
      <vt:lpstr>How RAD with Prototyping Works</vt:lpstr>
      <vt:lpstr>The Process of Developing an Application Rapidly</vt:lpstr>
      <vt:lpstr>Part 2</vt:lpstr>
      <vt:lpstr>Information System (IS)</vt:lpstr>
      <vt:lpstr>Information System Development Lifecycle</vt:lpstr>
      <vt:lpstr>Database System Development Lifecycle</vt:lpstr>
      <vt:lpstr>Database Planning</vt:lpstr>
      <vt:lpstr>System Definition</vt:lpstr>
      <vt:lpstr>Requirements Collection and Analysis</vt:lpstr>
      <vt:lpstr>Database Design</vt:lpstr>
      <vt:lpstr>Database Design</vt:lpstr>
      <vt:lpstr>Prototyping</vt:lpstr>
      <vt:lpstr>Prototyping</vt:lpstr>
      <vt:lpstr>Testing</vt:lpstr>
      <vt:lpstr>Operational Maintenance</vt:lpstr>
      <vt:lpstr>Computer-Aided Software Engineering (CASE) Tools</vt:lpstr>
      <vt:lpstr>Computer-Aided Software Engineering (CASE) Tools</vt:lpstr>
      <vt:lpstr>CASE Support for DB Development</vt:lpstr>
      <vt:lpstr>CASE Support</vt:lpstr>
      <vt:lpstr>Administration</vt:lpstr>
      <vt:lpstr>Part 3</vt:lpstr>
      <vt:lpstr>PowerPoint Presentation</vt:lpstr>
      <vt:lpstr>ANSI-SPARC Three-Level Architecture</vt:lpstr>
      <vt:lpstr>ANSI-SPARC Three-Level Architecture</vt:lpstr>
      <vt:lpstr>PowerPoint Presentation</vt:lpstr>
      <vt:lpstr>PowerPoint Presentation</vt:lpstr>
      <vt:lpstr>PowerPoint Presentation</vt:lpstr>
      <vt:lpstr>PowerPoint Presentation</vt:lpstr>
      <vt:lpstr>Objectives of Three-Level Architecture</vt:lpstr>
      <vt:lpstr>Reading: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 Jenkins</dc:creator>
  <cp:lastModifiedBy>Paul Jenkins</cp:lastModifiedBy>
  <cp:revision>3</cp:revision>
  <cp:lastPrinted>2018-07-09T15:27:01Z</cp:lastPrinted>
  <dcterms:created xsi:type="dcterms:W3CDTF">2020-06-16T16:50:42Z</dcterms:created>
  <dcterms:modified xsi:type="dcterms:W3CDTF">2020-06-16T17:08:33Z</dcterms:modified>
</cp:coreProperties>
</file>