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4" r:id="rId1"/>
  </p:sldMasterIdLst>
  <p:notesMasterIdLst>
    <p:notesMasterId r:id="rId20"/>
  </p:notesMasterIdLst>
  <p:sldIdLst>
    <p:sldId id="256" r:id="rId2"/>
    <p:sldId id="257" r:id="rId3"/>
    <p:sldId id="258" r:id="rId4"/>
    <p:sldId id="259" r:id="rId5"/>
    <p:sldId id="274" r:id="rId6"/>
    <p:sldId id="260" r:id="rId7"/>
    <p:sldId id="262" r:id="rId8"/>
    <p:sldId id="264" r:id="rId9"/>
    <p:sldId id="265" r:id="rId10"/>
    <p:sldId id="266" r:id="rId11"/>
    <p:sldId id="267" r:id="rId12"/>
    <p:sldId id="268" r:id="rId13"/>
    <p:sldId id="269" r:id="rId14"/>
    <p:sldId id="276" r:id="rId15"/>
    <p:sldId id="275" r:id="rId16"/>
    <p:sldId id="271" r:id="rId17"/>
    <p:sldId id="272"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2A28A4-98F2-4AD1-8B24-C2F3EEE9A5E7}" v="124" dt="2026-06-01T15:20:52.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5033" autoAdjust="0"/>
  </p:normalViewPr>
  <p:slideViewPr>
    <p:cSldViewPr snapToGrid="0">
      <p:cViewPr varScale="1">
        <p:scale>
          <a:sx n="74" d="100"/>
          <a:sy n="74" d="100"/>
        </p:scale>
        <p:origin x="1195"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8D033-2103-4C17-9965-480D536C7480}" type="datetimeFigureOut">
              <a:rPr lang="en-IN" smtClean="0"/>
              <a:t>08-06-2026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D430D9-3139-460C-901B-23C0238370E4}" type="slidenum">
              <a:rPr lang="en-IN" smtClean="0"/>
              <a:t>‹#›</a:t>
            </a:fld>
            <a:endParaRPr lang="en-IN"/>
          </a:p>
        </p:txBody>
      </p:sp>
    </p:spTree>
    <p:extLst>
      <p:ext uri="{BB962C8B-B14F-4D97-AF65-F5344CB8AC3E}">
        <p14:creationId xmlns:p14="http://schemas.microsoft.com/office/powerpoint/2010/main" val="1151373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2</a:t>
            </a:fld>
            <a:endParaRPr lang="en-IN"/>
          </a:p>
        </p:txBody>
      </p:sp>
    </p:spTree>
    <p:extLst>
      <p:ext uri="{BB962C8B-B14F-4D97-AF65-F5344CB8AC3E}">
        <p14:creationId xmlns:p14="http://schemas.microsoft.com/office/powerpoint/2010/main" val="3338620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3</a:t>
            </a:fld>
            <a:endParaRPr lang="en-IN"/>
          </a:p>
        </p:txBody>
      </p:sp>
    </p:spTree>
    <p:extLst>
      <p:ext uri="{BB962C8B-B14F-4D97-AF65-F5344CB8AC3E}">
        <p14:creationId xmlns:p14="http://schemas.microsoft.com/office/powerpoint/2010/main" val="3969934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4</a:t>
            </a:fld>
            <a:endParaRPr lang="en-IN"/>
          </a:p>
        </p:txBody>
      </p:sp>
    </p:spTree>
    <p:extLst>
      <p:ext uri="{BB962C8B-B14F-4D97-AF65-F5344CB8AC3E}">
        <p14:creationId xmlns:p14="http://schemas.microsoft.com/office/powerpoint/2010/main" val="1909174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dirty="0"/>
          </a:p>
        </p:txBody>
      </p:sp>
      <p:sp>
        <p:nvSpPr>
          <p:cNvPr id="4" name="Slide Number Placeholder 3"/>
          <p:cNvSpPr>
            <a:spLocks noGrp="1"/>
          </p:cNvSpPr>
          <p:nvPr>
            <p:ph type="sldNum" sz="quarter" idx="5"/>
          </p:nvPr>
        </p:nvSpPr>
        <p:spPr/>
        <p:txBody>
          <a:bodyPr/>
          <a:lstStyle/>
          <a:p>
            <a:fld id="{CBD430D9-3139-460C-901B-23C0238370E4}" type="slidenum">
              <a:rPr lang="en-IN" smtClean="0"/>
              <a:t>5</a:t>
            </a:fld>
            <a:endParaRPr lang="en-IN"/>
          </a:p>
        </p:txBody>
      </p:sp>
    </p:spTree>
    <p:extLst>
      <p:ext uri="{BB962C8B-B14F-4D97-AF65-F5344CB8AC3E}">
        <p14:creationId xmlns:p14="http://schemas.microsoft.com/office/powerpoint/2010/main" val="1909174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6</a:t>
            </a:fld>
            <a:endParaRPr lang="en-IN"/>
          </a:p>
        </p:txBody>
      </p:sp>
    </p:spTree>
    <p:extLst>
      <p:ext uri="{BB962C8B-B14F-4D97-AF65-F5344CB8AC3E}">
        <p14:creationId xmlns:p14="http://schemas.microsoft.com/office/powerpoint/2010/main" val="2397739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7</a:t>
            </a:fld>
            <a:endParaRPr lang="en-IN"/>
          </a:p>
        </p:txBody>
      </p:sp>
    </p:spTree>
    <p:extLst>
      <p:ext uri="{BB962C8B-B14F-4D97-AF65-F5344CB8AC3E}">
        <p14:creationId xmlns:p14="http://schemas.microsoft.com/office/powerpoint/2010/main" val="1626772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8</a:t>
            </a:fld>
            <a:endParaRPr lang="en-IN"/>
          </a:p>
        </p:txBody>
      </p:sp>
    </p:spTree>
    <p:extLst>
      <p:ext uri="{BB962C8B-B14F-4D97-AF65-F5344CB8AC3E}">
        <p14:creationId xmlns:p14="http://schemas.microsoft.com/office/powerpoint/2010/main" val="1859096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9</a:t>
            </a:fld>
            <a:endParaRPr lang="en-IN"/>
          </a:p>
        </p:txBody>
      </p:sp>
    </p:spTree>
    <p:extLst>
      <p:ext uri="{BB962C8B-B14F-4D97-AF65-F5344CB8AC3E}">
        <p14:creationId xmlns:p14="http://schemas.microsoft.com/office/powerpoint/2010/main" val="2440503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10</a:t>
            </a:fld>
            <a:endParaRPr lang="en-IN"/>
          </a:p>
        </p:txBody>
      </p:sp>
    </p:spTree>
    <p:extLst>
      <p:ext uri="{BB962C8B-B14F-4D97-AF65-F5344CB8AC3E}">
        <p14:creationId xmlns:p14="http://schemas.microsoft.com/office/powerpoint/2010/main" val="3628564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11</a:t>
            </a:fld>
            <a:endParaRPr lang="en-IN"/>
          </a:p>
        </p:txBody>
      </p:sp>
    </p:spTree>
    <p:extLst>
      <p:ext uri="{BB962C8B-B14F-4D97-AF65-F5344CB8AC3E}">
        <p14:creationId xmlns:p14="http://schemas.microsoft.com/office/powerpoint/2010/main" val="2223987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12</a:t>
            </a:fld>
            <a:endParaRPr lang="en-IN"/>
          </a:p>
        </p:txBody>
      </p:sp>
    </p:spTree>
    <p:extLst>
      <p:ext uri="{BB962C8B-B14F-4D97-AF65-F5344CB8AC3E}">
        <p14:creationId xmlns:p14="http://schemas.microsoft.com/office/powerpoint/2010/main" val="4001521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13</a:t>
            </a:fld>
            <a:endParaRPr lang="en-IN"/>
          </a:p>
        </p:txBody>
      </p:sp>
    </p:spTree>
    <p:extLst>
      <p:ext uri="{BB962C8B-B14F-4D97-AF65-F5344CB8AC3E}">
        <p14:creationId xmlns:p14="http://schemas.microsoft.com/office/powerpoint/2010/main" val="2707508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14</a:t>
            </a:fld>
            <a:endParaRPr lang="en-IN"/>
          </a:p>
        </p:txBody>
      </p:sp>
    </p:spTree>
    <p:extLst>
      <p:ext uri="{BB962C8B-B14F-4D97-AF65-F5344CB8AC3E}">
        <p14:creationId xmlns:p14="http://schemas.microsoft.com/office/powerpoint/2010/main" val="2670664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15</a:t>
            </a:fld>
            <a:endParaRPr lang="en-IN"/>
          </a:p>
        </p:txBody>
      </p:sp>
    </p:spTree>
    <p:extLst>
      <p:ext uri="{BB962C8B-B14F-4D97-AF65-F5344CB8AC3E}">
        <p14:creationId xmlns:p14="http://schemas.microsoft.com/office/powerpoint/2010/main" val="2670664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BD430D9-3139-460C-901B-23C0238370E4}" type="slidenum">
              <a:rPr lang="en-IN" smtClean="0"/>
              <a:t>16</a:t>
            </a:fld>
            <a:endParaRPr lang="en-IN"/>
          </a:p>
        </p:txBody>
      </p:sp>
    </p:spTree>
    <p:extLst>
      <p:ext uri="{BB962C8B-B14F-4D97-AF65-F5344CB8AC3E}">
        <p14:creationId xmlns:p14="http://schemas.microsoft.com/office/powerpoint/2010/main" val="31564330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25642DA-AD65-4A21-8673-1F21E464C5BB}" type="slidenum">
              <a:rPr lang="en-IN" smtClean="0"/>
              <a:t>‹#›</a:t>
            </a:fld>
            <a:endParaRPr lang="en-IN"/>
          </a:p>
        </p:txBody>
      </p:sp>
    </p:spTree>
    <p:extLst>
      <p:ext uri="{BB962C8B-B14F-4D97-AF65-F5344CB8AC3E}">
        <p14:creationId xmlns:p14="http://schemas.microsoft.com/office/powerpoint/2010/main" val="154782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1509697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2283328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063781-38A8-4CA1-A8DC-BEAAFFC5FEAA}" type="datetimeFigureOut">
              <a:rPr lang="en-IN" smtClean="0"/>
              <a:t>08-06-2026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1108061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063781-38A8-4CA1-A8DC-BEAAFFC5FEAA}" type="datetimeFigureOut">
              <a:rPr lang="en-IN" smtClean="0"/>
              <a:t>08-06-2026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144034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063781-38A8-4CA1-A8DC-BEAAFFC5FEAA}" type="datetimeFigureOut">
              <a:rPr lang="en-IN" smtClean="0"/>
              <a:t>08-06-2026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3408002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063781-38A8-4CA1-A8DC-BEAAFFC5FEAA}" type="datetimeFigureOut">
              <a:rPr lang="en-IN" smtClean="0"/>
              <a:t>08-06-2026</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699682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063781-38A8-4CA1-A8DC-BEAAFFC5FEAA}" type="datetimeFigureOut">
              <a:rPr lang="en-IN" smtClean="0"/>
              <a:t>08-06-2026</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1503600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063781-38A8-4CA1-A8DC-BEAAFFC5FEAA}" type="datetimeFigureOut">
              <a:rPr lang="en-IN" smtClean="0"/>
              <a:t>08-06-2026</a:t>
            </a:fld>
            <a:endParaRPr lang="en-IN"/>
          </a:p>
        </p:txBody>
      </p:sp>
      <p:sp>
        <p:nvSpPr>
          <p:cNvPr id="6" name="Footer Placeholder 5"/>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647475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063781-38A8-4CA1-A8DC-BEAAFFC5FEAA}" type="datetimeFigureOut">
              <a:rPr lang="en-IN" smtClean="0"/>
              <a:t>08-06-2026</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4253591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2275165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3695325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5256382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3063781-38A8-4CA1-A8DC-BEAAFFC5FEAA}" type="datetimeFigureOut">
              <a:rPr lang="en-IN" smtClean="0"/>
              <a:t>08-06-2026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41994930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3063781-38A8-4CA1-A8DC-BEAAFFC5FEAA}" type="datetimeFigureOut">
              <a:rPr lang="en-IN" smtClean="0"/>
              <a:t>08-06-2026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49316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698431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063781-38A8-4CA1-A8DC-BEAAFFC5FEAA}"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5642DA-AD65-4A21-8673-1F21E464C5BB}" type="slidenum">
              <a:rPr lang="en-IN" smtClean="0"/>
              <a:t>‹#›</a:t>
            </a:fld>
            <a:endParaRPr lang="en-IN"/>
          </a:p>
        </p:txBody>
      </p:sp>
    </p:spTree>
    <p:extLst>
      <p:ext uri="{BB962C8B-B14F-4D97-AF65-F5344CB8AC3E}">
        <p14:creationId xmlns:p14="http://schemas.microsoft.com/office/powerpoint/2010/main" val="2668040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A3063781-38A8-4CA1-A8DC-BEAAFFC5FEAA}" type="datetimeFigureOut">
              <a:rPr lang="en-IN" smtClean="0"/>
              <a:t>08-06-2026</a:t>
            </a:fld>
            <a:endParaRPr lang="en-IN"/>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IN"/>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525642DA-AD65-4A21-8673-1F21E464C5BB}" type="slidenum">
              <a:rPr lang="en-IN" smtClean="0"/>
              <a:t>‹#›</a:t>
            </a:fld>
            <a:endParaRPr lang="en-IN"/>
          </a:p>
        </p:txBody>
      </p:sp>
    </p:spTree>
    <p:extLst>
      <p:ext uri="{BB962C8B-B14F-4D97-AF65-F5344CB8AC3E}">
        <p14:creationId xmlns:p14="http://schemas.microsoft.com/office/powerpoint/2010/main" val="3240526475"/>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48550/arXiv.2508.02943" TargetMode="External"/><Relationship Id="rId7" Type="http://schemas.openxmlformats.org/officeDocument/2006/relationships/hyperlink" Target="https://www.ijaea.com/admin/a/uploads/pdf/1760410378_IJAEAJUNE25V2A64.pdf" TargetMode="External"/><Relationship Id="rId2" Type="http://schemas.openxmlformats.org/officeDocument/2006/relationships/hyperlink" Target="https://doi.org/10.1007/978-3-319-70694-8_15" TargetMode="External"/><Relationship Id="rId1" Type="http://schemas.openxmlformats.org/officeDocument/2006/relationships/slideLayout" Target="../slideLayouts/slideLayout2.xml"/><Relationship Id="rId6" Type="http://schemas.openxmlformats.org/officeDocument/2006/relationships/hyperlink" Target="https://www.mdpi.com/1099-4300/24/4/519" TargetMode="External"/><Relationship Id="rId5" Type="http://schemas.openxmlformats.org/officeDocument/2006/relationships/hyperlink" Target="https://www.mdpi.com/2079-9292/14/10/1982" TargetMode="External"/><Relationship Id="rId4" Type="http://schemas.openxmlformats.org/officeDocument/2006/relationships/hyperlink" Target="https://papers.ssrn.com/sol3/Delivery.cfm?abstractid=5487692"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9CCFD-B0E5-B28A-675C-837C43E79D53}"/>
              </a:ext>
            </a:extLst>
          </p:cNvPr>
          <p:cNvSpPr>
            <a:spLocks noGrp="1"/>
          </p:cNvSpPr>
          <p:nvPr>
            <p:ph type="ctrTitle"/>
          </p:nvPr>
        </p:nvSpPr>
        <p:spPr/>
        <p:txBody>
          <a:bodyPr>
            <a:normAutofit fontScale="90000"/>
          </a:bodyPr>
          <a:lstStyle/>
          <a:p>
            <a:pPr>
              <a:lnSpc>
                <a:spcPct val="100000"/>
              </a:lnSpc>
            </a:pPr>
            <a:r>
              <a:rPr lang="en-IN" sz="2800" b="1" dirty="0">
                <a:latin typeface="Times New Roman" panose="02020603050405020304" pitchFamily="18" charset="0"/>
                <a:cs typeface="Times New Roman" panose="02020603050405020304" pitchFamily="18" charset="0"/>
              </a:rPr>
              <a:t>A CRITICAL EVALUATION OF THE PRACTICAL IMPLEMENTATION CHALLENGES OF CKKS HOMOMORPHIC ENCRYPTION IN CLOUD COMPUTING FOR SECURE FINANCIAL DATA PROCESSING</a:t>
            </a:r>
            <a:br>
              <a:rPr lang="en-IN" sz="2800" b="1" dirty="0">
                <a:latin typeface="Times New Roman" panose="02020603050405020304" pitchFamily="18" charset="0"/>
                <a:cs typeface="Times New Roman" panose="02020603050405020304" pitchFamily="18" charset="0"/>
              </a:rPr>
            </a:br>
            <a:br>
              <a:rPr lang="en-IN" dirty="0"/>
            </a:br>
            <a:br>
              <a:rPr lang="en-IN" dirty="0"/>
            </a:br>
            <a:r>
              <a:rPr lang="en-IN" sz="1600" dirty="0"/>
              <a:t>Name :- Het Oza</a:t>
            </a:r>
            <a:br>
              <a:rPr lang="en-IN" sz="1600" dirty="0"/>
            </a:br>
            <a:r>
              <a:rPr lang="en-IN" sz="1600" dirty="0"/>
              <a:t>Student ID:- 2434361</a:t>
            </a:r>
            <a:br>
              <a:rPr lang="en-IN" sz="1600" dirty="0"/>
            </a:br>
            <a:r>
              <a:rPr lang="en-IN" sz="1600" dirty="0"/>
              <a:t>Course:- MSC Cyber Security &amp; Digital Forensics </a:t>
            </a:r>
            <a:br>
              <a:rPr lang="en-IN" sz="1600" dirty="0"/>
            </a:br>
            <a:r>
              <a:rPr lang="en-IN" sz="1600" dirty="0"/>
              <a:t>Module:- Master Project </a:t>
            </a:r>
            <a:br>
              <a:rPr lang="en-IN" sz="1600" dirty="0"/>
            </a:br>
            <a:endParaRPr lang="en-IN" sz="1600" dirty="0"/>
          </a:p>
        </p:txBody>
      </p:sp>
    </p:spTree>
    <p:extLst>
      <p:ext uri="{BB962C8B-B14F-4D97-AF65-F5344CB8AC3E}">
        <p14:creationId xmlns:p14="http://schemas.microsoft.com/office/powerpoint/2010/main" val="1810689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A2A6D-4A4C-186C-16E2-61A1242079C7}"/>
              </a:ext>
            </a:extLst>
          </p:cNvPr>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Introduction to the Research Topic</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E971F1-7409-D9B1-1258-7D3B77BDD332}"/>
              </a:ext>
            </a:extLst>
          </p:cNvPr>
          <p:cNvSpPr>
            <a:spLocks noGrp="1"/>
          </p:cNvSpPr>
          <p:nvPr>
            <p:ph idx="1"/>
          </p:nvPr>
        </p:nvSpPr>
        <p:spPr>
          <a:xfrm>
            <a:off x="1154954" y="2603500"/>
            <a:ext cx="9965329" cy="2076655"/>
          </a:xfrm>
        </p:spPr>
        <p:txBody>
          <a:bodyPr>
            <a:normAutofit fontScale="92500" lnSpcReduction="10000"/>
          </a:bodyPr>
          <a:lstStyle/>
          <a:p>
            <a:r>
              <a:rPr lang="en-IN" sz="2000" b="1" dirty="0">
                <a:solidFill>
                  <a:schemeClr val="tx1">
                    <a:lumMod val="95000"/>
                    <a:lumOff val="5000"/>
                  </a:schemeClr>
                </a:solidFill>
                <a:latin typeface="Times New Roman" panose="02020603050405020304" pitchFamily="18" charset="0"/>
                <a:cs typeface="Times New Roman" panose="02020603050405020304" pitchFamily="18" charset="0"/>
              </a:rPr>
              <a:t>Data storage and processing in the cloud are becoming critical components of many industries, especially for data-intensive applications such as finance. </a:t>
            </a:r>
          </a:p>
          <a:p>
            <a:r>
              <a:rPr lang="en-IN" sz="2000" b="1" dirty="0">
                <a:solidFill>
                  <a:schemeClr val="tx1">
                    <a:lumMod val="95000"/>
                    <a:lumOff val="5000"/>
                  </a:schemeClr>
                </a:solidFill>
                <a:latin typeface="Times New Roman" panose="02020603050405020304" pitchFamily="18" charset="0"/>
                <a:cs typeface="Times New Roman" panose="02020603050405020304" pitchFamily="18" charset="0"/>
              </a:rPr>
              <a:t>But as more data is stored and processed in the cloud, data security and privacy become major issues, particularly when dealing with sensitive financial data on remote servers. </a:t>
            </a:r>
          </a:p>
          <a:p>
            <a:r>
              <a:rPr lang="en-IN" sz="2000" b="1" dirty="0">
                <a:solidFill>
                  <a:schemeClr val="tx1">
                    <a:lumMod val="95000"/>
                    <a:lumOff val="5000"/>
                  </a:schemeClr>
                </a:solidFill>
                <a:latin typeface="Times New Roman" panose="02020603050405020304" pitchFamily="18" charset="0"/>
                <a:cs typeface="Times New Roman" panose="02020603050405020304" pitchFamily="18" charset="0"/>
              </a:rPr>
              <a:t>Conventional encryption methods secure data in storage and during transmission, but require decryption for data processing, which can leave it vulnerable.</a:t>
            </a:r>
          </a:p>
          <a:p>
            <a:pPr marL="0" indent="0">
              <a:buNone/>
            </a:pPr>
            <a:endParaRPr lang="en-IN" dirty="0"/>
          </a:p>
        </p:txBody>
      </p:sp>
      <p:pic>
        <p:nvPicPr>
          <p:cNvPr id="5" name="Picture 4">
            <a:extLst>
              <a:ext uri="{FF2B5EF4-FFF2-40B4-BE49-F238E27FC236}">
                <a16:creationId xmlns:a16="http://schemas.microsoft.com/office/drawing/2014/main" id="{D4D63D6D-7E9E-C495-32D0-F189D4EAFC3E}"/>
              </a:ext>
            </a:extLst>
          </p:cNvPr>
          <p:cNvPicPr>
            <a:picLocks noChangeAspect="1"/>
          </p:cNvPicPr>
          <p:nvPr/>
        </p:nvPicPr>
        <p:blipFill>
          <a:blip r:embed="rId3"/>
          <a:stretch>
            <a:fillRect/>
          </a:stretch>
        </p:blipFill>
        <p:spPr>
          <a:xfrm>
            <a:off x="2328127" y="4772197"/>
            <a:ext cx="6690821" cy="1661652"/>
          </a:xfrm>
          <a:prstGeom prst="rect">
            <a:avLst/>
          </a:prstGeom>
        </p:spPr>
      </p:pic>
    </p:spTree>
    <p:extLst>
      <p:ext uri="{BB962C8B-B14F-4D97-AF65-F5344CB8AC3E}">
        <p14:creationId xmlns:p14="http://schemas.microsoft.com/office/powerpoint/2010/main" val="2551681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CA45-22DF-83DC-9B55-E38167E820B5}"/>
              </a:ext>
            </a:extLst>
          </p:cNvPr>
          <p:cNvSpPr>
            <a:spLocks noGrp="1"/>
          </p:cNvSpPr>
          <p:nvPr>
            <p:ph type="title"/>
          </p:nvPr>
        </p:nvSpPr>
        <p:spPr/>
        <p:txBody>
          <a:bodyPr/>
          <a:lstStyle/>
          <a:p>
            <a:pPr algn="ctr"/>
            <a:r>
              <a:rPr lang="en-IN" sz="4000" b="1" dirty="0">
                <a:solidFill>
                  <a:schemeClr val="bg1"/>
                </a:solidFill>
                <a:latin typeface="Times New Roman" panose="02020603050405020304" pitchFamily="18" charset="0"/>
                <a:cs typeface="Times New Roman" panose="02020603050405020304" pitchFamily="18" charset="0"/>
              </a:rPr>
              <a:t>Background and Problem Statement</a:t>
            </a:r>
          </a:p>
        </p:txBody>
      </p:sp>
      <p:sp>
        <p:nvSpPr>
          <p:cNvPr id="3" name="Content Placeholder 2">
            <a:extLst>
              <a:ext uri="{FF2B5EF4-FFF2-40B4-BE49-F238E27FC236}">
                <a16:creationId xmlns:a16="http://schemas.microsoft.com/office/drawing/2014/main" id="{C3084D78-45F4-BC4A-2733-F730AD01E528}"/>
              </a:ext>
            </a:extLst>
          </p:cNvPr>
          <p:cNvSpPr>
            <a:spLocks noGrp="1"/>
          </p:cNvSpPr>
          <p:nvPr>
            <p:ph idx="1"/>
          </p:nvPr>
        </p:nvSpPr>
        <p:spPr>
          <a:xfrm>
            <a:off x="4719484" y="2593666"/>
            <a:ext cx="6779877" cy="3934951"/>
          </a:xfrm>
        </p:spPr>
        <p:txBody>
          <a:bodyPr>
            <a:normAutofit fontScale="47500" lnSpcReduction="20000"/>
          </a:bodyPr>
          <a:lstStyle/>
          <a:p>
            <a:pPr>
              <a:lnSpc>
                <a:spcPct val="120000"/>
              </a:lnSpc>
            </a:pPr>
            <a:r>
              <a:rPr lang="en-IN" sz="4500" b="1" dirty="0">
                <a:latin typeface="Times New Roman" panose="02020603050405020304" pitchFamily="18" charset="0"/>
                <a:cs typeface="Times New Roman" panose="02020603050405020304" pitchFamily="18" charset="0"/>
              </a:rPr>
              <a:t>While HE offers theoretical benefits, its practical use is hampered by computational efficiency, complexity, and scalability issues. </a:t>
            </a:r>
          </a:p>
          <a:p>
            <a:pPr>
              <a:lnSpc>
                <a:spcPct val="120000"/>
              </a:lnSpc>
            </a:pPr>
            <a:r>
              <a:rPr lang="en-IN" sz="4500" b="1" dirty="0">
                <a:latin typeface="Times New Roman" panose="02020603050405020304" pitchFamily="18" charset="0"/>
                <a:cs typeface="Times New Roman" panose="02020603050405020304" pitchFamily="18" charset="0"/>
              </a:rPr>
              <a:t>Existing encryption technologies ensure data security during storage and transmission, but not during computation, which requires decrypted data. </a:t>
            </a:r>
          </a:p>
          <a:p>
            <a:pPr>
              <a:lnSpc>
                <a:spcPct val="120000"/>
              </a:lnSpc>
            </a:pPr>
            <a:r>
              <a:rPr lang="en-IN" sz="4500" b="1" dirty="0">
                <a:latin typeface="Times New Roman" panose="02020603050405020304" pitchFamily="18" charset="0"/>
                <a:cs typeface="Times New Roman" panose="02020603050405020304" pitchFamily="18" charset="0"/>
              </a:rPr>
              <a:t>This opens avenues for attacks, particularly in critical areas like financial transactions. Homomorphic Encryption (HE) theoretically provides a solution by allowing computations on encrypted data, but has limited practical use [1].</a:t>
            </a:r>
          </a:p>
          <a:p>
            <a:endParaRPr lang="en-IN" dirty="0"/>
          </a:p>
        </p:txBody>
      </p:sp>
      <p:pic>
        <p:nvPicPr>
          <p:cNvPr id="5" name="Picture 4">
            <a:extLst>
              <a:ext uri="{FF2B5EF4-FFF2-40B4-BE49-F238E27FC236}">
                <a16:creationId xmlns:a16="http://schemas.microsoft.com/office/drawing/2014/main" id="{B54E76A4-9C13-E613-5E8E-1573A2DEB319}"/>
              </a:ext>
            </a:extLst>
          </p:cNvPr>
          <p:cNvPicPr>
            <a:picLocks noChangeAspect="1"/>
          </p:cNvPicPr>
          <p:nvPr/>
        </p:nvPicPr>
        <p:blipFill>
          <a:blip r:embed="rId3"/>
          <a:stretch>
            <a:fillRect/>
          </a:stretch>
        </p:blipFill>
        <p:spPr>
          <a:xfrm>
            <a:off x="491612" y="2467896"/>
            <a:ext cx="3797579" cy="3630765"/>
          </a:xfrm>
          <a:prstGeom prst="rect">
            <a:avLst/>
          </a:prstGeom>
        </p:spPr>
      </p:pic>
    </p:spTree>
    <p:extLst>
      <p:ext uri="{BB962C8B-B14F-4D97-AF65-F5344CB8AC3E}">
        <p14:creationId xmlns:p14="http://schemas.microsoft.com/office/powerpoint/2010/main" val="2723729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E161-C3F3-D4C0-7E4D-9E9AAFE997A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Research Aim, Objectives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739269-088E-6B23-5C8B-0FEF483E44D1}"/>
              </a:ext>
            </a:extLst>
          </p:cNvPr>
          <p:cNvSpPr>
            <a:spLocks noGrp="1"/>
          </p:cNvSpPr>
          <p:nvPr>
            <p:ph idx="1"/>
          </p:nvPr>
        </p:nvSpPr>
        <p:spPr>
          <a:xfrm>
            <a:off x="570272" y="2603499"/>
            <a:ext cx="7089058" cy="3777635"/>
          </a:xfrm>
        </p:spPr>
        <p:txBody>
          <a:bodyPr>
            <a:normAutofit/>
          </a:bodyPr>
          <a:lstStyle/>
          <a:p>
            <a:pPr lvl="0" algn="just"/>
            <a:r>
              <a:rPr lang="en-US" b="1" dirty="0">
                <a:latin typeface="Times New Roman" pitchFamily="18" charset="0"/>
                <a:cs typeface="Times New Roman" pitchFamily="18" charset="0"/>
              </a:rPr>
              <a:t>To measure the computational performance of CKKS </a:t>
            </a:r>
            <a:r>
              <a:rPr lang="en-US" b="1" dirty="0" err="1">
                <a:latin typeface="Times New Roman" pitchFamily="18" charset="0"/>
                <a:cs typeface="Times New Roman" pitchFamily="18" charset="0"/>
              </a:rPr>
              <a:t>homomorphic</a:t>
            </a:r>
            <a:r>
              <a:rPr lang="en-US" b="1" dirty="0">
                <a:latin typeface="Times New Roman" pitchFamily="18" charset="0"/>
                <a:cs typeface="Times New Roman" pitchFamily="18" charset="0"/>
              </a:rPr>
              <a:t> encryption by evaluating encryption time, computation time and memory consumption during financial data processing.</a:t>
            </a:r>
          </a:p>
          <a:p>
            <a:pPr lvl="0" algn="just"/>
            <a:r>
              <a:rPr lang="en-US" b="1" dirty="0">
                <a:latin typeface="Times New Roman" pitchFamily="18" charset="0"/>
                <a:cs typeface="Times New Roman" pitchFamily="18" charset="0"/>
              </a:rPr>
              <a:t>To compare the performance of encrypted and plaintext financial computations in terms of execution time, memory overhead and computational efficiency.</a:t>
            </a:r>
          </a:p>
          <a:p>
            <a:pPr lvl="0" algn="just"/>
            <a:r>
              <a:rPr lang="en-US" b="1" dirty="0">
                <a:latin typeface="Times New Roman" pitchFamily="18" charset="0"/>
                <a:cs typeface="Times New Roman" pitchFamily="18" charset="0"/>
              </a:rPr>
              <a:t>To evaluate the impact of CKKS encryption parameters on approximation accuracy, scalability and overall computational performance when processing financial datasets of different sizes.</a:t>
            </a:r>
          </a:p>
          <a:p>
            <a:pPr lvl="0" algn="just"/>
            <a:r>
              <a:rPr lang="en-US" b="1" dirty="0">
                <a:latin typeface="Times New Roman" pitchFamily="18" charset="0"/>
                <a:cs typeface="Times New Roman" pitchFamily="18" charset="0"/>
              </a:rPr>
              <a:t>To determine the effect of encryption parameters on system speed, scalability and usability.</a:t>
            </a:r>
          </a:p>
        </p:txBody>
      </p:sp>
      <p:pic>
        <p:nvPicPr>
          <p:cNvPr id="7" name="Picture 6" descr="How to Create a Research Roadmap for Academic Success | Prof.Dr.Ismail Abdzid Ashoor posted on the topic | LinkedIn">
            <a:extLst>
              <a:ext uri="{FF2B5EF4-FFF2-40B4-BE49-F238E27FC236}">
                <a16:creationId xmlns:a16="http://schemas.microsoft.com/office/drawing/2014/main" id="{E84040DA-3376-1E7D-6D4F-4030D02A845E}"/>
              </a:ext>
            </a:extLst>
          </p:cNvPr>
          <p:cNvPicPr>
            <a:picLocks noChangeAspect="1"/>
          </p:cNvPicPr>
          <p:nvPr/>
        </p:nvPicPr>
        <p:blipFill>
          <a:blip r:embed="rId3"/>
          <a:stretch>
            <a:fillRect/>
          </a:stretch>
        </p:blipFill>
        <p:spPr>
          <a:xfrm>
            <a:off x="8141110" y="2390670"/>
            <a:ext cx="3637934" cy="3650745"/>
          </a:xfrm>
          <a:prstGeom prst="rect">
            <a:avLst/>
          </a:prstGeom>
        </p:spPr>
      </p:pic>
    </p:spTree>
    <p:extLst>
      <p:ext uri="{BB962C8B-B14F-4D97-AF65-F5344CB8AC3E}">
        <p14:creationId xmlns:p14="http://schemas.microsoft.com/office/powerpoint/2010/main" val="278475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E161-C3F3-D4C0-7E4D-9E9AAFE997A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Research Questions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739269-088E-6B23-5C8B-0FEF483E44D1}"/>
              </a:ext>
            </a:extLst>
          </p:cNvPr>
          <p:cNvSpPr>
            <a:spLocks noGrp="1"/>
          </p:cNvSpPr>
          <p:nvPr>
            <p:ph idx="1"/>
          </p:nvPr>
        </p:nvSpPr>
        <p:spPr>
          <a:xfrm>
            <a:off x="570272" y="2603499"/>
            <a:ext cx="6221234" cy="3777635"/>
          </a:xfrm>
        </p:spPr>
        <p:txBody>
          <a:bodyPr>
            <a:normAutofit fontScale="92500" lnSpcReduction="20000"/>
          </a:bodyPr>
          <a:lstStyle/>
          <a:p>
            <a:pPr lvl="0" algn="just"/>
            <a:r>
              <a:rPr lang="en-US" b="1" dirty="0">
                <a:latin typeface="Times New Roman" pitchFamily="18" charset="0"/>
                <a:cs typeface="Times New Roman" pitchFamily="18" charset="0"/>
              </a:rPr>
              <a:t>In what way is the amount of time, memory, and </a:t>
            </a:r>
            <a:r>
              <a:rPr lang="en-US" b="1" dirty="0" err="1">
                <a:latin typeface="Times New Roman" pitchFamily="18" charset="0"/>
                <a:cs typeface="Times New Roman" pitchFamily="18" charset="0"/>
              </a:rPr>
              <a:t>ciphertext</a:t>
            </a:r>
            <a:r>
              <a:rPr lang="en-US" b="1" dirty="0">
                <a:latin typeface="Times New Roman" pitchFamily="18" charset="0"/>
                <a:cs typeface="Times New Roman" pitchFamily="18" charset="0"/>
              </a:rPr>
              <a:t> needed for utilizing CKS compared to processing the same financial information on plaintext different?</a:t>
            </a:r>
          </a:p>
          <a:p>
            <a:pPr lvl="0" algn="just"/>
            <a:r>
              <a:rPr lang="en-US" b="1" dirty="0">
                <a:latin typeface="Times New Roman" pitchFamily="18" charset="0"/>
                <a:cs typeface="Times New Roman" pitchFamily="18" charset="0"/>
              </a:rPr>
              <a:t>What is the approximation error introduced by CKKS </a:t>
            </a:r>
            <a:r>
              <a:rPr lang="en-US" b="1" dirty="0" err="1">
                <a:latin typeface="Times New Roman" pitchFamily="18" charset="0"/>
                <a:cs typeface="Times New Roman" pitchFamily="18" charset="0"/>
              </a:rPr>
              <a:t>homomorphic</a:t>
            </a:r>
            <a:r>
              <a:rPr lang="en-US" b="1" dirty="0">
                <a:latin typeface="Times New Roman" pitchFamily="18" charset="0"/>
                <a:cs typeface="Times New Roman" pitchFamily="18" charset="0"/>
              </a:rPr>
              <a:t> encryption for financial data computations, and is the accuracy obtained suitable for applying them to financial analytics?</a:t>
            </a:r>
          </a:p>
          <a:p>
            <a:pPr lvl="0" algn="just"/>
            <a:r>
              <a:rPr lang="en-US" b="1" dirty="0">
                <a:latin typeface="Times New Roman" pitchFamily="18" charset="0"/>
                <a:cs typeface="Times New Roman" pitchFamily="18" charset="0"/>
              </a:rPr>
              <a:t>What happens when various CKKS parameter values are used such as polynomial modulus degree, scaling factors, and their impact on computational performance, scalability and approximation accuracy?</a:t>
            </a:r>
          </a:p>
          <a:p>
            <a:pPr lvl="0" algn="just"/>
            <a:r>
              <a:rPr lang="en-US" b="1" dirty="0">
                <a:latin typeface="Times New Roman" pitchFamily="18" charset="0"/>
                <a:cs typeface="Times New Roman" pitchFamily="18" charset="0"/>
              </a:rPr>
              <a:t>In the experimental setting and data set considered in this work, are there any compromises between efficiency and approximation if using CKKS </a:t>
            </a:r>
            <a:r>
              <a:rPr lang="en-US" b="1" dirty="0" err="1">
                <a:latin typeface="Times New Roman" pitchFamily="18" charset="0"/>
                <a:cs typeface="Times New Roman" pitchFamily="18" charset="0"/>
              </a:rPr>
              <a:t>homomorphic</a:t>
            </a:r>
            <a:r>
              <a:rPr lang="en-US" b="1" dirty="0">
                <a:latin typeface="Times New Roman" pitchFamily="18" charset="0"/>
                <a:cs typeface="Times New Roman" pitchFamily="18" charset="0"/>
              </a:rPr>
              <a:t> encryption for financial data processing?</a:t>
            </a:r>
          </a:p>
        </p:txBody>
      </p:sp>
      <p:pic>
        <p:nvPicPr>
          <p:cNvPr id="1026" name="Picture 2" descr="Configurable Encryption and Decryption Architectures for CKKS-Based Homomorphic  Encryp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1506" y="3418115"/>
            <a:ext cx="5238750" cy="255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792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799AB-0EB1-0D35-AD1E-F6D24A5CF557}"/>
              </a:ext>
            </a:extLst>
          </p:cNvPr>
          <p:cNvSpPr>
            <a:spLocks noGrp="1"/>
          </p:cNvSpPr>
          <p:nvPr>
            <p:ph type="title"/>
          </p:nvPr>
        </p:nvSpPr>
        <p:spPr/>
        <p:txBody>
          <a:bodyPr/>
          <a:lstStyle/>
          <a:p>
            <a:pPr algn="ctr"/>
            <a:r>
              <a:rPr lang="en-US" sz="3200" b="1" dirty="0">
                <a:latin typeface="Times New Roman" panose="02020603050405020304" pitchFamily="18" charset="0"/>
                <a:cs typeface="Times New Roman" panose="02020603050405020304" pitchFamily="18" charset="0"/>
              </a:rPr>
              <a:t>Significance, Scope and Limitations of the Study</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4AA7DF-6EEF-8E20-E27A-44C30E45910F}"/>
              </a:ext>
            </a:extLst>
          </p:cNvPr>
          <p:cNvSpPr>
            <a:spLocks noGrp="1"/>
          </p:cNvSpPr>
          <p:nvPr>
            <p:ph idx="1"/>
          </p:nvPr>
        </p:nvSpPr>
        <p:spPr>
          <a:xfrm>
            <a:off x="1154953" y="2682158"/>
            <a:ext cx="10004858" cy="3502333"/>
          </a:xfrm>
        </p:spPr>
        <p:txBody>
          <a:bodyPr>
            <a:normAutofit/>
          </a:bodyPr>
          <a:lstStyle/>
          <a:p>
            <a:r>
              <a:rPr lang="en-IN" b="1" dirty="0">
                <a:latin typeface="Times New Roman" panose="02020603050405020304" pitchFamily="18" charset="0"/>
                <a:cs typeface="Times New Roman" panose="02020603050405020304" pitchFamily="18" charset="0"/>
              </a:rPr>
              <a:t>The research is important because it responds to the increasing demand for more robust data privacy solutions in cloud computing, especially in the financial industry, which often deals with confidential transaction data [2].</a:t>
            </a:r>
          </a:p>
          <a:p>
            <a:r>
              <a:rPr lang="en-IN" b="1" dirty="0">
                <a:latin typeface="Times New Roman" panose="02020603050405020304" pitchFamily="18" charset="0"/>
                <a:cs typeface="Times New Roman" panose="02020603050405020304" pitchFamily="18" charset="0"/>
              </a:rPr>
              <a:t>This research is limited to the assessment of the implementation of Homomorphic Encryption (HE), in particular the CKKS scheme, in a cloud environment for financial data analysis.</a:t>
            </a:r>
          </a:p>
          <a:p>
            <a:r>
              <a:rPr lang="en-IN" b="1" dirty="0">
                <a:latin typeface="Times New Roman" panose="02020603050405020304" pitchFamily="18" charset="0"/>
                <a:cs typeface="Times New Roman" panose="02020603050405020304" pitchFamily="18" charset="0"/>
              </a:rPr>
              <a:t>The study is limited to one variant of homomorphic encryption (CKKS) and does not focus extensively on other variants such as BFV or BGV. </a:t>
            </a:r>
          </a:p>
          <a:p>
            <a:r>
              <a:rPr lang="en-IN" b="1" dirty="0">
                <a:latin typeface="Times New Roman" panose="02020603050405020304" pitchFamily="18" charset="0"/>
                <a:cs typeface="Times New Roman" panose="02020603050405020304" pitchFamily="18" charset="0"/>
              </a:rPr>
              <a:t>This makes it difficult to extend the results to other types of encryption schemes</a:t>
            </a:r>
            <a:r>
              <a:rPr lang="en-IN" sz="1600" b="1"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678756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BF10D-56F5-CA58-6AFA-E4271A53D57B}"/>
              </a:ext>
            </a:extLst>
          </p:cNvPr>
          <p:cNvSpPr>
            <a:spLocks noGrp="1"/>
          </p:cNvSpPr>
          <p:nvPr>
            <p:ph type="title"/>
          </p:nvPr>
        </p:nvSpPr>
        <p:spPr>
          <a:xfrm>
            <a:off x="747253" y="973668"/>
            <a:ext cx="9596282" cy="706964"/>
          </a:xfrm>
        </p:spPr>
        <p:txBody>
          <a:bodyPr/>
          <a:lstStyle/>
          <a:p>
            <a:pPr algn="ctr"/>
            <a:r>
              <a:rPr lang="en-US" sz="2800" b="1" dirty="0">
                <a:latin typeface="Times New Roman" panose="02020603050405020304" pitchFamily="18" charset="0"/>
                <a:cs typeface="Times New Roman" panose="02020603050405020304" pitchFamily="18" charset="0"/>
              </a:rPr>
              <a:t>CKKS Homomorphic Encryption Scheme and Key Features</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C1A93A5-C6D2-9C22-9BBD-419641638CB0}"/>
              </a:ext>
            </a:extLst>
          </p:cNvPr>
          <p:cNvSpPr>
            <a:spLocks noGrp="1"/>
          </p:cNvSpPr>
          <p:nvPr>
            <p:ph idx="1"/>
          </p:nvPr>
        </p:nvSpPr>
        <p:spPr>
          <a:xfrm>
            <a:off x="879651" y="2505177"/>
            <a:ext cx="5766955" cy="3925119"/>
          </a:xfrm>
        </p:spPr>
        <p:txBody>
          <a:bodyPr/>
          <a:lstStyle/>
          <a:p>
            <a:r>
              <a:rPr lang="en-IN" b="1" dirty="0">
                <a:latin typeface="Times New Roman" panose="02020603050405020304" pitchFamily="18" charset="0"/>
                <a:cs typeface="Times New Roman" panose="02020603050405020304" pitchFamily="18" charset="0"/>
              </a:rPr>
              <a:t>Cheon-Kim-Kim-Song’s (CKKS) scheme is a popular homomorphic encryption scheme for approximate arithmetic.</a:t>
            </a:r>
          </a:p>
          <a:p>
            <a:r>
              <a:rPr lang="en-IN" b="1" dirty="0">
                <a:latin typeface="Times New Roman" panose="02020603050405020304" pitchFamily="18" charset="0"/>
                <a:cs typeface="Times New Roman" panose="02020603050405020304" pitchFamily="18" charset="0"/>
              </a:rPr>
              <a:t>The CKKS scheme is a variant of the fully homomorphic encryption proposal that allows for approximate computations.</a:t>
            </a:r>
          </a:p>
          <a:p>
            <a:r>
              <a:rPr lang="en-IN" b="1" dirty="0">
                <a:latin typeface="Times New Roman" panose="02020603050405020304" pitchFamily="18" charset="0"/>
                <a:cs typeface="Times New Roman" panose="02020603050405020304" pitchFamily="18" charset="0"/>
              </a:rPr>
              <a:t>CKKS is significant as it allows for efficient encrypted processing in applications where approximate results are sufficient.</a:t>
            </a:r>
          </a:p>
          <a:p>
            <a:r>
              <a:rPr lang="en-IN" b="1" dirty="0">
                <a:latin typeface="Times New Roman" panose="02020603050405020304" pitchFamily="18" charset="0"/>
                <a:cs typeface="Times New Roman" panose="02020603050405020304" pitchFamily="18" charset="0"/>
              </a:rPr>
              <a:t>Consequently, CKKS has found favour as a practical implementation of homomorphic encryption for practical applications [3].</a:t>
            </a:r>
          </a:p>
          <a:p>
            <a:endParaRPr lang="en-IN" dirty="0"/>
          </a:p>
        </p:txBody>
      </p:sp>
      <p:pic>
        <p:nvPicPr>
          <p:cNvPr id="5" name="Picture 4">
            <a:extLst>
              <a:ext uri="{FF2B5EF4-FFF2-40B4-BE49-F238E27FC236}">
                <a16:creationId xmlns:a16="http://schemas.microsoft.com/office/drawing/2014/main" id="{B3FF895A-9876-0034-2A9B-F263ABE86701}"/>
              </a:ext>
            </a:extLst>
          </p:cNvPr>
          <p:cNvPicPr>
            <a:picLocks noChangeAspect="1"/>
          </p:cNvPicPr>
          <p:nvPr/>
        </p:nvPicPr>
        <p:blipFill>
          <a:blip r:embed="rId3"/>
          <a:stretch>
            <a:fillRect/>
          </a:stretch>
        </p:blipFill>
        <p:spPr>
          <a:xfrm>
            <a:off x="6646605" y="2379406"/>
            <a:ext cx="5053781" cy="4178710"/>
          </a:xfrm>
          <a:prstGeom prst="rect">
            <a:avLst/>
          </a:prstGeom>
        </p:spPr>
      </p:pic>
    </p:spTree>
    <p:extLst>
      <p:ext uri="{BB962C8B-B14F-4D97-AF65-F5344CB8AC3E}">
        <p14:creationId xmlns:p14="http://schemas.microsoft.com/office/powerpoint/2010/main" val="909307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8F8F4-23CB-C8F7-DCC2-82A79E426289}"/>
              </a:ext>
            </a:extLst>
          </p:cNvPr>
          <p:cNvSpPr>
            <a:spLocks noGrp="1"/>
          </p:cNvSpPr>
          <p:nvPr>
            <p:ph type="title"/>
          </p:nvPr>
        </p:nvSpPr>
        <p:spPr>
          <a:xfrm>
            <a:off x="707923" y="973668"/>
            <a:ext cx="9615948" cy="706964"/>
          </a:xfrm>
        </p:spPr>
        <p:txBody>
          <a:bodyPr/>
          <a:lstStyle/>
          <a:p>
            <a:pPr algn="ctr"/>
            <a:r>
              <a:rPr lang="en-US" sz="3200" b="1" dirty="0">
                <a:latin typeface="Times New Roman" panose="02020603050405020304" pitchFamily="18" charset="0"/>
                <a:cs typeface="Times New Roman" panose="02020603050405020304" pitchFamily="18" charset="0"/>
              </a:rPr>
              <a:t>Performance Challenges of Homomorphic Encryption</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EE2E17-0E5E-2AE7-4663-9DDA37F4E56D}"/>
              </a:ext>
            </a:extLst>
          </p:cNvPr>
          <p:cNvSpPr>
            <a:spLocks noGrp="1"/>
          </p:cNvSpPr>
          <p:nvPr>
            <p:ph idx="1"/>
          </p:nvPr>
        </p:nvSpPr>
        <p:spPr>
          <a:xfrm>
            <a:off x="452283" y="2524843"/>
            <a:ext cx="6524237" cy="3984112"/>
          </a:xfrm>
        </p:spPr>
        <p:txBody>
          <a:bodyPr/>
          <a:lstStyle/>
          <a:p>
            <a:r>
              <a:rPr lang="en-IN" b="1" dirty="0">
                <a:latin typeface="Times New Roman" panose="02020603050405020304" pitchFamily="18" charset="0"/>
                <a:cs typeface="Times New Roman" panose="02020603050405020304" pitchFamily="18" charset="0"/>
              </a:rPr>
              <a:t>While Homomorphic Encryption (HE) holds great promise for secure processing of encrypted data, its use is limited by various performance challenges.</a:t>
            </a:r>
          </a:p>
          <a:p>
            <a:r>
              <a:rPr lang="en-IN" b="1" dirty="0">
                <a:latin typeface="Times New Roman" panose="02020603050405020304" pitchFamily="18" charset="0"/>
                <a:cs typeface="Times New Roman" panose="02020603050405020304" pitchFamily="18" charset="0"/>
              </a:rPr>
              <a:t>A major drawback of HE is its computational overhead. </a:t>
            </a:r>
          </a:p>
          <a:p>
            <a:r>
              <a:rPr lang="en-IN" b="1" dirty="0">
                <a:latin typeface="Times New Roman" panose="02020603050405020304" pitchFamily="18" charset="0"/>
                <a:cs typeface="Times New Roman" panose="02020603050405020304" pitchFamily="18" charset="0"/>
              </a:rPr>
              <a:t>Homomorphic Encryption also incurs significant memory costs.</a:t>
            </a:r>
          </a:p>
          <a:p>
            <a:r>
              <a:rPr lang="en-IN" b="1" dirty="0">
                <a:latin typeface="Times New Roman" panose="02020603050405020304" pitchFamily="18" charset="0"/>
                <a:cs typeface="Times New Roman" panose="02020603050405020304" pitchFamily="18" charset="0"/>
              </a:rPr>
              <a:t>A key challenge in HE schemes is the growth of noise in ciphertexts when performing operations.</a:t>
            </a:r>
          </a:p>
          <a:p>
            <a:r>
              <a:rPr lang="en-IN" b="1" dirty="0">
                <a:latin typeface="Times New Roman" panose="02020603050405020304" pitchFamily="18" charset="0"/>
                <a:cs typeface="Times New Roman" panose="02020603050405020304" pitchFamily="18" charset="0"/>
              </a:rPr>
              <a:t>Encryption parameters, including polynomial modulus degree and scaling factors, can have a significant impact on the performance of HE systems [4].</a:t>
            </a:r>
          </a:p>
        </p:txBody>
      </p:sp>
      <p:pic>
        <p:nvPicPr>
          <p:cNvPr id="5" name="Picture 4">
            <a:extLst>
              <a:ext uri="{FF2B5EF4-FFF2-40B4-BE49-F238E27FC236}">
                <a16:creationId xmlns:a16="http://schemas.microsoft.com/office/drawing/2014/main" id="{984AC4D5-871B-E758-520A-5C80BB6B0300}"/>
              </a:ext>
            </a:extLst>
          </p:cNvPr>
          <p:cNvPicPr>
            <a:picLocks noChangeAspect="1"/>
          </p:cNvPicPr>
          <p:nvPr/>
        </p:nvPicPr>
        <p:blipFill>
          <a:blip r:embed="rId3"/>
          <a:stretch>
            <a:fillRect/>
          </a:stretch>
        </p:blipFill>
        <p:spPr>
          <a:xfrm>
            <a:off x="6882580" y="2342536"/>
            <a:ext cx="4994787" cy="4417172"/>
          </a:xfrm>
          <a:prstGeom prst="rect">
            <a:avLst/>
          </a:prstGeom>
        </p:spPr>
      </p:pic>
    </p:spTree>
    <p:extLst>
      <p:ext uri="{BB962C8B-B14F-4D97-AF65-F5344CB8AC3E}">
        <p14:creationId xmlns:p14="http://schemas.microsoft.com/office/powerpoint/2010/main" val="1913927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827DF-9847-9E20-F7D0-80CF801A77AD}"/>
              </a:ext>
            </a:extLst>
          </p:cNvPr>
          <p:cNvSpPr>
            <a:spLocks noGrp="1"/>
          </p:cNvSpPr>
          <p:nvPr>
            <p:ph type="title"/>
          </p:nvPr>
        </p:nvSpPr>
        <p:spPr>
          <a:xfrm>
            <a:off x="1012723" y="973668"/>
            <a:ext cx="9193161" cy="706964"/>
          </a:xfrm>
        </p:spPr>
        <p:txBody>
          <a:bodyPr/>
          <a:lstStyle/>
          <a:p>
            <a:pPr algn="ctr"/>
            <a:r>
              <a:rPr lang="en-US" b="1" dirty="0">
                <a:latin typeface="Times New Roman" panose="02020603050405020304" pitchFamily="18" charset="0"/>
                <a:cs typeface="Times New Roman" panose="02020603050405020304" pitchFamily="18" charset="0"/>
              </a:rPr>
              <a:t>Research Gap</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C80881B-8A41-E2B5-5019-C49F87B8567F}"/>
              </a:ext>
            </a:extLst>
          </p:cNvPr>
          <p:cNvSpPr>
            <a:spLocks noGrp="1"/>
          </p:cNvSpPr>
          <p:nvPr>
            <p:ph idx="1"/>
          </p:nvPr>
        </p:nvSpPr>
        <p:spPr>
          <a:xfrm>
            <a:off x="6410633" y="2623165"/>
            <a:ext cx="5555225" cy="3728474"/>
          </a:xfrm>
        </p:spPr>
        <p:txBody>
          <a:bodyPr>
            <a:normAutofit fontScale="85000" lnSpcReduction="20000"/>
          </a:bodyPr>
          <a:lstStyle/>
          <a:p>
            <a:pPr algn="just"/>
            <a:r>
              <a:rPr lang="en-US" b="1" dirty="0">
                <a:latin typeface="Times New Roman" pitchFamily="18" charset="0"/>
                <a:cs typeface="Times New Roman" pitchFamily="18" charset="0"/>
              </a:rPr>
              <a:t>While there have been tremendous improvements in </a:t>
            </a:r>
            <a:r>
              <a:rPr lang="en-US" b="1" dirty="0" err="1">
                <a:latin typeface="Times New Roman" pitchFamily="18" charset="0"/>
                <a:cs typeface="Times New Roman" pitchFamily="18" charset="0"/>
              </a:rPr>
              <a:t>homomorphic</a:t>
            </a:r>
            <a:r>
              <a:rPr lang="en-US" b="1" dirty="0">
                <a:latin typeface="Times New Roman" pitchFamily="18" charset="0"/>
                <a:cs typeface="Times New Roman" pitchFamily="18" charset="0"/>
              </a:rPr>
              <a:t> encryption, such as the CKKS </a:t>
            </a:r>
            <a:r>
              <a:rPr lang="en-US" b="1" dirty="0" err="1">
                <a:latin typeface="Times New Roman" pitchFamily="18" charset="0"/>
                <a:cs typeface="Times New Roman" pitchFamily="18" charset="0"/>
              </a:rPr>
              <a:t>homomorphic</a:t>
            </a:r>
            <a:r>
              <a:rPr lang="en-US" b="1" dirty="0">
                <a:latin typeface="Times New Roman" pitchFamily="18" charset="0"/>
                <a:cs typeface="Times New Roman" pitchFamily="18" charset="0"/>
              </a:rPr>
              <a:t> encryption scheme, there is still a gap between research and practice. </a:t>
            </a:r>
          </a:p>
          <a:p>
            <a:pPr algn="just"/>
            <a:r>
              <a:rPr lang="en-US" b="1" dirty="0">
                <a:latin typeface="Times New Roman" pitchFamily="18" charset="0"/>
                <a:cs typeface="Times New Roman" pitchFamily="18" charset="0"/>
              </a:rPr>
              <a:t>Research has primarily been concerned with the mathematical underpinnings and security aspects of homomorphic encryption; less attention has been given to its practical applications in specific domains like financial data processing [5].</a:t>
            </a:r>
          </a:p>
          <a:p>
            <a:pPr algn="just"/>
            <a:r>
              <a:rPr lang="en-US" b="1" dirty="0">
                <a:latin typeface="Times New Roman" pitchFamily="18" charset="0"/>
                <a:cs typeface="Times New Roman" pitchFamily="18" charset="0"/>
              </a:rPr>
              <a:t>A key area of the gap is the lack of empirical analysis using realistic financial data. Most research uses hypothetical or abstract data, which do not represent the complexity, scale and variability of real financial systems. </a:t>
            </a:r>
          </a:p>
          <a:p>
            <a:pPr algn="just"/>
            <a:r>
              <a:rPr lang="en-US" b="1" dirty="0">
                <a:latin typeface="Times New Roman" pitchFamily="18" charset="0"/>
                <a:cs typeface="Times New Roman" pitchFamily="18" charset="0"/>
              </a:rPr>
              <a:t>This hampers the ability to apply results to real-world scenarios and also calls into question the practicality of homomorphic encryption in financial real-life scenarios [6].</a:t>
            </a:r>
          </a:p>
        </p:txBody>
      </p:sp>
      <p:pic>
        <p:nvPicPr>
          <p:cNvPr id="5" name="Picture 4">
            <a:extLst>
              <a:ext uri="{FF2B5EF4-FFF2-40B4-BE49-F238E27FC236}">
                <a16:creationId xmlns:a16="http://schemas.microsoft.com/office/drawing/2014/main" id="{FE6E6B8D-760F-B439-7E97-2891F6281717}"/>
              </a:ext>
            </a:extLst>
          </p:cNvPr>
          <p:cNvPicPr>
            <a:picLocks noChangeAspect="1"/>
          </p:cNvPicPr>
          <p:nvPr/>
        </p:nvPicPr>
        <p:blipFill>
          <a:blip r:embed="rId3"/>
          <a:stretch>
            <a:fillRect/>
          </a:stretch>
        </p:blipFill>
        <p:spPr>
          <a:xfrm>
            <a:off x="540775" y="2555364"/>
            <a:ext cx="5555225" cy="3864076"/>
          </a:xfrm>
          <a:prstGeom prst="rect">
            <a:avLst/>
          </a:prstGeom>
        </p:spPr>
      </p:pic>
    </p:spTree>
    <p:extLst>
      <p:ext uri="{BB962C8B-B14F-4D97-AF65-F5344CB8AC3E}">
        <p14:creationId xmlns:p14="http://schemas.microsoft.com/office/powerpoint/2010/main" val="4077431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53FB2-977D-AB96-7FA6-A3DB8ABEE3EE}"/>
              </a:ext>
            </a:extLst>
          </p:cNvPr>
          <p:cNvSpPr>
            <a:spLocks noGrp="1"/>
          </p:cNvSpPr>
          <p:nvPr>
            <p:ph type="title"/>
          </p:nvPr>
        </p:nvSpPr>
        <p:spPr>
          <a:xfrm>
            <a:off x="707923" y="973668"/>
            <a:ext cx="9488129" cy="706964"/>
          </a:xfrm>
        </p:spPr>
        <p:txBody>
          <a:bodyPr/>
          <a:lstStyle/>
          <a:p>
            <a:pPr algn="ctr"/>
            <a:r>
              <a:rPr lang="en-US" sz="3200" b="1" dirty="0">
                <a:latin typeface="Times New Roman" panose="02020603050405020304" pitchFamily="18" charset="0"/>
                <a:cs typeface="Times New Roman" panose="02020603050405020304" pitchFamily="18" charset="0"/>
              </a:rPr>
              <a:t>Research Methodology and Experimental Design</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8A20EEA-1849-7D3F-CCB3-276935A21700}"/>
              </a:ext>
            </a:extLst>
          </p:cNvPr>
          <p:cNvSpPr>
            <a:spLocks noGrp="1"/>
          </p:cNvSpPr>
          <p:nvPr>
            <p:ph idx="1"/>
          </p:nvPr>
        </p:nvSpPr>
        <p:spPr>
          <a:xfrm>
            <a:off x="324465" y="2436761"/>
            <a:ext cx="6666270" cy="4062362"/>
          </a:xfrm>
        </p:spPr>
        <p:txBody>
          <a:bodyPr>
            <a:noAutofit/>
          </a:bodyPr>
          <a:lstStyle/>
          <a:p>
            <a:pPr>
              <a:lnSpc>
                <a:spcPct val="110000"/>
              </a:lnSpc>
            </a:pPr>
            <a:r>
              <a:rPr lang="en-IN" sz="1600" b="1" dirty="0">
                <a:latin typeface="Times New Roman" panose="02020603050405020304" pitchFamily="18" charset="0"/>
                <a:cs typeface="Times New Roman" panose="02020603050405020304" pitchFamily="18" charset="0"/>
              </a:rPr>
              <a:t>The practical challenges and feasibility of Homomorphic Encryption (HE)—particularly Cheon–Kim–Kim–Song (CKKS) scheme—in financial data processing systems in the cloud context are discussed in this chapter, and the methodology used for the evaluation is explained.</a:t>
            </a:r>
          </a:p>
          <a:p>
            <a:pPr>
              <a:lnSpc>
                <a:spcPct val="110000"/>
              </a:lnSpc>
            </a:pPr>
            <a:r>
              <a:rPr lang="en-IN" sz="1600" b="1" dirty="0">
                <a:latin typeface="Times New Roman" panose="02020603050405020304" pitchFamily="18" charset="0"/>
                <a:cs typeface="Times New Roman" panose="02020603050405020304" pitchFamily="18" charset="0"/>
              </a:rPr>
              <a:t>This study's research holds the positivist philosophy, as the results generated from the study in this case need to be objective, measurable, and quantifiable to account for the performance of the CKKS homomorphic encryption system in financial data processing.</a:t>
            </a:r>
          </a:p>
          <a:p>
            <a:pPr>
              <a:lnSpc>
                <a:spcPct val="110000"/>
              </a:lnSpc>
            </a:pPr>
            <a:r>
              <a:rPr lang="en-IN" sz="1600" b="1" dirty="0">
                <a:latin typeface="Times New Roman" panose="02020603050405020304" pitchFamily="18" charset="0"/>
                <a:cs typeface="Times New Roman" panose="02020603050405020304" pitchFamily="18" charset="0"/>
              </a:rPr>
              <a:t>The research method used in this study is a Quantitative Experimental research design, which is designed to test the usefulness of financial data processing using the financial technology of the Cryptographic Celebration Method or CKKS homomorphic encryption from the perspective of feasibility in the practical application level.</a:t>
            </a:r>
          </a:p>
        </p:txBody>
      </p:sp>
      <p:pic>
        <p:nvPicPr>
          <p:cNvPr id="5" name="Picture 4">
            <a:extLst>
              <a:ext uri="{FF2B5EF4-FFF2-40B4-BE49-F238E27FC236}">
                <a16:creationId xmlns:a16="http://schemas.microsoft.com/office/drawing/2014/main" id="{652DC8AB-477B-E0C3-F4AC-C2CA768CB3F3}"/>
              </a:ext>
            </a:extLst>
          </p:cNvPr>
          <p:cNvPicPr>
            <a:picLocks noChangeAspect="1"/>
          </p:cNvPicPr>
          <p:nvPr/>
        </p:nvPicPr>
        <p:blipFill>
          <a:blip r:embed="rId3"/>
          <a:stretch>
            <a:fillRect/>
          </a:stretch>
        </p:blipFill>
        <p:spPr>
          <a:xfrm>
            <a:off x="7264195" y="2436760"/>
            <a:ext cx="4762500" cy="4229100"/>
          </a:xfrm>
          <a:prstGeom prst="rect">
            <a:avLst/>
          </a:prstGeom>
        </p:spPr>
      </p:pic>
    </p:spTree>
    <p:extLst>
      <p:ext uri="{BB962C8B-B14F-4D97-AF65-F5344CB8AC3E}">
        <p14:creationId xmlns:p14="http://schemas.microsoft.com/office/powerpoint/2010/main" val="3867600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99303-222E-0D6B-4CD2-D1C977068339}"/>
              </a:ext>
            </a:extLst>
          </p:cNvPr>
          <p:cNvSpPr>
            <a:spLocks noGrp="1"/>
          </p:cNvSpPr>
          <p:nvPr>
            <p:ph type="title"/>
          </p:nvPr>
        </p:nvSpPr>
        <p:spPr>
          <a:xfrm>
            <a:off x="668594" y="973668"/>
            <a:ext cx="9635611" cy="706964"/>
          </a:xfrm>
        </p:spPr>
        <p:txBody>
          <a:bodyPr/>
          <a:lstStyle/>
          <a:p>
            <a:pPr algn="ctr"/>
            <a:r>
              <a:rPr lang="en-IN" sz="2600" b="1" dirty="0">
                <a:latin typeface="Times New Roman" panose="02020603050405020304" pitchFamily="18" charset="0"/>
                <a:cs typeface="Times New Roman" panose="02020603050405020304" pitchFamily="18" charset="0"/>
              </a:rPr>
              <a:t>Experimental Environment and CKKS Parameter Configuration</a:t>
            </a:r>
          </a:p>
        </p:txBody>
      </p:sp>
      <p:sp>
        <p:nvSpPr>
          <p:cNvPr id="3" name="Content Placeholder 2">
            <a:extLst>
              <a:ext uri="{FF2B5EF4-FFF2-40B4-BE49-F238E27FC236}">
                <a16:creationId xmlns:a16="http://schemas.microsoft.com/office/drawing/2014/main" id="{0F69E154-4607-21CC-6D02-000CB4E47ECF}"/>
              </a:ext>
            </a:extLst>
          </p:cNvPr>
          <p:cNvSpPr>
            <a:spLocks noGrp="1"/>
          </p:cNvSpPr>
          <p:nvPr>
            <p:ph idx="1"/>
          </p:nvPr>
        </p:nvSpPr>
        <p:spPr>
          <a:xfrm>
            <a:off x="6164826" y="2393847"/>
            <a:ext cx="5651551" cy="4282255"/>
          </a:xfrm>
        </p:spPr>
        <p:txBody>
          <a:bodyPr>
            <a:normAutofit fontScale="92500"/>
          </a:bodyPr>
          <a:lstStyle/>
          <a:p>
            <a:r>
              <a:rPr lang="en-IN" b="1" dirty="0">
                <a:latin typeface="Times New Roman" panose="02020603050405020304" pitchFamily="18" charset="0"/>
                <a:cs typeface="Times New Roman" panose="02020603050405020304" pitchFamily="18" charset="0"/>
              </a:rPr>
              <a:t>The experiments are developed in python that is a flexible and popular programming language in scientific computing and well supported by cryptographic libraries. </a:t>
            </a:r>
          </a:p>
          <a:p>
            <a:r>
              <a:rPr lang="en-IN" b="1" dirty="0">
                <a:latin typeface="Times New Roman" panose="02020603050405020304" pitchFamily="18" charset="0"/>
                <a:cs typeface="Times New Roman" panose="02020603050405020304" pitchFamily="18" charset="0"/>
              </a:rPr>
              <a:t>For the homomorphic encryption, it uses the </a:t>
            </a:r>
            <a:r>
              <a:rPr lang="en-IN" b="1" dirty="0" err="1">
                <a:latin typeface="Times New Roman" panose="02020603050405020304" pitchFamily="18" charset="0"/>
                <a:cs typeface="Times New Roman" panose="02020603050405020304" pitchFamily="18" charset="0"/>
              </a:rPr>
              <a:t>Pyfhel</a:t>
            </a:r>
            <a:r>
              <a:rPr lang="en-IN" b="1" dirty="0">
                <a:latin typeface="Times New Roman" panose="02020603050405020304" pitchFamily="18" charset="0"/>
                <a:cs typeface="Times New Roman" panose="02020603050405020304" pitchFamily="18" charset="0"/>
              </a:rPr>
              <a:t> library, which provides an implementation for CKKS and has options for encrypted arithmetic operations.</a:t>
            </a:r>
          </a:p>
          <a:p>
            <a:r>
              <a:rPr lang="en-IN" b="1" dirty="0">
                <a:latin typeface="Times New Roman" panose="02020603050405020304" pitchFamily="18" charset="0"/>
                <a:cs typeface="Times New Roman" panose="02020603050405020304" pitchFamily="18" charset="0"/>
              </a:rPr>
              <a:t>Different values of the parameter </a:t>
            </a:r>
            <a:r>
              <a:rPr lang="en-IN" b="1" dirty="0" err="1">
                <a:latin typeface="Times New Roman" panose="02020603050405020304" pitchFamily="18" charset="0"/>
                <a:cs typeface="Times New Roman" panose="02020603050405020304" pitchFamily="18" charset="0"/>
              </a:rPr>
              <a:t>poly_modulus_degree</a:t>
            </a:r>
            <a:r>
              <a:rPr lang="en-IN" b="1" dirty="0">
                <a:latin typeface="Times New Roman" panose="02020603050405020304" pitchFamily="18" charset="0"/>
                <a:cs typeface="Times New Roman" panose="02020603050405020304" pitchFamily="18" charset="0"/>
              </a:rPr>
              <a:t> are tested (4096, 8192, and 16384). Scaling factors of size 2³⁰ and 2⁴⁰ are also tested to examine the impact of numerical precision and execution time. </a:t>
            </a:r>
          </a:p>
          <a:p>
            <a:r>
              <a:rPr lang="en-IN" b="1" dirty="0">
                <a:latin typeface="Times New Roman" panose="02020603050405020304" pitchFamily="18" charset="0"/>
                <a:cs typeface="Times New Roman" panose="02020603050405020304" pitchFamily="18" charset="0"/>
              </a:rPr>
              <a:t>This was to comply with the standards of modern cryptography, and the security level was maintained at 128-bit security for all experiments.</a:t>
            </a:r>
          </a:p>
          <a:p>
            <a:endParaRPr lang="en-IN" dirty="0"/>
          </a:p>
        </p:txBody>
      </p:sp>
      <p:pic>
        <p:nvPicPr>
          <p:cNvPr id="5" name="Picture 4">
            <a:extLst>
              <a:ext uri="{FF2B5EF4-FFF2-40B4-BE49-F238E27FC236}">
                <a16:creationId xmlns:a16="http://schemas.microsoft.com/office/drawing/2014/main" id="{570677C1-0511-F144-D8A1-A63AC5606A3F}"/>
              </a:ext>
            </a:extLst>
          </p:cNvPr>
          <p:cNvPicPr>
            <a:picLocks noChangeAspect="1"/>
          </p:cNvPicPr>
          <p:nvPr/>
        </p:nvPicPr>
        <p:blipFill>
          <a:blip r:embed="rId3"/>
          <a:stretch>
            <a:fillRect/>
          </a:stretch>
        </p:blipFill>
        <p:spPr>
          <a:xfrm>
            <a:off x="375624" y="2521666"/>
            <a:ext cx="4878569" cy="3702153"/>
          </a:xfrm>
          <a:prstGeom prst="rect">
            <a:avLst/>
          </a:prstGeom>
        </p:spPr>
      </p:pic>
    </p:spTree>
    <p:extLst>
      <p:ext uri="{BB962C8B-B14F-4D97-AF65-F5344CB8AC3E}">
        <p14:creationId xmlns:p14="http://schemas.microsoft.com/office/powerpoint/2010/main" val="128027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ED22C-4351-8ECC-AB63-7F8B6DBED8AB}"/>
              </a:ext>
            </a:extLst>
          </p:cNvPr>
          <p:cNvSpPr>
            <a:spLocks noGrp="1"/>
          </p:cNvSpPr>
          <p:nvPr>
            <p:ph type="title"/>
          </p:nvPr>
        </p:nvSpPr>
        <p:spPr>
          <a:xfrm>
            <a:off x="825910" y="973668"/>
            <a:ext cx="9497961" cy="706964"/>
          </a:xfrm>
        </p:spPr>
        <p:txBody>
          <a:bodyPr/>
          <a:lstStyle/>
          <a:p>
            <a:pPr algn="ctr"/>
            <a:r>
              <a:rPr lang="en-US" sz="3000" b="1" dirty="0">
                <a:latin typeface="Times New Roman" panose="02020603050405020304" pitchFamily="18" charset="0"/>
                <a:cs typeface="Times New Roman" panose="02020603050405020304" pitchFamily="18" charset="0"/>
              </a:rPr>
              <a:t>Implementation Process and Experimental Procedures</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4D6A29A-259F-8B5B-3B93-BB100240EE9D}"/>
              </a:ext>
            </a:extLst>
          </p:cNvPr>
          <p:cNvSpPr>
            <a:spLocks noGrp="1"/>
          </p:cNvSpPr>
          <p:nvPr>
            <p:ph idx="1"/>
          </p:nvPr>
        </p:nvSpPr>
        <p:spPr>
          <a:xfrm>
            <a:off x="580103" y="2544506"/>
            <a:ext cx="11336593" cy="1909507"/>
          </a:xfrm>
        </p:spPr>
        <p:txBody>
          <a:bodyPr>
            <a:noAutofit/>
          </a:bodyPr>
          <a:lstStyle/>
          <a:p>
            <a:r>
              <a:rPr lang="en-IN" sz="1300" b="1" dirty="0">
                <a:latin typeface="Times New Roman" panose="02020603050405020304" pitchFamily="18" charset="0"/>
                <a:cs typeface="Times New Roman" panose="02020603050405020304" pitchFamily="18" charset="0"/>
              </a:rPr>
              <a:t>The process of experiments starts with the data set pre-processing. The financial transaction data set is cleaned and pre-processed before encryption.</a:t>
            </a:r>
          </a:p>
          <a:p>
            <a:r>
              <a:rPr lang="en-IN" sz="1300" b="1" dirty="0">
                <a:latin typeface="Times New Roman" panose="02020603050405020304" pitchFamily="18" charset="0"/>
                <a:cs typeface="Times New Roman" panose="02020603050405020304" pitchFamily="18" charset="0"/>
              </a:rPr>
              <a:t>Computational latency for the time taken to encrypt, compute, and decrypt is measured.</a:t>
            </a:r>
          </a:p>
          <a:p>
            <a:r>
              <a:rPr lang="en-IN" sz="1300" b="1" dirty="0">
                <a:latin typeface="Times New Roman" panose="02020603050405020304" pitchFamily="18" charset="0"/>
                <a:cs typeface="Times New Roman" panose="02020603050405020304" pitchFamily="18" charset="0"/>
              </a:rPr>
              <a:t>The results of the study are compared against the previous studies done with CKKS and BFV and BGV, which are other homomorphic encryption schemes.</a:t>
            </a:r>
          </a:p>
          <a:p>
            <a:r>
              <a:rPr lang="en-IN" sz="1300" b="1" dirty="0">
                <a:latin typeface="Times New Roman" panose="02020603050405020304" pitchFamily="18" charset="0"/>
                <a:cs typeface="Times New Roman" panose="02020603050405020304" pitchFamily="18" charset="0"/>
              </a:rPr>
              <a:t>Repeated evidence of reliability is provided by repeated use of the instrument in experimentally similar settings.</a:t>
            </a:r>
          </a:p>
          <a:p>
            <a:r>
              <a:rPr lang="en-IN" sz="1300" b="1" dirty="0">
                <a:latin typeface="Times New Roman" panose="02020603050405020304" pitchFamily="18" charset="0"/>
                <a:cs typeface="Times New Roman" panose="02020603050405020304" pitchFamily="18" charset="0"/>
              </a:rPr>
              <a:t>Even though the study draws on publicly available anonymised datasets, ethical issues remain relevant due to the research interest in financial transaction data and privacy-preserving technologies.</a:t>
            </a:r>
          </a:p>
        </p:txBody>
      </p:sp>
      <p:pic>
        <p:nvPicPr>
          <p:cNvPr id="4" name="Picture 3" descr="Implementation vector infographic in minimal outline style">
            <a:extLst>
              <a:ext uri="{FF2B5EF4-FFF2-40B4-BE49-F238E27FC236}">
                <a16:creationId xmlns:a16="http://schemas.microsoft.com/office/drawing/2014/main" id="{2C49362E-DE7B-5FAC-D84C-CFBD884DE7B6}"/>
              </a:ext>
            </a:extLst>
          </p:cNvPr>
          <p:cNvPicPr>
            <a:picLocks noChangeAspect="1"/>
          </p:cNvPicPr>
          <p:nvPr/>
        </p:nvPicPr>
        <p:blipFill>
          <a:blip r:embed="rId3"/>
          <a:stretch>
            <a:fillRect/>
          </a:stretch>
        </p:blipFill>
        <p:spPr>
          <a:xfrm>
            <a:off x="1524000" y="4748980"/>
            <a:ext cx="9144000" cy="1801353"/>
          </a:xfrm>
          <a:prstGeom prst="rect">
            <a:avLst/>
          </a:prstGeom>
        </p:spPr>
      </p:pic>
    </p:spTree>
    <p:extLst>
      <p:ext uri="{BB962C8B-B14F-4D97-AF65-F5344CB8AC3E}">
        <p14:creationId xmlns:p14="http://schemas.microsoft.com/office/powerpoint/2010/main" val="4173371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FDFD0-71D7-F453-77A7-3A55AC299DEC}"/>
              </a:ext>
            </a:extLst>
          </p:cNvPr>
          <p:cNvSpPr>
            <a:spLocks noGrp="1"/>
          </p:cNvSpPr>
          <p:nvPr>
            <p:ph type="title"/>
          </p:nvPr>
        </p:nvSpPr>
        <p:spPr>
          <a:xfrm>
            <a:off x="707923" y="973668"/>
            <a:ext cx="9674942" cy="706964"/>
          </a:xfrm>
        </p:spPr>
        <p:txBody>
          <a:bodyPr/>
          <a:lstStyle/>
          <a:p>
            <a:pPr algn="ctr"/>
            <a:r>
              <a:rPr lang="en-US" sz="3300" b="1" dirty="0">
                <a:latin typeface="Times New Roman" panose="02020603050405020304" pitchFamily="18" charset="0"/>
                <a:cs typeface="Times New Roman" panose="02020603050405020304" pitchFamily="18" charset="0"/>
              </a:rPr>
              <a:t>Experimental Results and Performance Evaluation</a:t>
            </a:r>
            <a:endParaRPr lang="en-IN" sz="33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ED2DC5F-AAB0-F015-1F6F-40DCFBE22F96}"/>
              </a:ext>
            </a:extLst>
          </p:cNvPr>
          <p:cNvSpPr>
            <a:spLocks noGrp="1"/>
          </p:cNvSpPr>
          <p:nvPr>
            <p:ph idx="1"/>
          </p:nvPr>
        </p:nvSpPr>
        <p:spPr>
          <a:xfrm>
            <a:off x="393290" y="2603499"/>
            <a:ext cx="6508955" cy="4003777"/>
          </a:xfrm>
        </p:spPr>
        <p:txBody>
          <a:bodyPr>
            <a:normAutofit lnSpcReduction="10000"/>
          </a:bodyPr>
          <a:lstStyle/>
          <a:p>
            <a:r>
              <a:rPr lang="en-IN" b="1" dirty="0">
                <a:latin typeface="Times New Roman" panose="02020603050405020304" pitchFamily="18" charset="0"/>
                <a:cs typeface="Times New Roman" panose="02020603050405020304" pitchFamily="18" charset="0"/>
              </a:rPr>
              <a:t>Its implementation was supposed to be used to measure the effective performance of CKKS’s homomorphic encryption when dealing with controlled financial data. </a:t>
            </a:r>
          </a:p>
          <a:p>
            <a:r>
              <a:rPr lang="en-IN" b="1" dirty="0">
                <a:latin typeface="Times New Roman" panose="02020603050405020304" pitchFamily="18" charset="0"/>
                <a:cs typeface="Times New Roman" panose="02020603050405020304" pitchFamily="18" charset="0"/>
              </a:rPr>
              <a:t>This Kaggle Credit Card Fraud Detection dataset was chosen because it is a realistic set of financial transaction data without any identifiable information and was openly made available.</a:t>
            </a:r>
          </a:p>
          <a:p>
            <a:r>
              <a:rPr lang="en-IN" b="1" dirty="0">
                <a:latin typeface="Times New Roman" panose="02020603050405020304" pitchFamily="18" charset="0"/>
                <a:cs typeface="Times New Roman" panose="02020603050405020304" pitchFamily="18" charset="0"/>
              </a:rPr>
              <a:t>To study the scalability, three different dataset sizes were chosen: 100, 1000, and 5000 records. </a:t>
            </a:r>
          </a:p>
          <a:p>
            <a:r>
              <a:rPr lang="en-IN" b="1" dirty="0">
                <a:latin typeface="Times New Roman" panose="02020603050405020304" pitchFamily="18" charset="0"/>
                <a:cs typeface="Times New Roman" panose="02020603050405020304" pitchFamily="18" charset="0"/>
              </a:rPr>
              <a:t>The smallest dataset was used to test lightweight analytical workloads, the medium dataset was chosen to test moderate transaction processing workloads, and the largest dataset was chosen to measure data computation performance as the workload increased.</a:t>
            </a:r>
          </a:p>
        </p:txBody>
      </p:sp>
      <p:pic>
        <p:nvPicPr>
          <p:cNvPr id="5" name="Picture 4">
            <a:extLst>
              <a:ext uri="{FF2B5EF4-FFF2-40B4-BE49-F238E27FC236}">
                <a16:creationId xmlns:a16="http://schemas.microsoft.com/office/drawing/2014/main" id="{B08DD6C6-2E1B-EB12-28F1-546416BA2C03}"/>
              </a:ext>
            </a:extLst>
          </p:cNvPr>
          <p:cNvPicPr>
            <a:picLocks noChangeAspect="1"/>
          </p:cNvPicPr>
          <p:nvPr/>
        </p:nvPicPr>
        <p:blipFill>
          <a:blip r:embed="rId3"/>
          <a:stretch>
            <a:fillRect/>
          </a:stretch>
        </p:blipFill>
        <p:spPr>
          <a:xfrm>
            <a:off x="7039895" y="2485511"/>
            <a:ext cx="4847305" cy="4003777"/>
          </a:xfrm>
          <a:prstGeom prst="rect">
            <a:avLst/>
          </a:prstGeom>
        </p:spPr>
      </p:pic>
    </p:spTree>
    <p:extLst>
      <p:ext uri="{BB962C8B-B14F-4D97-AF65-F5344CB8AC3E}">
        <p14:creationId xmlns:p14="http://schemas.microsoft.com/office/powerpoint/2010/main" val="245612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7657-383C-C079-BB38-64CBEC88F90B}"/>
              </a:ext>
            </a:extLst>
          </p:cNvPr>
          <p:cNvSpPr>
            <a:spLocks noGrp="1"/>
          </p:cNvSpPr>
          <p:nvPr>
            <p:ph type="title"/>
          </p:nvPr>
        </p:nvSpPr>
        <p:spPr>
          <a:xfrm>
            <a:off x="192852" y="511277"/>
            <a:ext cx="10337496" cy="1494504"/>
          </a:xfrm>
        </p:spPr>
        <p:txBody>
          <a:bodyPr/>
          <a:lstStyle/>
          <a:p>
            <a:pPr algn="ctr"/>
            <a:r>
              <a:rPr lang="en-US" sz="4400" b="1" dirty="0">
                <a:latin typeface="Times New Roman" panose="02020603050405020304" pitchFamily="18" charset="0"/>
                <a:cs typeface="Times New Roman" panose="02020603050405020304" pitchFamily="18" charset="0"/>
              </a:rPr>
              <a:t>Analysis of Findings and Discussion</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D843C1-34DF-6095-12DE-E919E77600E2}"/>
              </a:ext>
            </a:extLst>
          </p:cNvPr>
          <p:cNvSpPr>
            <a:spLocks noGrp="1"/>
          </p:cNvSpPr>
          <p:nvPr>
            <p:ph idx="1"/>
          </p:nvPr>
        </p:nvSpPr>
        <p:spPr>
          <a:xfrm>
            <a:off x="6000136" y="2534675"/>
            <a:ext cx="5810864" cy="4323326"/>
          </a:xfrm>
        </p:spPr>
        <p:txBody>
          <a:bodyPr>
            <a:noAutofit/>
          </a:bodyPr>
          <a:lstStyle/>
          <a:p>
            <a:r>
              <a:rPr lang="en-IN" sz="1600" b="1" dirty="0">
                <a:latin typeface="Times New Roman" panose="02020603050405020304" pitchFamily="18" charset="0"/>
                <a:cs typeface="Times New Roman" panose="02020603050405020304" pitchFamily="18" charset="0"/>
              </a:rPr>
              <a:t>Experimental results show that it is possible to successfully encrypt financial transaction data with the CKKS homomorphic cryptographic scheme without compromising the confidentiality of the data in the computation.</a:t>
            </a:r>
          </a:p>
          <a:p>
            <a:r>
              <a:rPr lang="en-IN" sz="1600" b="1" dirty="0">
                <a:latin typeface="Times New Roman" panose="02020603050405020304" pitchFamily="18" charset="0"/>
                <a:cs typeface="Times New Roman" panose="02020603050405020304" pitchFamily="18" charset="0"/>
              </a:rPr>
              <a:t>The encryption of the arithmetic operations, such as addition and multiplication, was still successfully carried out directly on the cipher, without revealing the financial data.</a:t>
            </a:r>
          </a:p>
          <a:p>
            <a:r>
              <a:rPr lang="en-IN" sz="1600" b="1" dirty="0">
                <a:latin typeface="Times New Roman" panose="02020603050405020304" pitchFamily="18" charset="0"/>
                <a:cs typeface="Times New Roman" panose="02020603050405020304" pitchFamily="18" charset="0"/>
              </a:rPr>
              <a:t>producing slight approximation errors, CKKS is sufficiently numerically accurate for financial analytical applications.</a:t>
            </a:r>
          </a:p>
          <a:p>
            <a:r>
              <a:rPr lang="en-IN" sz="1600" b="1" dirty="0">
                <a:latin typeface="Times New Roman" panose="02020603050405020304" pitchFamily="18" charset="0"/>
                <a:cs typeface="Times New Roman" panose="02020603050405020304" pitchFamily="18" charset="0"/>
              </a:rPr>
              <a:t>It's worth pointing out that, as the results show, ciphertexts typically take much more storage space than plaintext data.</a:t>
            </a:r>
          </a:p>
          <a:p>
            <a:r>
              <a:rPr lang="en-IN" sz="1600" b="1" dirty="0">
                <a:latin typeface="Times New Roman" panose="02020603050405020304" pitchFamily="18" charset="0"/>
                <a:cs typeface="Times New Roman" panose="02020603050405020304" pitchFamily="18" charset="0"/>
              </a:rPr>
              <a:t>The results from the scalability testing showed that the more data, the more work and resources are required.</a:t>
            </a:r>
          </a:p>
        </p:txBody>
      </p:sp>
      <p:pic>
        <p:nvPicPr>
          <p:cNvPr id="7" name="Picture 6">
            <a:extLst>
              <a:ext uri="{FF2B5EF4-FFF2-40B4-BE49-F238E27FC236}">
                <a16:creationId xmlns:a16="http://schemas.microsoft.com/office/drawing/2014/main" id="{6525288C-D2FF-D3B3-8658-50FBD7666832}"/>
              </a:ext>
            </a:extLst>
          </p:cNvPr>
          <p:cNvPicPr>
            <a:picLocks noChangeAspect="1"/>
          </p:cNvPicPr>
          <p:nvPr/>
        </p:nvPicPr>
        <p:blipFill>
          <a:blip r:embed="rId3"/>
          <a:stretch>
            <a:fillRect/>
          </a:stretch>
        </p:blipFill>
        <p:spPr>
          <a:xfrm>
            <a:off x="577645" y="2534674"/>
            <a:ext cx="4633451" cy="4141429"/>
          </a:xfrm>
          <a:prstGeom prst="rect">
            <a:avLst/>
          </a:prstGeom>
        </p:spPr>
      </p:pic>
    </p:spTree>
    <p:extLst>
      <p:ext uri="{BB962C8B-B14F-4D97-AF65-F5344CB8AC3E}">
        <p14:creationId xmlns:p14="http://schemas.microsoft.com/office/powerpoint/2010/main" val="22824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7657-383C-C079-BB38-64CBEC88F90B}"/>
              </a:ext>
            </a:extLst>
          </p:cNvPr>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Conclusion</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D843C1-34DF-6095-12DE-E919E77600E2}"/>
              </a:ext>
            </a:extLst>
          </p:cNvPr>
          <p:cNvSpPr>
            <a:spLocks noGrp="1"/>
          </p:cNvSpPr>
          <p:nvPr>
            <p:ph idx="1"/>
          </p:nvPr>
        </p:nvSpPr>
        <p:spPr>
          <a:xfrm>
            <a:off x="457200" y="2716571"/>
            <a:ext cx="11353800" cy="4141429"/>
          </a:xfrm>
        </p:spPr>
        <p:txBody>
          <a:bodyPr>
            <a:noAutofit/>
          </a:bodyPr>
          <a:lstStyle/>
          <a:p>
            <a:pPr algn="just"/>
            <a:r>
              <a:rPr lang="en-US" sz="2000" b="1" dirty="0">
                <a:latin typeface="Times New Roman" pitchFamily="18" charset="0"/>
                <a:cs typeface="Times New Roman" pitchFamily="18" charset="0"/>
              </a:rPr>
              <a:t>This chapter offers the results of the research “A Study on Practical Implementation Challenges of </a:t>
            </a:r>
            <a:r>
              <a:rPr lang="en-US" sz="2000" b="1" dirty="0" err="1">
                <a:latin typeface="Times New Roman" pitchFamily="18" charset="0"/>
                <a:cs typeface="Times New Roman" pitchFamily="18" charset="0"/>
              </a:rPr>
              <a:t>Homomorphic</a:t>
            </a:r>
            <a:r>
              <a:rPr lang="en-US" sz="2000" b="1" dirty="0">
                <a:latin typeface="Times New Roman" pitchFamily="18" charset="0"/>
                <a:cs typeface="Times New Roman" pitchFamily="18" charset="0"/>
              </a:rPr>
              <a:t> Encryption in Cloud Computing.” </a:t>
            </a:r>
          </a:p>
          <a:p>
            <a:pPr algn="just"/>
            <a:r>
              <a:rPr lang="en-US" sz="2000" b="1" dirty="0">
                <a:latin typeface="Times New Roman" pitchFamily="18" charset="0"/>
                <a:cs typeface="Times New Roman" pitchFamily="18" charset="0"/>
              </a:rPr>
              <a:t>The present study aimed to assess the feasibility, on an actual system, of using the CKKS </a:t>
            </a:r>
            <a:r>
              <a:rPr lang="en-US" sz="2000" b="1" dirty="0" err="1">
                <a:latin typeface="Times New Roman" pitchFamily="18" charset="0"/>
                <a:cs typeface="Times New Roman" pitchFamily="18" charset="0"/>
              </a:rPr>
              <a:t>homomorphic</a:t>
            </a:r>
            <a:r>
              <a:rPr lang="en-US" sz="2000" b="1" dirty="0">
                <a:latin typeface="Times New Roman" pitchFamily="18" charset="0"/>
                <a:cs typeface="Times New Roman" pitchFamily="18" charset="0"/>
              </a:rPr>
              <a:t> cryptosystem for secure processing of financial data over the cloud. </a:t>
            </a:r>
          </a:p>
          <a:p>
            <a:pPr algn="just"/>
            <a:r>
              <a:rPr lang="en-US" sz="2000" b="1" dirty="0">
                <a:latin typeface="Times New Roman" pitchFamily="18" charset="0"/>
                <a:cs typeface="Times New Roman" pitchFamily="18" charset="0"/>
              </a:rPr>
              <a:t>The chapter concludes with a summary of the significant findings from the literature review, methodology, experimental implement and performance analysis. </a:t>
            </a:r>
          </a:p>
        </p:txBody>
      </p:sp>
    </p:spTree>
    <p:extLst>
      <p:ext uri="{BB962C8B-B14F-4D97-AF65-F5344CB8AC3E}">
        <p14:creationId xmlns:p14="http://schemas.microsoft.com/office/powerpoint/2010/main" val="3156428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B0873-3EE8-E6DF-759C-5ACF254D0199}"/>
              </a:ext>
            </a:extLst>
          </p:cNvPr>
          <p:cNvSpPr>
            <a:spLocks noGrp="1"/>
          </p:cNvSpPr>
          <p:nvPr>
            <p:ph type="title"/>
          </p:nvPr>
        </p:nvSpPr>
        <p:spPr>
          <a:xfrm>
            <a:off x="580103" y="973668"/>
            <a:ext cx="9753600" cy="706964"/>
          </a:xfrm>
        </p:spPr>
        <p:txBody>
          <a:bodyPr/>
          <a:lstStyle/>
          <a:p>
            <a:pPr algn="ctr"/>
            <a:r>
              <a:rPr lang="en-US" sz="3200" b="1" dirty="0">
                <a:latin typeface="Times New Roman" panose="02020603050405020304" pitchFamily="18" charset="0"/>
                <a:cs typeface="Times New Roman" panose="02020603050405020304" pitchFamily="18" charset="0"/>
              </a:rPr>
              <a:t>Recommendations, and Future Research</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28A742-C069-844D-A849-B055945F6295}"/>
              </a:ext>
            </a:extLst>
          </p:cNvPr>
          <p:cNvSpPr>
            <a:spLocks noGrp="1"/>
          </p:cNvSpPr>
          <p:nvPr>
            <p:ph idx="1"/>
          </p:nvPr>
        </p:nvSpPr>
        <p:spPr>
          <a:xfrm>
            <a:off x="432620" y="2603500"/>
            <a:ext cx="5781368" cy="3856294"/>
          </a:xfrm>
        </p:spPr>
        <p:txBody>
          <a:bodyPr>
            <a:normAutofit fontScale="92500"/>
          </a:bodyPr>
          <a:lstStyle/>
          <a:p>
            <a:r>
              <a:rPr lang="en-IN" sz="2000" b="1" dirty="0">
                <a:latin typeface="Times New Roman" panose="02020603050405020304" pitchFamily="18" charset="0"/>
                <a:cs typeface="Times New Roman" panose="02020603050405020304" pitchFamily="18" charset="0"/>
              </a:rPr>
              <a:t>This chapter offers the results of the research “A Study on Practical Implementation Challenges of Homomorphic Encryption in Cloud Computing.”</a:t>
            </a:r>
          </a:p>
          <a:p>
            <a:r>
              <a:rPr lang="en-IN" sz="2000" b="1" dirty="0">
                <a:latin typeface="Times New Roman" panose="02020603050405020304" pitchFamily="18" charset="0"/>
                <a:cs typeface="Times New Roman" panose="02020603050405020304" pitchFamily="18" charset="0"/>
              </a:rPr>
              <a:t> The study met its goal of exploring the challenges of implementing the CKKS Homomorphic Encryption method in a cloud-based financial application.</a:t>
            </a:r>
          </a:p>
          <a:p>
            <a:r>
              <a:rPr lang="en-IN" sz="2000" b="1" dirty="0">
                <a:latin typeface="Times New Roman" panose="02020603050405020304" pitchFamily="18" charset="0"/>
                <a:cs typeface="Times New Roman" panose="02020603050405020304" pitchFamily="18" charset="0"/>
              </a:rPr>
              <a:t>In all of the configurations tested, the experimental results stayed within this threshold, showing that CKKS could keep data confidential and preserve a high level of numerical precision for financial analytical applications.</a:t>
            </a:r>
          </a:p>
          <a:p>
            <a:endParaRPr lang="en-IN" dirty="0"/>
          </a:p>
        </p:txBody>
      </p:sp>
      <p:pic>
        <p:nvPicPr>
          <p:cNvPr id="6" name="Picture 5" descr="8 Steps to Building a Winning Digital Innovation Strategy | ITONICS">
            <a:extLst>
              <a:ext uri="{FF2B5EF4-FFF2-40B4-BE49-F238E27FC236}">
                <a16:creationId xmlns:a16="http://schemas.microsoft.com/office/drawing/2014/main" id="{5C965FA7-A22D-DFDE-025B-E5C87E43BC9E}"/>
              </a:ext>
            </a:extLst>
          </p:cNvPr>
          <p:cNvPicPr>
            <a:picLocks noChangeAspect="1"/>
          </p:cNvPicPr>
          <p:nvPr/>
        </p:nvPicPr>
        <p:blipFill>
          <a:blip r:embed="rId3"/>
          <a:stretch>
            <a:fillRect/>
          </a:stretch>
        </p:blipFill>
        <p:spPr>
          <a:xfrm>
            <a:off x="6213988" y="2436351"/>
            <a:ext cx="5565058" cy="3934871"/>
          </a:xfrm>
          <a:prstGeom prst="rect">
            <a:avLst/>
          </a:prstGeom>
        </p:spPr>
      </p:pic>
    </p:spTree>
    <p:extLst>
      <p:ext uri="{BB962C8B-B14F-4D97-AF65-F5344CB8AC3E}">
        <p14:creationId xmlns:p14="http://schemas.microsoft.com/office/powerpoint/2010/main" val="3899441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0600-7919-61B5-CB54-682E9AA5F7A0}"/>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23B87B1-2AF2-6AAA-51C4-39A4990EA2F9}"/>
              </a:ext>
            </a:extLst>
          </p:cNvPr>
          <p:cNvSpPr>
            <a:spLocks noGrp="1"/>
          </p:cNvSpPr>
          <p:nvPr>
            <p:ph idx="1"/>
          </p:nvPr>
        </p:nvSpPr>
        <p:spPr>
          <a:xfrm>
            <a:off x="0" y="2320413"/>
            <a:ext cx="12192000" cy="4537587"/>
          </a:xfrm>
        </p:spPr>
        <p:txBody>
          <a:bodyPr>
            <a:normAutofit/>
          </a:bodyPr>
          <a:lstStyle/>
          <a:p>
            <a:pPr marL="0" indent="0">
              <a:lnSpc>
                <a:spcPct val="120000"/>
              </a:lnSpc>
              <a:buNone/>
            </a:pPr>
            <a:r>
              <a:rPr lang="en-IN" sz="1200" b="1" dirty="0">
                <a:latin typeface="Times New Roman" panose="02020603050405020304" pitchFamily="18" charset="0"/>
                <a:cs typeface="Times New Roman" panose="02020603050405020304" pitchFamily="18" charset="0"/>
              </a:rPr>
              <a:t>1] Chen, J.H., Kim, A., Kim, M. and Song, Y. (2022) Homomorphic Encryption for Arithmetic of Approximate Numbers (CKKS scheme foundation and applications). DOI: </a:t>
            </a:r>
            <a:r>
              <a:rPr lang="en-IN" sz="1200" b="1" dirty="0">
                <a:latin typeface="Times New Roman" panose="02020603050405020304" pitchFamily="18" charset="0"/>
                <a:cs typeface="Times New Roman" panose="02020603050405020304" pitchFamily="18" charset="0"/>
                <a:hlinkClick r:id="rId2"/>
              </a:rPr>
              <a:t>https://doi.org/10.1007/978-3-319-70694-8_15</a:t>
            </a:r>
            <a:r>
              <a:rPr lang="en-IN" sz="1200" b="1" dirty="0">
                <a:latin typeface="Times New Roman" panose="02020603050405020304" pitchFamily="18" charset="0"/>
                <a:cs typeface="Times New Roman" panose="02020603050405020304" pitchFamily="18" charset="0"/>
              </a:rPr>
              <a:t> </a:t>
            </a:r>
          </a:p>
          <a:p>
            <a:pPr marL="0" indent="0">
              <a:lnSpc>
                <a:spcPct val="120000"/>
              </a:lnSpc>
              <a:buNone/>
            </a:pPr>
            <a:r>
              <a:rPr lang="en-IN" sz="1200" b="1" dirty="0">
                <a:latin typeface="Times New Roman" panose="02020603050405020304" pitchFamily="18" charset="0"/>
                <a:cs typeface="Times New Roman" panose="02020603050405020304" pitchFamily="18" charset="0"/>
              </a:rPr>
              <a:t>[2] Chen, B. and Zhao, D. (2025) A non-</a:t>
            </a:r>
            <a:r>
              <a:rPr lang="en-IN" sz="1200" b="1" dirty="0" err="1">
                <a:latin typeface="Times New Roman" panose="02020603050405020304" pitchFamily="18" charset="0"/>
                <a:cs typeface="Times New Roman" panose="02020603050405020304" pitchFamily="18" charset="0"/>
              </a:rPr>
              <a:t>leveled</a:t>
            </a:r>
            <a:r>
              <a:rPr lang="en-IN" sz="1200" b="1" dirty="0">
                <a:latin typeface="Times New Roman" panose="02020603050405020304" pitchFamily="18" charset="0"/>
                <a:cs typeface="Times New Roman" panose="02020603050405020304" pitchFamily="18" charset="0"/>
              </a:rPr>
              <a:t> and reliable approximate FHE framework through binarized polynomial rings. </a:t>
            </a:r>
            <a:r>
              <a:rPr lang="en-IN" sz="1200" b="1" dirty="0" err="1">
                <a:latin typeface="Times New Roman" panose="02020603050405020304" pitchFamily="18" charset="0"/>
                <a:cs typeface="Times New Roman" panose="02020603050405020304" pitchFamily="18" charset="0"/>
              </a:rPr>
              <a:t>arXiv</a:t>
            </a:r>
            <a:r>
              <a:rPr lang="en-IN" sz="1200" b="1" dirty="0">
                <a:latin typeface="Times New Roman" panose="02020603050405020304" pitchFamily="18" charset="0"/>
                <a:cs typeface="Times New Roman" panose="02020603050405020304" pitchFamily="18" charset="0"/>
              </a:rPr>
              <a:t> preprint. DOI: </a:t>
            </a:r>
            <a:r>
              <a:rPr lang="en-IN" sz="1200" b="1" dirty="0">
                <a:latin typeface="Times New Roman" panose="02020603050405020304" pitchFamily="18" charset="0"/>
                <a:cs typeface="Times New Roman" panose="02020603050405020304" pitchFamily="18" charset="0"/>
                <a:hlinkClick r:id="rId3"/>
              </a:rPr>
              <a:t>https://doi.org/10.48550/arXiv.2508.02943</a:t>
            </a:r>
            <a:r>
              <a:rPr lang="en-IN" sz="1200" b="1" dirty="0">
                <a:latin typeface="Times New Roman" panose="02020603050405020304" pitchFamily="18" charset="0"/>
                <a:cs typeface="Times New Roman" panose="02020603050405020304" pitchFamily="18" charset="0"/>
              </a:rPr>
              <a:t> </a:t>
            </a:r>
          </a:p>
          <a:p>
            <a:pPr marL="0" indent="0">
              <a:lnSpc>
                <a:spcPct val="120000"/>
              </a:lnSpc>
              <a:buNone/>
            </a:pPr>
            <a:r>
              <a:rPr lang="en-IN" sz="1200" b="1" dirty="0">
                <a:latin typeface="Times New Roman" panose="02020603050405020304" pitchFamily="18" charset="0"/>
                <a:cs typeface="Times New Roman" panose="02020603050405020304" pitchFamily="18" charset="0"/>
              </a:rPr>
              <a:t>[3] </a:t>
            </a:r>
            <a:r>
              <a:rPr lang="en-IN" sz="1200" b="1" dirty="0" err="1">
                <a:latin typeface="Times New Roman" panose="02020603050405020304" pitchFamily="18" charset="0"/>
                <a:cs typeface="Times New Roman" panose="02020603050405020304" pitchFamily="18" charset="0"/>
              </a:rPr>
              <a:t>Mollakuqe</a:t>
            </a:r>
            <a:r>
              <a:rPr lang="en-IN" sz="1200" b="1" dirty="0">
                <a:latin typeface="Times New Roman" panose="02020603050405020304" pitchFamily="18" charset="0"/>
                <a:cs typeface="Times New Roman" panose="02020603050405020304" pitchFamily="18" charset="0"/>
              </a:rPr>
              <a:t>, E., </a:t>
            </a:r>
            <a:r>
              <a:rPr lang="en-IN" sz="1200" b="1" dirty="0" err="1">
                <a:latin typeface="Times New Roman" panose="02020603050405020304" pitchFamily="18" charset="0"/>
                <a:cs typeface="Times New Roman" panose="02020603050405020304" pitchFamily="18" charset="0"/>
              </a:rPr>
              <a:t>Parduzi</a:t>
            </a:r>
            <a:r>
              <a:rPr lang="en-IN" sz="1200" b="1" dirty="0">
                <a:latin typeface="Times New Roman" panose="02020603050405020304" pitchFamily="18" charset="0"/>
                <a:cs typeface="Times New Roman" panose="02020603050405020304" pitchFamily="18" charset="0"/>
              </a:rPr>
              <a:t>, A., Rexhepi, S., Dimitrova, V., Jakupi, S., Muharremi, R., Hamiti, M. and </a:t>
            </a:r>
            <a:r>
              <a:rPr lang="en-IN" sz="1200" b="1" dirty="0" err="1">
                <a:latin typeface="Times New Roman" panose="02020603050405020304" pitchFamily="18" charset="0"/>
                <a:cs typeface="Times New Roman" panose="02020603050405020304" pitchFamily="18" charset="0"/>
              </a:rPr>
              <a:t>Qarkaxhija</a:t>
            </a:r>
            <a:r>
              <a:rPr lang="en-IN" sz="1200" b="1" dirty="0">
                <a:latin typeface="Times New Roman" panose="02020603050405020304" pitchFamily="18" charset="0"/>
                <a:cs typeface="Times New Roman" panose="02020603050405020304" pitchFamily="18" charset="0"/>
              </a:rPr>
              <a:t>, J., 2024. Applications of homomorphic encryption in secure computation. </a:t>
            </a:r>
            <a:r>
              <a:rPr lang="en-IN" sz="1200" b="1" i="1" dirty="0">
                <a:latin typeface="Times New Roman" panose="02020603050405020304" pitchFamily="18" charset="0"/>
                <a:cs typeface="Times New Roman" panose="02020603050405020304" pitchFamily="18" charset="0"/>
              </a:rPr>
              <a:t>Open Research Europe</a:t>
            </a:r>
            <a:r>
              <a:rPr lang="en-IN" sz="1200" b="1" dirty="0">
                <a:latin typeface="Times New Roman" panose="02020603050405020304" pitchFamily="18" charset="0"/>
                <a:cs typeface="Times New Roman" panose="02020603050405020304" pitchFamily="18" charset="0"/>
              </a:rPr>
              <a:t>, </a:t>
            </a:r>
            <a:r>
              <a:rPr lang="en-IN" sz="1200" b="1" i="1" dirty="0">
                <a:latin typeface="Times New Roman" panose="02020603050405020304" pitchFamily="18" charset="0"/>
                <a:cs typeface="Times New Roman" panose="02020603050405020304" pitchFamily="18" charset="0"/>
              </a:rPr>
              <a:t>4</a:t>
            </a:r>
            <a:r>
              <a:rPr lang="en-IN" sz="1200" b="1" dirty="0">
                <a:latin typeface="Times New Roman" panose="02020603050405020304" pitchFamily="18" charset="0"/>
                <a:cs typeface="Times New Roman" panose="02020603050405020304" pitchFamily="18" charset="0"/>
              </a:rPr>
              <a:t>, pp.10-12688. </a:t>
            </a:r>
            <a:r>
              <a:rPr lang="en-IN" sz="1200" b="1" dirty="0">
                <a:latin typeface="Times New Roman" panose="02020603050405020304" pitchFamily="18" charset="0"/>
                <a:cs typeface="Times New Roman" panose="02020603050405020304" pitchFamily="18" charset="0"/>
                <a:hlinkClick r:id="rId4"/>
              </a:rPr>
              <a:t>https://papers.ssrn.com/sol3/Delivery.cfm?abstractid=5487692</a:t>
            </a:r>
            <a:endParaRPr lang="en-IN" sz="1200" b="1" dirty="0">
              <a:latin typeface="Times New Roman" panose="02020603050405020304" pitchFamily="18" charset="0"/>
              <a:cs typeface="Times New Roman" panose="02020603050405020304" pitchFamily="18" charset="0"/>
            </a:endParaRPr>
          </a:p>
          <a:p>
            <a:pPr marL="0" indent="0">
              <a:lnSpc>
                <a:spcPct val="120000"/>
              </a:lnSpc>
              <a:buNone/>
            </a:pPr>
            <a:r>
              <a:rPr lang="en-IN" sz="1200" b="1" dirty="0">
                <a:latin typeface="Times New Roman" panose="02020603050405020304" pitchFamily="18" charset="0"/>
                <a:cs typeface="Times New Roman" panose="02020603050405020304" pitchFamily="18" charset="0"/>
              </a:rPr>
              <a:t>[4]Pang, S., Wen, J., Liang, S. and Huang, B., 2025. </a:t>
            </a:r>
            <a:r>
              <a:rPr lang="en-IN" sz="1200" b="1" dirty="0" err="1">
                <a:latin typeface="Times New Roman" panose="02020603050405020304" pitchFamily="18" charset="0"/>
                <a:cs typeface="Times New Roman" panose="02020603050405020304" pitchFamily="18" charset="0"/>
              </a:rPr>
              <a:t>FICConvNet</a:t>
            </a:r>
            <a:r>
              <a:rPr lang="en-IN" sz="1200" b="1" dirty="0">
                <a:latin typeface="Times New Roman" panose="02020603050405020304" pitchFamily="18" charset="0"/>
                <a:cs typeface="Times New Roman" panose="02020603050405020304" pitchFamily="18" charset="0"/>
              </a:rPr>
              <a:t>: A Privacy-Preserving Framework for Malware Detection Using CKKS Homomorphic Encryption. </a:t>
            </a:r>
            <a:r>
              <a:rPr lang="en-IN" sz="1200" b="1" i="1" dirty="0">
                <a:latin typeface="Times New Roman" panose="02020603050405020304" pitchFamily="18" charset="0"/>
                <a:cs typeface="Times New Roman" panose="02020603050405020304" pitchFamily="18" charset="0"/>
              </a:rPr>
              <a:t>Electronics</a:t>
            </a:r>
            <a:r>
              <a:rPr lang="en-IN" sz="1200" b="1" dirty="0">
                <a:latin typeface="Times New Roman" panose="02020603050405020304" pitchFamily="18" charset="0"/>
                <a:cs typeface="Times New Roman" panose="02020603050405020304" pitchFamily="18" charset="0"/>
              </a:rPr>
              <a:t>, </a:t>
            </a:r>
            <a:r>
              <a:rPr lang="en-IN" sz="1200" b="1" i="1" dirty="0">
                <a:latin typeface="Times New Roman" panose="02020603050405020304" pitchFamily="18" charset="0"/>
                <a:cs typeface="Times New Roman" panose="02020603050405020304" pitchFamily="18" charset="0"/>
              </a:rPr>
              <a:t>14</a:t>
            </a:r>
            <a:r>
              <a:rPr lang="en-IN" sz="1200" b="1" dirty="0">
                <a:latin typeface="Times New Roman" panose="02020603050405020304" pitchFamily="18" charset="0"/>
                <a:cs typeface="Times New Roman" panose="02020603050405020304" pitchFamily="18" charset="0"/>
              </a:rPr>
              <a:t>(10), p.1982. </a:t>
            </a:r>
            <a:r>
              <a:rPr lang="en-IN" sz="1200" b="1" dirty="0">
                <a:latin typeface="Times New Roman" panose="02020603050405020304" pitchFamily="18" charset="0"/>
                <a:cs typeface="Times New Roman" panose="02020603050405020304" pitchFamily="18" charset="0"/>
                <a:hlinkClick r:id="rId5"/>
              </a:rPr>
              <a:t>https://www.mdpi.com/2079-9292/14/10/1982</a:t>
            </a:r>
            <a:endParaRPr lang="en-IN" sz="1200" b="1" dirty="0">
              <a:latin typeface="Times New Roman" panose="02020603050405020304" pitchFamily="18" charset="0"/>
              <a:cs typeface="Times New Roman" panose="02020603050405020304" pitchFamily="18" charset="0"/>
            </a:endParaRPr>
          </a:p>
          <a:p>
            <a:pPr marL="0" indent="0">
              <a:lnSpc>
                <a:spcPct val="120000"/>
              </a:lnSpc>
              <a:buNone/>
            </a:pPr>
            <a:r>
              <a:rPr lang="en-IN" sz="1200" b="1" dirty="0">
                <a:latin typeface="Times New Roman" panose="02020603050405020304" pitchFamily="18" charset="0"/>
                <a:cs typeface="Times New Roman" panose="02020603050405020304" pitchFamily="18" charset="0"/>
              </a:rPr>
              <a:t>[5] Hamza, R., Hassan, A., Ali, A., Bashir, M.B., </a:t>
            </a:r>
            <a:r>
              <a:rPr lang="en-IN" sz="1200" b="1" dirty="0" err="1">
                <a:latin typeface="Times New Roman" panose="02020603050405020304" pitchFamily="18" charset="0"/>
                <a:cs typeface="Times New Roman" panose="02020603050405020304" pitchFamily="18" charset="0"/>
              </a:rPr>
              <a:t>Alqhtani</a:t>
            </a:r>
            <a:r>
              <a:rPr lang="en-IN" sz="1200" b="1" dirty="0">
                <a:latin typeface="Times New Roman" panose="02020603050405020304" pitchFamily="18" charset="0"/>
                <a:cs typeface="Times New Roman" panose="02020603050405020304" pitchFamily="18" charset="0"/>
              </a:rPr>
              <a:t>, S.M., </a:t>
            </a:r>
            <a:r>
              <a:rPr lang="en-IN" sz="1200" b="1" dirty="0" err="1">
                <a:latin typeface="Times New Roman" panose="02020603050405020304" pitchFamily="18" charset="0"/>
                <a:cs typeface="Times New Roman" panose="02020603050405020304" pitchFamily="18" charset="0"/>
              </a:rPr>
              <a:t>Tawfeeg</a:t>
            </a:r>
            <a:r>
              <a:rPr lang="en-IN" sz="1200" b="1" dirty="0">
                <a:latin typeface="Times New Roman" panose="02020603050405020304" pitchFamily="18" charset="0"/>
                <a:cs typeface="Times New Roman" panose="02020603050405020304" pitchFamily="18" charset="0"/>
              </a:rPr>
              <a:t>, T.M. and Yousif, A., 2022. Towards secure big data analysis via fully homomorphic encryption algorithms. </a:t>
            </a:r>
            <a:r>
              <a:rPr lang="en-IN" sz="1200" b="1" i="1" dirty="0">
                <a:latin typeface="Times New Roman" panose="02020603050405020304" pitchFamily="18" charset="0"/>
                <a:cs typeface="Times New Roman" panose="02020603050405020304" pitchFamily="18" charset="0"/>
              </a:rPr>
              <a:t>Entropy</a:t>
            </a:r>
            <a:r>
              <a:rPr lang="en-IN" sz="1200" b="1" dirty="0">
                <a:latin typeface="Times New Roman" panose="02020603050405020304" pitchFamily="18" charset="0"/>
                <a:cs typeface="Times New Roman" panose="02020603050405020304" pitchFamily="18" charset="0"/>
              </a:rPr>
              <a:t>, </a:t>
            </a:r>
            <a:r>
              <a:rPr lang="en-IN" sz="1200" b="1" i="1" dirty="0">
                <a:latin typeface="Times New Roman" panose="02020603050405020304" pitchFamily="18" charset="0"/>
                <a:cs typeface="Times New Roman" panose="02020603050405020304" pitchFamily="18" charset="0"/>
              </a:rPr>
              <a:t>24</a:t>
            </a:r>
            <a:r>
              <a:rPr lang="en-IN" sz="1200" b="1" dirty="0">
                <a:latin typeface="Times New Roman" panose="02020603050405020304" pitchFamily="18" charset="0"/>
                <a:cs typeface="Times New Roman" panose="02020603050405020304" pitchFamily="18" charset="0"/>
              </a:rPr>
              <a:t>(4), p.519. </a:t>
            </a:r>
            <a:r>
              <a:rPr lang="en-IN" sz="1200" b="1" dirty="0">
                <a:latin typeface="Times New Roman" panose="02020603050405020304" pitchFamily="18" charset="0"/>
                <a:cs typeface="Times New Roman" panose="02020603050405020304" pitchFamily="18" charset="0"/>
                <a:hlinkClick r:id="rId6"/>
              </a:rPr>
              <a:t>https://www.mdpi.com/1099-4300/24/4/519</a:t>
            </a:r>
            <a:endParaRPr lang="en-IN" sz="1200" b="1" dirty="0">
              <a:latin typeface="Times New Roman" panose="02020603050405020304" pitchFamily="18" charset="0"/>
              <a:cs typeface="Times New Roman" panose="02020603050405020304" pitchFamily="18" charset="0"/>
            </a:endParaRPr>
          </a:p>
          <a:p>
            <a:pPr marL="0" indent="0">
              <a:lnSpc>
                <a:spcPct val="120000"/>
              </a:lnSpc>
              <a:buNone/>
            </a:pPr>
            <a:r>
              <a:rPr lang="en-IN" sz="1200" b="1" dirty="0">
                <a:latin typeface="Times New Roman" panose="02020603050405020304" pitchFamily="18" charset="0"/>
                <a:cs typeface="Times New Roman" panose="02020603050405020304" pitchFamily="18" charset="0"/>
              </a:rPr>
              <a:t>[6]</a:t>
            </a:r>
            <a:r>
              <a:rPr lang="en-US" dirty="0"/>
              <a:t> </a:t>
            </a:r>
            <a:r>
              <a:rPr lang="en-US" sz="1000" b="1" dirty="0"/>
              <a:t>Kulkarni¹, R.V., Raghavan, M.S. and Deshpande, A.P., Homomorphic Encryption for Privacy-Preserving Cloud Computing: Opportunities and Challenges. </a:t>
            </a:r>
            <a:r>
              <a:rPr lang="en-US" sz="1000" b="1" u="sng" dirty="0">
                <a:hlinkClick r:id="rId7"/>
              </a:rPr>
              <a:t>https://www.ijaea.com/admin/a/uploads/pdf/1760410378_IJAEAJUNE25V2A64.pdf</a:t>
            </a:r>
            <a:endParaRPr lang="en-GB" sz="1000" b="1" dirty="0"/>
          </a:p>
          <a:p>
            <a:pPr marL="0" indent="0">
              <a:lnSpc>
                <a:spcPct val="120000"/>
              </a:lnSpc>
              <a:buNone/>
            </a:pPr>
            <a:endParaRPr lang="en-IN" sz="1200" b="1" dirty="0">
              <a:latin typeface="Times New Roman" panose="02020603050405020304" pitchFamily="18" charset="0"/>
              <a:cs typeface="Times New Roman" panose="02020603050405020304" pitchFamily="18" charset="0"/>
            </a:endParaRPr>
          </a:p>
          <a:p>
            <a:pPr marL="0" indent="0">
              <a:lnSpc>
                <a:spcPct val="120000"/>
              </a:lnSpc>
              <a:buNone/>
            </a:pPr>
            <a:endParaRPr lang="en-IN" dirty="0"/>
          </a:p>
          <a:p>
            <a:pPr marL="0" indent="0">
              <a:buNone/>
            </a:pPr>
            <a:endParaRPr lang="en-IN" dirty="0"/>
          </a:p>
          <a:p>
            <a:pPr marL="0" indent="0">
              <a:buNone/>
            </a:pPr>
            <a:endParaRPr lang="en-IN" dirty="0"/>
          </a:p>
          <a:p>
            <a:pPr marL="0" indent="0">
              <a:buNone/>
            </a:pPr>
            <a:endParaRPr lang="en-IN" dirty="0"/>
          </a:p>
          <a:p>
            <a:pPr marL="0" indent="0">
              <a:buNone/>
            </a:pPr>
            <a:endParaRPr lang="en-IN" dirty="0"/>
          </a:p>
        </p:txBody>
      </p:sp>
    </p:spTree>
    <p:extLst>
      <p:ext uri="{BB962C8B-B14F-4D97-AF65-F5344CB8AC3E}">
        <p14:creationId xmlns:p14="http://schemas.microsoft.com/office/powerpoint/2010/main" val="102560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616407-3E4D-4469-BDAF-3837EBF9FD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76C1F9F1-2A05-43BE-5C76-27CC87306634}"/>
              </a:ext>
            </a:extLst>
          </p:cNvPr>
          <p:cNvPicPr>
            <a:picLocks noChangeAspect="1"/>
          </p:cNvPicPr>
          <p:nvPr/>
        </p:nvPicPr>
        <p:blipFill>
          <a:blip r:embed="rId2"/>
          <a:srcRect b="1747"/>
          <a:stretch>
            <a:fillRect/>
          </a:stretch>
        </p:blipFill>
        <p:spPr>
          <a:xfrm>
            <a:off x="20" y="10"/>
            <a:ext cx="12191980" cy="6857990"/>
          </a:xfrm>
          <a:prstGeom prst="rect">
            <a:avLst/>
          </a:prstGeom>
        </p:spPr>
      </p:pic>
    </p:spTree>
    <p:extLst>
      <p:ext uri="{BB962C8B-B14F-4D97-AF65-F5344CB8AC3E}">
        <p14:creationId xmlns:p14="http://schemas.microsoft.com/office/powerpoint/2010/main" val="34814657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1973</Words>
  <PresentationFormat>Widescreen</PresentationFormat>
  <Paragraphs>100</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Century Gothic</vt:lpstr>
      <vt:lpstr>Times New Roman</vt:lpstr>
      <vt:lpstr>Wingdings 3</vt:lpstr>
      <vt:lpstr>Ion Boardroom</vt:lpstr>
      <vt:lpstr>A CRITICAL EVALUATION OF THE PRACTICAL IMPLEMENTATION CHALLENGES OF CKKS HOMOMORPHIC ENCRYPTION IN CLOUD COMPUTING FOR SECURE FINANCIAL DATA PROCESSING   Name :- Het Oza Student ID:- 2434361 Course:- MSC Cyber Security &amp; Digital Forensics  Module:- Master Project  </vt:lpstr>
      <vt:lpstr>Introduction to the Research Topic</vt:lpstr>
      <vt:lpstr>Background and Problem Statement</vt:lpstr>
      <vt:lpstr>Research Aim, Objectives</vt:lpstr>
      <vt:lpstr>Research Questions</vt:lpstr>
      <vt:lpstr>Significance, Scope and Limitations of the Study</vt:lpstr>
      <vt:lpstr>CKKS Homomorphic Encryption Scheme and Key Features</vt:lpstr>
      <vt:lpstr>Performance Challenges of Homomorphic Encryption</vt:lpstr>
      <vt:lpstr>Research Gap</vt:lpstr>
      <vt:lpstr>Research Methodology and Experimental Design</vt:lpstr>
      <vt:lpstr>Experimental Environment and CKKS Parameter Configuration</vt:lpstr>
      <vt:lpstr>Implementation Process and Experimental Procedures</vt:lpstr>
      <vt:lpstr>Experimental Results and Performance Evaluation</vt:lpstr>
      <vt:lpstr>Analysis of Findings and Discussion</vt:lpstr>
      <vt:lpstr>Conclusion</vt:lpstr>
      <vt:lpstr>Recommendations, and Future Research</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2026-06-07T08:20:23Z</dcterms:created>
  <dcterms:modified xsi:type="dcterms:W3CDTF">2026-06-08T21:07:08Z</dcterms:modified>
</cp:coreProperties>
</file>