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67" r:id="rId7"/>
    <p:sldId id="269" r:id="rId8"/>
    <p:sldId id="274" r:id="rId9"/>
    <p:sldId id="261" r:id="rId10"/>
    <p:sldId id="272" r:id="rId11"/>
    <p:sldId id="263" r:id="rId12"/>
    <p:sldId id="271" r:id="rId13"/>
    <p:sldId id="264" r:id="rId14"/>
    <p:sldId id="277" r:id="rId15"/>
    <p:sldId id="266"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5EC76-D95C-DCB6-9176-D4EE542E3C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8EA84F2-B601-9582-0347-ADEAE7239A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2E4657-3846-2916-AA8F-7A84FE859AC5}"/>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5" name="Footer Placeholder 4">
            <a:extLst>
              <a:ext uri="{FF2B5EF4-FFF2-40B4-BE49-F238E27FC236}">
                <a16:creationId xmlns:a16="http://schemas.microsoft.com/office/drawing/2014/main" id="{A70F755A-D5EC-B433-38D0-08B76BA2C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585F86-D0FD-3DB1-4B74-1152AB8C5B0E}"/>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1390690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7C373-20D4-5542-06E7-DF954C5C7F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698CB5-0B95-D04E-5163-0FCC4ABCE2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DAAC04-6D02-6DC5-58ED-D6E297A31986}"/>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5" name="Footer Placeholder 4">
            <a:extLst>
              <a:ext uri="{FF2B5EF4-FFF2-40B4-BE49-F238E27FC236}">
                <a16:creationId xmlns:a16="http://schemas.microsoft.com/office/drawing/2014/main" id="{91F9BDD3-5A5D-9216-979D-A205F0D43E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41E51A-5062-EF15-B59A-70E429A5ABCE}"/>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4030616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7427C-696A-59EC-6288-880DDAF5DC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5E8313-0430-2CAD-CD1D-1C8245F7FE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2F1204-2D30-B5DC-9DB4-4A6DB3D496B2}"/>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5" name="Footer Placeholder 4">
            <a:extLst>
              <a:ext uri="{FF2B5EF4-FFF2-40B4-BE49-F238E27FC236}">
                <a16:creationId xmlns:a16="http://schemas.microsoft.com/office/drawing/2014/main" id="{72D8CF6D-A89D-110C-2E6F-110197B375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9C4563-290A-4FDD-D822-689F8799D8BA}"/>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370098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A4CDD-FC3E-A705-EB65-DAEAFA7A53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EB5022-ABEF-3986-D9BA-47ECACDFF64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03A1CE-6BE4-20DB-A26F-12FB5FF51D9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B2BAE0-4D56-DAFA-1B06-C3FB5A24C7CD}"/>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6" name="Footer Placeholder 5">
            <a:extLst>
              <a:ext uri="{FF2B5EF4-FFF2-40B4-BE49-F238E27FC236}">
                <a16:creationId xmlns:a16="http://schemas.microsoft.com/office/drawing/2014/main" id="{D7CB943B-4A77-C2FA-B981-2A32FE7205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4DD081-4B19-2098-4D91-ED25C0479DF3}"/>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2220727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825B7-7403-1F2B-FE42-2A89909D64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A0C5DC-30CA-897B-EC17-4CFF645F83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295C50-9685-E83D-9875-56E27A3DF8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CF117CB-BCF3-88CE-E19B-DB491C1193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A39F12-FEEF-4459-40D1-90282FCB84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A68579-7E81-40E4-D76E-67A051684D4D}"/>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8" name="Footer Placeholder 7">
            <a:extLst>
              <a:ext uri="{FF2B5EF4-FFF2-40B4-BE49-F238E27FC236}">
                <a16:creationId xmlns:a16="http://schemas.microsoft.com/office/drawing/2014/main" id="{7E3C5574-AB3B-051A-3245-F1CD2E0E13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21FD1F-D2E9-83A7-E008-3D8336EEED23}"/>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687202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5FD2D-9CBA-581B-2C7E-F18901F3359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7F9C30-32E6-7C39-7072-6FCF78C593B7}"/>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4" name="Footer Placeholder 3">
            <a:extLst>
              <a:ext uri="{FF2B5EF4-FFF2-40B4-BE49-F238E27FC236}">
                <a16:creationId xmlns:a16="http://schemas.microsoft.com/office/drawing/2014/main" id="{729BB769-27A5-7548-EA40-9D9EF2D8596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DF814D5-175C-3EF0-83A0-0D18656083F5}"/>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502399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8502BB-7A9F-02FF-D732-11C4FC30B362}"/>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3" name="Footer Placeholder 2">
            <a:extLst>
              <a:ext uri="{FF2B5EF4-FFF2-40B4-BE49-F238E27FC236}">
                <a16:creationId xmlns:a16="http://schemas.microsoft.com/office/drawing/2014/main" id="{5EA1E2ED-68C4-6090-5651-BC0E459A357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6C529E4-1030-7D1A-9547-4CE009CE05C0}"/>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319039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6F708-A48C-7701-4AD4-C03A59DC23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8541260-E075-6C22-FD54-1A27003C61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1C5D17-0F0C-5F36-CEC5-65CC389F94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4170EB-5A34-9503-58F2-3D1A250C2101}"/>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6" name="Footer Placeholder 5">
            <a:extLst>
              <a:ext uri="{FF2B5EF4-FFF2-40B4-BE49-F238E27FC236}">
                <a16:creationId xmlns:a16="http://schemas.microsoft.com/office/drawing/2014/main" id="{068430AD-EE92-B879-5EF4-FBA2C9B0E5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100171-B697-9191-6366-E432D047638F}"/>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3419154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AF20D-DF2C-A787-163F-A833A38BE5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3E3E6D7-6570-A77E-A4B4-96FD795A86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9FFD414-85F3-3563-F2E8-116F8D7F0A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44E328-D925-0EFB-2551-5E7711D2D90B}"/>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6" name="Footer Placeholder 5">
            <a:extLst>
              <a:ext uri="{FF2B5EF4-FFF2-40B4-BE49-F238E27FC236}">
                <a16:creationId xmlns:a16="http://schemas.microsoft.com/office/drawing/2014/main" id="{F4A3382D-4AC0-102A-682C-4A38543C8B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8C640D-0A2E-E5DD-485A-249A5A0A93E9}"/>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2594310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1A674-94A7-EAB6-B00C-F7C9976936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ADF51C-0CF6-3A4C-5787-7D3291A04F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FD025-F146-233A-BF64-C3438E973F7A}"/>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5" name="Footer Placeholder 4">
            <a:extLst>
              <a:ext uri="{FF2B5EF4-FFF2-40B4-BE49-F238E27FC236}">
                <a16:creationId xmlns:a16="http://schemas.microsoft.com/office/drawing/2014/main" id="{33FBDAE3-38C4-936F-92BA-E3C7FC851C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F81938-1592-F893-DC9B-E402EF950FC3}"/>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139105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19D970-BD5C-CA71-02C1-300498F057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C19F1B-1B67-7F03-E601-F18E44BBE57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8601D7-E8AC-615C-FF9C-8C2489AD4088}"/>
              </a:ext>
            </a:extLst>
          </p:cNvPr>
          <p:cNvSpPr>
            <a:spLocks noGrp="1"/>
          </p:cNvSpPr>
          <p:nvPr>
            <p:ph type="dt" sz="half" idx="10"/>
          </p:nvPr>
        </p:nvSpPr>
        <p:spPr/>
        <p:txBody>
          <a:bodyPr/>
          <a:lstStyle/>
          <a:p>
            <a:fld id="{99E04297-2AAD-4E3C-A07A-0C8E51AAF008}" type="datetimeFigureOut">
              <a:rPr lang="en-GB" smtClean="0"/>
              <a:t>12/07/2023</a:t>
            </a:fld>
            <a:endParaRPr lang="en-GB"/>
          </a:p>
        </p:txBody>
      </p:sp>
      <p:sp>
        <p:nvSpPr>
          <p:cNvPr id="5" name="Footer Placeholder 4">
            <a:extLst>
              <a:ext uri="{FF2B5EF4-FFF2-40B4-BE49-F238E27FC236}">
                <a16:creationId xmlns:a16="http://schemas.microsoft.com/office/drawing/2014/main" id="{171D427E-C68A-BD70-B4FD-1462560564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A01BC4-B9FC-FC4B-E3D9-B1BE1916DC6A}"/>
              </a:ext>
            </a:extLst>
          </p:cNvPr>
          <p:cNvSpPr>
            <a:spLocks noGrp="1"/>
          </p:cNvSpPr>
          <p:nvPr>
            <p:ph type="sldNum" sz="quarter" idx="12"/>
          </p:nvPr>
        </p:nvSpPr>
        <p:spPr/>
        <p:txBody>
          <a:bodyPr/>
          <a:lstStyle/>
          <a:p>
            <a:fld id="{385055A5-79DA-478C-9297-5C6862F626E9}" type="slidenum">
              <a:rPr lang="en-GB" smtClean="0"/>
              <a:t>‹#›</a:t>
            </a:fld>
            <a:endParaRPr lang="en-GB"/>
          </a:p>
        </p:txBody>
      </p:sp>
    </p:spTree>
    <p:extLst>
      <p:ext uri="{BB962C8B-B14F-4D97-AF65-F5344CB8AC3E}">
        <p14:creationId xmlns:p14="http://schemas.microsoft.com/office/powerpoint/2010/main" val="712575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AEC791-1D1A-042E-41A4-0CF4E9A24E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7E2599-33D4-B01C-8126-E868ADD73F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701B4B-0CDD-187C-B8F2-32D272272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E04297-2AAD-4E3C-A07A-0C8E51AAF008}" type="datetimeFigureOut">
              <a:rPr lang="en-GB" smtClean="0"/>
              <a:t>12/07/2023</a:t>
            </a:fld>
            <a:endParaRPr lang="en-GB"/>
          </a:p>
        </p:txBody>
      </p:sp>
      <p:sp>
        <p:nvSpPr>
          <p:cNvPr id="5" name="Footer Placeholder 4">
            <a:extLst>
              <a:ext uri="{FF2B5EF4-FFF2-40B4-BE49-F238E27FC236}">
                <a16:creationId xmlns:a16="http://schemas.microsoft.com/office/drawing/2014/main" id="{7935B8C3-1BE5-2745-202F-9FC52292C6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770F23-E173-7EEC-03F3-329A1BA6D1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055A5-79DA-478C-9297-5C6862F626E9}" type="slidenum">
              <a:rPr lang="en-GB" smtClean="0"/>
              <a:t>‹#›</a:t>
            </a:fld>
            <a:endParaRPr lang="en-GB"/>
          </a:p>
        </p:txBody>
      </p:sp>
    </p:spTree>
    <p:extLst>
      <p:ext uri="{BB962C8B-B14F-4D97-AF65-F5344CB8AC3E}">
        <p14:creationId xmlns:p14="http://schemas.microsoft.com/office/powerpoint/2010/main" val="10940173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1">
            <a:extLst>
              <a:ext uri="{FF2B5EF4-FFF2-40B4-BE49-F238E27FC236}">
                <a16:creationId xmlns:a16="http://schemas.microsoft.com/office/drawing/2014/main" id="{21A75659-5A6F-4F77-9679-678A00B9D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ridge over a river&#10;&#10;Description automatically generated">
            <a:extLst>
              <a:ext uri="{FF2B5EF4-FFF2-40B4-BE49-F238E27FC236}">
                <a16:creationId xmlns:a16="http://schemas.microsoft.com/office/drawing/2014/main" id="{35C98E9D-5E73-07FF-C107-CEA86BF76521}"/>
              </a:ext>
            </a:extLst>
          </p:cNvPr>
          <p:cNvPicPr>
            <a:picLocks noChangeAspect="1"/>
          </p:cNvPicPr>
          <p:nvPr/>
        </p:nvPicPr>
        <p:blipFill rotWithShape="1">
          <a:blip r:embed="rId2">
            <a:extLst>
              <a:ext uri="{28A0092B-C50C-407E-A947-70E740481C1C}">
                <a14:useLocalDpi xmlns:a14="http://schemas.microsoft.com/office/drawing/2010/main" val="0"/>
              </a:ext>
            </a:extLst>
          </a:blip>
          <a:srcRect l="27033" t="5387" b="3704"/>
          <a:stretch/>
        </p:blipFill>
        <p:spPr>
          <a:xfrm>
            <a:off x="20" y="10"/>
            <a:ext cx="8668492" cy="6857990"/>
          </a:xfrm>
          <a:prstGeom prst="rect">
            <a:avLst/>
          </a:prstGeom>
        </p:spPr>
      </p:pic>
      <p:sp>
        <p:nvSpPr>
          <p:cNvPr id="26" name="Rectangle 13">
            <a:extLst>
              <a:ext uri="{FF2B5EF4-FFF2-40B4-BE49-F238E27FC236}">
                <a16:creationId xmlns:a16="http://schemas.microsoft.com/office/drawing/2014/main" id="{E30A3A45-140E-431E-AED0-07EF836310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35399" y="0"/>
            <a:ext cx="9756601" cy="6858000"/>
          </a:xfrm>
          <a:prstGeom prst="rect">
            <a:avLst/>
          </a:prstGeom>
          <a:gradFill>
            <a:gsLst>
              <a:gs pos="53000">
                <a:schemeClr val="tx1"/>
              </a:gs>
              <a:gs pos="35000">
                <a:schemeClr val="tx1">
                  <a:alpha val="76000"/>
                </a:schemeClr>
              </a:gs>
              <a:gs pos="19000">
                <a:schemeClr val="tx1">
                  <a:alpha val="40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D454B15-87C1-1042-C5DD-486712DB14E5}"/>
              </a:ext>
            </a:extLst>
          </p:cNvPr>
          <p:cNvSpPr>
            <a:spLocks noGrp="1"/>
          </p:cNvSpPr>
          <p:nvPr>
            <p:ph type="ctrTitle"/>
          </p:nvPr>
        </p:nvSpPr>
        <p:spPr>
          <a:xfrm>
            <a:off x="8395868" y="1161288"/>
            <a:ext cx="3438144" cy="1124712"/>
          </a:xfrm>
        </p:spPr>
        <p:txBody>
          <a:bodyPr vert="horz" lIns="91440" tIns="45720" rIns="91440" bIns="45720" rtlCol="0" anchor="b">
            <a:normAutofit/>
          </a:bodyPr>
          <a:lstStyle/>
          <a:p>
            <a:pPr algn="l"/>
            <a:r>
              <a:rPr lang="en-US" sz="2400">
                <a:solidFill>
                  <a:schemeClr val="bg1"/>
                </a:solidFill>
              </a:rPr>
              <a:t>Project Management Plan for Worcester Bridge construction</a:t>
            </a:r>
          </a:p>
        </p:txBody>
      </p:sp>
      <p:sp>
        <p:nvSpPr>
          <p:cNvPr id="27" name="Rectangle 1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687333"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3018" y="2443480"/>
            <a:ext cx="3218688"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D545BCAD-750C-C805-19D9-1DD052FE55AB}"/>
              </a:ext>
            </a:extLst>
          </p:cNvPr>
          <p:cNvSpPr>
            <a:spLocks noGrp="1"/>
          </p:cNvSpPr>
          <p:nvPr>
            <p:ph type="subTitle" idx="1"/>
          </p:nvPr>
        </p:nvSpPr>
        <p:spPr>
          <a:xfrm>
            <a:off x="8395868" y="2718054"/>
            <a:ext cx="3438906" cy="3207258"/>
          </a:xfrm>
        </p:spPr>
        <p:txBody>
          <a:bodyPr vert="horz" lIns="91440" tIns="45720" rIns="91440" bIns="45720" rtlCol="0" anchor="t">
            <a:normAutofit/>
          </a:bodyPr>
          <a:lstStyle/>
          <a:p>
            <a:pPr indent="-228600" algn="l"/>
            <a:r>
              <a:rPr lang="en-US" sz="1700" dirty="0" err="1">
                <a:solidFill>
                  <a:schemeClr val="bg1"/>
                </a:solidFill>
              </a:rPr>
              <a:t>Nargas</a:t>
            </a:r>
            <a:r>
              <a:rPr lang="en-US" sz="1700" dirty="0">
                <a:solidFill>
                  <a:schemeClr val="bg1"/>
                </a:solidFill>
              </a:rPr>
              <a:t> Ahmadzai 2106756 </a:t>
            </a:r>
          </a:p>
          <a:p>
            <a:pPr indent="-228600" algn="l"/>
            <a:r>
              <a:rPr lang="en-US" sz="1700" dirty="0">
                <a:solidFill>
                  <a:schemeClr val="bg1"/>
                </a:solidFill>
              </a:rPr>
              <a:t>Vasilka Sarandalieva 2113113 </a:t>
            </a:r>
          </a:p>
          <a:p>
            <a:pPr indent="-228600" algn="l"/>
            <a:r>
              <a:rPr lang="en-US" sz="1700" dirty="0">
                <a:solidFill>
                  <a:schemeClr val="bg1"/>
                </a:solidFill>
              </a:rPr>
              <a:t>Julia Mansell 2110746 </a:t>
            </a:r>
          </a:p>
          <a:p>
            <a:pPr indent="-228600" algn="l"/>
            <a:r>
              <a:rPr lang="en-US" sz="1700" dirty="0">
                <a:solidFill>
                  <a:schemeClr val="bg1"/>
                </a:solidFill>
              </a:rPr>
              <a:t>Module Code: BMSW5104 </a:t>
            </a:r>
          </a:p>
          <a:p>
            <a:pPr indent="-228600" algn="l"/>
            <a:r>
              <a:rPr lang="en-US" sz="1700" dirty="0">
                <a:solidFill>
                  <a:schemeClr val="bg1"/>
                </a:solidFill>
              </a:rPr>
              <a:t>Module: Managing Project in the </a:t>
            </a:r>
            <a:r>
              <a:rPr lang="en-US" sz="1700" dirty="0" err="1">
                <a:solidFill>
                  <a:schemeClr val="bg1"/>
                </a:solidFill>
              </a:rPr>
              <a:t>Organisation</a:t>
            </a:r>
            <a:r>
              <a:rPr lang="en-US" sz="1700" dirty="0">
                <a:solidFill>
                  <a:schemeClr val="bg1"/>
                </a:solidFill>
              </a:rPr>
              <a:t> </a:t>
            </a:r>
          </a:p>
          <a:p>
            <a:pPr indent="-228600" algn="l"/>
            <a:r>
              <a:rPr lang="en-US" sz="1700" dirty="0">
                <a:solidFill>
                  <a:schemeClr val="bg1"/>
                </a:solidFill>
              </a:rPr>
              <a:t>Lectures by: Abel </a:t>
            </a:r>
            <a:r>
              <a:rPr lang="en-US" sz="1700" dirty="0" err="1">
                <a:solidFill>
                  <a:schemeClr val="bg1"/>
                </a:solidFill>
              </a:rPr>
              <a:t>Agoba</a:t>
            </a:r>
            <a:r>
              <a:rPr lang="en-US" sz="1700" dirty="0">
                <a:solidFill>
                  <a:schemeClr val="bg1"/>
                </a:solidFill>
              </a:rPr>
              <a:t> </a:t>
            </a:r>
          </a:p>
          <a:p>
            <a:pPr indent="-228600" algn="l"/>
            <a:endParaRPr lang="en-US" sz="1700" dirty="0">
              <a:solidFill>
                <a:schemeClr val="bg1"/>
              </a:solidFill>
            </a:endParaRPr>
          </a:p>
        </p:txBody>
      </p:sp>
    </p:spTree>
    <p:extLst>
      <p:ext uri="{BB962C8B-B14F-4D97-AF65-F5344CB8AC3E}">
        <p14:creationId xmlns:p14="http://schemas.microsoft.com/office/powerpoint/2010/main" val="11822246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46">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48">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ridge over a river&#10;&#10;Description automatically generated">
            <a:extLst>
              <a:ext uri="{FF2B5EF4-FFF2-40B4-BE49-F238E27FC236}">
                <a16:creationId xmlns:a16="http://schemas.microsoft.com/office/drawing/2014/main" id="{597941E6-A257-47F3-D0D9-36CC87DB265E}"/>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t="4404" b="9024"/>
          <a:stretch/>
        </p:blipFill>
        <p:spPr>
          <a:xfrm>
            <a:off x="180975" y="182880"/>
            <a:ext cx="11823637" cy="6499784"/>
          </a:xfrm>
          <a:prstGeom prst="rect">
            <a:avLst/>
          </a:prstGeom>
        </p:spPr>
      </p:pic>
      <p:sp>
        <p:nvSpPr>
          <p:cNvPr id="2" name="TextBox 1">
            <a:extLst>
              <a:ext uri="{FF2B5EF4-FFF2-40B4-BE49-F238E27FC236}">
                <a16:creationId xmlns:a16="http://schemas.microsoft.com/office/drawing/2014/main" id="{B8A9D2C7-E36F-1D04-6811-284211BB9413}"/>
              </a:ext>
            </a:extLst>
          </p:cNvPr>
          <p:cNvSpPr txBox="1"/>
          <p:nvPr/>
        </p:nvSpPr>
        <p:spPr>
          <a:xfrm>
            <a:off x="889566" y="485191"/>
            <a:ext cx="10165218" cy="128829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000" dirty="0">
                <a:solidFill>
                  <a:schemeClr val="bg1"/>
                </a:solidFill>
                <a:latin typeface="+mj-lt"/>
                <a:ea typeface="+mj-ea"/>
                <a:cs typeface="+mj-cs"/>
              </a:rPr>
              <a:t>Introduction</a:t>
            </a:r>
            <a:r>
              <a:rPr lang="en-US" sz="4000" dirty="0">
                <a:solidFill>
                  <a:srgbClr val="FFFFFF"/>
                </a:solidFill>
                <a:latin typeface="+mj-lt"/>
                <a:ea typeface="+mj-ea"/>
                <a:cs typeface="+mj-cs"/>
              </a:rPr>
              <a:t>  </a:t>
            </a:r>
          </a:p>
        </p:txBody>
      </p:sp>
      <p:sp>
        <p:nvSpPr>
          <p:cNvPr id="6" name="TextBox 5">
            <a:extLst>
              <a:ext uri="{FF2B5EF4-FFF2-40B4-BE49-F238E27FC236}">
                <a16:creationId xmlns:a16="http://schemas.microsoft.com/office/drawing/2014/main" id="{E8CB2CA1-553B-9072-DAEB-A54D415B8C22}"/>
              </a:ext>
            </a:extLst>
          </p:cNvPr>
          <p:cNvSpPr txBox="1"/>
          <p:nvPr/>
        </p:nvSpPr>
        <p:spPr>
          <a:xfrm>
            <a:off x="838200" y="3526300"/>
            <a:ext cx="10165218" cy="2588458"/>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4400" dirty="0">
                <a:solidFill>
                  <a:srgbClr val="FFFFFF"/>
                </a:solidFill>
              </a:rPr>
              <a:t>Project Management</a:t>
            </a:r>
          </a:p>
          <a:p>
            <a:pPr marL="285750" indent="-228600">
              <a:lnSpc>
                <a:spcPct val="90000"/>
              </a:lnSpc>
              <a:spcAft>
                <a:spcPts val="600"/>
              </a:spcAft>
              <a:buFont typeface="Arial" panose="020B0604020202020204" pitchFamily="34" charset="0"/>
              <a:buChar char="•"/>
            </a:pPr>
            <a:r>
              <a:rPr lang="en-US" sz="4400" dirty="0">
                <a:solidFill>
                  <a:srgbClr val="FFFFFF"/>
                </a:solidFill>
              </a:rPr>
              <a:t>Effective Plan</a:t>
            </a:r>
          </a:p>
          <a:p>
            <a:pPr marL="285750" indent="-228600">
              <a:lnSpc>
                <a:spcPct val="90000"/>
              </a:lnSpc>
              <a:spcAft>
                <a:spcPts val="600"/>
              </a:spcAft>
              <a:buFont typeface="Arial" panose="020B0604020202020204" pitchFamily="34" charset="0"/>
              <a:buChar char="•"/>
            </a:pPr>
            <a:r>
              <a:rPr lang="en-US" sz="4400" dirty="0">
                <a:solidFill>
                  <a:srgbClr val="FFFFFF"/>
                </a:solidFill>
              </a:rPr>
              <a:t>Requirements of the project </a:t>
            </a:r>
          </a:p>
        </p:txBody>
      </p:sp>
    </p:spTree>
    <p:extLst>
      <p:ext uri="{BB962C8B-B14F-4D97-AF65-F5344CB8AC3E}">
        <p14:creationId xmlns:p14="http://schemas.microsoft.com/office/powerpoint/2010/main" val="36659202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71B98A-8914-2E48-27C7-66654D9F24CA}"/>
              </a:ext>
            </a:extLst>
          </p:cNvPr>
          <p:cNvPicPr>
            <a:picLocks noChangeAspect="1"/>
          </p:cNvPicPr>
          <p:nvPr/>
        </p:nvPicPr>
        <p:blipFill rotWithShape="1">
          <a:blip r:embed="rId2"/>
          <a:srcRect t="2669" b="8748"/>
          <a:stretch/>
        </p:blipFill>
        <p:spPr>
          <a:xfrm>
            <a:off x="20" y="-200299"/>
            <a:ext cx="12191980" cy="6857990"/>
          </a:xfrm>
          <a:prstGeom prst="rect">
            <a:avLst/>
          </a:prstGeom>
        </p:spPr>
      </p:pic>
      <p:sp>
        <p:nvSpPr>
          <p:cNvPr id="17" name="Rectangle 6">
            <a:extLst>
              <a:ext uri="{FF2B5EF4-FFF2-40B4-BE49-F238E27FC236}">
                <a16:creationId xmlns:a16="http://schemas.microsoft.com/office/drawing/2014/main" id="{3B432D73-5C38-474F-AF96-A3228731B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tx1">
                  <a:lumMod val="95000"/>
                  <a:lumOff val="5000"/>
                </a:schemeClr>
              </a:gs>
              <a:gs pos="45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617C693-1F3F-10AE-4EDD-22A1ABBFB960}"/>
              </a:ext>
            </a:extLst>
          </p:cNvPr>
          <p:cNvSpPr txBox="1"/>
          <p:nvPr/>
        </p:nvSpPr>
        <p:spPr>
          <a:xfrm>
            <a:off x="1114425" y="691634"/>
            <a:ext cx="10210800" cy="769441"/>
          </a:xfrm>
          <a:prstGeom prst="rect">
            <a:avLst/>
          </a:prstGeom>
          <a:noFill/>
        </p:spPr>
        <p:txBody>
          <a:bodyPr wrap="square">
            <a:spAutoFit/>
          </a:bodyPr>
          <a:lstStyle/>
          <a:p>
            <a:r>
              <a:rPr lang="en-GB" sz="4400" dirty="0">
                <a:solidFill>
                  <a:schemeClr val="bg1">
                    <a:lumMod val="95000"/>
                  </a:schemeClr>
                </a:solidFill>
              </a:rPr>
              <a:t>Project Description and Management Scope</a:t>
            </a:r>
          </a:p>
        </p:txBody>
      </p:sp>
      <p:sp>
        <p:nvSpPr>
          <p:cNvPr id="12" name="TextBox 11">
            <a:extLst>
              <a:ext uri="{FF2B5EF4-FFF2-40B4-BE49-F238E27FC236}">
                <a16:creationId xmlns:a16="http://schemas.microsoft.com/office/drawing/2014/main" id="{DDEB9222-2643-D160-FE65-69D576FEB675}"/>
              </a:ext>
            </a:extLst>
          </p:cNvPr>
          <p:cNvSpPr txBox="1"/>
          <p:nvPr/>
        </p:nvSpPr>
        <p:spPr>
          <a:xfrm>
            <a:off x="542925" y="3719018"/>
            <a:ext cx="6172200" cy="2308324"/>
          </a:xfrm>
          <a:prstGeom prst="rect">
            <a:avLst/>
          </a:prstGeom>
          <a:noFill/>
        </p:spPr>
        <p:txBody>
          <a:bodyPr wrap="square">
            <a:spAutoFit/>
          </a:bodyPr>
          <a:lstStyle/>
          <a:p>
            <a:pPr marL="342900" indent="-342900">
              <a:buFont typeface="Arial" panose="020B0604020202020204" pitchFamily="34" charset="0"/>
              <a:buChar char="•"/>
            </a:pPr>
            <a:r>
              <a:rPr lang="en-GB" sz="2400" dirty="0">
                <a:solidFill>
                  <a:schemeClr val="bg1">
                    <a:lumMod val="95000"/>
                  </a:schemeClr>
                </a:solidFill>
              </a:rPr>
              <a:t>Project Initiation</a:t>
            </a:r>
          </a:p>
          <a:p>
            <a:pPr marL="342900" indent="-342900">
              <a:buFont typeface="Arial" panose="020B0604020202020204" pitchFamily="34" charset="0"/>
              <a:buChar char="•"/>
            </a:pPr>
            <a:r>
              <a:rPr lang="en-GB" sz="2400" dirty="0">
                <a:solidFill>
                  <a:schemeClr val="bg1">
                    <a:lumMod val="95000"/>
                  </a:schemeClr>
                </a:solidFill>
              </a:rPr>
              <a:t>Project Planning</a:t>
            </a:r>
          </a:p>
          <a:p>
            <a:pPr marL="342900" indent="-342900">
              <a:buFont typeface="Arial" panose="020B0604020202020204" pitchFamily="34" charset="0"/>
              <a:buChar char="•"/>
            </a:pPr>
            <a:r>
              <a:rPr lang="en-GB" sz="2400" dirty="0">
                <a:solidFill>
                  <a:schemeClr val="bg1">
                    <a:lumMod val="95000"/>
                  </a:schemeClr>
                </a:solidFill>
              </a:rPr>
              <a:t>Design and Engineering </a:t>
            </a:r>
          </a:p>
          <a:p>
            <a:pPr marL="342900" indent="-342900">
              <a:buFont typeface="Arial" panose="020B0604020202020204" pitchFamily="34" charset="0"/>
              <a:buChar char="•"/>
            </a:pPr>
            <a:r>
              <a:rPr lang="en-GB" sz="2400" dirty="0">
                <a:solidFill>
                  <a:schemeClr val="bg1">
                    <a:lumMod val="95000"/>
                  </a:schemeClr>
                </a:solidFill>
              </a:rPr>
              <a:t>Procurement and Logistics</a:t>
            </a:r>
          </a:p>
          <a:p>
            <a:pPr marL="342900" indent="-342900">
              <a:buFont typeface="Arial" panose="020B0604020202020204" pitchFamily="34" charset="0"/>
              <a:buChar char="•"/>
            </a:pPr>
            <a:r>
              <a:rPr lang="en-GB" sz="2400" dirty="0">
                <a:solidFill>
                  <a:schemeClr val="bg1">
                    <a:lumMod val="95000"/>
                  </a:schemeClr>
                </a:solidFill>
              </a:rPr>
              <a:t>Construction and Implementation</a:t>
            </a:r>
          </a:p>
          <a:p>
            <a:pPr marL="342900" indent="-342900">
              <a:buFont typeface="Arial" panose="020B0604020202020204" pitchFamily="34" charset="0"/>
              <a:buChar char="•"/>
            </a:pPr>
            <a:r>
              <a:rPr lang="en-GB" sz="2400" dirty="0">
                <a:solidFill>
                  <a:schemeClr val="bg1">
                    <a:lumMod val="95000"/>
                  </a:schemeClr>
                </a:solidFill>
              </a:rPr>
              <a:t>Post-construction  </a:t>
            </a:r>
          </a:p>
        </p:txBody>
      </p:sp>
      <p:sp>
        <p:nvSpPr>
          <p:cNvPr id="16" name="TextBox 15">
            <a:extLst>
              <a:ext uri="{FF2B5EF4-FFF2-40B4-BE49-F238E27FC236}">
                <a16:creationId xmlns:a16="http://schemas.microsoft.com/office/drawing/2014/main" id="{09D603E0-A160-479C-27C9-6B7302651599}"/>
              </a:ext>
            </a:extLst>
          </p:cNvPr>
          <p:cNvSpPr txBox="1"/>
          <p:nvPr/>
        </p:nvSpPr>
        <p:spPr>
          <a:xfrm>
            <a:off x="881685" y="1827647"/>
            <a:ext cx="5638799" cy="923330"/>
          </a:xfrm>
          <a:prstGeom prst="rect">
            <a:avLst/>
          </a:prstGeom>
          <a:noFill/>
        </p:spPr>
        <p:txBody>
          <a:bodyPr wrap="square">
            <a:spAutoFit/>
          </a:bodyPr>
          <a:lstStyle/>
          <a:p>
            <a:r>
              <a:rPr lang="en-GB" dirty="0">
                <a:solidFill>
                  <a:schemeClr val="bg1">
                    <a:lumMod val="95000"/>
                  </a:schemeClr>
                </a:solidFill>
              </a:rPr>
              <a:t>Design and construction of the bridge will take into account factors such as traffic volume, load capacity, environmental impact, and safety regulations</a:t>
            </a:r>
          </a:p>
        </p:txBody>
      </p:sp>
    </p:spTree>
    <p:extLst>
      <p:ext uri="{BB962C8B-B14F-4D97-AF65-F5344CB8AC3E}">
        <p14:creationId xmlns:p14="http://schemas.microsoft.com/office/powerpoint/2010/main" val="307186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circle(in)">
                                      <p:cBhvr>
                                        <p:cTn id="13" dur="2000"/>
                                        <p:tgtEl>
                                          <p:spTgt spid="12">
                                            <p:txEl>
                                              <p:pRg st="0" end="0"/>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2">
                                            <p:txEl>
                                              <p:pRg st="1" end="1"/>
                                            </p:txEl>
                                          </p:spTgt>
                                        </p:tgtEl>
                                        <p:attrNameLst>
                                          <p:attrName>style.visibility</p:attrName>
                                        </p:attrNameLst>
                                      </p:cBhvr>
                                      <p:to>
                                        <p:strVal val="visible"/>
                                      </p:to>
                                    </p:set>
                                    <p:animEffect transition="in" filter="circle(in)">
                                      <p:cBhvr>
                                        <p:cTn id="16" dur="2000"/>
                                        <p:tgtEl>
                                          <p:spTgt spid="12">
                                            <p:txEl>
                                              <p:pRg st="1" end="1"/>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Effect transition="in" filter="circle(in)">
                                      <p:cBhvr>
                                        <p:cTn id="19" dur="2000"/>
                                        <p:tgtEl>
                                          <p:spTgt spid="12">
                                            <p:txEl>
                                              <p:pRg st="2" end="2"/>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circle(in)">
                                      <p:cBhvr>
                                        <p:cTn id="22" dur="2000"/>
                                        <p:tgtEl>
                                          <p:spTgt spid="12">
                                            <p:txEl>
                                              <p:pRg st="3" end="3"/>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Effect transition="in" filter="circle(in)">
                                      <p:cBhvr>
                                        <p:cTn id="25" dur="2000"/>
                                        <p:tgtEl>
                                          <p:spTgt spid="12">
                                            <p:txEl>
                                              <p:pRg st="4" end="4"/>
                                            </p:txEl>
                                          </p:spTgt>
                                        </p:tgtEl>
                                      </p:cBhvr>
                                    </p:animEffect>
                                  </p:childTnLst>
                                </p:cTn>
                              </p:par>
                              <p:par>
                                <p:cTn id="26" presetID="6" presetClass="entr" presetSubtype="16" fill="hold" nodeType="withEffect">
                                  <p:stCondLst>
                                    <p:cond delay="0"/>
                                  </p:stCondLst>
                                  <p:childTnLst>
                                    <p:set>
                                      <p:cBhvr>
                                        <p:cTn id="27" dur="1" fill="hold">
                                          <p:stCondLst>
                                            <p:cond delay="0"/>
                                          </p:stCondLst>
                                        </p:cTn>
                                        <p:tgtEl>
                                          <p:spTgt spid="12">
                                            <p:txEl>
                                              <p:pRg st="5" end="5"/>
                                            </p:txEl>
                                          </p:spTgt>
                                        </p:tgtEl>
                                        <p:attrNameLst>
                                          <p:attrName>style.visibility</p:attrName>
                                        </p:attrNameLst>
                                      </p:cBhvr>
                                      <p:to>
                                        <p:strVal val="visible"/>
                                      </p:to>
                                    </p:set>
                                    <p:animEffect transition="in" filter="circle(in)">
                                      <p:cBhvr>
                                        <p:cTn id="28" dur="20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9" name="Rectangle 79">
            <a:extLst>
              <a:ext uri="{FF2B5EF4-FFF2-40B4-BE49-F238E27FC236}">
                <a16:creationId xmlns:a16="http://schemas.microsoft.com/office/drawing/2014/main" id="{A061BA2E-A388-41C5-B73A-B0FEB6B102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3" descr="Office building overlayed with stock market graphs">
            <a:extLst>
              <a:ext uri="{FF2B5EF4-FFF2-40B4-BE49-F238E27FC236}">
                <a16:creationId xmlns:a16="http://schemas.microsoft.com/office/drawing/2014/main" id="{2F80336C-E63E-EF52-7774-B7B82165B48C}"/>
              </a:ext>
            </a:extLst>
          </p:cNvPr>
          <p:cNvPicPr>
            <a:picLocks noChangeAspect="1"/>
          </p:cNvPicPr>
          <p:nvPr/>
        </p:nvPicPr>
        <p:blipFill rotWithShape="1">
          <a:blip r:embed="rId2"/>
          <a:srcRect l="40889"/>
          <a:stretch/>
        </p:blipFill>
        <p:spPr>
          <a:xfrm>
            <a:off x="-1" y="10"/>
            <a:ext cx="6096001" cy="6857990"/>
          </a:xfrm>
          <a:prstGeom prst="rect">
            <a:avLst/>
          </a:prstGeom>
        </p:spPr>
      </p:pic>
      <p:pic>
        <p:nvPicPr>
          <p:cNvPr id="75" name="Picture 74" descr="A diagram of a bridge over river&#10;&#10;Description automatically generated">
            <a:extLst>
              <a:ext uri="{FF2B5EF4-FFF2-40B4-BE49-F238E27FC236}">
                <a16:creationId xmlns:a16="http://schemas.microsoft.com/office/drawing/2014/main" id="{A8BF1E9E-F212-2790-2DF2-10B65D6B5661}"/>
              </a:ext>
            </a:extLst>
          </p:cNvPr>
          <p:cNvPicPr>
            <a:picLocks noChangeAspect="1"/>
          </p:cNvPicPr>
          <p:nvPr/>
        </p:nvPicPr>
        <p:blipFill rotWithShape="1">
          <a:blip r:embed="rId3">
            <a:extLst>
              <a:ext uri="{28A0092B-C50C-407E-A947-70E740481C1C}">
                <a14:useLocalDpi xmlns:a14="http://schemas.microsoft.com/office/drawing/2010/main" val="0"/>
              </a:ext>
            </a:extLst>
          </a:blip>
          <a:srcRect l="10079" r="6831" b="1"/>
          <a:stretch/>
        </p:blipFill>
        <p:spPr>
          <a:xfrm>
            <a:off x="6408802" y="0"/>
            <a:ext cx="5183124" cy="5661023"/>
          </a:xfrm>
          <a:prstGeom prst="rect">
            <a:avLst/>
          </a:prstGeom>
        </p:spPr>
      </p:pic>
      <p:sp>
        <p:nvSpPr>
          <p:cNvPr id="110" name="Rectangle 81">
            <a:extLst>
              <a:ext uri="{FF2B5EF4-FFF2-40B4-BE49-F238E27FC236}">
                <a16:creationId xmlns:a16="http://schemas.microsoft.com/office/drawing/2014/main" id="{76E192A2-3ED3-4081-8A86-A22B51141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152902" y="-1181101"/>
            <a:ext cx="3886200" cy="12192001"/>
          </a:xfrm>
          <a:prstGeom prst="rect">
            <a:avLst/>
          </a:prstGeom>
          <a:gradFill>
            <a:gsLst>
              <a:gs pos="41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BDBB025F-35C2-B352-59FF-68631F998743}"/>
              </a:ext>
            </a:extLst>
          </p:cNvPr>
          <p:cNvSpPr txBox="1"/>
          <p:nvPr/>
        </p:nvSpPr>
        <p:spPr>
          <a:xfrm>
            <a:off x="404553" y="3091928"/>
            <a:ext cx="9079991" cy="2387600"/>
          </a:xfrm>
          <a:prstGeom prst="rect">
            <a:avLst/>
          </a:prstGeom>
        </p:spPr>
        <p:txBody>
          <a:bodyPr vert="horz" lIns="91440" tIns="45720" rIns="91440" bIns="45720" rtlCol="0" anchor="b">
            <a:normAutofit/>
          </a:bodyPr>
          <a:lstStyle/>
          <a:p>
            <a:pPr indent="-228600">
              <a:lnSpc>
                <a:spcPct val="90000"/>
              </a:lnSpc>
              <a:spcBef>
                <a:spcPct val="0"/>
              </a:spcBef>
              <a:spcAft>
                <a:spcPts val="600"/>
              </a:spcAft>
            </a:pPr>
            <a:r>
              <a:rPr lang="en-US" sz="7200" kern="1200">
                <a:solidFill>
                  <a:schemeClr val="bg1"/>
                </a:solidFill>
                <a:latin typeface="+mj-lt"/>
                <a:ea typeface="+mj-ea"/>
                <a:cs typeface="+mj-cs"/>
              </a:rPr>
              <a:t>Quad Chart</a:t>
            </a:r>
          </a:p>
        </p:txBody>
      </p:sp>
      <p:sp>
        <p:nvSpPr>
          <p:cNvPr id="111" name="Rectangle: Rounded Corners 83">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575039"/>
            <a:ext cx="97840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4" name="TextBox 3">
            <a:extLst>
              <a:ext uri="{FF2B5EF4-FFF2-40B4-BE49-F238E27FC236}">
                <a16:creationId xmlns:a16="http://schemas.microsoft.com/office/drawing/2014/main" id="{B06F1F9B-E572-DD59-2168-3A793038939D}"/>
              </a:ext>
            </a:extLst>
          </p:cNvPr>
          <p:cNvSpPr txBox="1"/>
          <p:nvPr/>
        </p:nvSpPr>
        <p:spPr>
          <a:xfrm>
            <a:off x="10225675" y="6416742"/>
            <a:ext cx="1857468" cy="307777"/>
          </a:xfrm>
          <a:prstGeom prst="rect">
            <a:avLst/>
          </a:prstGeom>
          <a:noFill/>
        </p:spPr>
        <p:txBody>
          <a:bodyPr wrap="square">
            <a:spAutoFit/>
          </a:bodyPr>
          <a:lstStyle/>
          <a:p>
            <a:r>
              <a:rPr lang="en-GB" sz="1400" dirty="0">
                <a:solidFill>
                  <a:schemeClr val="bg1"/>
                </a:solidFill>
              </a:rPr>
              <a:t>Source: (</a:t>
            </a:r>
            <a:r>
              <a:rPr lang="en-GB" sz="1400" dirty="0" err="1">
                <a:solidFill>
                  <a:schemeClr val="bg1"/>
                </a:solidFill>
              </a:rPr>
              <a:t>Agoba</a:t>
            </a:r>
            <a:r>
              <a:rPr lang="en-GB" sz="1400" dirty="0">
                <a:solidFill>
                  <a:schemeClr val="bg1"/>
                </a:solidFill>
              </a:rPr>
              <a:t>, 2023).</a:t>
            </a:r>
          </a:p>
        </p:txBody>
      </p:sp>
    </p:spTree>
    <p:extLst>
      <p:ext uri="{BB962C8B-B14F-4D97-AF65-F5344CB8AC3E}">
        <p14:creationId xmlns:p14="http://schemas.microsoft.com/office/powerpoint/2010/main" val="292102230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C9E3C5-C168-9D7E-F4DF-8088CCFF9F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4291" y="506154"/>
            <a:ext cx="12450566" cy="5845692"/>
          </a:xfrm>
          <a:prstGeom prst="rect">
            <a:avLst/>
          </a:prstGeom>
          <a:noFill/>
          <a:effectLst>
            <a:softEdge rad="685800"/>
          </a:effectLst>
        </p:spPr>
      </p:pic>
      <p:pic>
        <p:nvPicPr>
          <p:cNvPr id="6" name="Picture 5">
            <a:extLst>
              <a:ext uri="{FF2B5EF4-FFF2-40B4-BE49-F238E27FC236}">
                <a16:creationId xmlns:a16="http://schemas.microsoft.com/office/drawing/2014/main" id="{3F5443EE-9697-4211-61EC-2785C2A3DF81}"/>
              </a:ext>
            </a:extLst>
          </p:cNvPr>
          <p:cNvPicPr>
            <a:picLocks noChangeAspect="1"/>
          </p:cNvPicPr>
          <p:nvPr/>
        </p:nvPicPr>
        <p:blipFill>
          <a:blip r:embed="rId3"/>
          <a:stretch>
            <a:fillRect/>
          </a:stretch>
        </p:blipFill>
        <p:spPr>
          <a:xfrm>
            <a:off x="6473687" y="2279188"/>
            <a:ext cx="5803895" cy="3895682"/>
          </a:xfrm>
          <a:prstGeom prst="rect">
            <a:avLst/>
          </a:prstGeom>
          <a:effectLst>
            <a:softEdge rad="241300"/>
          </a:effectLst>
        </p:spPr>
      </p:pic>
      <p:sp>
        <p:nvSpPr>
          <p:cNvPr id="7" name="TextBox 6">
            <a:extLst>
              <a:ext uri="{FF2B5EF4-FFF2-40B4-BE49-F238E27FC236}">
                <a16:creationId xmlns:a16="http://schemas.microsoft.com/office/drawing/2014/main" id="{A99C150B-C6B8-7C86-3B12-1AF70378025A}"/>
              </a:ext>
            </a:extLst>
          </p:cNvPr>
          <p:cNvSpPr txBox="1"/>
          <p:nvPr/>
        </p:nvSpPr>
        <p:spPr>
          <a:xfrm>
            <a:off x="3362189" y="298409"/>
            <a:ext cx="5803895" cy="769441"/>
          </a:xfrm>
          <a:prstGeom prst="rect">
            <a:avLst/>
          </a:prstGeom>
          <a:noFill/>
        </p:spPr>
        <p:txBody>
          <a:bodyPr wrap="square" rtlCol="0">
            <a:spAutoFit/>
          </a:bodyPr>
          <a:lstStyle/>
          <a:p>
            <a:pPr algn="ctr"/>
            <a:r>
              <a:rPr lang="en-GB" sz="4400" dirty="0"/>
              <a:t>Stakeholder Analysis</a:t>
            </a:r>
          </a:p>
        </p:txBody>
      </p:sp>
      <p:sp>
        <p:nvSpPr>
          <p:cNvPr id="4" name="TextBox 3">
            <a:extLst>
              <a:ext uri="{FF2B5EF4-FFF2-40B4-BE49-F238E27FC236}">
                <a16:creationId xmlns:a16="http://schemas.microsoft.com/office/drawing/2014/main" id="{A6194788-CE76-CEFB-572D-18C5F6B784D1}"/>
              </a:ext>
            </a:extLst>
          </p:cNvPr>
          <p:cNvSpPr txBox="1"/>
          <p:nvPr/>
        </p:nvSpPr>
        <p:spPr>
          <a:xfrm>
            <a:off x="9295622" y="6488668"/>
            <a:ext cx="3076769" cy="307777"/>
          </a:xfrm>
          <a:prstGeom prst="rect">
            <a:avLst/>
          </a:prstGeom>
          <a:noFill/>
        </p:spPr>
        <p:txBody>
          <a:bodyPr wrap="square">
            <a:spAutoFit/>
          </a:bodyPr>
          <a:lstStyle/>
          <a:p>
            <a:r>
              <a:rPr lang="en-GB" sz="1400" dirty="0"/>
              <a:t>Source: (Peachyessay, 2021). </a:t>
            </a:r>
          </a:p>
        </p:txBody>
      </p:sp>
    </p:spTree>
    <p:extLst>
      <p:ext uri="{BB962C8B-B14F-4D97-AF65-F5344CB8AC3E}">
        <p14:creationId xmlns:p14="http://schemas.microsoft.com/office/powerpoint/2010/main" val="1895251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4">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ample being pipetted into a petri dish">
            <a:extLst>
              <a:ext uri="{FF2B5EF4-FFF2-40B4-BE49-F238E27FC236}">
                <a16:creationId xmlns:a16="http://schemas.microsoft.com/office/drawing/2014/main" id="{77FC2801-AA56-F2B4-738D-1753F94A9186}"/>
              </a:ext>
            </a:extLst>
          </p:cNvPr>
          <p:cNvPicPr>
            <a:picLocks noChangeAspect="1"/>
          </p:cNvPicPr>
          <p:nvPr/>
        </p:nvPicPr>
        <p:blipFill rotWithShape="1">
          <a:blip r:embed="rId2">
            <a:alphaModFix amt="60000"/>
          </a:blip>
          <a:srcRect t="18783" b="7674"/>
          <a:stretch/>
        </p:blipFill>
        <p:spPr>
          <a:xfrm>
            <a:off x="180975" y="182880"/>
            <a:ext cx="11823637" cy="6499784"/>
          </a:xfrm>
          <a:prstGeom prst="rect">
            <a:avLst/>
          </a:prstGeom>
        </p:spPr>
      </p:pic>
      <p:sp>
        <p:nvSpPr>
          <p:cNvPr id="2" name="TextBox 1">
            <a:extLst>
              <a:ext uri="{FF2B5EF4-FFF2-40B4-BE49-F238E27FC236}">
                <a16:creationId xmlns:a16="http://schemas.microsoft.com/office/drawing/2014/main" id="{E2AD55D3-14A1-190C-068E-10AE30E64BD5}"/>
              </a:ext>
            </a:extLst>
          </p:cNvPr>
          <p:cNvSpPr txBox="1"/>
          <p:nvPr/>
        </p:nvSpPr>
        <p:spPr>
          <a:xfrm>
            <a:off x="838200" y="523874"/>
            <a:ext cx="10165218" cy="182675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dirty="0">
                <a:solidFill>
                  <a:srgbClr val="FFFFFF"/>
                </a:solidFill>
                <a:latin typeface="+mj-lt"/>
                <a:ea typeface="+mj-ea"/>
                <a:cs typeface="+mj-cs"/>
              </a:rPr>
              <a:t>SWOT</a:t>
            </a:r>
            <a:r>
              <a:rPr lang="en-US" sz="4000" dirty="0">
                <a:solidFill>
                  <a:srgbClr val="FFFFFF"/>
                </a:solidFill>
                <a:latin typeface="+mj-lt"/>
                <a:ea typeface="+mj-ea"/>
                <a:cs typeface="+mj-cs"/>
              </a:rPr>
              <a:t> </a:t>
            </a:r>
            <a:r>
              <a:rPr lang="en-US" sz="6000" dirty="0">
                <a:solidFill>
                  <a:srgbClr val="FFFFFF"/>
                </a:solidFill>
                <a:latin typeface="+mj-lt"/>
                <a:ea typeface="+mj-ea"/>
                <a:cs typeface="+mj-cs"/>
              </a:rPr>
              <a:t>Analysis</a:t>
            </a:r>
          </a:p>
        </p:txBody>
      </p:sp>
      <p:sp>
        <p:nvSpPr>
          <p:cNvPr id="3" name="TextBox 2">
            <a:extLst>
              <a:ext uri="{FF2B5EF4-FFF2-40B4-BE49-F238E27FC236}">
                <a16:creationId xmlns:a16="http://schemas.microsoft.com/office/drawing/2014/main" id="{D7C44272-0BC8-2A44-60FB-E1D41F6C6987}"/>
              </a:ext>
            </a:extLst>
          </p:cNvPr>
          <p:cNvSpPr txBox="1"/>
          <p:nvPr/>
        </p:nvSpPr>
        <p:spPr>
          <a:xfrm>
            <a:off x="838200" y="3526300"/>
            <a:ext cx="10165218" cy="2588458"/>
          </a:xfrm>
          <a:prstGeom prst="rect">
            <a:avLst/>
          </a:prstGeom>
        </p:spPr>
        <p:txBody>
          <a:bodyPr vert="horz" lIns="91440" tIns="45720" rIns="91440" bIns="45720" rtlCol="0">
            <a:normAutofit lnSpcReduction="10000"/>
          </a:bodyPr>
          <a:lstStyle/>
          <a:p>
            <a:pPr indent="-228600">
              <a:lnSpc>
                <a:spcPct val="90000"/>
              </a:lnSpc>
              <a:spcAft>
                <a:spcPts val="600"/>
              </a:spcAft>
              <a:buFont typeface="Arial" panose="020B0604020202020204" pitchFamily="34" charset="0"/>
              <a:buChar char="•"/>
            </a:pPr>
            <a:r>
              <a:rPr lang="en-US" sz="4000" dirty="0">
                <a:solidFill>
                  <a:srgbClr val="FFFFFF"/>
                </a:solidFill>
              </a:rPr>
              <a:t>Strength</a:t>
            </a:r>
          </a:p>
          <a:p>
            <a:pPr indent="-228600">
              <a:lnSpc>
                <a:spcPct val="90000"/>
              </a:lnSpc>
              <a:spcAft>
                <a:spcPts val="600"/>
              </a:spcAft>
              <a:buFont typeface="Arial" panose="020B0604020202020204" pitchFamily="34" charset="0"/>
              <a:buChar char="•"/>
            </a:pPr>
            <a:r>
              <a:rPr lang="en-US" sz="4000" dirty="0">
                <a:solidFill>
                  <a:srgbClr val="FFFFFF"/>
                </a:solidFill>
              </a:rPr>
              <a:t>Weaknesses</a:t>
            </a:r>
          </a:p>
          <a:p>
            <a:pPr indent="-228600">
              <a:lnSpc>
                <a:spcPct val="90000"/>
              </a:lnSpc>
              <a:spcAft>
                <a:spcPts val="600"/>
              </a:spcAft>
              <a:buFont typeface="Arial" panose="020B0604020202020204" pitchFamily="34" charset="0"/>
              <a:buChar char="•"/>
            </a:pPr>
            <a:r>
              <a:rPr lang="en-US" sz="4000" dirty="0">
                <a:solidFill>
                  <a:srgbClr val="FFFFFF"/>
                </a:solidFill>
              </a:rPr>
              <a:t>Threats</a:t>
            </a:r>
          </a:p>
          <a:p>
            <a:pPr indent="-228600">
              <a:lnSpc>
                <a:spcPct val="90000"/>
              </a:lnSpc>
              <a:spcAft>
                <a:spcPts val="600"/>
              </a:spcAft>
              <a:buFont typeface="Arial" panose="020B0604020202020204" pitchFamily="34" charset="0"/>
              <a:buChar char="•"/>
            </a:pPr>
            <a:r>
              <a:rPr lang="en-US" sz="4000" dirty="0">
                <a:solidFill>
                  <a:srgbClr val="FFFFFF"/>
                </a:solidFill>
              </a:rPr>
              <a:t>Opportunities </a:t>
            </a:r>
          </a:p>
          <a:p>
            <a:pPr indent="-228600">
              <a:lnSpc>
                <a:spcPct val="90000"/>
              </a:lnSpc>
              <a:spcAft>
                <a:spcPts val="600"/>
              </a:spcAft>
              <a:buFont typeface="Arial" panose="020B0604020202020204" pitchFamily="34" charset="0"/>
              <a:buChar char="•"/>
            </a:pPr>
            <a:endParaRPr lang="en-US" sz="2000" dirty="0">
              <a:solidFill>
                <a:srgbClr val="FFFFFF"/>
              </a:solidFill>
            </a:endParaRPr>
          </a:p>
        </p:txBody>
      </p:sp>
    </p:spTree>
    <p:extLst>
      <p:ext uri="{BB962C8B-B14F-4D97-AF65-F5344CB8AC3E}">
        <p14:creationId xmlns:p14="http://schemas.microsoft.com/office/powerpoint/2010/main" val="1510447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ridge over a river&#10;&#10;Description automatically generated">
            <a:extLst>
              <a:ext uri="{FF2B5EF4-FFF2-40B4-BE49-F238E27FC236}">
                <a16:creationId xmlns:a16="http://schemas.microsoft.com/office/drawing/2014/main" id="{49EBB9C6-0AA2-2506-0D34-4574DDB72199}"/>
              </a:ext>
            </a:extLst>
          </p:cNvPr>
          <p:cNvPicPr>
            <a:picLocks noChangeAspect="1"/>
          </p:cNvPicPr>
          <p:nvPr/>
        </p:nvPicPr>
        <p:blipFill>
          <a:blip r:embed="rId2">
            <a:alphaModFix amt="68000"/>
            <a:extLst>
              <a:ext uri="{28A0092B-C50C-407E-A947-70E740481C1C}">
                <a14:useLocalDpi xmlns:a14="http://schemas.microsoft.com/office/drawing/2010/main" val="0"/>
              </a:ext>
            </a:extLst>
          </a:blip>
          <a:stretch>
            <a:fillRect/>
          </a:stretch>
        </p:blipFill>
        <p:spPr>
          <a:xfrm>
            <a:off x="1219200" y="286722"/>
            <a:ext cx="9753600" cy="6191250"/>
          </a:xfrm>
          <a:prstGeom prst="rect">
            <a:avLst/>
          </a:prstGeom>
        </p:spPr>
      </p:pic>
      <p:pic>
        <p:nvPicPr>
          <p:cNvPr id="4" name="Picture 3">
            <a:extLst>
              <a:ext uri="{FF2B5EF4-FFF2-40B4-BE49-F238E27FC236}">
                <a16:creationId xmlns:a16="http://schemas.microsoft.com/office/drawing/2014/main" id="{10F0C581-9C0F-DD61-545D-9D50AF70DF27}"/>
              </a:ext>
            </a:extLst>
          </p:cNvPr>
          <p:cNvPicPr>
            <a:picLocks noChangeAspect="1"/>
          </p:cNvPicPr>
          <p:nvPr/>
        </p:nvPicPr>
        <p:blipFill>
          <a:blip r:embed="rId3"/>
          <a:stretch>
            <a:fillRect/>
          </a:stretch>
        </p:blipFill>
        <p:spPr>
          <a:xfrm>
            <a:off x="1855864" y="918297"/>
            <a:ext cx="8480271" cy="5072312"/>
          </a:xfrm>
          <a:prstGeom prst="rect">
            <a:avLst/>
          </a:prstGeom>
        </p:spPr>
      </p:pic>
      <p:sp>
        <p:nvSpPr>
          <p:cNvPr id="5" name="TextBox 4">
            <a:extLst>
              <a:ext uri="{FF2B5EF4-FFF2-40B4-BE49-F238E27FC236}">
                <a16:creationId xmlns:a16="http://schemas.microsoft.com/office/drawing/2014/main" id="{774D40F7-5229-25A0-7304-B608AE54D47C}"/>
              </a:ext>
            </a:extLst>
          </p:cNvPr>
          <p:cNvSpPr txBox="1"/>
          <p:nvPr/>
        </p:nvSpPr>
        <p:spPr>
          <a:xfrm>
            <a:off x="3734189" y="333522"/>
            <a:ext cx="5098360" cy="584775"/>
          </a:xfrm>
          <a:prstGeom prst="rect">
            <a:avLst/>
          </a:prstGeom>
          <a:noFill/>
        </p:spPr>
        <p:txBody>
          <a:bodyPr wrap="square" rtlCol="0">
            <a:spAutoFit/>
          </a:bodyPr>
          <a:lstStyle/>
          <a:p>
            <a:r>
              <a:rPr lang="en-GB" sz="3200" dirty="0">
                <a:solidFill>
                  <a:schemeClr val="bg1"/>
                </a:solidFill>
              </a:rPr>
              <a:t>Work Breakdown Structure </a:t>
            </a:r>
          </a:p>
        </p:txBody>
      </p:sp>
      <p:sp>
        <p:nvSpPr>
          <p:cNvPr id="6" name="TextBox 5">
            <a:extLst>
              <a:ext uri="{FF2B5EF4-FFF2-40B4-BE49-F238E27FC236}">
                <a16:creationId xmlns:a16="http://schemas.microsoft.com/office/drawing/2014/main" id="{EEBE92A7-493D-56B0-3692-45B6D55F9811}"/>
              </a:ext>
            </a:extLst>
          </p:cNvPr>
          <p:cNvSpPr txBox="1"/>
          <p:nvPr/>
        </p:nvSpPr>
        <p:spPr>
          <a:xfrm>
            <a:off x="7524362" y="5972681"/>
            <a:ext cx="4667638" cy="523220"/>
          </a:xfrm>
          <a:prstGeom prst="rect">
            <a:avLst/>
          </a:prstGeom>
          <a:noFill/>
        </p:spPr>
        <p:txBody>
          <a:bodyPr wrap="square">
            <a:spAutoFit/>
          </a:bodyPr>
          <a:lstStyle/>
          <a:p>
            <a:r>
              <a:rPr lang="en-GB" sz="1400" dirty="0"/>
              <a:t>Source:( Bridge Construction Planning, 2017).</a:t>
            </a:r>
          </a:p>
          <a:p>
            <a:r>
              <a:rPr lang="en-GB" sz="1400" dirty="0"/>
              <a:t>And (</a:t>
            </a:r>
            <a:r>
              <a:rPr lang="en-GB" sz="1400" dirty="0" err="1"/>
              <a:t>Kurnia</a:t>
            </a:r>
            <a:r>
              <a:rPr lang="en-GB" sz="1400" dirty="0"/>
              <a:t>, </a:t>
            </a:r>
            <a:r>
              <a:rPr lang="en-GB" sz="1400" dirty="0" err="1"/>
              <a:t>Latief</a:t>
            </a:r>
            <a:r>
              <a:rPr lang="en-GB" sz="1400" dirty="0"/>
              <a:t> &amp; </a:t>
            </a:r>
            <a:r>
              <a:rPr lang="en-GB" sz="1400" dirty="0" err="1"/>
              <a:t>Riantini</a:t>
            </a:r>
            <a:r>
              <a:rPr lang="en-GB" sz="1400" dirty="0"/>
              <a:t>, 2018). </a:t>
            </a:r>
          </a:p>
        </p:txBody>
      </p:sp>
    </p:spTree>
    <p:extLst>
      <p:ext uri="{BB962C8B-B14F-4D97-AF65-F5344CB8AC3E}">
        <p14:creationId xmlns:p14="http://schemas.microsoft.com/office/powerpoint/2010/main" val="2783438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aph of a bridge&#10;&#10;Description automatically generated">
            <a:extLst>
              <a:ext uri="{FF2B5EF4-FFF2-40B4-BE49-F238E27FC236}">
                <a16:creationId xmlns:a16="http://schemas.microsoft.com/office/drawing/2014/main" id="{6648A450-94B0-F936-E65E-E0298CC8083F}"/>
              </a:ext>
            </a:extLst>
          </p:cNvPr>
          <p:cNvPicPr>
            <a:picLocks noChangeAspect="1"/>
          </p:cNvPicPr>
          <p:nvPr/>
        </p:nvPicPr>
        <p:blipFill rotWithShape="1">
          <a:blip r:embed="rId2"/>
          <a:srcRect r="7999" b="-1"/>
          <a:stretch/>
        </p:blipFill>
        <p:spPr>
          <a:xfrm>
            <a:off x="-3048" y="10"/>
            <a:ext cx="12191999" cy="6857990"/>
          </a:xfrm>
          <a:prstGeom prst="rect">
            <a:avLst/>
          </a:prstGeom>
        </p:spPr>
      </p:pic>
      <p:sp>
        <p:nvSpPr>
          <p:cNvPr id="2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DBBA35D-BEA7-804A-3DC6-FA563E9F48D2}"/>
              </a:ext>
            </a:extLst>
          </p:cNvPr>
          <p:cNvSpPr txBox="1"/>
          <p:nvPr/>
        </p:nvSpPr>
        <p:spPr>
          <a:xfrm>
            <a:off x="1402080" y="-683588"/>
            <a:ext cx="10058400" cy="3574778"/>
          </a:xfrm>
          <a:prstGeom prst="rect">
            <a:avLst/>
          </a:prstGeom>
          <a:effectLst>
            <a:outerShdw blurRad="50800" dist="38100" dir="2700000" algn="tl" rotWithShape="0">
              <a:prstClr val="black">
                <a:alpha val="40000"/>
              </a:prstClr>
            </a:outerShdw>
          </a:effectLst>
        </p:spPr>
        <p:txBody>
          <a:bodyPr vert="horz" lIns="91440" tIns="45720" rIns="91440" bIns="45720" rtlCol="0" anchor="b">
            <a:normAutofit/>
          </a:bodyPr>
          <a:lstStyle/>
          <a:p>
            <a:pPr algn="ctr">
              <a:lnSpc>
                <a:spcPct val="90000"/>
              </a:lnSpc>
              <a:spcBef>
                <a:spcPct val="0"/>
              </a:spcBef>
              <a:spcAft>
                <a:spcPts val="600"/>
              </a:spcAft>
            </a:pPr>
            <a:endParaRPr lang="en-US" sz="5200" dirty="0">
              <a:latin typeface="+mj-lt"/>
              <a:ea typeface="+mj-ea"/>
              <a:cs typeface="+mj-cs"/>
            </a:endParaRPr>
          </a:p>
        </p:txBody>
      </p:sp>
      <p:sp>
        <p:nvSpPr>
          <p:cNvPr id="4" name="TextBox 3">
            <a:extLst>
              <a:ext uri="{FF2B5EF4-FFF2-40B4-BE49-F238E27FC236}">
                <a16:creationId xmlns:a16="http://schemas.microsoft.com/office/drawing/2014/main" id="{1CF1DB4B-E776-4E63-E292-14F7BF1184DE}"/>
              </a:ext>
            </a:extLst>
          </p:cNvPr>
          <p:cNvSpPr txBox="1"/>
          <p:nvPr/>
        </p:nvSpPr>
        <p:spPr>
          <a:xfrm>
            <a:off x="10025742" y="6581001"/>
            <a:ext cx="2327988" cy="307777"/>
          </a:xfrm>
          <a:prstGeom prst="rect">
            <a:avLst/>
          </a:prstGeom>
          <a:noFill/>
        </p:spPr>
        <p:txBody>
          <a:bodyPr wrap="square">
            <a:spAutoFit/>
          </a:bodyPr>
          <a:lstStyle/>
          <a:p>
            <a:r>
              <a:rPr lang="en-GB" sz="1400" dirty="0"/>
              <a:t>Source: (</a:t>
            </a:r>
            <a:r>
              <a:rPr lang="en-GB" sz="1400" dirty="0" err="1"/>
              <a:t>Agoba</a:t>
            </a:r>
            <a:r>
              <a:rPr lang="en-GB" sz="1400" dirty="0"/>
              <a:t>, 2023)</a:t>
            </a:r>
          </a:p>
        </p:txBody>
      </p:sp>
    </p:spTree>
    <p:extLst>
      <p:ext uri="{BB962C8B-B14F-4D97-AF65-F5344CB8AC3E}">
        <p14:creationId xmlns:p14="http://schemas.microsoft.com/office/powerpoint/2010/main" val="1100432846"/>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ridge over a river&#10;&#10;Description automatically generated">
            <a:extLst>
              <a:ext uri="{FF2B5EF4-FFF2-40B4-BE49-F238E27FC236}">
                <a16:creationId xmlns:a16="http://schemas.microsoft.com/office/drawing/2014/main" id="{E6D5F1AA-38DC-A416-8FA2-3BC0511838C6}"/>
              </a:ext>
            </a:extLst>
          </p:cNvPr>
          <p:cNvPicPr>
            <a:picLocks noChangeAspect="1"/>
          </p:cNvPicPr>
          <p:nvPr/>
        </p:nvPicPr>
        <p:blipFill>
          <a:blip r:embed="rId2">
            <a:alphaModFix amt="69000"/>
            <a:extLst>
              <a:ext uri="{28A0092B-C50C-407E-A947-70E740481C1C}">
                <a14:useLocalDpi xmlns:a14="http://schemas.microsoft.com/office/drawing/2010/main" val="0"/>
              </a:ext>
            </a:extLst>
          </a:blip>
          <a:stretch>
            <a:fillRect/>
          </a:stretch>
        </p:blipFill>
        <p:spPr>
          <a:xfrm>
            <a:off x="1219200" y="266700"/>
            <a:ext cx="9753600" cy="6191250"/>
          </a:xfrm>
          <a:prstGeom prst="rect">
            <a:avLst/>
          </a:prstGeom>
        </p:spPr>
      </p:pic>
      <p:pic>
        <p:nvPicPr>
          <p:cNvPr id="4" name="Picture 3">
            <a:extLst>
              <a:ext uri="{FF2B5EF4-FFF2-40B4-BE49-F238E27FC236}">
                <a16:creationId xmlns:a16="http://schemas.microsoft.com/office/drawing/2014/main" id="{C43E99B7-2E71-9250-E4E2-AA2C74EC17EC}"/>
              </a:ext>
            </a:extLst>
          </p:cNvPr>
          <p:cNvPicPr>
            <a:picLocks noChangeAspect="1"/>
          </p:cNvPicPr>
          <p:nvPr/>
        </p:nvPicPr>
        <p:blipFill>
          <a:blip r:embed="rId3"/>
          <a:stretch>
            <a:fillRect/>
          </a:stretch>
        </p:blipFill>
        <p:spPr>
          <a:xfrm>
            <a:off x="2478410" y="2191256"/>
            <a:ext cx="7476872" cy="3722527"/>
          </a:xfrm>
          <a:prstGeom prst="rect">
            <a:avLst/>
          </a:prstGeom>
        </p:spPr>
      </p:pic>
      <p:sp>
        <p:nvSpPr>
          <p:cNvPr id="5" name="TextBox 4">
            <a:extLst>
              <a:ext uri="{FF2B5EF4-FFF2-40B4-BE49-F238E27FC236}">
                <a16:creationId xmlns:a16="http://schemas.microsoft.com/office/drawing/2014/main" id="{026E74CE-AE44-9102-36B0-ADBF9ADE0B3A}"/>
              </a:ext>
            </a:extLst>
          </p:cNvPr>
          <p:cNvSpPr txBox="1"/>
          <p:nvPr/>
        </p:nvSpPr>
        <p:spPr>
          <a:xfrm>
            <a:off x="3657601" y="944217"/>
            <a:ext cx="5283476" cy="707886"/>
          </a:xfrm>
          <a:prstGeom prst="rect">
            <a:avLst/>
          </a:prstGeom>
          <a:noFill/>
        </p:spPr>
        <p:txBody>
          <a:bodyPr wrap="square" rtlCol="0">
            <a:spAutoFit/>
          </a:bodyPr>
          <a:lstStyle/>
          <a:p>
            <a:r>
              <a:rPr lang="en-GB" sz="4000" dirty="0">
                <a:solidFill>
                  <a:schemeClr val="bg1"/>
                </a:solidFill>
              </a:rPr>
              <a:t>Allocation of resources </a:t>
            </a:r>
          </a:p>
        </p:txBody>
      </p:sp>
      <p:sp>
        <p:nvSpPr>
          <p:cNvPr id="6" name="TextBox 5">
            <a:extLst>
              <a:ext uri="{FF2B5EF4-FFF2-40B4-BE49-F238E27FC236}">
                <a16:creationId xmlns:a16="http://schemas.microsoft.com/office/drawing/2014/main" id="{62C2FEC6-EC44-A435-D1E1-B89FAD9B3C75}"/>
              </a:ext>
            </a:extLst>
          </p:cNvPr>
          <p:cNvSpPr txBox="1"/>
          <p:nvPr/>
        </p:nvSpPr>
        <p:spPr>
          <a:xfrm>
            <a:off x="8273921" y="6031978"/>
            <a:ext cx="1933769" cy="307777"/>
          </a:xfrm>
          <a:prstGeom prst="rect">
            <a:avLst/>
          </a:prstGeom>
          <a:noFill/>
        </p:spPr>
        <p:txBody>
          <a:bodyPr wrap="square">
            <a:spAutoFit/>
          </a:bodyPr>
          <a:lstStyle/>
          <a:p>
            <a:r>
              <a:rPr lang="en-GB" sz="1400" dirty="0"/>
              <a:t>Source: (</a:t>
            </a:r>
            <a:r>
              <a:rPr lang="en-GB" sz="1400" dirty="0" err="1"/>
              <a:t>Agoba</a:t>
            </a:r>
            <a:r>
              <a:rPr lang="en-GB" sz="1400" dirty="0"/>
              <a:t>, 2023)</a:t>
            </a:r>
          </a:p>
        </p:txBody>
      </p:sp>
    </p:spTree>
    <p:extLst>
      <p:ext uri="{BB962C8B-B14F-4D97-AF65-F5344CB8AC3E}">
        <p14:creationId xmlns:p14="http://schemas.microsoft.com/office/powerpoint/2010/main" val="1551786184"/>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09FF9A-4FCE-468E-A86A-C9AB525EAE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021E12D4-3A88-428D-8E5E-AF1AFD923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Magnifying glass showing decling performance">
            <a:extLst>
              <a:ext uri="{FF2B5EF4-FFF2-40B4-BE49-F238E27FC236}">
                <a16:creationId xmlns:a16="http://schemas.microsoft.com/office/drawing/2014/main" id="{90F5C307-1758-CF6A-CA56-060F74511852}"/>
              </a:ext>
            </a:extLst>
          </p:cNvPr>
          <p:cNvPicPr>
            <a:picLocks noChangeAspect="1"/>
          </p:cNvPicPr>
          <p:nvPr/>
        </p:nvPicPr>
        <p:blipFill rotWithShape="1">
          <a:blip r:embed="rId2">
            <a:alphaModFix amt="60000"/>
          </a:blip>
          <a:srcRect t="1220" b="14510"/>
          <a:stretch/>
        </p:blipFill>
        <p:spPr>
          <a:xfrm>
            <a:off x="-1" y="-198773"/>
            <a:ext cx="12192001" cy="6857990"/>
          </a:xfrm>
          <a:prstGeom prst="rect">
            <a:avLst/>
          </a:prstGeom>
        </p:spPr>
      </p:pic>
      <p:sp>
        <p:nvSpPr>
          <p:cNvPr id="2" name="TextBox 1">
            <a:extLst>
              <a:ext uri="{FF2B5EF4-FFF2-40B4-BE49-F238E27FC236}">
                <a16:creationId xmlns:a16="http://schemas.microsoft.com/office/drawing/2014/main" id="{54A0768F-3E09-8D57-577D-BE347FD5CF30}"/>
              </a:ext>
            </a:extLst>
          </p:cNvPr>
          <p:cNvSpPr txBox="1"/>
          <p:nvPr/>
        </p:nvSpPr>
        <p:spPr>
          <a:xfrm>
            <a:off x="836676" y="129209"/>
            <a:ext cx="10515600" cy="135590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200" u="sng" dirty="0">
                <a:solidFill>
                  <a:srgbClr val="FFFFFF"/>
                </a:solidFill>
                <a:latin typeface="+mj-lt"/>
                <a:ea typeface="+mj-ea"/>
                <a:cs typeface="+mj-cs"/>
              </a:rPr>
              <a:t>Risk</a:t>
            </a:r>
            <a:r>
              <a:rPr lang="en-US" sz="5200" dirty="0">
                <a:solidFill>
                  <a:srgbClr val="FFFFFF"/>
                </a:solidFill>
                <a:latin typeface="+mj-lt"/>
                <a:ea typeface="+mj-ea"/>
                <a:cs typeface="+mj-cs"/>
              </a:rPr>
              <a:t> </a:t>
            </a:r>
            <a:r>
              <a:rPr lang="en-US" sz="5200" u="sng" dirty="0">
                <a:solidFill>
                  <a:srgbClr val="FFFFFF"/>
                </a:solidFill>
                <a:latin typeface="+mj-lt"/>
                <a:ea typeface="+mj-ea"/>
                <a:cs typeface="+mj-cs"/>
              </a:rPr>
              <a:t>Identification</a:t>
            </a:r>
          </a:p>
        </p:txBody>
      </p:sp>
      <p:sp>
        <p:nvSpPr>
          <p:cNvPr id="5" name="TextBox 4">
            <a:extLst>
              <a:ext uri="{FF2B5EF4-FFF2-40B4-BE49-F238E27FC236}">
                <a16:creationId xmlns:a16="http://schemas.microsoft.com/office/drawing/2014/main" id="{C33F65AB-F8BA-D217-4936-51B581A69AC3}"/>
              </a:ext>
            </a:extLst>
          </p:cNvPr>
          <p:cNvSpPr txBox="1"/>
          <p:nvPr/>
        </p:nvSpPr>
        <p:spPr>
          <a:xfrm>
            <a:off x="564874" y="3307211"/>
            <a:ext cx="6172200" cy="2677656"/>
          </a:xfrm>
          <a:prstGeom prst="rect">
            <a:avLst/>
          </a:prstGeom>
          <a:noFill/>
        </p:spPr>
        <p:txBody>
          <a:bodyPr wrap="square">
            <a:spAutoFit/>
          </a:bodyPr>
          <a:lstStyle/>
          <a:p>
            <a:r>
              <a:rPr lang="en-GB" sz="2800" dirty="0">
                <a:solidFill>
                  <a:schemeClr val="bg1"/>
                </a:solidFill>
              </a:rPr>
              <a:t>1. Design and Engineering Risks </a:t>
            </a:r>
          </a:p>
          <a:p>
            <a:r>
              <a:rPr lang="en-GB" sz="2800" dirty="0">
                <a:solidFill>
                  <a:schemeClr val="bg1"/>
                </a:solidFill>
              </a:rPr>
              <a:t>2. Construction Risks </a:t>
            </a:r>
          </a:p>
          <a:p>
            <a:r>
              <a:rPr lang="en-GB" sz="2800" dirty="0">
                <a:solidFill>
                  <a:schemeClr val="bg1"/>
                </a:solidFill>
              </a:rPr>
              <a:t>3. Environmental Risks </a:t>
            </a:r>
          </a:p>
          <a:p>
            <a:r>
              <a:rPr lang="en-GB" sz="2800" dirty="0">
                <a:solidFill>
                  <a:schemeClr val="bg1"/>
                </a:solidFill>
              </a:rPr>
              <a:t>4. Cost and Budget Risks </a:t>
            </a:r>
          </a:p>
          <a:p>
            <a:r>
              <a:rPr lang="en-GB" sz="2800" dirty="0">
                <a:solidFill>
                  <a:schemeClr val="bg1"/>
                </a:solidFill>
              </a:rPr>
              <a:t>5. Stakeholder Risks </a:t>
            </a:r>
          </a:p>
          <a:p>
            <a:r>
              <a:rPr lang="en-GB" sz="2800" dirty="0">
                <a:solidFill>
                  <a:schemeClr val="bg1"/>
                </a:solidFill>
              </a:rPr>
              <a:t>6. Safety and Security Risks </a:t>
            </a:r>
          </a:p>
        </p:txBody>
      </p:sp>
    </p:spTree>
    <p:extLst>
      <p:ext uri="{BB962C8B-B14F-4D97-AF65-F5344CB8AC3E}">
        <p14:creationId xmlns:p14="http://schemas.microsoft.com/office/powerpoint/2010/main" val="184734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B0EFD0-F828-7773-3EE7-474539120036}"/>
              </a:ext>
            </a:extLst>
          </p:cNvPr>
          <p:cNvPicPr>
            <a:picLocks noChangeAspect="1"/>
          </p:cNvPicPr>
          <p:nvPr/>
        </p:nvPicPr>
        <p:blipFill>
          <a:blip r:embed="rId2"/>
          <a:stretch>
            <a:fillRect/>
          </a:stretch>
        </p:blipFill>
        <p:spPr>
          <a:xfrm>
            <a:off x="183767" y="464389"/>
            <a:ext cx="7053683" cy="5352752"/>
          </a:xfrm>
          <a:prstGeom prst="rect">
            <a:avLst/>
          </a:prstGeom>
        </p:spPr>
      </p:pic>
      <p:sp>
        <p:nvSpPr>
          <p:cNvPr id="4" name="TextBox 3">
            <a:extLst>
              <a:ext uri="{FF2B5EF4-FFF2-40B4-BE49-F238E27FC236}">
                <a16:creationId xmlns:a16="http://schemas.microsoft.com/office/drawing/2014/main" id="{7FA6B67C-08CB-A3AB-AADE-05CE9C92897B}"/>
              </a:ext>
            </a:extLst>
          </p:cNvPr>
          <p:cNvSpPr txBox="1"/>
          <p:nvPr/>
        </p:nvSpPr>
        <p:spPr>
          <a:xfrm>
            <a:off x="7604449" y="688324"/>
            <a:ext cx="3834882" cy="4770537"/>
          </a:xfrm>
          <a:prstGeom prst="rect">
            <a:avLst/>
          </a:prstGeom>
          <a:noFill/>
        </p:spPr>
        <p:txBody>
          <a:bodyPr wrap="square" rtlCol="0">
            <a:spAutoFit/>
          </a:bodyPr>
          <a:lstStyle/>
          <a:p>
            <a:r>
              <a:rPr lang="en-GB" sz="1600" b="1" dirty="0"/>
              <a:t>Safety and Security Risks (R6) - Risk Mitigation</a:t>
            </a:r>
          </a:p>
          <a:p>
            <a:endParaRPr lang="en-GB" sz="1600" dirty="0"/>
          </a:p>
          <a:p>
            <a:r>
              <a:rPr lang="en-GB" sz="1600" dirty="0"/>
              <a:t>Developing a comprehensive safety plan that includes safety protocols, guidelines, and training for all project personnel. Conducting regular safety inspections and audits to identify potential hazards and ensure compliance with safety regulations.</a:t>
            </a:r>
          </a:p>
          <a:p>
            <a:endParaRPr lang="en-GB" sz="1600" dirty="0"/>
          </a:p>
          <a:p>
            <a:r>
              <a:rPr lang="en-GB" sz="1600" b="1" dirty="0"/>
              <a:t>Contingency Plan</a:t>
            </a:r>
          </a:p>
          <a:p>
            <a:endParaRPr lang="en-GB" sz="1600" dirty="0"/>
          </a:p>
          <a:p>
            <a:r>
              <a:rPr lang="en-GB" sz="1600" dirty="0"/>
              <a:t>Designating responsible individuals or teams for managing emergencies and ensuring their readiness through regular drills and training. Developing alternative project schedules or resource plans that can accommodate potential safety-related delays or disruptions. </a:t>
            </a:r>
          </a:p>
        </p:txBody>
      </p:sp>
      <p:sp>
        <p:nvSpPr>
          <p:cNvPr id="5" name="TextBox 4">
            <a:extLst>
              <a:ext uri="{FF2B5EF4-FFF2-40B4-BE49-F238E27FC236}">
                <a16:creationId xmlns:a16="http://schemas.microsoft.com/office/drawing/2014/main" id="{075F4FF3-9413-F0BB-FB95-437D10B53AA8}"/>
              </a:ext>
            </a:extLst>
          </p:cNvPr>
          <p:cNvSpPr txBox="1"/>
          <p:nvPr/>
        </p:nvSpPr>
        <p:spPr>
          <a:xfrm>
            <a:off x="4243097" y="5744938"/>
            <a:ext cx="2782855" cy="307777"/>
          </a:xfrm>
          <a:prstGeom prst="rect">
            <a:avLst/>
          </a:prstGeom>
          <a:noFill/>
        </p:spPr>
        <p:txBody>
          <a:bodyPr wrap="square">
            <a:spAutoFit/>
          </a:bodyPr>
          <a:lstStyle/>
          <a:p>
            <a:r>
              <a:rPr lang="fr-FR" sz="1400" dirty="0"/>
              <a:t>Source: (</a:t>
            </a:r>
            <a:r>
              <a:rPr lang="fr-FR" sz="1400" dirty="0" err="1"/>
              <a:t>Munawar</a:t>
            </a:r>
            <a:r>
              <a:rPr lang="fr-FR" sz="1400" dirty="0"/>
              <a:t>, H.S. et al. (2022)</a:t>
            </a:r>
            <a:endParaRPr lang="en-GB" sz="1400" dirty="0"/>
          </a:p>
        </p:txBody>
      </p:sp>
    </p:spTree>
    <p:extLst>
      <p:ext uri="{BB962C8B-B14F-4D97-AF65-F5344CB8AC3E}">
        <p14:creationId xmlns:p14="http://schemas.microsoft.com/office/powerpoint/2010/main" val="84652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4" dur="500"/>
                                        <p:tgtEl>
                                          <p:spTgt spid="4">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1000"/>
                                        <p:tgtEl>
                                          <p:spTgt spid="4">
                                            <p:txEl>
                                              <p:pRg st="4" end="4"/>
                                            </p:txEl>
                                          </p:spTgt>
                                        </p:tgtEl>
                                      </p:cBhvr>
                                    </p:animEffect>
                                    <p:anim calcmode="lin" valueType="num">
                                      <p:cBhvr>
                                        <p:cTn id="2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4">
                                            <p:txEl>
                                              <p:pRg st="6" end="6"/>
                                            </p:txEl>
                                          </p:spTgt>
                                        </p:tgtEl>
                                        <p:attrNameLst>
                                          <p:attrName>style.visibility</p:attrName>
                                        </p:attrNameLst>
                                      </p:cBhvr>
                                      <p:to>
                                        <p:strVal val="visible"/>
                                      </p:to>
                                    </p:set>
                                    <p:animEffect transition="in" filter="randombar(horizontal)">
                                      <p:cBhvr>
                                        <p:cTn id="26"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3" descr="Blood in a test tube">
            <a:extLst>
              <a:ext uri="{FF2B5EF4-FFF2-40B4-BE49-F238E27FC236}">
                <a16:creationId xmlns:a16="http://schemas.microsoft.com/office/drawing/2014/main" id="{2C262615-2D64-8AFD-7630-4BD92CDBC59F}"/>
              </a:ext>
            </a:extLst>
          </p:cNvPr>
          <p:cNvPicPr>
            <a:picLocks noChangeAspect="1"/>
          </p:cNvPicPr>
          <p:nvPr/>
        </p:nvPicPr>
        <p:blipFill rotWithShape="1">
          <a:blip r:embed="rId2">
            <a:alphaModFix amt="50000"/>
          </a:blip>
          <a:srcRect t="2550" b="13180"/>
          <a:stretch/>
        </p:blipFill>
        <p:spPr>
          <a:xfrm>
            <a:off x="20" y="1"/>
            <a:ext cx="12191980" cy="6857999"/>
          </a:xfrm>
          <a:prstGeom prst="rect">
            <a:avLst/>
          </a:prstGeom>
        </p:spPr>
      </p:pic>
      <p:sp>
        <p:nvSpPr>
          <p:cNvPr id="2" name="TextBox 1">
            <a:extLst>
              <a:ext uri="{FF2B5EF4-FFF2-40B4-BE49-F238E27FC236}">
                <a16:creationId xmlns:a16="http://schemas.microsoft.com/office/drawing/2014/main" id="{AC7D5CDA-A8C3-2B0B-E5F0-F96922417691}"/>
              </a:ext>
            </a:extLst>
          </p:cNvPr>
          <p:cNvSpPr txBox="1"/>
          <p:nvPr/>
        </p:nvSpPr>
        <p:spPr>
          <a:xfrm>
            <a:off x="1524000" y="1122362"/>
            <a:ext cx="9144000" cy="290051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7200" b="1" dirty="0">
                <a:solidFill>
                  <a:srgbClr val="FFFFFF"/>
                </a:solidFill>
                <a:latin typeface="+mj-lt"/>
                <a:ea typeface="+mj-ea"/>
                <a:cs typeface="+mj-cs"/>
              </a:rPr>
              <a:t>Conclusion</a:t>
            </a:r>
          </a:p>
        </p:txBody>
      </p:sp>
    </p:spTree>
    <p:extLst>
      <p:ext uri="{BB962C8B-B14F-4D97-AF65-F5344CB8AC3E}">
        <p14:creationId xmlns:p14="http://schemas.microsoft.com/office/powerpoint/2010/main" val="82432416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2">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6A1E440-C476-51EA-B92F-428919490E61}"/>
              </a:ext>
            </a:extLst>
          </p:cNvPr>
          <p:cNvSpPr txBox="1"/>
          <p:nvPr/>
        </p:nvSpPr>
        <p:spPr>
          <a:xfrm>
            <a:off x="945503" y="285750"/>
            <a:ext cx="5514609" cy="5655227"/>
          </a:xfrm>
          <a:prstGeom prst="rect">
            <a:avLst/>
          </a:prstGeom>
        </p:spPr>
        <p:txBody>
          <a:bodyPr vert="horz" lIns="91440" tIns="45720" rIns="91440" bIns="45720" rtlCol="0" anchor="t">
            <a:normAutofit lnSpcReduction="10000"/>
          </a:bodyPr>
          <a:lstStyle/>
          <a:p>
            <a:pPr>
              <a:lnSpc>
                <a:spcPct val="90000"/>
              </a:lnSpc>
              <a:spcBef>
                <a:spcPct val="0"/>
              </a:spcBef>
              <a:spcAft>
                <a:spcPts val="600"/>
              </a:spcAft>
            </a:pPr>
            <a:r>
              <a:rPr lang="en-US" sz="4000" dirty="0"/>
              <a:t>Reference list</a:t>
            </a:r>
          </a:p>
          <a:p>
            <a:pPr indent="-228600">
              <a:lnSpc>
                <a:spcPct val="90000"/>
              </a:lnSpc>
              <a:spcBef>
                <a:spcPct val="0"/>
              </a:spcBef>
              <a:spcAft>
                <a:spcPts val="600"/>
              </a:spcAft>
              <a:buFont typeface="Arial" panose="020B0604020202020204" pitchFamily="34" charset="0"/>
              <a:buChar char="•"/>
            </a:pPr>
            <a:r>
              <a:rPr lang="en-US" sz="1400" dirty="0" err="1"/>
              <a:t>Agoba</a:t>
            </a:r>
            <a:r>
              <a:rPr lang="en-US" sz="1400" dirty="0"/>
              <a:t>, A. (2023)’ Week three Quad chart and stakeholder analysis’ [ PowerPoint presentation]. BMSW5104: Managing projects in organizations. Available at: UWTSD (Accessed: 2023) </a:t>
            </a:r>
          </a:p>
          <a:p>
            <a:pPr indent="-228600">
              <a:lnSpc>
                <a:spcPct val="90000"/>
              </a:lnSpc>
              <a:spcBef>
                <a:spcPct val="0"/>
              </a:spcBef>
              <a:spcAft>
                <a:spcPts val="600"/>
              </a:spcAft>
              <a:buFont typeface="Arial" panose="020B0604020202020204" pitchFamily="34" charset="0"/>
              <a:buChar char="•"/>
            </a:pPr>
            <a:r>
              <a:rPr lang="en-US" sz="1400" dirty="0" err="1"/>
              <a:t>Agoba</a:t>
            </a:r>
            <a:r>
              <a:rPr lang="en-US" sz="1400" dirty="0"/>
              <a:t>, A. (2023)’ Week four project management scope, [ PowerPoint presentation]. BMSW5104: Managing projects in </a:t>
            </a:r>
            <a:r>
              <a:rPr lang="en-US" sz="1400" dirty="0" err="1"/>
              <a:t>organisations</a:t>
            </a:r>
            <a:r>
              <a:rPr lang="en-US" sz="1400" dirty="0"/>
              <a:t>. Available at: UWTSD (Accessed:2023) </a:t>
            </a:r>
          </a:p>
          <a:p>
            <a:pPr indent="-228600">
              <a:lnSpc>
                <a:spcPct val="90000"/>
              </a:lnSpc>
              <a:spcBef>
                <a:spcPct val="0"/>
              </a:spcBef>
              <a:spcAft>
                <a:spcPts val="600"/>
              </a:spcAft>
              <a:buFont typeface="Arial" panose="020B0604020202020204" pitchFamily="34" charset="0"/>
              <a:buChar char="•"/>
            </a:pPr>
            <a:r>
              <a:rPr lang="en-US" sz="1400" dirty="0"/>
              <a:t>Bridge Construction Planning (2017). Available at: https://theconstructor.org/structures/bridge-construction-planning/15656/ (Accessed: 23 June 2023) </a:t>
            </a:r>
          </a:p>
          <a:p>
            <a:pPr indent="-228600">
              <a:lnSpc>
                <a:spcPct val="90000"/>
              </a:lnSpc>
              <a:spcBef>
                <a:spcPct val="0"/>
              </a:spcBef>
              <a:spcAft>
                <a:spcPts val="600"/>
              </a:spcAft>
              <a:buFont typeface="Arial" panose="020B0604020202020204" pitchFamily="34" charset="0"/>
              <a:buChar char="•"/>
            </a:pPr>
            <a:r>
              <a:rPr lang="en-US" sz="1400" dirty="0" err="1"/>
              <a:t>Kurnia</a:t>
            </a:r>
            <a:r>
              <a:rPr lang="en-US" sz="1400" dirty="0"/>
              <a:t>, RF, </a:t>
            </a:r>
            <a:r>
              <a:rPr lang="en-US" sz="1400" dirty="0" err="1"/>
              <a:t>Latief</a:t>
            </a:r>
            <a:r>
              <a:rPr lang="en-US" sz="1400" dirty="0"/>
              <a:t>, Y &amp; </a:t>
            </a:r>
            <a:r>
              <a:rPr lang="en-US" sz="1400" dirty="0" err="1"/>
              <a:t>Riantini</a:t>
            </a:r>
            <a:r>
              <a:rPr lang="en-US" sz="1400" dirty="0"/>
              <a:t>, LS 2018, The development of risk-based standardized WBS (Work Breakdown Structure) for cost estimation of concrete Precast bridge construction. in Proceedings of the International Conference on Industrial Engineering and Operations Management, IEOM 2018. Proceedings of the International Conference on Industrial Engineering and Operations Management, vol. 2018-March, IEOM Society, pp. 731-739, 8th International Conference on Industrial Engineering and Operations Management, IEOM 2018, Bandung, Indonesia, 6/03/18. </a:t>
            </a:r>
          </a:p>
          <a:p>
            <a:pPr indent="-228600">
              <a:lnSpc>
                <a:spcPct val="90000"/>
              </a:lnSpc>
              <a:spcBef>
                <a:spcPct val="0"/>
              </a:spcBef>
              <a:spcAft>
                <a:spcPts val="600"/>
              </a:spcAft>
              <a:buFont typeface="Arial" panose="020B0604020202020204" pitchFamily="34" charset="0"/>
              <a:buChar char="•"/>
            </a:pPr>
            <a:r>
              <a:rPr lang="en-US" sz="1400" dirty="0"/>
              <a:t>Munawar, H.S. et al. (2022) ‘Disruptive Technologies as a Solution for Disaster Risk Management: A Review’, Science of The Total Environment, 806, p. 151351. </a:t>
            </a:r>
            <a:r>
              <a:rPr lang="en-US" sz="1400" dirty="0" err="1"/>
              <a:t>doi</a:t>
            </a:r>
            <a:r>
              <a:rPr lang="en-US" sz="1400" dirty="0"/>
              <a:t>: 10.1016/j.scitotenv.2021.151351. Available from https://doi.org/10.1016/j.scitotenv.2021.151351 [Accessed: 20/06/2023] </a:t>
            </a:r>
          </a:p>
          <a:p>
            <a:pPr indent="-228600">
              <a:lnSpc>
                <a:spcPct val="90000"/>
              </a:lnSpc>
              <a:spcBef>
                <a:spcPct val="0"/>
              </a:spcBef>
              <a:spcAft>
                <a:spcPts val="600"/>
              </a:spcAft>
              <a:buFont typeface="Arial" panose="020B0604020202020204" pitchFamily="34" charset="0"/>
              <a:buChar char="•"/>
            </a:pPr>
            <a:r>
              <a:rPr lang="en-US" sz="1400" dirty="0" err="1"/>
              <a:t>Peachyessay</a:t>
            </a:r>
            <a:r>
              <a:rPr lang="en-US" sz="1400" dirty="0"/>
              <a:t> (2021) Constructing a bridge: Development of a city, Peachy Essay. Available at: https://peachyessay.com/sample-essay/constructing-a-bridge-development-of-a-city/ (Accessed: 20 June 2023). </a:t>
            </a:r>
          </a:p>
          <a:p>
            <a:pPr indent="-228600">
              <a:lnSpc>
                <a:spcPct val="90000"/>
              </a:lnSpc>
              <a:spcBef>
                <a:spcPct val="0"/>
              </a:spcBef>
              <a:spcAft>
                <a:spcPts val="600"/>
              </a:spcAft>
              <a:buFont typeface="Arial" panose="020B0604020202020204" pitchFamily="34" charset="0"/>
              <a:buChar char="•"/>
            </a:pPr>
            <a:endParaRPr lang="en-US" sz="800" dirty="0"/>
          </a:p>
          <a:p>
            <a:pPr indent="-228600">
              <a:lnSpc>
                <a:spcPct val="90000"/>
              </a:lnSpc>
              <a:spcBef>
                <a:spcPct val="0"/>
              </a:spcBef>
              <a:spcAft>
                <a:spcPts val="600"/>
              </a:spcAft>
              <a:buFont typeface="Arial" panose="020B0604020202020204" pitchFamily="34" charset="0"/>
              <a:buChar char="•"/>
            </a:pPr>
            <a:endParaRPr lang="en-US" sz="800" dirty="0"/>
          </a:p>
          <a:p>
            <a:pPr indent="-228600">
              <a:lnSpc>
                <a:spcPct val="90000"/>
              </a:lnSpc>
              <a:spcBef>
                <a:spcPct val="0"/>
              </a:spcBef>
              <a:spcAft>
                <a:spcPts val="600"/>
              </a:spcAft>
              <a:buFont typeface="Arial" panose="020B0604020202020204" pitchFamily="34" charset="0"/>
              <a:buChar char="•"/>
            </a:pPr>
            <a:endParaRPr lang="en-US" sz="800" dirty="0"/>
          </a:p>
        </p:txBody>
      </p:sp>
      <p:sp>
        <p:nvSpPr>
          <p:cNvPr id="66" name="Rectangle 65">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descr="Books">
            <a:extLst>
              <a:ext uri="{FF2B5EF4-FFF2-40B4-BE49-F238E27FC236}">
                <a16:creationId xmlns:a16="http://schemas.microsoft.com/office/drawing/2014/main" id="{53F97503-31F8-7CD9-AB43-3B55A6B8324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379292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7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be49ff73-cec0-4379-9da8-63ff3cc411b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91B451D30E41240A96500EC6D397FB6" ma:contentTypeVersion="10" ma:contentTypeDescription="Create a new document." ma:contentTypeScope="" ma:versionID="19d9020e94147af0e1d2744b25fcb004">
  <xsd:schema xmlns:xsd="http://www.w3.org/2001/XMLSchema" xmlns:xs="http://www.w3.org/2001/XMLSchema" xmlns:p="http://schemas.microsoft.com/office/2006/metadata/properties" xmlns:ns3="be49ff73-cec0-4379-9da8-63ff3cc411bb" xmlns:ns4="90b58af8-24e5-4252-ab67-b2f2985aee88" targetNamespace="http://schemas.microsoft.com/office/2006/metadata/properties" ma:root="true" ma:fieldsID="0619dc31d6990a8a568d6ae0d31aeac4" ns3:_="" ns4:_="">
    <xsd:import namespace="be49ff73-cec0-4379-9da8-63ff3cc411bb"/>
    <xsd:import namespace="90b58af8-24e5-4252-ab67-b2f2985aee8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49ff73-cec0-4379-9da8-63ff3cc411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b58af8-24e5-4252-ab67-b2f2985aee8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016AA0-A09D-4C1A-AECB-0DE0369D069D}">
  <ds:schemaRefs>
    <ds:schemaRef ds:uri="http://schemas.microsoft.com/sharepoint/v3/contenttype/forms"/>
  </ds:schemaRefs>
</ds:datastoreItem>
</file>

<file path=customXml/itemProps2.xml><?xml version="1.0" encoding="utf-8"?>
<ds:datastoreItem xmlns:ds="http://schemas.openxmlformats.org/officeDocument/2006/customXml" ds:itemID="{E3C602AA-3BA4-42E7-B4EE-7AB2EE08AB04}">
  <ds:schemaRefs>
    <ds:schemaRef ds:uri="be49ff73-cec0-4379-9da8-63ff3cc411bb"/>
    <ds:schemaRef ds:uri="http://purl.org/dc/terms/"/>
    <ds:schemaRef ds:uri="http://schemas.microsoft.com/office/2006/documentManagement/types"/>
    <ds:schemaRef ds:uri="http://purl.org/dc/dcmitype/"/>
    <ds:schemaRef ds:uri="http://www.w3.org/XML/1998/namespace"/>
    <ds:schemaRef ds:uri="http://schemas.microsoft.com/office/infopath/2007/PartnerControls"/>
    <ds:schemaRef ds:uri="http://purl.org/dc/elements/1.1/"/>
    <ds:schemaRef ds:uri="http://schemas.openxmlformats.org/package/2006/metadata/core-properties"/>
    <ds:schemaRef ds:uri="90b58af8-24e5-4252-ab67-b2f2985aee88"/>
    <ds:schemaRef ds:uri="http://schemas.microsoft.com/office/2006/metadata/properties"/>
  </ds:schemaRefs>
</ds:datastoreItem>
</file>

<file path=customXml/itemProps3.xml><?xml version="1.0" encoding="utf-8"?>
<ds:datastoreItem xmlns:ds="http://schemas.openxmlformats.org/officeDocument/2006/customXml" ds:itemID="{FAE4C202-5191-4B60-B775-1F0E4BB3F5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49ff73-cec0-4379-9da8-63ff3cc411bb"/>
    <ds:schemaRef ds:uri="90b58af8-24e5-4252-ab67-b2f2985aee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TotalTime>
  <Words>568</Words>
  <Application>Microsoft Office PowerPoint</Application>
  <PresentationFormat>Widescreen</PresentationFormat>
  <Paragraphs>58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Project Management Plan for Worcester Bridge construction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Vasilka Sarandalieva (2113113)</dc:creator>
  <cp:lastModifiedBy>Julia</cp:lastModifiedBy>
  <cp:revision>7</cp:revision>
  <dcterms:created xsi:type="dcterms:W3CDTF">2023-06-20T23:04:32Z</dcterms:created>
  <dcterms:modified xsi:type="dcterms:W3CDTF">2023-07-12T14:33:33Z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0x010100891B451D30E41240A96500EC6D397FB6</vt:lpwstr>
  </property>
</Properties>
</file>