
<file path=[Content_Types].xml><?xml version="1.0" encoding="utf-8"?>
<Types xmlns="http://schemas.openxmlformats.org/package/2006/content-types">
  <Default Extension="bin" ContentType="image/unknown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6"/>
  </p:notesMasterIdLst>
  <p:sldIdLst>
    <p:sldId id="1057" r:id="rId2"/>
    <p:sldId id="256" r:id="rId3"/>
    <p:sldId id="1047" r:id="rId4"/>
    <p:sldId id="281" r:id="rId5"/>
    <p:sldId id="1048" r:id="rId6"/>
    <p:sldId id="1049" r:id="rId7"/>
    <p:sldId id="1050" r:id="rId8"/>
    <p:sldId id="1051" r:id="rId9"/>
    <p:sldId id="1052" r:id="rId10"/>
    <p:sldId id="1056" r:id="rId11"/>
    <p:sldId id="1055" r:id="rId12"/>
    <p:sldId id="1053" r:id="rId13"/>
    <p:sldId id="1054" r:id="rId14"/>
    <p:sldId id="26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9DDDBC-F558-4570-99CF-94321AD07D71}" type="datetimeFigureOut">
              <a:rPr lang="en-US" smtClean="0"/>
              <a:t>6/24/2024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FB3481-DA71-48EE-AE6A-24BC1CC6C7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518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9C28E-01A1-0418-5A7F-596FF65D82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2A01AF-3D6F-30FB-2EB4-ED7D3AF5C6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D29A7A-1A3F-53EF-637B-1543A1655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F40E-13FB-4727-AD87-601E2A849CD3}" type="datetimeFigureOut">
              <a:rPr lang="en-US" smtClean="0"/>
              <a:t>6/24/2024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05AEF8-1CE6-1108-5850-234AB09AB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78228-A240-61BB-C1A4-36565FE16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E86D-4CE9-49A8-B577-CEC2CBC865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049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CC177-2A17-68ED-4CBA-11DCC6196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44F76-15B4-53D6-56FB-F012F22F97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B2B96-9AE9-0F9C-2A22-AE508E88F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F40E-13FB-4727-AD87-601E2A849CD3}" type="datetimeFigureOut">
              <a:rPr lang="en-US" smtClean="0"/>
              <a:t>6/24/2024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275497-EF4D-2AE2-347C-FE3D0248D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80E7ED-4811-F14E-BCC8-6F88650CB6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E86D-4CE9-49A8-B577-CEC2CBC865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59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0531D-14F5-4850-C1B8-4E05915AC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608BFC-8178-9B34-6489-8B0505447D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377A3A-346E-17C5-E5FC-AE504F254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F40E-13FB-4727-AD87-601E2A849CD3}" type="datetimeFigureOut">
              <a:rPr lang="en-US" smtClean="0"/>
              <a:t>6/24/2024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FD7190-2BA0-C688-1599-2E5C46A0D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CCEEB2-911A-F0B3-05C4-502B9418D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E86D-4CE9-49A8-B577-CEC2CBC865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321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4E829-7E39-D13A-6AAA-EE76A82BF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2E590-36ED-EE9F-98CC-F0A02EB711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12E3D7-BF3C-84C6-71FB-BD4BAB1BAD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DF30F-1AC8-1FE6-B08A-A1FEC853B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F40E-13FB-4727-AD87-601E2A849CD3}" type="datetimeFigureOut">
              <a:rPr lang="en-US" smtClean="0"/>
              <a:t>6/24/2024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8E254B-0C90-1707-B2DF-D62316A0D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B51483-B77D-7A70-BA82-CA9546F55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E86D-4CE9-49A8-B577-CEC2CBC865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123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C8C54-7F4E-BDDE-E641-61FD63392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AD1059-4751-2EBA-CDAE-5961DFFBE6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797BB4-0BB6-5F9B-81CB-AEEE5CFE90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74DE0E-5C83-F2E6-DB60-9E3448D566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842D1B-507B-E3C5-8DD7-6285494BA1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D14C2F-C2A7-78B6-0793-5C9677D8F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F40E-13FB-4727-AD87-601E2A849CD3}" type="datetimeFigureOut">
              <a:rPr lang="en-US" smtClean="0"/>
              <a:t>6/24/2024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D7E1A2-7138-FD39-2996-EBCA6BC28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2002AD-068D-58FD-176D-939CA95AB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E86D-4CE9-49A8-B577-CEC2CBC865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861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6A74F-0CAB-E690-7891-43EEC88AA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5BF04C-A8FF-5C4B-1415-3AD2FB343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F40E-13FB-4727-AD87-601E2A849CD3}" type="datetimeFigureOut">
              <a:rPr lang="en-US" smtClean="0"/>
              <a:t>6/24/2024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BC47D8-CA14-FA79-74A1-63A34F036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0A1B62-E4B3-4686-39C9-9F6E91E17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E86D-4CE9-49A8-B577-CEC2CBC865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972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640557-8731-F42B-06D8-2C8CB18DD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F40E-13FB-4727-AD87-601E2A849CD3}" type="datetimeFigureOut">
              <a:rPr lang="en-US" smtClean="0"/>
              <a:t>6/24/2024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F906AC-884F-0FB1-0559-F68232D9A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6FDB73-3A03-CA9A-942F-E40547EC3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E86D-4CE9-49A8-B577-CEC2CBC865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774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25161-241B-3B83-17C2-4111EB968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A8DC3-F1C8-1CB6-3268-CE16CDF8B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40418E-F855-BC58-24DA-3EC5B32B4D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BFDB6B-1857-A53F-DFC7-A2B6DE51A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F40E-13FB-4727-AD87-601E2A849CD3}" type="datetimeFigureOut">
              <a:rPr lang="en-US" smtClean="0"/>
              <a:t>6/24/2024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6FDDDB-DB36-6533-8079-6360F988EE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98C4D5-99E9-63C0-B089-01FCF47D2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E86D-4CE9-49A8-B577-CEC2CBC865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712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37B2B-5719-E734-D091-55E6B1EEC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6B2E5A-9A1C-6EE7-EE83-F7BFE77980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2AC929-AD4C-27A1-45EC-CFF252169B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988C6F-8AB9-DC38-1E96-80E366A98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F40E-13FB-4727-AD87-601E2A849CD3}" type="datetimeFigureOut">
              <a:rPr lang="en-US" smtClean="0"/>
              <a:t>6/24/2024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6C821B-12A9-89B8-B57A-D992DFA58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319E5F-6901-4E4D-F247-52EC07316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E86D-4CE9-49A8-B577-CEC2CBC865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680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A1E55-ADC2-8211-44AF-B9DCA099D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FBB9E3-9166-8B33-173B-C4E56FE96C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82095E-9D93-B458-B30D-0E033A56A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F40E-13FB-4727-AD87-601E2A849CD3}" type="datetimeFigureOut">
              <a:rPr lang="en-US" smtClean="0"/>
              <a:t>6/24/2024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7CED1-E8CA-4A27-C72C-ECE15A840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AFDA9D-9013-11A1-B30B-CF0D09C33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E86D-4CE9-49A8-B577-CEC2CBC865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095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247EBB-FB89-4A9C-610B-33BEADF6D4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BBE959-9B31-5C29-278D-FBD6F488FF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8B5A8-DF42-9714-CA10-AE83DD7D3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F40E-13FB-4727-AD87-601E2A849CD3}" type="datetimeFigureOut">
              <a:rPr lang="en-US" smtClean="0"/>
              <a:t>6/24/2024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B8C547-9097-40C3-F624-4D1C39D8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5FB00-1020-BB59-48C4-D263EF13A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0E86D-4CE9-49A8-B577-CEC2CBC865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252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C93538-0E5B-8039-31A7-1727FFDCA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D52C18-B7CA-0AAE-08D9-8C839BC651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DE0A50-D041-9B8C-052E-0652F0E1A3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0AF40E-13FB-4727-AD87-601E2A849CD3}" type="datetimeFigureOut">
              <a:rPr lang="en-US" smtClean="0"/>
              <a:t>6/24/2024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D0C29-0805-AC1C-66D4-E0C40BF249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0C332-BBD9-C83D-890A-FC7FF42A8A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0E86D-4CE9-49A8-B577-CEC2CBC865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902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bin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in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bin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bin"/><Relationship Id="rId2" Type="http://schemas.openxmlformats.org/officeDocument/2006/relationships/image" Target="../media/image4.bin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bin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bin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bin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svg"/><Relationship Id="rId7" Type="http://schemas.openxmlformats.org/officeDocument/2006/relationships/image" Target="../media/image28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Relationship Id="rId9" Type="http://schemas.openxmlformats.org/officeDocument/2006/relationships/image" Target="../media/image30.jp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bin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bin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6D8C04-CF66-4310-918F-249DE943A69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defRPr/>
            </a:pPr>
            <a:r>
              <a:rPr lang="en-IN" sz="32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Managing Enterprise in 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US" sz="32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0" algn="ctr">
              <a:lnSpc>
                <a:spcPct val="150000"/>
              </a:lnSpc>
              <a:defRPr/>
            </a:pPr>
            <a:r>
              <a:rPr lang="en-IN" sz="32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Century – BMSW4011</a:t>
            </a:r>
          </a:p>
          <a:p>
            <a:pPr lvl="0" algn="ctr">
              <a:lnSpc>
                <a:spcPct val="150000"/>
              </a:lnSpc>
              <a:defRPr/>
            </a:pPr>
            <a:endParaRPr lang="en-IN" sz="32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lnSpc>
                <a:spcPct val="150000"/>
              </a:lnSpc>
              <a:defRPr/>
            </a:pPr>
            <a:r>
              <a:rPr lang="nl-NL" sz="32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nl-NL" sz="28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Kevin Tomko </a:t>
            </a:r>
          </a:p>
          <a:p>
            <a:pPr lvl="0" algn="ctr">
              <a:lnSpc>
                <a:spcPct val="150000"/>
              </a:lnSpc>
              <a:defRPr/>
            </a:pPr>
            <a:r>
              <a:rPr lang="nl-NL" sz="2800" b="1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Student ID number:2311520</a:t>
            </a:r>
          </a:p>
          <a:p>
            <a:pPr lvl="0" algn="ctr">
              <a:lnSpc>
                <a:spcPct val="150000"/>
              </a:lnSpc>
              <a:defRPr/>
            </a:pPr>
            <a:endParaRPr lang="en-IN" sz="3200" b="1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98D17F-4872-479B-8120-CBED76A6F34D}"/>
              </a:ext>
            </a:extLst>
          </p:cNvPr>
          <p:cNvSpPr/>
          <p:nvPr/>
        </p:nvSpPr>
        <p:spPr>
          <a:xfrm>
            <a:off x="0" y="0"/>
            <a:ext cx="12192000" cy="700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12A3876-C7EE-457A-8A48-C6510AC2A42B}"/>
              </a:ext>
            </a:extLst>
          </p:cNvPr>
          <p:cNvSpPr/>
          <p:nvPr/>
        </p:nvSpPr>
        <p:spPr>
          <a:xfrm>
            <a:off x="11534774" y="700088"/>
            <a:ext cx="657225" cy="615791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016343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EE5D632-B1CC-1A1E-E057-8219E2C120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04"/>
            <a:ext cx="12192000" cy="68489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80A8AB7-B131-EF0B-86B0-0280FA3584AE}"/>
              </a:ext>
            </a:extLst>
          </p:cNvPr>
          <p:cNvSpPr txBox="1"/>
          <p:nvPr/>
        </p:nvSpPr>
        <p:spPr>
          <a:xfrm>
            <a:off x="3000374" y="2221237"/>
            <a:ext cx="6191251" cy="2681347"/>
          </a:xfrm>
          <a:prstGeom prst="snip2Diag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en-US" sz="4800" b="1" i="0" dirty="0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Lora" pitchFamily="2" charset="0"/>
              </a:rPr>
              <a:t>KEVIN’S</a:t>
            </a:r>
          </a:p>
          <a:p>
            <a:pPr algn="ctr"/>
            <a:r>
              <a:rPr lang="en-US" sz="4800" b="1" i="0" dirty="0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Lora" pitchFamily="2" charset="0"/>
              </a:rPr>
              <a:t>CAR </a:t>
            </a:r>
            <a:r>
              <a:rPr lang="en-US" sz="4400" b="1" i="0" dirty="0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Lora" pitchFamily="2" charset="0"/>
              </a:rPr>
              <a:t>GARAGE</a:t>
            </a:r>
            <a:r>
              <a:rPr lang="en-US" sz="44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Lora" pitchFamily="2" charset="0"/>
              </a:rPr>
              <a:t>S</a:t>
            </a:r>
          </a:p>
          <a:p>
            <a:pPr algn="ctr"/>
            <a:endParaRPr lang="en-US" sz="4400" b="1" i="0" dirty="0">
              <a:solidFill>
                <a:schemeClr val="accent4">
                  <a:lumMod val="40000"/>
                  <a:lumOff val="60000"/>
                </a:schemeClr>
              </a:solidFill>
              <a:effectLst/>
              <a:latin typeface="Lor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4322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7DF977A-AD02-3EE2-D659-40FC54102EC0}"/>
              </a:ext>
            </a:extLst>
          </p:cNvPr>
          <p:cNvSpPr/>
          <p:nvPr/>
        </p:nvSpPr>
        <p:spPr>
          <a:xfrm>
            <a:off x="0" y="1100138"/>
            <a:ext cx="9620250" cy="575786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218C819-2DC9-AB0B-7C7E-F3EBA7B7BB80}"/>
              </a:ext>
            </a:extLst>
          </p:cNvPr>
          <p:cNvGrpSpPr/>
          <p:nvPr/>
        </p:nvGrpSpPr>
        <p:grpSpPr>
          <a:xfrm>
            <a:off x="377956" y="339447"/>
            <a:ext cx="5718044" cy="4609445"/>
            <a:chOff x="3047215" y="2053886"/>
            <a:chExt cx="4673338" cy="4609445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621ACD69-B014-5C16-04D1-46A5E3D44D4F}"/>
                </a:ext>
              </a:extLst>
            </p:cNvPr>
            <p:cNvSpPr txBox="1"/>
            <p:nvPr/>
          </p:nvSpPr>
          <p:spPr>
            <a:xfrm>
              <a:off x="3047215" y="2831192"/>
              <a:ext cx="4673338" cy="38321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>
                <a:lnSpc>
                  <a:spcPct val="200000"/>
                </a:lnSpc>
              </a:pPr>
              <a:r>
                <a:rPr lang="en-US" sz="2400" b="1" dirty="0">
                  <a:solidFill>
                    <a:schemeClr val="bg1"/>
                  </a:solidFill>
                </a:rPr>
                <a:t>Kevin's Car Garages</a:t>
              </a:r>
              <a:endParaRPr lang="en-US" sz="20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 algn="just">
                <a:lnSpc>
                  <a:spcPct val="200000"/>
                </a:lnSpc>
              </a:pPr>
              <a:r>
                <a:rPr lang="en-US" sz="2000" b="1" dirty="0">
                  <a:solidFill>
                    <a:srgbClr val="FFC000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Description</a:t>
              </a:r>
            </a:p>
            <a:p>
              <a:pPr marL="285750" indent="-285750" algn="just">
                <a:lnSpc>
                  <a:spcPct val="20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Comprehensive engine repair and rebuilding services.</a:t>
              </a:r>
            </a:p>
            <a:p>
              <a:pPr marL="285750" indent="-285750" algn="just">
                <a:lnSpc>
                  <a:spcPct val="20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solidFill>
                    <a:schemeClr val="bg1"/>
                  </a:solidFill>
                </a:rPr>
                <a:t>Thorough MOT testing to ensure your vehicle meets legal safety and environmental standards (</a:t>
              </a:r>
              <a:r>
                <a:rPr lang="en-IN" sz="16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Saedi</a:t>
              </a:r>
              <a:r>
                <a:rPr lang="en-IN" sz="16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, 2024).</a:t>
              </a:r>
              <a:endParaRPr lang="en-US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 marL="285750" indent="-285750" algn="just">
                <a:lnSpc>
                  <a:spcPct val="20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Repair and maintenance of both automatic and manual transmissions (Huang et al., 2021).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D19895A-52EE-7100-23D3-8CAEA507BA3B}"/>
                </a:ext>
              </a:extLst>
            </p:cNvPr>
            <p:cNvSpPr txBox="1"/>
            <p:nvPr/>
          </p:nvSpPr>
          <p:spPr>
            <a:xfrm>
              <a:off x="3047215" y="2053886"/>
              <a:ext cx="4437667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2800" b="1" dirty="0">
                  <a:solidFill>
                    <a:schemeClr val="accent2">
                      <a:lumMod val="75000"/>
                    </a:schemeClr>
                  </a:solidFill>
                  <a:cs typeface="Segoe UI" panose="020B0502040204020203" pitchFamily="34" charset="0"/>
                </a:rPr>
                <a:t>Company name and description</a:t>
              </a:r>
            </a:p>
          </p:txBody>
        </p:sp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id="{1F7F7CF0-94BB-AA4E-8180-FF428424A1FE}"/>
              </a:ext>
            </a:extLst>
          </p:cNvPr>
          <p:cNvSpPr/>
          <p:nvPr/>
        </p:nvSpPr>
        <p:spPr>
          <a:xfrm>
            <a:off x="8686800" y="0"/>
            <a:ext cx="3505200" cy="300990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207276F-A5DF-ACB6-AA32-9A1BD915BC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4895" y="342899"/>
            <a:ext cx="4429124" cy="6215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081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A5C8302-4F52-0314-9DF3-70290AFEC9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: Diagonal Corners Snipped 3">
            <a:extLst>
              <a:ext uri="{FF2B5EF4-FFF2-40B4-BE49-F238E27FC236}">
                <a16:creationId xmlns:a16="http://schemas.microsoft.com/office/drawing/2014/main" id="{A3B2556F-E539-E995-E4AD-EC3C626288D8}"/>
              </a:ext>
            </a:extLst>
          </p:cNvPr>
          <p:cNvSpPr/>
          <p:nvPr/>
        </p:nvSpPr>
        <p:spPr>
          <a:xfrm>
            <a:off x="1143000" y="1514475"/>
            <a:ext cx="9901238" cy="3957638"/>
          </a:xfrm>
          <a:prstGeom prst="snip2DiagRect">
            <a:avLst/>
          </a:prstGeom>
          <a:solidFill>
            <a:schemeClr val="accent1">
              <a:lumMod val="75000"/>
              <a:alpha val="74000"/>
            </a:schemeClr>
          </a:solidFill>
          <a:ln>
            <a:noFill/>
          </a:ln>
          <a:effectLst>
            <a:outerShdw blurRad="50800" dist="50800" dir="5400000" sx="121000" sy="121000" algn="ctr" rotWithShape="0">
              <a:srgbClr val="92D050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77A07E-560D-D1AA-DABF-BB172E299939}"/>
              </a:ext>
            </a:extLst>
          </p:cNvPr>
          <p:cNvSpPr txBox="1"/>
          <p:nvPr/>
        </p:nvSpPr>
        <p:spPr>
          <a:xfrm>
            <a:off x="1621632" y="1855153"/>
            <a:ext cx="8943974" cy="26808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chemeClr val="accent2"/>
                </a:solidFill>
              </a:rPr>
              <a:t>Legal Status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Kevin's Car Garages will be a sole proprietorship, giving him full control over all business choices. This structure streamlines tax procedures and decision-making for the fast-paced auto servicing industry.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 As a sole proprietor, Kevin can make quick choices but is personally liable for all firm debts and responsibilities, balancing operational freedom and financial risk.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F596CBB-BD0C-41E5-A4B0-796FBADE94CC}"/>
              </a:ext>
            </a:extLst>
          </p:cNvPr>
          <p:cNvSpPr/>
          <p:nvPr/>
        </p:nvSpPr>
        <p:spPr>
          <a:xfrm>
            <a:off x="11953875" y="-1"/>
            <a:ext cx="238124" cy="685799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76627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9DE454-1C9F-30E0-C521-055BF87381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9026" y="1128709"/>
            <a:ext cx="4041074" cy="572928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238CAF7-ECA1-09E7-7B52-B91BDA6D71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0099" y="1128705"/>
            <a:ext cx="3771901" cy="572928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1D776FC-3208-6DF0-40A0-3AB948616C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128712"/>
            <a:ext cx="4379025" cy="572928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12B9CF0-0F8F-FFA3-96DF-93D7374D421C}"/>
              </a:ext>
            </a:extLst>
          </p:cNvPr>
          <p:cNvSpPr txBox="1"/>
          <p:nvPr/>
        </p:nvSpPr>
        <p:spPr>
          <a:xfrm>
            <a:off x="-4" y="157315"/>
            <a:ext cx="121919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accent2">
                    <a:lumMod val="75000"/>
                  </a:schemeClr>
                </a:solidFill>
                <a:latin typeface="Montserrat" panose="00000500000000000000" pitchFamily="2" charset="0"/>
              </a:rPr>
              <a:t>Mission statement, Aims and Objectives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9430703-AFB9-CFF1-893B-5AC4152DAA74}"/>
              </a:ext>
            </a:extLst>
          </p:cNvPr>
          <p:cNvSpPr/>
          <p:nvPr/>
        </p:nvSpPr>
        <p:spPr>
          <a:xfrm>
            <a:off x="8420097" y="3538017"/>
            <a:ext cx="3771901" cy="3319980"/>
          </a:xfrm>
          <a:prstGeom prst="rect">
            <a:avLst/>
          </a:pr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A414948-4707-4A49-2773-46E392B5F252}"/>
              </a:ext>
            </a:extLst>
          </p:cNvPr>
          <p:cNvSpPr/>
          <p:nvPr/>
        </p:nvSpPr>
        <p:spPr>
          <a:xfrm>
            <a:off x="-4" y="3538017"/>
            <a:ext cx="4379028" cy="3319982"/>
          </a:xfrm>
          <a:prstGeom prst="rect">
            <a:avLst/>
          </a:pr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0686B68-41B1-79E4-336C-FB0B4C6B38CE}"/>
              </a:ext>
            </a:extLst>
          </p:cNvPr>
          <p:cNvSpPr/>
          <p:nvPr/>
        </p:nvSpPr>
        <p:spPr>
          <a:xfrm>
            <a:off x="4379025" y="3538016"/>
            <a:ext cx="4041076" cy="3319981"/>
          </a:xfrm>
          <a:prstGeom prst="rect">
            <a:avLst/>
          </a:pr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E026377C-B348-127F-FDB5-0D45B87F7190}"/>
              </a:ext>
            </a:extLst>
          </p:cNvPr>
          <p:cNvSpPr/>
          <p:nvPr/>
        </p:nvSpPr>
        <p:spPr>
          <a:xfrm>
            <a:off x="8997948" y="3635145"/>
            <a:ext cx="2616201" cy="472314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accent1"/>
                </a:solidFill>
                <a:latin typeface="Montserrat" panose="00000500000000000000" pitchFamily="2" charset="0"/>
              </a:rPr>
              <a:t>Objectives</a:t>
            </a:r>
            <a:endParaRPr lang="en-IN" sz="2000" b="1" dirty="0">
              <a:solidFill>
                <a:schemeClr val="accent1"/>
              </a:solidFill>
              <a:latin typeface="Montserrat" panose="00000500000000000000" pitchFamily="2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46259F0-248A-B15E-97A0-B90A54757B2F}"/>
              </a:ext>
            </a:extLst>
          </p:cNvPr>
          <p:cNvSpPr/>
          <p:nvPr/>
        </p:nvSpPr>
        <p:spPr>
          <a:xfrm>
            <a:off x="881409" y="3707193"/>
            <a:ext cx="2616201" cy="472314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accent1"/>
                </a:solidFill>
                <a:latin typeface="Montserrat" panose="00000500000000000000" pitchFamily="2" charset="0"/>
              </a:rPr>
              <a:t>Mission</a:t>
            </a:r>
            <a:endParaRPr lang="en-IN" sz="2000" b="1" dirty="0">
              <a:solidFill>
                <a:schemeClr val="accent1"/>
              </a:solidFill>
              <a:latin typeface="Montserrat" panose="00000500000000000000" pitchFamily="2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B0118D8-B899-0320-D5C1-EA11472BA604}"/>
              </a:ext>
            </a:extLst>
          </p:cNvPr>
          <p:cNvSpPr/>
          <p:nvPr/>
        </p:nvSpPr>
        <p:spPr>
          <a:xfrm>
            <a:off x="5091461" y="3707193"/>
            <a:ext cx="2616201" cy="472314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accent1"/>
                </a:solidFill>
                <a:latin typeface="Montserrat" panose="00000500000000000000" pitchFamily="2" charset="0"/>
              </a:rPr>
              <a:t>Business Aims</a:t>
            </a:r>
            <a:endParaRPr lang="en-IN" sz="2000" b="1" dirty="0">
              <a:solidFill>
                <a:schemeClr val="accent1"/>
              </a:solidFill>
              <a:latin typeface="Montserrat" panose="00000500000000000000" pitchFamily="2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589A62C-A4F5-8D34-AD4D-D2EC006CB805}"/>
              </a:ext>
            </a:extLst>
          </p:cNvPr>
          <p:cNvSpPr txBox="1"/>
          <p:nvPr/>
        </p:nvSpPr>
        <p:spPr>
          <a:xfrm>
            <a:off x="607125" y="4476501"/>
            <a:ext cx="319405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Montserrat" panose="00000500000000000000" pitchFamily="2" charset="0"/>
              </a:rPr>
              <a:t>Kevin's Car Garages prioritizes customer service, quality, and fairness. All scheme participants must provide certified and professional MOT testing to assure vehicle safety and legal compliance</a:t>
            </a:r>
          </a:p>
          <a:p>
            <a:pPr algn="ctr"/>
            <a:r>
              <a:rPr lang="en-US" sz="1400" dirty="0">
                <a:solidFill>
                  <a:schemeClr val="bg1"/>
                </a:solidFill>
                <a:latin typeface="Montserrat" panose="00000500000000000000" pitchFamily="2" charset="0"/>
              </a:rPr>
              <a:t>(</a:t>
            </a:r>
            <a:r>
              <a:rPr lang="en-US" sz="1400" dirty="0" err="1">
                <a:solidFill>
                  <a:schemeClr val="bg1"/>
                </a:solidFill>
                <a:latin typeface="Montserrat" panose="00000500000000000000" pitchFamily="2" charset="0"/>
              </a:rPr>
              <a:t>Wireko</a:t>
            </a:r>
            <a:r>
              <a:rPr lang="en-US" sz="1400" dirty="0">
                <a:solidFill>
                  <a:schemeClr val="bg1"/>
                </a:solidFill>
                <a:latin typeface="Montserrat" panose="00000500000000000000" pitchFamily="2" charset="0"/>
              </a:rPr>
              <a:t> et al., 2024).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E2B5BEF-C49C-CE41-634F-21C0719DA2D9}"/>
              </a:ext>
            </a:extLst>
          </p:cNvPr>
          <p:cNvSpPr txBox="1"/>
          <p:nvPr/>
        </p:nvSpPr>
        <p:spPr>
          <a:xfrm>
            <a:off x="4888792" y="4294805"/>
            <a:ext cx="295345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Montserrat" panose="00000500000000000000" pitchFamily="2" charset="0"/>
              </a:rPr>
              <a:t>Expand the customer base through excellent service and word-of-mouth referrals.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F07E5DD-C918-A048-0844-51C2DCD465EA}"/>
              </a:ext>
            </a:extLst>
          </p:cNvPr>
          <p:cNvSpPr txBox="1"/>
          <p:nvPr/>
        </p:nvSpPr>
        <p:spPr>
          <a:xfrm>
            <a:off x="8792071" y="4222758"/>
            <a:ext cx="299987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bg1"/>
                </a:solidFill>
                <a:latin typeface="Montserrat" panose="00000500000000000000" pitchFamily="2" charset="0"/>
              </a:rPr>
              <a:t>Implement effective marketing campaigns through social media, local advertising, and customer loyalty programs to attract and retain clients (Bhandari and Sin, 2023).</a:t>
            </a:r>
          </a:p>
        </p:txBody>
      </p:sp>
      <p:sp>
        <p:nvSpPr>
          <p:cNvPr id="2" name="Flowchart: Delay 1">
            <a:extLst>
              <a:ext uri="{FF2B5EF4-FFF2-40B4-BE49-F238E27FC236}">
                <a16:creationId xmlns:a16="http://schemas.microsoft.com/office/drawing/2014/main" id="{E20A3478-1BFE-45AA-9D0A-45005D6AE245}"/>
              </a:ext>
            </a:extLst>
          </p:cNvPr>
          <p:cNvSpPr/>
          <p:nvPr/>
        </p:nvSpPr>
        <p:spPr>
          <a:xfrm>
            <a:off x="-4" y="0"/>
            <a:ext cx="881413" cy="831718"/>
          </a:xfrm>
          <a:prstGeom prst="flowChartDelay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lowchart: Delay 25">
            <a:extLst>
              <a:ext uri="{FF2B5EF4-FFF2-40B4-BE49-F238E27FC236}">
                <a16:creationId xmlns:a16="http://schemas.microsoft.com/office/drawing/2014/main" id="{FD8F4133-D7E7-4177-884A-BAC9CC677D8B}"/>
              </a:ext>
            </a:extLst>
          </p:cNvPr>
          <p:cNvSpPr/>
          <p:nvPr/>
        </p:nvSpPr>
        <p:spPr>
          <a:xfrm rot="10800000">
            <a:off x="11310582" y="-15703"/>
            <a:ext cx="881413" cy="831718"/>
          </a:xfrm>
          <a:prstGeom prst="flowChartDelay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2282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C3D3935-65C8-AE33-009A-F7F153F9E924}"/>
              </a:ext>
            </a:extLst>
          </p:cNvPr>
          <p:cNvSpPr/>
          <p:nvPr/>
        </p:nvSpPr>
        <p:spPr>
          <a:xfrm>
            <a:off x="0" y="571500"/>
            <a:ext cx="8191500" cy="57721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C6F8F1A-CB89-A7E5-6186-F20758FD6477}"/>
              </a:ext>
            </a:extLst>
          </p:cNvPr>
          <p:cNvGrpSpPr/>
          <p:nvPr/>
        </p:nvGrpSpPr>
        <p:grpSpPr>
          <a:xfrm>
            <a:off x="142876" y="-1"/>
            <a:ext cx="6472237" cy="4247638"/>
            <a:chOff x="3047215" y="2231027"/>
            <a:chExt cx="4673338" cy="424763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78B848A8-016B-6818-2D60-EC5A2DE8CCDB}"/>
                </a:ext>
              </a:extLst>
            </p:cNvPr>
            <p:cNvSpPr txBox="1"/>
            <p:nvPr/>
          </p:nvSpPr>
          <p:spPr>
            <a:xfrm>
              <a:off x="3047215" y="2831192"/>
              <a:ext cx="4673338" cy="36474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endParaRPr lang="en-US" sz="2000" b="1" dirty="0">
                <a:solidFill>
                  <a:srgbClr val="FFC000"/>
                </a:solidFill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>
                <a:lnSpc>
                  <a:spcPct val="150000"/>
                </a:lnSpc>
              </a:pPr>
              <a:r>
                <a:rPr lang="en-US" sz="2000" b="1" dirty="0">
                  <a:solidFill>
                    <a:srgbClr val="FFC000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Location Details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Facility: Leased facility located in Cardiff, international business park</a:t>
              </a:r>
            </a:p>
            <a:p>
              <a:pPr>
                <a:lnSpc>
                  <a:spcPct val="150000"/>
                </a:lnSpc>
              </a:pPr>
              <a:r>
                <a:rPr lang="en-US" sz="2000" b="1" dirty="0">
                  <a:solidFill>
                    <a:srgbClr val="FFC000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Advantages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Centrally located for easy access by customers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The company's ability to provide prompt and effective service is further bolstered by its MOT testing capabilities (</a:t>
              </a:r>
              <a:r>
                <a:rPr lang="en-US" sz="1600" dirty="0" err="1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Bocken</a:t>
              </a:r>
              <a:r>
                <a:rPr lang="en-US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 et al., 2022).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2B23997-1ADF-0531-FAE4-328C82F92C0D}"/>
                </a:ext>
              </a:extLst>
            </p:cNvPr>
            <p:cNvSpPr txBox="1"/>
            <p:nvPr/>
          </p:nvSpPr>
          <p:spPr>
            <a:xfrm>
              <a:off x="3047215" y="2231027"/>
              <a:ext cx="4673338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IN" sz="3200" b="1" dirty="0">
                  <a:solidFill>
                    <a:schemeClr val="accent2">
                      <a:lumMod val="75000"/>
                    </a:schemeClr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Physical Location</a:t>
              </a:r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6EC0F4F5-0B5A-A08F-FB24-87D2A3876263}"/>
              </a:ext>
            </a:extLst>
          </p:cNvPr>
          <p:cNvSpPr/>
          <p:nvPr/>
        </p:nvSpPr>
        <p:spPr>
          <a:xfrm>
            <a:off x="8191500" y="-1"/>
            <a:ext cx="4000500" cy="685800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6EBD106-447E-EE77-9FD1-FF642A8897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5113" y="1666875"/>
            <a:ext cx="5329236" cy="3781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9713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D19D2587-FB6D-772E-5B86-7094446150C0}"/>
              </a:ext>
            </a:extLst>
          </p:cNvPr>
          <p:cNvGrpSpPr/>
          <p:nvPr/>
        </p:nvGrpSpPr>
        <p:grpSpPr>
          <a:xfrm>
            <a:off x="5397239" y="224957"/>
            <a:ext cx="7032886" cy="4986302"/>
            <a:chOff x="3047215" y="2231027"/>
            <a:chExt cx="4673338" cy="4986302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B9215E87-76F4-68AF-4648-D2F22814F009}"/>
                </a:ext>
              </a:extLst>
            </p:cNvPr>
            <p:cNvSpPr txBox="1"/>
            <p:nvPr/>
          </p:nvSpPr>
          <p:spPr>
            <a:xfrm>
              <a:off x="3047215" y="2831192"/>
              <a:ext cx="4673338" cy="438613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2000" b="1" dirty="0">
                  <a:solidFill>
                    <a:srgbClr val="FFC000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Team Composition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Mechanics: 5 skilled mechanics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Customer Service Representatives: 2 experienced customer service reps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Manager: 1 manager overseeing operations</a:t>
              </a:r>
            </a:p>
            <a:p>
              <a:pPr>
                <a:lnSpc>
                  <a:spcPct val="150000"/>
                </a:lnSpc>
              </a:pPr>
              <a:r>
                <a:rPr lang="en-US" sz="2000" b="1" dirty="0">
                  <a:solidFill>
                    <a:srgbClr val="FFC000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Recruitment Strategy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Participate in community job fairs to attract local talent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Post job openings on popular online job platforms</a:t>
              </a:r>
            </a:p>
            <a:p>
              <a:pPr>
                <a:lnSpc>
                  <a:spcPct val="150000"/>
                </a:lnSpc>
              </a:pPr>
              <a:r>
                <a:rPr lang="en-US" sz="2000" b="1" dirty="0">
                  <a:solidFill>
                    <a:srgbClr val="FFC000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Roles and Responsibilities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Perform vehicle maintenance and repair tasks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Use diagnostic tools to identify and fix issues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Provide excellent customer service and maintain client relationships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B9785A7-AD9D-56E9-9C1E-3AE3B8DC2E6D}"/>
                </a:ext>
              </a:extLst>
            </p:cNvPr>
            <p:cNvSpPr txBox="1"/>
            <p:nvPr/>
          </p:nvSpPr>
          <p:spPr>
            <a:xfrm>
              <a:off x="3047215" y="2231027"/>
              <a:ext cx="4437667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lvl="0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kumimoji="0" lang="en-US" altLang="en-US" sz="3200" b="1" i="0" u="none" strike="noStrike" cap="none" normalizeH="0" baseline="0" dirty="0">
                  <a:ln>
                    <a:noFill/>
                  </a:ln>
                  <a:solidFill>
                    <a:schemeClr val="accent2">
                      <a:lumMod val="75000"/>
                    </a:schemeClr>
                  </a:solidFill>
                  <a:effectLst/>
                  <a:latin typeface="Segoe UI" panose="020B0502040204020203" pitchFamily="34" charset="0"/>
                  <a:cs typeface="Segoe UI" panose="020B0502040204020203" pitchFamily="34" charset="0"/>
                </a:rPr>
                <a:t>Human Resources</a:t>
              </a:r>
            </a:p>
          </p:txBody>
        </p: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A600DF26-EF71-0B52-7015-0CD567BA997D}"/>
              </a:ext>
            </a:extLst>
          </p:cNvPr>
          <p:cNvSpPr/>
          <p:nvPr/>
        </p:nvSpPr>
        <p:spPr>
          <a:xfrm>
            <a:off x="0" y="-1"/>
            <a:ext cx="4000500" cy="2420333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7204686-03BD-2073-A8A4-91D923CFFA0B}"/>
              </a:ext>
            </a:extLst>
          </p:cNvPr>
          <p:cNvSpPr/>
          <p:nvPr/>
        </p:nvSpPr>
        <p:spPr>
          <a:xfrm>
            <a:off x="1480756" y="1009650"/>
            <a:ext cx="3916483" cy="4258277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873325-4F7B-07AE-591F-6C8F8873FB15}"/>
              </a:ext>
            </a:extLst>
          </p:cNvPr>
          <p:cNvSpPr/>
          <p:nvPr/>
        </p:nvSpPr>
        <p:spPr>
          <a:xfrm flipV="1">
            <a:off x="11158538" y="5857874"/>
            <a:ext cx="1033461" cy="1000123"/>
          </a:xfrm>
          <a:custGeom>
            <a:avLst/>
            <a:gdLst>
              <a:gd name="connsiteX0" fmla="*/ 258747 w 3352800"/>
              <a:gd name="connsiteY0" fmla="*/ 0 h 3429000"/>
              <a:gd name="connsiteX1" fmla="*/ 3352800 w 3352800"/>
              <a:gd name="connsiteY1" fmla="*/ 0 h 3429000"/>
              <a:gd name="connsiteX2" fmla="*/ 3352800 w 3352800"/>
              <a:gd name="connsiteY2" fmla="*/ 3206960 h 3429000"/>
              <a:gd name="connsiteX3" fmla="*/ 3276633 w 3352800"/>
              <a:gd name="connsiteY3" fmla="*/ 3243652 h 3429000"/>
              <a:gd name="connsiteX4" fmla="*/ 2358571 w 3352800"/>
              <a:gd name="connsiteY4" fmla="*/ 3429000 h 3429000"/>
              <a:gd name="connsiteX5" fmla="*/ 0 w 3352800"/>
              <a:gd name="connsiteY5" fmla="*/ 1070429 h 3429000"/>
              <a:gd name="connsiteX6" fmla="*/ 185348 w 3352800"/>
              <a:gd name="connsiteY6" fmla="*/ 152367 h 3429000"/>
              <a:gd name="connsiteX7" fmla="*/ 258747 w 3352800"/>
              <a:gd name="connsiteY7" fmla="*/ 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52800" h="3429000">
                <a:moveTo>
                  <a:pt x="258747" y="0"/>
                </a:moveTo>
                <a:lnTo>
                  <a:pt x="3352800" y="0"/>
                </a:lnTo>
                <a:lnTo>
                  <a:pt x="3352800" y="3206960"/>
                </a:lnTo>
                <a:lnTo>
                  <a:pt x="3276633" y="3243652"/>
                </a:lnTo>
                <a:cubicBezTo>
                  <a:pt x="2994458" y="3363002"/>
                  <a:pt x="2684222" y="3429000"/>
                  <a:pt x="2358571" y="3429000"/>
                </a:cubicBezTo>
                <a:cubicBezTo>
                  <a:pt x="1055968" y="3429000"/>
                  <a:pt x="0" y="2373032"/>
                  <a:pt x="0" y="1070429"/>
                </a:cubicBezTo>
                <a:cubicBezTo>
                  <a:pt x="0" y="744778"/>
                  <a:pt x="65998" y="434542"/>
                  <a:pt x="185348" y="152367"/>
                </a:cubicBezTo>
                <a:lnTo>
                  <a:pt x="258747" y="0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>
              <a:solidFill>
                <a:srgbClr val="92D050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B852755-1C6C-8034-F16F-1257944A95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20333"/>
            <a:ext cx="4437667" cy="4437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5622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69489">
            <a:off x="2892430" y="3208399"/>
            <a:ext cx="992665" cy="992665"/>
          </a:xfrm>
          <a:custGeom>
            <a:avLst/>
            <a:gdLst/>
            <a:ahLst/>
            <a:cxnLst/>
            <a:rect l="l" t="t" r="r" b="b"/>
            <a:pathLst>
              <a:path w="1488998" h="1488998">
                <a:moveTo>
                  <a:pt x="0" y="0"/>
                </a:moveTo>
                <a:lnTo>
                  <a:pt x="1488998" y="0"/>
                </a:lnTo>
                <a:lnTo>
                  <a:pt x="1488998" y="1488997"/>
                </a:lnTo>
                <a:lnTo>
                  <a:pt x="0" y="148899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69489" flipH="1" flipV="1">
            <a:off x="1558503" y="1765756"/>
            <a:ext cx="1024099" cy="1024099"/>
          </a:xfrm>
          <a:custGeom>
            <a:avLst/>
            <a:gdLst/>
            <a:ahLst/>
            <a:cxnLst/>
            <a:rect l="l" t="t" r="r" b="b"/>
            <a:pathLst>
              <a:path w="1536149" h="1536149">
                <a:moveTo>
                  <a:pt x="1536150" y="1536150"/>
                </a:moveTo>
                <a:lnTo>
                  <a:pt x="0" y="1536150"/>
                </a:lnTo>
                <a:lnTo>
                  <a:pt x="0" y="0"/>
                </a:lnTo>
                <a:lnTo>
                  <a:pt x="1536150" y="0"/>
                </a:lnTo>
                <a:lnTo>
                  <a:pt x="1536150" y="153615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169489">
            <a:off x="6218114" y="3217456"/>
            <a:ext cx="992665" cy="992665"/>
          </a:xfrm>
          <a:custGeom>
            <a:avLst/>
            <a:gdLst/>
            <a:ahLst/>
            <a:cxnLst/>
            <a:rect l="l" t="t" r="r" b="b"/>
            <a:pathLst>
              <a:path w="1488998" h="1488998">
                <a:moveTo>
                  <a:pt x="0" y="0"/>
                </a:moveTo>
                <a:lnTo>
                  <a:pt x="1488998" y="0"/>
                </a:lnTo>
                <a:lnTo>
                  <a:pt x="1488998" y="1488997"/>
                </a:lnTo>
                <a:lnTo>
                  <a:pt x="0" y="148899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169489" flipH="1" flipV="1">
            <a:off x="4884187" y="1774813"/>
            <a:ext cx="1024099" cy="1024099"/>
          </a:xfrm>
          <a:custGeom>
            <a:avLst/>
            <a:gdLst/>
            <a:ahLst/>
            <a:cxnLst/>
            <a:rect l="l" t="t" r="r" b="b"/>
            <a:pathLst>
              <a:path w="1536149" h="1536149">
                <a:moveTo>
                  <a:pt x="1536149" y="1536150"/>
                </a:moveTo>
                <a:lnTo>
                  <a:pt x="0" y="1536150"/>
                </a:lnTo>
                <a:lnTo>
                  <a:pt x="0" y="0"/>
                </a:lnTo>
                <a:lnTo>
                  <a:pt x="1536149" y="0"/>
                </a:lnTo>
                <a:lnTo>
                  <a:pt x="1536149" y="153615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169489">
            <a:off x="9613313" y="3208399"/>
            <a:ext cx="992665" cy="992665"/>
          </a:xfrm>
          <a:custGeom>
            <a:avLst/>
            <a:gdLst/>
            <a:ahLst/>
            <a:cxnLst/>
            <a:rect l="l" t="t" r="r" b="b"/>
            <a:pathLst>
              <a:path w="1488998" h="1488998">
                <a:moveTo>
                  <a:pt x="0" y="0"/>
                </a:moveTo>
                <a:lnTo>
                  <a:pt x="1488998" y="0"/>
                </a:lnTo>
                <a:lnTo>
                  <a:pt x="1488998" y="1488997"/>
                </a:lnTo>
                <a:lnTo>
                  <a:pt x="0" y="148899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169489" flipH="1" flipV="1">
            <a:off x="8279386" y="1765756"/>
            <a:ext cx="1024099" cy="1024099"/>
          </a:xfrm>
          <a:custGeom>
            <a:avLst/>
            <a:gdLst/>
            <a:ahLst/>
            <a:cxnLst/>
            <a:rect l="l" t="t" r="r" b="b"/>
            <a:pathLst>
              <a:path w="1536149" h="1536149">
                <a:moveTo>
                  <a:pt x="1536149" y="1536150"/>
                </a:moveTo>
                <a:lnTo>
                  <a:pt x="0" y="1536150"/>
                </a:lnTo>
                <a:lnTo>
                  <a:pt x="0" y="0"/>
                </a:lnTo>
                <a:lnTo>
                  <a:pt x="1536149" y="0"/>
                </a:lnTo>
                <a:lnTo>
                  <a:pt x="1536149" y="153615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2424725" y="169591"/>
            <a:ext cx="7342545" cy="968485"/>
            <a:chOff x="0" y="0"/>
            <a:chExt cx="3081113" cy="406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3081113" cy="406400"/>
            </a:xfrm>
            <a:custGeom>
              <a:avLst/>
              <a:gdLst/>
              <a:ahLst/>
              <a:cxnLst/>
              <a:rect l="l" t="t" r="r" b="b"/>
              <a:pathLst>
                <a:path w="3081113" h="406400">
                  <a:moveTo>
                    <a:pt x="3081113" y="0"/>
                  </a:moveTo>
                  <a:lnTo>
                    <a:pt x="0" y="0"/>
                  </a:lnTo>
                  <a:lnTo>
                    <a:pt x="101600" y="203200"/>
                  </a:lnTo>
                  <a:lnTo>
                    <a:pt x="0" y="406400"/>
                  </a:lnTo>
                  <a:lnTo>
                    <a:pt x="3081113" y="406400"/>
                  </a:lnTo>
                  <a:lnTo>
                    <a:pt x="2979513" y="203200"/>
                  </a:lnTo>
                  <a:lnTo>
                    <a:pt x="3081113" y="0"/>
                  </a:lnTo>
                  <a:close/>
                </a:path>
              </a:pathLst>
            </a:custGeom>
            <a:solidFill>
              <a:srgbClr val="96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88900" y="-57150"/>
              <a:ext cx="2903313" cy="46355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175"/>
                </a:lnSpc>
              </a:pPr>
              <a:endParaRPr sz="12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2996" y="6279275"/>
            <a:ext cx="12192000" cy="601294"/>
            <a:chOff x="0" y="0"/>
            <a:chExt cx="5701909" cy="51552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5701909" cy="515520"/>
            </a:xfrm>
            <a:custGeom>
              <a:avLst/>
              <a:gdLst/>
              <a:ahLst/>
              <a:cxnLst/>
              <a:rect l="l" t="t" r="r" b="b"/>
              <a:pathLst>
                <a:path w="5701909" h="515520">
                  <a:moveTo>
                    <a:pt x="0" y="0"/>
                  </a:moveTo>
                  <a:lnTo>
                    <a:pt x="5701909" y="0"/>
                  </a:lnTo>
                  <a:lnTo>
                    <a:pt x="5701909" y="515520"/>
                  </a:lnTo>
                  <a:lnTo>
                    <a:pt x="0" y="515520"/>
                  </a:lnTo>
                  <a:close/>
                </a:path>
              </a:pathLst>
            </a:custGeom>
            <a:solidFill>
              <a:srgbClr val="96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57150"/>
              <a:ext cx="5701909" cy="57267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175"/>
                </a:lnSpc>
              </a:pPr>
              <a:endParaRPr sz="1200"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3070364" y="278078"/>
            <a:ext cx="6027902" cy="6259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03"/>
              </a:lnSpc>
            </a:pPr>
            <a:r>
              <a:rPr lang="en-US" sz="4000" b="1" dirty="0">
                <a:solidFill>
                  <a:srgbClr val="FFFFFF"/>
                </a:solidFill>
                <a:latin typeface="Poppins Ultra-Bold"/>
              </a:rPr>
              <a:t>Sources of Finance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12554" y="4638267"/>
            <a:ext cx="2874287" cy="541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64"/>
              </a:lnSpc>
              <a:spcBef>
                <a:spcPct val="0"/>
              </a:spcBef>
            </a:pPr>
            <a:r>
              <a:rPr lang="en-US" sz="1400" dirty="0">
                <a:solidFill>
                  <a:srgbClr val="000000"/>
                </a:solidFill>
              </a:rPr>
              <a:t>Initial capital investment from personal funds. Secured loan to cover startup and operational costs.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21428" y="4637322"/>
            <a:ext cx="3208110" cy="10772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1400" dirty="0"/>
              <a:t>Personal savings and a regional bank small business loan will fund Kevin's Car Garages. This technique reduces the possibility of financial ruin from setup and operations costs (</a:t>
            </a:r>
            <a:r>
              <a:rPr lang="en-US" sz="1400" dirty="0">
                <a:latin typeface="Montserrat" panose="00000500000000000000" pitchFamily="2" charset="0"/>
              </a:rPr>
              <a:t>Gompers, 2024)</a:t>
            </a:r>
            <a:r>
              <a:rPr lang="en-US" sz="1400" dirty="0"/>
              <a:t>.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106590" y="4637322"/>
            <a:ext cx="2874287" cy="8617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Poppins Medium"/>
              </a:rPr>
              <a:t> </a:t>
            </a:r>
            <a:r>
              <a:rPr lang="en-US" sz="1400" dirty="0">
                <a:solidFill>
                  <a:srgbClr val="000000"/>
                </a:solidFill>
              </a:rPr>
              <a:t>The owner will also seek government small business grants. These grants help Kevin's Car Garages develop and stabilize financially</a:t>
            </a:r>
            <a:r>
              <a:rPr lang="en-US" sz="1200" dirty="0">
                <a:solidFill>
                  <a:srgbClr val="000000"/>
                </a:solidFill>
                <a:latin typeface="Poppins Medium"/>
              </a:rPr>
              <a:t>.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D45EF347-6500-4C9D-9D25-AA50E01FD1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5183" y="1900405"/>
            <a:ext cx="2179409" cy="2179409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31D6546D-509E-49E3-A87B-06F3476573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392" y="2048888"/>
            <a:ext cx="1822064" cy="187449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FC2E2F76-44E8-4792-9F03-A01787EBB61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9319" y="2092589"/>
            <a:ext cx="1763374" cy="1763374"/>
          </a:xfrm>
          <a:prstGeom prst="rect">
            <a:avLst/>
          </a:prstGeom>
        </p:spPr>
      </p:pic>
      <p:sp>
        <p:nvSpPr>
          <p:cNvPr id="40" name="Flowchart: Delay 39">
            <a:extLst>
              <a:ext uri="{FF2B5EF4-FFF2-40B4-BE49-F238E27FC236}">
                <a16:creationId xmlns:a16="http://schemas.microsoft.com/office/drawing/2014/main" id="{49626796-5F49-4F3A-B4DF-A13B890F16D8}"/>
              </a:ext>
            </a:extLst>
          </p:cNvPr>
          <p:cNvSpPr/>
          <p:nvPr/>
        </p:nvSpPr>
        <p:spPr>
          <a:xfrm>
            <a:off x="-4" y="0"/>
            <a:ext cx="881413" cy="831718"/>
          </a:xfrm>
          <a:prstGeom prst="flowChartDelay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lowchart: Delay 40">
            <a:extLst>
              <a:ext uri="{FF2B5EF4-FFF2-40B4-BE49-F238E27FC236}">
                <a16:creationId xmlns:a16="http://schemas.microsoft.com/office/drawing/2014/main" id="{41F3A00C-B466-4159-ACFD-035A40DB99F3}"/>
              </a:ext>
            </a:extLst>
          </p:cNvPr>
          <p:cNvSpPr/>
          <p:nvPr/>
        </p:nvSpPr>
        <p:spPr>
          <a:xfrm rot="10800000">
            <a:off x="11310587" y="0"/>
            <a:ext cx="881413" cy="831718"/>
          </a:xfrm>
          <a:prstGeom prst="flowChartDelay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700088"/>
            <a:ext cx="12192000" cy="5674911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22" b="-9222"/>
            </a:stretch>
          </a:blipFill>
        </p:spPr>
        <p:txBody>
          <a:bodyPr/>
          <a:lstStyle/>
          <a:p>
            <a:endParaRPr lang="en-US" dirty="0"/>
          </a:p>
        </p:txBody>
      </p:sp>
      <p:grpSp>
        <p:nvGrpSpPr>
          <p:cNvPr id="3" name="Group 3"/>
          <p:cNvGrpSpPr/>
          <p:nvPr/>
        </p:nvGrpSpPr>
        <p:grpSpPr>
          <a:xfrm>
            <a:off x="1727042" y="2035406"/>
            <a:ext cx="4239581" cy="423958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206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175"/>
                </a:lnSpc>
              </a:pPr>
              <a:endParaRPr sz="1200"/>
            </a:p>
          </p:txBody>
        </p:sp>
      </p:grpSp>
      <p:sp>
        <p:nvSpPr>
          <p:cNvPr id="6" name="Freeform 6"/>
          <p:cNvSpPr/>
          <p:nvPr/>
        </p:nvSpPr>
        <p:spPr>
          <a:xfrm>
            <a:off x="3135266" y="1496002"/>
            <a:ext cx="1412355" cy="1412355"/>
          </a:xfrm>
          <a:custGeom>
            <a:avLst/>
            <a:gdLst/>
            <a:ahLst/>
            <a:cxnLst/>
            <a:rect l="l" t="t" r="r" b="b"/>
            <a:pathLst>
              <a:path w="2118533" h="2118533">
                <a:moveTo>
                  <a:pt x="0" y="0"/>
                </a:moveTo>
                <a:lnTo>
                  <a:pt x="2118533" y="0"/>
                </a:lnTo>
                <a:lnTo>
                  <a:pt x="2118533" y="2118533"/>
                </a:lnTo>
                <a:lnTo>
                  <a:pt x="0" y="2118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4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3313420" y="1641823"/>
            <a:ext cx="1066825" cy="1066825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2D05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175"/>
                </a:lnSpc>
              </a:pPr>
              <a:endParaRPr sz="120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6314036" y="2035406"/>
            <a:ext cx="4239581" cy="4239581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206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175"/>
                </a:lnSpc>
              </a:pPr>
              <a:endParaRPr sz="1200"/>
            </a:p>
          </p:txBody>
        </p:sp>
      </p:grpSp>
      <p:sp>
        <p:nvSpPr>
          <p:cNvPr id="13" name="Freeform 13"/>
          <p:cNvSpPr/>
          <p:nvPr/>
        </p:nvSpPr>
        <p:spPr>
          <a:xfrm>
            <a:off x="7638991" y="1469058"/>
            <a:ext cx="1412355" cy="1412355"/>
          </a:xfrm>
          <a:custGeom>
            <a:avLst/>
            <a:gdLst/>
            <a:ahLst/>
            <a:cxnLst/>
            <a:rect l="l" t="t" r="r" b="b"/>
            <a:pathLst>
              <a:path w="2118533" h="2118533">
                <a:moveTo>
                  <a:pt x="0" y="0"/>
                </a:moveTo>
                <a:lnTo>
                  <a:pt x="2118533" y="0"/>
                </a:lnTo>
                <a:lnTo>
                  <a:pt x="2118533" y="2118533"/>
                </a:lnTo>
                <a:lnTo>
                  <a:pt x="0" y="21185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4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7811756" y="1641823"/>
            <a:ext cx="1066825" cy="1066825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2D05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2175"/>
                </a:lnSpc>
              </a:pPr>
              <a:endParaRPr sz="1200"/>
            </a:p>
          </p:txBody>
        </p:sp>
      </p:grpSp>
      <p:sp>
        <p:nvSpPr>
          <p:cNvPr id="17" name="Freeform 17"/>
          <p:cNvSpPr/>
          <p:nvPr/>
        </p:nvSpPr>
        <p:spPr>
          <a:xfrm>
            <a:off x="3594916" y="1846930"/>
            <a:ext cx="493055" cy="656611"/>
          </a:xfrm>
          <a:custGeom>
            <a:avLst/>
            <a:gdLst/>
            <a:ahLst/>
            <a:cxnLst/>
            <a:rect l="l" t="t" r="r" b="b"/>
            <a:pathLst>
              <a:path w="739583" h="984917">
                <a:moveTo>
                  <a:pt x="0" y="0"/>
                </a:moveTo>
                <a:lnTo>
                  <a:pt x="739583" y="0"/>
                </a:lnTo>
                <a:lnTo>
                  <a:pt x="739583" y="984917"/>
                </a:lnTo>
                <a:lnTo>
                  <a:pt x="0" y="98491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8076718" y="1860401"/>
            <a:ext cx="536902" cy="683556"/>
          </a:xfrm>
          <a:custGeom>
            <a:avLst/>
            <a:gdLst/>
            <a:ahLst/>
            <a:cxnLst/>
            <a:rect l="l" t="t" r="r" b="b"/>
            <a:pathLst>
              <a:path w="805353" h="1025334">
                <a:moveTo>
                  <a:pt x="0" y="0"/>
                </a:moveTo>
                <a:lnTo>
                  <a:pt x="805353" y="0"/>
                </a:lnTo>
                <a:lnTo>
                  <a:pt x="805353" y="1025334"/>
                </a:lnTo>
                <a:lnTo>
                  <a:pt x="0" y="102533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2001841" y="670343"/>
            <a:ext cx="7929563" cy="7817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474"/>
              </a:lnSpc>
              <a:spcBef>
                <a:spcPct val="0"/>
              </a:spcBef>
            </a:pPr>
            <a:r>
              <a:rPr lang="en-US" sz="4624" b="1" dirty="0">
                <a:solidFill>
                  <a:schemeClr val="accent1">
                    <a:lumMod val="75000"/>
                  </a:schemeClr>
                </a:solidFill>
                <a:latin typeface="Poppins Ultra-Bold"/>
              </a:rPr>
              <a:t>Costs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323781" y="3345652"/>
            <a:ext cx="3035323" cy="23698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1400" dirty="0">
                <a:solidFill>
                  <a:srgbClr val="FFFFFF"/>
                </a:solidFill>
              </a:rPr>
              <a:t>At £1,000 per month and £12,000 yearly. The garage lease is covered by this cost.</a:t>
            </a:r>
          </a:p>
          <a:p>
            <a:pPr algn="ctr"/>
            <a:endParaRPr lang="en-US" sz="1400" dirty="0">
              <a:solidFill>
                <a:srgbClr val="FFFFFF"/>
              </a:solidFill>
            </a:endParaRPr>
          </a:p>
          <a:p>
            <a:pPr algn="ctr"/>
            <a:r>
              <a:rPr lang="en-US" sz="1400" dirty="0">
                <a:solidFill>
                  <a:srgbClr val="FFFFFF"/>
                </a:solidFill>
              </a:rPr>
              <a:t> Regular £200 monthly spend, £2,400 annually. Garage utilities are covered by these expenses.</a:t>
            </a:r>
          </a:p>
          <a:p>
            <a:pPr algn="ctr"/>
            <a:endParaRPr lang="en-US" sz="1400" dirty="0">
              <a:solidFill>
                <a:srgbClr val="FFFFFF"/>
              </a:solidFill>
            </a:endParaRPr>
          </a:p>
          <a:p>
            <a:pPr algn="ctr"/>
            <a:r>
              <a:rPr lang="en-US" sz="1400" dirty="0">
                <a:solidFill>
                  <a:srgbClr val="FFFFFF"/>
                </a:solidFill>
              </a:rPr>
              <a:t>Essential garage supplies cost £500 a month, or £6,000 annually. Tools, parts, and other servicing consumables are included.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29438" y="3317077"/>
            <a:ext cx="2938781" cy="37368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1400" dirty="0">
                <a:solidFill>
                  <a:srgbClr val="FFFFFF"/>
                </a:solidFill>
                <a:latin typeface="Poppins Medium"/>
              </a:rPr>
              <a:t> </a:t>
            </a:r>
            <a:r>
              <a:rPr lang="en-US" sz="1400" dirty="0">
                <a:solidFill>
                  <a:srgbClr val="FFFFFF"/>
                </a:solidFill>
              </a:rPr>
              <a:t>Monthly £100 payment for communication and internet services, totaling £1,200 per year.</a:t>
            </a:r>
          </a:p>
          <a:p>
            <a:pPr algn="ctr"/>
            <a:endParaRPr lang="en-US" sz="1400" dirty="0">
              <a:solidFill>
                <a:srgbClr val="FFFFFF"/>
              </a:solidFill>
            </a:endParaRPr>
          </a:p>
          <a:p>
            <a:pPr algn="ctr"/>
            <a:r>
              <a:rPr lang="en-US" sz="1400" dirty="0">
                <a:solidFill>
                  <a:srgbClr val="FFFFFF"/>
                </a:solidFill>
              </a:rPr>
              <a:t> Regular £500 monthly expense, £6,000 annually. These costs promote and attract clients to the garage.</a:t>
            </a:r>
          </a:p>
          <a:p>
            <a:pPr algn="ctr"/>
            <a:endParaRPr lang="en-US" sz="1400" dirty="0">
              <a:solidFill>
                <a:srgbClr val="FFFFFF"/>
              </a:solidFill>
            </a:endParaRPr>
          </a:p>
          <a:p>
            <a:pPr algn="ctr"/>
            <a:r>
              <a:rPr lang="en-US" sz="1400" dirty="0">
                <a:solidFill>
                  <a:srgbClr val="FFFFFF"/>
                </a:solidFill>
              </a:rPr>
              <a:t>Professional services cost £200 per month, £2,400 annually. This covers legal and accounting fees.</a:t>
            </a:r>
          </a:p>
          <a:p>
            <a:pPr algn="ctr"/>
            <a:endParaRPr lang="en-US" sz="1400" dirty="0">
              <a:solidFill>
                <a:srgbClr val="FFFFFF"/>
              </a:solidFill>
            </a:endParaRPr>
          </a:p>
          <a:p>
            <a:pPr algn="ctr"/>
            <a:endParaRPr lang="en-US" sz="1400" dirty="0">
              <a:solidFill>
                <a:srgbClr val="FFFFFF"/>
              </a:solidFill>
            </a:endParaRPr>
          </a:p>
          <a:p>
            <a:pPr algn="ctr">
              <a:lnSpc>
                <a:spcPct val="150000"/>
              </a:lnSpc>
            </a:pPr>
            <a:endParaRPr lang="en-US" sz="1400" dirty="0">
              <a:solidFill>
                <a:srgbClr val="FFFFFF"/>
              </a:solidFill>
              <a:latin typeface="Poppins Medium"/>
            </a:endParaRPr>
          </a:p>
          <a:p>
            <a:pPr algn="ctr">
              <a:lnSpc>
                <a:spcPct val="150000"/>
              </a:lnSpc>
            </a:pPr>
            <a:endParaRPr lang="en-US" sz="1400" dirty="0">
              <a:solidFill>
                <a:srgbClr val="FFFFFF"/>
              </a:solidFill>
              <a:latin typeface="Poppins Medium"/>
            </a:endParaRPr>
          </a:p>
          <a:p>
            <a:pPr algn="ctr">
              <a:lnSpc>
                <a:spcPct val="150000"/>
              </a:lnSpc>
            </a:pPr>
            <a:r>
              <a:rPr lang="en-US" sz="1400" dirty="0">
                <a:solidFill>
                  <a:srgbClr val="FFFFFF"/>
                </a:solidFill>
                <a:latin typeface="Poppins Medium"/>
              </a:rPr>
              <a:t>(Denton, 2020).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04492A0-1AF4-47C0-9EC1-D5683CBCEE43}"/>
              </a:ext>
            </a:extLst>
          </p:cNvPr>
          <p:cNvSpPr/>
          <p:nvPr/>
        </p:nvSpPr>
        <p:spPr>
          <a:xfrm>
            <a:off x="0" y="6374999"/>
            <a:ext cx="12192000" cy="483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4D963AA-C6C6-489D-A4CE-D797D97AE2E2}"/>
              </a:ext>
            </a:extLst>
          </p:cNvPr>
          <p:cNvSpPr/>
          <p:nvPr/>
        </p:nvSpPr>
        <p:spPr>
          <a:xfrm>
            <a:off x="0" y="0"/>
            <a:ext cx="12192000" cy="700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AC3514B-89AC-4120-81D8-3DAD483885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019925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A52E462-AFE3-4E5E-8DE9-20F1DC83B4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6304551"/>
              </p:ext>
            </p:extLst>
          </p:nvPr>
        </p:nvGraphicFramePr>
        <p:xfrm>
          <a:off x="0" y="1"/>
          <a:ext cx="7010401" cy="70909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67481">
                  <a:extLst>
                    <a:ext uri="{9D8B030D-6E8A-4147-A177-3AD203B41FA5}">
                      <a16:colId xmlns:a16="http://schemas.microsoft.com/office/drawing/2014/main" val="3736053141"/>
                    </a:ext>
                  </a:extLst>
                </a:gridCol>
                <a:gridCol w="576254">
                  <a:extLst>
                    <a:ext uri="{9D8B030D-6E8A-4147-A177-3AD203B41FA5}">
                      <a16:colId xmlns:a16="http://schemas.microsoft.com/office/drawing/2014/main" val="1729888614"/>
                    </a:ext>
                  </a:extLst>
                </a:gridCol>
                <a:gridCol w="422026">
                  <a:extLst>
                    <a:ext uri="{9D8B030D-6E8A-4147-A177-3AD203B41FA5}">
                      <a16:colId xmlns:a16="http://schemas.microsoft.com/office/drawing/2014/main" val="1945890781"/>
                    </a:ext>
                  </a:extLst>
                </a:gridCol>
                <a:gridCol w="422026">
                  <a:extLst>
                    <a:ext uri="{9D8B030D-6E8A-4147-A177-3AD203B41FA5}">
                      <a16:colId xmlns:a16="http://schemas.microsoft.com/office/drawing/2014/main" val="3648787940"/>
                    </a:ext>
                  </a:extLst>
                </a:gridCol>
                <a:gridCol w="422026">
                  <a:extLst>
                    <a:ext uri="{9D8B030D-6E8A-4147-A177-3AD203B41FA5}">
                      <a16:colId xmlns:a16="http://schemas.microsoft.com/office/drawing/2014/main" val="3220261329"/>
                    </a:ext>
                  </a:extLst>
                </a:gridCol>
                <a:gridCol w="422026">
                  <a:extLst>
                    <a:ext uri="{9D8B030D-6E8A-4147-A177-3AD203B41FA5}">
                      <a16:colId xmlns:a16="http://schemas.microsoft.com/office/drawing/2014/main" val="425713255"/>
                    </a:ext>
                  </a:extLst>
                </a:gridCol>
                <a:gridCol w="422026">
                  <a:extLst>
                    <a:ext uri="{9D8B030D-6E8A-4147-A177-3AD203B41FA5}">
                      <a16:colId xmlns:a16="http://schemas.microsoft.com/office/drawing/2014/main" val="1099041253"/>
                    </a:ext>
                  </a:extLst>
                </a:gridCol>
                <a:gridCol w="422026">
                  <a:extLst>
                    <a:ext uri="{9D8B030D-6E8A-4147-A177-3AD203B41FA5}">
                      <a16:colId xmlns:a16="http://schemas.microsoft.com/office/drawing/2014/main" val="2562589290"/>
                    </a:ext>
                  </a:extLst>
                </a:gridCol>
                <a:gridCol w="422026">
                  <a:extLst>
                    <a:ext uri="{9D8B030D-6E8A-4147-A177-3AD203B41FA5}">
                      <a16:colId xmlns:a16="http://schemas.microsoft.com/office/drawing/2014/main" val="3995812987"/>
                    </a:ext>
                  </a:extLst>
                </a:gridCol>
                <a:gridCol w="422026">
                  <a:extLst>
                    <a:ext uri="{9D8B030D-6E8A-4147-A177-3AD203B41FA5}">
                      <a16:colId xmlns:a16="http://schemas.microsoft.com/office/drawing/2014/main" val="745107760"/>
                    </a:ext>
                  </a:extLst>
                </a:gridCol>
                <a:gridCol w="422026">
                  <a:extLst>
                    <a:ext uri="{9D8B030D-6E8A-4147-A177-3AD203B41FA5}">
                      <a16:colId xmlns:a16="http://schemas.microsoft.com/office/drawing/2014/main" val="4124817107"/>
                    </a:ext>
                  </a:extLst>
                </a:gridCol>
                <a:gridCol w="458481">
                  <a:extLst>
                    <a:ext uri="{9D8B030D-6E8A-4147-A177-3AD203B41FA5}">
                      <a16:colId xmlns:a16="http://schemas.microsoft.com/office/drawing/2014/main" val="794324088"/>
                    </a:ext>
                  </a:extLst>
                </a:gridCol>
                <a:gridCol w="458481">
                  <a:extLst>
                    <a:ext uri="{9D8B030D-6E8A-4147-A177-3AD203B41FA5}">
                      <a16:colId xmlns:a16="http://schemas.microsoft.com/office/drawing/2014/main" val="3129859650"/>
                    </a:ext>
                  </a:extLst>
                </a:gridCol>
                <a:gridCol w="451470">
                  <a:extLst>
                    <a:ext uri="{9D8B030D-6E8A-4147-A177-3AD203B41FA5}">
                      <a16:colId xmlns:a16="http://schemas.microsoft.com/office/drawing/2014/main" val="3855297177"/>
                    </a:ext>
                  </a:extLst>
                </a:gridCol>
              </a:tblGrid>
              <a:tr h="175684">
                <a:tc gridSpan="14"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KAVIN GARAGE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4096824"/>
                  </a:ext>
                </a:extLst>
              </a:tr>
              <a:tr h="54327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Description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Starting Point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Month 1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Month 2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Month 3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Month 4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Month 5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Month 6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Month 7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Month 8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Month 9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Month 10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Month 11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Month 12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61586029"/>
                  </a:ext>
                </a:extLst>
              </a:tr>
              <a:tr h="1756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Cash In-Flows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549726563"/>
                  </a:ext>
                </a:extLst>
              </a:tr>
              <a:tr h="41563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Anticipated Service Fees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£96,000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32234546"/>
                  </a:ext>
                </a:extLst>
              </a:tr>
              <a:tr h="17568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Start-Up Loan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n/a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n/a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n/a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n/a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n/a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n/a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n/a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n/a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n/a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n/a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n/a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92980691"/>
                  </a:ext>
                </a:extLst>
              </a:tr>
              <a:tr h="35947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Other Sources of Cash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418506436"/>
                  </a:ext>
                </a:extLst>
              </a:tr>
              <a:tr h="41563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Total Cash In-Flows (A)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£96,000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560013645"/>
                  </a:ext>
                </a:extLst>
              </a:tr>
              <a:tr h="22615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Cash Out-Flows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73804371"/>
                  </a:ext>
                </a:extLst>
              </a:tr>
              <a:tr h="41563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Rent or Premises Costs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£1,000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£12,000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872302323"/>
                  </a:ext>
                </a:extLst>
              </a:tr>
              <a:tr h="54327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Utilities (gas, electricity, water)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£2,400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490045959"/>
                  </a:ext>
                </a:extLst>
              </a:tr>
              <a:tr h="35947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Supplies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£500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£6,000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089952088"/>
                  </a:ext>
                </a:extLst>
              </a:tr>
              <a:tr h="35947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Insurance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£1,200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65929090"/>
                  </a:ext>
                </a:extLst>
              </a:tr>
              <a:tr h="35947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Telephone and Internet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£1,200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903376471"/>
                  </a:ext>
                </a:extLst>
              </a:tr>
              <a:tr h="54327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Marketing and Advertising Expenses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£6,000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76073176"/>
                  </a:ext>
                </a:extLst>
              </a:tr>
              <a:tr h="54327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Professional Fees (legal, accounting)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£2,400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518282312"/>
                  </a:ext>
                </a:extLst>
              </a:tr>
              <a:tr h="41563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Staff Costs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£5,400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£5,400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£5,400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£5,400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£5,400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£5,400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£5,400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£5,400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£5,400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£5,400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£5,400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£5,400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£64,800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268164725"/>
                  </a:ext>
                </a:extLst>
              </a:tr>
              <a:tr h="41563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Total Cash Out-Flows (B)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£96,000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09252264"/>
                  </a:ext>
                </a:extLst>
              </a:tr>
              <a:tr h="41563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Net Cash Flow (A - B)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£2,000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£2,000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£2,000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£24,000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075942772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DC1AFCEB-DF69-4166-AD76-45B02E44C6E7}"/>
              </a:ext>
            </a:extLst>
          </p:cNvPr>
          <p:cNvSpPr txBox="1"/>
          <p:nvPr/>
        </p:nvSpPr>
        <p:spPr>
          <a:xfrm>
            <a:off x="7010401" y="1697362"/>
            <a:ext cx="5181599" cy="3085386"/>
          </a:xfrm>
          <a:prstGeom prst="snip2DiagRect">
            <a:avLst>
              <a:gd name="adj1" fmla="val 0"/>
              <a:gd name="adj2" fmla="val 16667"/>
            </a:avLst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Cash Flow Forecast and Summary</a:t>
            </a:r>
          </a:p>
          <a:p>
            <a:pPr algn="ctr"/>
            <a:endParaRPr lang="en-US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en-US" b="1" dirty="0">
                <a:solidFill>
                  <a:schemeClr val="bg1"/>
                </a:solidFill>
              </a:rPr>
              <a:t>Kevin Garage estimates £8,000 monthly financial inflows and outflows from service fees and recurring expenses, totaling £96,000 annually. A £2,000 monthly net cash flow generates £24,000 annually for rent, utilities, supplies, insurance, marketing, professional, and staff costs</a:t>
            </a:r>
            <a:r>
              <a:rPr lang="en-US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</a:t>
            </a:r>
            <a:endParaRPr lang="en-US" b="1" i="0" dirty="0">
              <a:solidFill>
                <a:schemeClr val="accent4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022387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26A9568-2017-17AB-C6CA-2537D020797D}"/>
              </a:ext>
            </a:extLst>
          </p:cNvPr>
          <p:cNvSpPr/>
          <p:nvPr/>
        </p:nvSpPr>
        <p:spPr>
          <a:xfrm>
            <a:off x="589684" y="295567"/>
            <a:ext cx="11012632" cy="626686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D9BC13-0EEC-C422-989D-821E148C10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5286" y="295567"/>
            <a:ext cx="3587029" cy="6266866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6FFF04B1-9C90-D116-9814-926C9CA084F4}"/>
              </a:ext>
            </a:extLst>
          </p:cNvPr>
          <p:cNvGrpSpPr/>
          <p:nvPr/>
        </p:nvGrpSpPr>
        <p:grpSpPr>
          <a:xfrm>
            <a:off x="811617" y="400050"/>
            <a:ext cx="7203669" cy="5663011"/>
            <a:chOff x="463690" y="1575309"/>
            <a:chExt cx="4794591" cy="5353604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E93175C-D665-6053-CF30-1672B1494751}"/>
                </a:ext>
              </a:extLst>
            </p:cNvPr>
            <p:cNvGrpSpPr/>
            <p:nvPr/>
          </p:nvGrpSpPr>
          <p:grpSpPr>
            <a:xfrm>
              <a:off x="463690" y="1732451"/>
              <a:ext cx="4794591" cy="5196462"/>
              <a:chOff x="673722" y="3587677"/>
              <a:chExt cx="4794591" cy="5196462"/>
            </a:xfrm>
          </p:grpSpPr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03144C31-A278-ED7E-B13D-93B9B836CF17}"/>
                  </a:ext>
                </a:extLst>
              </p:cNvPr>
              <p:cNvSpPr txBox="1"/>
              <p:nvPr/>
            </p:nvSpPr>
            <p:spPr>
              <a:xfrm>
                <a:off x="673722" y="4159319"/>
                <a:ext cx="4794591" cy="46248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ct val="150000"/>
                  </a:lnSpc>
                  <a:spcBef>
                    <a:spcPts val="600"/>
                  </a:spcBef>
                </a:pPr>
                <a:r>
                  <a:rPr lang="en-US" b="1" dirty="0">
                    <a:solidFill>
                      <a:srgbClr val="FFC000"/>
                    </a:solidFill>
                  </a:rPr>
                  <a:t>Strengths: </a:t>
                </a:r>
                <a:r>
                  <a:rPr lang="en-US" dirty="0">
                    <a:solidFill>
                      <a:schemeClr val="bg1"/>
                    </a:solidFill>
                  </a:rPr>
                  <a:t>Kevin's Car Garages offers affordable, high-quality services thanks to its state-of-the-art diagnostic technology, friendly customer service, and competitive pricing. </a:t>
                </a:r>
              </a:p>
              <a:p>
                <a:pPr algn="ctr">
                  <a:lnSpc>
                    <a:spcPct val="150000"/>
                  </a:lnSpc>
                  <a:spcBef>
                    <a:spcPts val="600"/>
                  </a:spcBef>
                </a:pPr>
                <a:r>
                  <a:rPr lang="en-US" b="1" dirty="0">
                    <a:solidFill>
                      <a:schemeClr val="bg1"/>
                    </a:solidFill>
                  </a:rPr>
                  <a:t> </a:t>
                </a:r>
                <a:r>
                  <a:rPr lang="en-US" b="1" dirty="0">
                    <a:solidFill>
                      <a:srgbClr val="FFC000"/>
                    </a:solidFill>
                  </a:rPr>
                  <a:t>Weaknesses: </a:t>
                </a:r>
                <a:r>
                  <a:rPr lang="en-US" dirty="0">
                    <a:solidFill>
                      <a:schemeClr val="bg1"/>
                    </a:solidFill>
                  </a:rPr>
                  <a:t>Financial and operational worries stemming from Kevin's lone ownership position, a ceiling on the company's potential for expansion. </a:t>
                </a:r>
              </a:p>
              <a:p>
                <a:pPr algn="ctr">
                  <a:lnSpc>
                    <a:spcPct val="150000"/>
                  </a:lnSpc>
                  <a:spcBef>
                    <a:spcPts val="600"/>
                  </a:spcBef>
                </a:pPr>
                <a:r>
                  <a:rPr lang="en-US" b="1" dirty="0">
                    <a:solidFill>
                      <a:srgbClr val="FFC000"/>
                    </a:solidFill>
                  </a:rPr>
                  <a:t>Opportunities: </a:t>
                </a:r>
                <a:r>
                  <a:rPr lang="en-US" dirty="0">
                    <a:solidFill>
                      <a:schemeClr val="bg1"/>
                    </a:solidFill>
                  </a:rPr>
                  <a:t>Cardiff's growing demand for environmentally conscious auto repair services presents a promising opportunity for Kevin's Car Garages to expand its customer base (</a:t>
                </a:r>
                <a:r>
                  <a:rPr lang="en-US" dirty="0">
                    <a:solidFill>
                      <a:schemeClr val="bg1"/>
                    </a:solidFill>
                    <a:latin typeface="Montserrat" panose="00000500000000000000" pitchFamily="2" charset="0"/>
                  </a:rPr>
                  <a:t>Barton et al., 2021)</a:t>
                </a:r>
                <a:r>
                  <a:rPr lang="en-US" dirty="0">
                    <a:solidFill>
                      <a:schemeClr val="bg1"/>
                    </a:solidFill>
                  </a:rPr>
                  <a:t>. </a:t>
                </a:r>
              </a:p>
              <a:p>
                <a:pPr algn="ctr">
                  <a:lnSpc>
                    <a:spcPct val="150000"/>
                  </a:lnSpc>
                  <a:spcBef>
                    <a:spcPts val="600"/>
                  </a:spcBef>
                </a:pPr>
                <a:r>
                  <a:rPr lang="en-US" b="1" dirty="0">
                    <a:solidFill>
                      <a:schemeClr val="bg1"/>
                    </a:solidFill>
                  </a:rPr>
                  <a:t> </a:t>
                </a:r>
                <a:r>
                  <a:rPr lang="en-US" b="1" dirty="0">
                    <a:solidFill>
                      <a:srgbClr val="FFC000"/>
                    </a:solidFill>
                  </a:rPr>
                  <a:t>Threats: </a:t>
                </a:r>
                <a:r>
                  <a:rPr lang="en-US" dirty="0">
                    <a:solidFill>
                      <a:schemeClr val="bg1"/>
                    </a:solidFill>
                  </a:rPr>
                  <a:t>Earnings in South Wales' automotive industry could take a hit due to economic downturns and intense competition</a:t>
                </a:r>
                <a:r>
                  <a:rPr lang="en-US" sz="2000" dirty="0">
                    <a:solidFill>
                      <a:schemeClr val="bg1"/>
                    </a:solidFill>
                    <a:latin typeface="Montserrat" panose="00000500000000000000" pitchFamily="2" charset="0"/>
                  </a:rPr>
                  <a:t>.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B8FEA769-0040-8F46-60D4-2A141C723650}"/>
                  </a:ext>
                </a:extLst>
              </p:cNvPr>
              <p:cNvSpPr txBox="1"/>
              <p:nvPr/>
            </p:nvSpPr>
            <p:spPr>
              <a:xfrm>
                <a:off x="673722" y="3587677"/>
                <a:ext cx="4794591" cy="6692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IN" sz="4000" b="1" dirty="0">
                    <a:solidFill>
                      <a:srgbClr val="FFC000"/>
                    </a:solidFill>
                    <a:latin typeface="Montserrat" panose="00000500000000000000" pitchFamily="2" charset="0"/>
                  </a:rPr>
                  <a:t>SWOT ANALYSIS</a:t>
                </a:r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72959C8A-3D2D-BF06-4606-0708D12ED0FC}"/>
                </a:ext>
              </a:extLst>
            </p:cNvPr>
            <p:cNvGrpSpPr/>
            <p:nvPr/>
          </p:nvGrpSpPr>
          <p:grpSpPr>
            <a:xfrm>
              <a:off x="527190" y="1575309"/>
              <a:ext cx="614035" cy="157142"/>
              <a:chOff x="9907180" y="5152020"/>
              <a:chExt cx="476752" cy="122009"/>
            </a:xfrm>
          </p:grpSpPr>
          <p:sp>
            <p:nvSpPr>
              <p:cNvPr id="11" name="Oval 10">
                <a:extLst>
                  <a:ext uri="{FF2B5EF4-FFF2-40B4-BE49-F238E27FC236}">
                    <a16:creationId xmlns:a16="http://schemas.microsoft.com/office/drawing/2014/main" id="{CEC192FD-C41E-4E1C-6A7A-FA724A0736E2}"/>
                  </a:ext>
                </a:extLst>
              </p:cNvPr>
              <p:cNvSpPr/>
              <p:nvPr/>
            </p:nvSpPr>
            <p:spPr>
              <a:xfrm>
                <a:off x="9907180" y="5152020"/>
                <a:ext cx="122010" cy="122009"/>
              </a:xfrm>
              <a:prstGeom prst="ellipse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sp>
            <p:nvSpPr>
              <p:cNvPr id="12" name="Oval 11">
                <a:extLst>
                  <a:ext uri="{FF2B5EF4-FFF2-40B4-BE49-F238E27FC236}">
                    <a16:creationId xmlns:a16="http://schemas.microsoft.com/office/drawing/2014/main" id="{C735E286-BF61-A821-9409-0FC003D0330E}"/>
                  </a:ext>
                </a:extLst>
              </p:cNvPr>
              <p:cNvSpPr/>
              <p:nvPr/>
            </p:nvSpPr>
            <p:spPr>
              <a:xfrm>
                <a:off x="10084551" y="5152020"/>
                <a:ext cx="122010" cy="122009"/>
              </a:xfrm>
              <a:prstGeom prst="ellipse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/>
              </a:p>
            </p:txBody>
          </p:sp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B7805452-0ADC-F66C-34CB-15020448B30B}"/>
                  </a:ext>
                </a:extLst>
              </p:cNvPr>
              <p:cNvSpPr/>
              <p:nvPr/>
            </p:nvSpPr>
            <p:spPr>
              <a:xfrm>
                <a:off x="10261922" y="5152020"/>
                <a:ext cx="122010" cy="122009"/>
              </a:xfrm>
              <a:prstGeom prst="ellipse">
                <a:avLst/>
              </a:prstGeom>
              <a:solidFill>
                <a:srgbClr val="00206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IN">
                  <a:solidFill>
                    <a:srgbClr val="002060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91954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568419" y="1625589"/>
            <a:ext cx="2956423" cy="4379886"/>
          </a:xfrm>
          <a:custGeom>
            <a:avLst/>
            <a:gdLst/>
            <a:ahLst/>
            <a:cxnLst/>
            <a:rect l="l" t="t" r="r" b="b"/>
            <a:pathLst>
              <a:path w="4434635" h="6569829">
                <a:moveTo>
                  <a:pt x="0" y="0"/>
                </a:moveTo>
                <a:lnTo>
                  <a:pt x="4434635" y="0"/>
                </a:lnTo>
                <a:lnTo>
                  <a:pt x="4434635" y="6569829"/>
                </a:lnTo>
                <a:lnTo>
                  <a:pt x="0" y="656982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7" name="Freeform 7"/>
          <p:cNvSpPr/>
          <p:nvPr/>
        </p:nvSpPr>
        <p:spPr>
          <a:xfrm>
            <a:off x="13361" y="0"/>
            <a:ext cx="2743200" cy="27432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823781" y="543173"/>
            <a:ext cx="8544439" cy="5587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63"/>
              </a:lnSpc>
            </a:pPr>
            <a:r>
              <a:rPr lang="en-US" sz="3720" b="1" dirty="0">
                <a:solidFill>
                  <a:srgbClr val="960000"/>
                </a:solidFill>
                <a:latin typeface="Poppins Ultra-Bold"/>
              </a:rPr>
              <a:t>Marketing Strategy and Examples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6866" y="1709355"/>
            <a:ext cx="2644932" cy="3334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07"/>
              </a:lnSpc>
              <a:spcBef>
                <a:spcPct val="0"/>
              </a:spcBef>
            </a:pPr>
            <a:r>
              <a:rPr lang="en-US" sz="2400" b="1" dirty="0">
                <a:solidFill>
                  <a:schemeClr val="accent4">
                    <a:lumMod val="50000"/>
                  </a:schemeClr>
                </a:solidFill>
                <a:latin typeface="Poppins Bold"/>
              </a:rPr>
              <a:t>Online Presence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827806" y="2047830"/>
            <a:ext cx="3243053" cy="8023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Poppins Medium"/>
              </a:rPr>
              <a:t>Active presence on platforms like Facebook, Instagram, and Twitter to engage with customers and promote services.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827806" y="3452259"/>
            <a:ext cx="3359560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07"/>
              </a:lnSpc>
              <a:spcBef>
                <a:spcPct val="0"/>
              </a:spcBef>
            </a:pPr>
            <a:r>
              <a:rPr lang="en-US" sz="2400" b="1" dirty="0">
                <a:solidFill>
                  <a:schemeClr val="accent4">
                    <a:lumMod val="50000"/>
                  </a:schemeClr>
                </a:solidFill>
                <a:latin typeface="Poppins Bold"/>
              </a:rPr>
              <a:t>SEO Strategies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827806" y="3775583"/>
            <a:ext cx="3243053" cy="525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Poppins Medium"/>
              </a:rPr>
              <a:t>Regularly publish blog posts and articles on automotive care and maintenance.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30068" y="3492770"/>
            <a:ext cx="3562610" cy="282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4"/>
              </a:lnSpc>
            </a:pPr>
            <a:r>
              <a:rPr lang="en-US" sz="2400" b="1" dirty="0">
                <a:solidFill>
                  <a:schemeClr val="accent4">
                    <a:lumMod val="50000"/>
                  </a:schemeClr>
                </a:solidFill>
                <a:latin typeface="Poppins Bold"/>
              </a:rPr>
              <a:t>Examples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903688" y="3848719"/>
            <a:ext cx="3243053" cy="25511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400" b="1" dirty="0">
                <a:solidFill>
                  <a:srgbClr val="002060"/>
                </a:solidFill>
                <a:latin typeface="Poppins Medium"/>
              </a:rPr>
              <a:t>Branding</a:t>
            </a:r>
          </a:p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Poppins Medium"/>
              </a:rPr>
              <a:t>Logos</a:t>
            </a:r>
          </a:p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Poppins Medium"/>
              </a:rPr>
              <a:t>Business Cards</a:t>
            </a:r>
          </a:p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200" b="1" dirty="0">
                <a:solidFill>
                  <a:srgbClr val="002060"/>
                </a:solidFill>
                <a:latin typeface="Poppins Medium"/>
              </a:rPr>
              <a:t>Promotional Materials</a:t>
            </a:r>
          </a:p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Poppins Medium"/>
              </a:rPr>
              <a:t>Flyers</a:t>
            </a:r>
          </a:p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Poppins Medium"/>
              </a:rPr>
              <a:t>Social Media Posts</a:t>
            </a:r>
          </a:p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400" b="1" dirty="0">
                <a:solidFill>
                  <a:srgbClr val="002060"/>
                </a:solidFill>
                <a:latin typeface="Poppins Medium"/>
              </a:rPr>
              <a:t>Advertising Campaigns</a:t>
            </a:r>
          </a:p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Poppins Medium"/>
              </a:rPr>
              <a:t>Local Radio</a:t>
            </a:r>
          </a:p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Poppins Medium"/>
              </a:rPr>
              <a:t>Online Promotions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492729" y="4941756"/>
            <a:ext cx="3980009" cy="333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607"/>
              </a:lnSpc>
              <a:spcBef>
                <a:spcPct val="0"/>
              </a:spcBef>
            </a:pPr>
            <a:r>
              <a:rPr lang="en-US" sz="2400" b="1" dirty="0">
                <a:solidFill>
                  <a:schemeClr val="accent4">
                    <a:lumMod val="50000"/>
                  </a:schemeClr>
                </a:solidFill>
                <a:latin typeface="Poppins Bold"/>
              </a:rPr>
              <a:t>Community Engagement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68414" y="5275181"/>
            <a:ext cx="3980009" cy="8023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200" dirty="0">
                <a:solidFill>
                  <a:srgbClr val="000000"/>
                </a:solidFill>
                <a:latin typeface="Poppins Medium"/>
              </a:rPr>
              <a:t>Engage with the community by participating in local events and fairs, offering free vehicle check-ups, and distributing promotional materials (Lee and Nakamura, 2021).</a:t>
            </a:r>
          </a:p>
        </p:txBody>
      </p:sp>
      <p:sp>
        <p:nvSpPr>
          <p:cNvPr id="17" name="Freeform 17"/>
          <p:cNvSpPr/>
          <p:nvPr/>
        </p:nvSpPr>
        <p:spPr>
          <a:xfrm flipH="1" flipV="1">
            <a:off x="9449332" y="4119109"/>
            <a:ext cx="2743200" cy="27432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4114800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4114800" y="0"/>
                </a:lnTo>
                <a:lnTo>
                  <a:pt x="4114800" y="411480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53D106D-1B13-472D-9F74-24F93A5D9B0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5063" y="1830025"/>
            <a:ext cx="1107084" cy="11070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C178756-1493-4E3B-B9FB-B451BC9A89F2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68414" y="3299978"/>
            <a:ext cx="997603" cy="100841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2947201-3DB8-4A8E-937A-EE1A9CD2B0E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8705" y="4479197"/>
            <a:ext cx="1495154" cy="149515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FDC9570B-00F0-4735-884A-73AB1D20911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0167" y="3310788"/>
            <a:ext cx="997603" cy="99760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A137E6D3-911B-10E6-8ADF-F88A5640347A}"/>
              </a:ext>
            </a:extLst>
          </p:cNvPr>
          <p:cNvGrpSpPr/>
          <p:nvPr/>
        </p:nvGrpSpPr>
        <p:grpSpPr>
          <a:xfrm>
            <a:off x="2489517" y="184691"/>
            <a:ext cx="4690801" cy="2108590"/>
            <a:chOff x="5232458" y="155683"/>
            <a:chExt cx="4690801" cy="2108590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0D7DD36F-1205-82B6-5611-60194FC4A372}"/>
                </a:ext>
              </a:extLst>
            </p:cNvPr>
            <p:cNvSpPr txBox="1"/>
            <p:nvPr/>
          </p:nvSpPr>
          <p:spPr>
            <a:xfrm>
              <a:off x="5232458" y="740458"/>
              <a:ext cx="4636143" cy="1523815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1600" b="1" dirty="0">
                  <a:solidFill>
                    <a:schemeClr val="accent4">
                      <a:lumMod val="50000"/>
                    </a:schemeClr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Research Methodology</a:t>
              </a:r>
            </a:p>
            <a:p>
              <a:pPr marL="285750" indent="-285750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dirty="0">
                  <a:solidFill>
                    <a:schemeClr val="bg1"/>
                  </a:solidFill>
                  <a:latin typeface="Segoe UI" panose="020B0502040204020203" pitchFamily="34" charset="0"/>
                  <a:cs typeface="Segoe UI" panose="020B0502040204020203" pitchFamily="34" charset="0"/>
                </a:rPr>
                <a:t>Conducted surveys to gather insights from local vehicle owners about their service needs and preferences (Ho et al., 2020).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093AED61-8891-7EE9-9377-6AB7781939B5}"/>
                </a:ext>
              </a:extLst>
            </p:cNvPr>
            <p:cNvSpPr txBox="1"/>
            <p:nvPr/>
          </p:nvSpPr>
          <p:spPr>
            <a:xfrm>
              <a:off x="5249921" y="155683"/>
              <a:ext cx="4673338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IN" sz="2800" b="1" dirty="0">
                  <a:solidFill>
                    <a:schemeClr val="accent1">
                      <a:lumMod val="75000"/>
                    </a:schemeClr>
                  </a:solidFill>
                  <a:cs typeface="Segoe UI" panose="020B0502040204020203" pitchFamily="34" charset="0"/>
                </a:rPr>
                <a:t>Market Research and Viability</a:t>
              </a:r>
            </a:p>
          </p:txBody>
        </p:sp>
      </p:grp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440DA38-96E9-2EE9-00E9-B3B01434B360}"/>
              </a:ext>
            </a:extLst>
          </p:cNvPr>
          <p:cNvSpPr/>
          <p:nvPr/>
        </p:nvSpPr>
        <p:spPr>
          <a:xfrm rot="16200000">
            <a:off x="25683" y="-25682"/>
            <a:ext cx="2260035" cy="2311399"/>
          </a:xfrm>
          <a:custGeom>
            <a:avLst/>
            <a:gdLst>
              <a:gd name="connsiteX0" fmla="*/ 258747 w 3352800"/>
              <a:gd name="connsiteY0" fmla="*/ 0 h 3429000"/>
              <a:gd name="connsiteX1" fmla="*/ 3352800 w 3352800"/>
              <a:gd name="connsiteY1" fmla="*/ 0 h 3429000"/>
              <a:gd name="connsiteX2" fmla="*/ 3352800 w 3352800"/>
              <a:gd name="connsiteY2" fmla="*/ 3206960 h 3429000"/>
              <a:gd name="connsiteX3" fmla="*/ 3276633 w 3352800"/>
              <a:gd name="connsiteY3" fmla="*/ 3243652 h 3429000"/>
              <a:gd name="connsiteX4" fmla="*/ 2358571 w 3352800"/>
              <a:gd name="connsiteY4" fmla="*/ 3429000 h 3429000"/>
              <a:gd name="connsiteX5" fmla="*/ 0 w 3352800"/>
              <a:gd name="connsiteY5" fmla="*/ 1070429 h 3429000"/>
              <a:gd name="connsiteX6" fmla="*/ 185348 w 3352800"/>
              <a:gd name="connsiteY6" fmla="*/ 152367 h 3429000"/>
              <a:gd name="connsiteX7" fmla="*/ 258747 w 3352800"/>
              <a:gd name="connsiteY7" fmla="*/ 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52800" h="3429000">
                <a:moveTo>
                  <a:pt x="258747" y="0"/>
                </a:moveTo>
                <a:lnTo>
                  <a:pt x="3352800" y="0"/>
                </a:lnTo>
                <a:lnTo>
                  <a:pt x="3352800" y="3206960"/>
                </a:lnTo>
                <a:lnTo>
                  <a:pt x="3276633" y="3243652"/>
                </a:lnTo>
                <a:cubicBezTo>
                  <a:pt x="2994458" y="3363002"/>
                  <a:pt x="2684222" y="3429000"/>
                  <a:pt x="2358571" y="3429000"/>
                </a:cubicBezTo>
                <a:cubicBezTo>
                  <a:pt x="1055968" y="3429000"/>
                  <a:pt x="0" y="2373032"/>
                  <a:pt x="0" y="1070429"/>
                </a:cubicBezTo>
                <a:cubicBezTo>
                  <a:pt x="0" y="744778"/>
                  <a:pt x="65998" y="434542"/>
                  <a:pt x="185348" y="152367"/>
                </a:cubicBezTo>
                <a:lnTo>
                  <a:pt x="258747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A54A23D-ABCE-7933-5CC9-6F20BFE86B4F}"/>
              </a:ext>
            </a:extLst>
          </p:cNvPr>
          <p:cNvGrpSpPr/>
          <p:nvPr/>
        </p:nvGrpSpPr>
        <p:grpSpPr>
          <a:xfrm>
            <a:off x="7518662" y="-2"/>
            <a:ext cx="4673338" cy="5149495"/>
            <a:chOff x="6731819" y="1207991"/>
            <a:chExt cx="4233729" cy="4350148"/>
          </a:xfrm>
          <a:effectLst>
            <a:outerShdw blurRad="50800" dist="50800" dir="5400000" algn="ctr" rotWithShape="0">
              <a:srgbClr val="002060"/>
            </a:outerShdw>
          </a:effectLst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AED1E980-6B4D-672E-D647-C9C91D2E0992}"/>
                </a:ext>
              </a:extLst>
            </p:cNvPr>
            <p:cNvSpPr/>
            <p:nvPr/>
          </p:nvSpPr>
          <p:spPr>
            <a:xfrm>
              <a:off x="7138605" y="1207991"/>
              <a:ext cx="3826943" cy="4350148"/>
            </a:xfrm>
            <a:prstGeom prst="rect">
              <a:avLst/>
            </a:prstGeom>
            <a:solidFill>
              <a:srgbClr val="002060"/>
            </a:solidFill>
            <a:ln>
              <a:noFill/>
            </a:ln>
            <a:effectLst>
              <a:outerShdw blurRad="50800" dist="50800" dir="5400000" algn="ctr" rotWithShape="0">
                <a:srgbClr val="002060"/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8BF3ED3E-BAEA-4AF9-60B7-D9322885B72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31819" y="1364014"/>
              <a:ext cx="3591120" cy="4044227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BEA5F885-0C75-4715-8685-29510116EED4}"/>
              </a:ext>
            </a:extLst>
          </p:cNvPr>
          <p:cNvSpPr txBox="1"/>
          <p:nvPr/>
        </p:nvSpPr>
        <p:spPr>
          <a:xfrm>
            <a:off x="417242" y="3289120"/>
            <a:ext cx="4815353" cy="1893147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b="1" dirty="0">
                <a:solidFill>
                  <a:schemeClr val="accent4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Application of Findings to Business Strategy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Incorporate eco-friendly practices, such as offering sustainable products and promoting green service options, to attract environmentally conscious customers (</a:t>
            </a:r>
            <a:r>
              <a:rPr lang="en-US" sz="16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Savale</a:t>
            </a:r>
            <a:r>
              <a:rPr lang="en-US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et al., 2023).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7B7276-9853-4587-BDC0-ABCC9570FC6A}"/>
              </a:ext>
            </a:extLst>
          </p:cNvPr>
          <p:cNvSpPr txBox="1"/>
          <p:nvPr/>
        </p:nvSpPr>
        <p:spPr>
          <a:xfrm>
            <a:off x="5500691" y="5149494"/>
            <a:ext cx="6691309" cy="1523815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b="1" dirty="0">
                <a:solidFill>
                  <a:schemeClr val="accent4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Key Findings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High demand for trustworthy and cost-effective automotive services.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Increasing customer interest in environmentally friendly automotive services and products.</a:t>
            </a:r>
          </a:p>
        </p:txBody>
      </p:sp>
    </p:spTree>
    <p:extLst>
      <p:ext uri="{BB962C8B-B14F-4D97-AF65-F5344CB8AC3E}">
        <p14:creationId xmlns:p14="http://schemas.microsoft.com/office/powerpoint/2010/main" val="21074471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D0ABC9-C73C-80EB-9B4C-9439C0AFE1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" y="0"/>
            <a:ext cx="1209675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23F66FA-A33B-95BC-C12F-8EDE64751B8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4AE7D03-AF56-8969-BE5D-FEBFD7B021F6}"/>
              </a:ext>
            </a:extLst>
          </p:cNvPr>
          <p:cNvGrpSpPr/>
          <p:nvPr/>
        </p:nvGrpSpPr>
        <p:grpSpPr>
          <a:xfrm>
            <a:off x="47625" y="0"/>
            <a:ext cx="12096747" cy="6457417"/>
            <a:chOff x="654846" y="3430535"/>
            <a:chExt cx="4794591" cy="6457417"/>
          </a:xfrm>
        </p:grpSpPr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0DB84F48-6C1F-A627-31C3-308F34DA9F32}"/>
                </a:ext>
              </a:extLst>
            </p:cNvPr>
            <p:cNvSpPr txBox="1"/>
            <p:nvPr/>
          </p:nvSpPr>
          <p:spPr>
            <a:xfrm>
              <a:off x="654846" y="3991851"/>
              <a:ext cx="4775716" cy="58961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  <a:spcBef>
                  <a:spcPts val="600"/>
                </a:spcBef>
              </a:pP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Al </a:t>
              </a:r>
              <a:r>
                <a:rPr lang="en-IN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Saedi</a:t>
              </a: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, A., 2024. Business Plan for Establishing an Auto Repair Shop in Finland. Case Study: X.</a:t>
              </a:r>
            </a:p>
            <a:p>
              <a:pPr>
                <a:lnSpc>
                  <a:spcPct val="150000"/>
                </a:lnSpc>
                <a:spcBef>
                  <a:spcPts val="600"/>
                </a:spcBef>
              </a:pP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Huang, H., Yang, L., Wang, Y., Xu, X. and Lu, Y., 2021. Digital twin-driven online anomaly detection for an automation system based on edge intelligence. Journal of Manufacturing Systems, 59, pp.138-150.</a:t>
              </a:r>
            </a:p>
            <a:p>
              <a:pPr>
                <a:lnSpc>
                  <a:spcPct val="150000"/>
                </a:lnSpc>
                <a:spcBef>
                  <a:spcPts val="600"/>
                </a:spcBef>
              </a:pPr>
              <a:r>
                <a:rPr lang="en-IN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Wireko-Gyebi</a:t>
              </a: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, S., </a:t>
              </a:r>
              <a:r>
                <a:rPr lang="en-IN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Baah</a:t>
              </a: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, N.G., </a:t>
              </a:r>
              <a:r>
                <a:rPr lang="en-IN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Nustugbodo</a:t>
              </a: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, R.Y., </a:t>
              </a:r>
              <a:r>
                <a:rPr lang="en-IN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Zaazie</a:t>
              </a: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, P., Senya, E.K., </a:t>
              </a:r>
              <a:r>
                <a:rPr lang="en-IN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Bosomefi</a:t>
              </a: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, V. and </a:t>
              </a:r>
              <a:r>
                <a:rPr lang="en-IN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Amankona</a:t>
              </a: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, S., 2024. Service quality, satisfaction and loyalty among sharing economy vehicle users. Cogent Social Sciences, 10(1), p.2327130.</a:t>
              </a:r>
            </a:p>
            <a:p>
              <a:pPr>
                <a:lnSpc>
                  <a:spcPct val="150000"/>
                </a:lnSpc>
                <a:spcBef>
                  <a:spcPts val="600"/>
                </a:spcBef>
              </a:pP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Bhandari, R. and Sin, M.V.A., 2023. Optimizing digital marketing in hospitality industries. </a:t>
              </a:r>
              <a:r>
                <a:rPr lang="en-IN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Startupreneur</a:t>
              </a: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 </a:t>
              </a:r>
              <a:r>
                <a:rPr lang="en-IN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Bisnis</a:t>
              </a: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 Digital (SABDA Journal), 2(1).</a:t>
              </a:r>
            </a:p>
            <a:p>
              <a:pPr>
                <a:lnSpc>
                  <a:spcPct val="150000"/>
                </a:lnSpc>
                <a:spcBef>
                  <a:spcPts val="600"/>
                </a:spcBef>
              </a:pPr>
              <a:r>
                <a:rPr lang="en-IN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Bocken</a:t>
              </a: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, N.M., </a:t>
              </a:r>
              <a:r>
                <a:rPr lang="en-IN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Harsch</a:t>
              </a: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, A. and </a:t>
              </a:r>
              <a:r>
                <a:rPr lang="en-IN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Weissbrod</a:t>
              </a: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, I., 2022. Circular business models for the fastmoving consumer goods industry: Desirability, feasibility, and viability. Sustainable Production and Consumption, 30, pp.799-814.</a:t>
              </a:r>
            </a:p>
            <a:p>
              <a:pPr>
                <a:lnSpc>
                  <a:spcPct val="150000"/>
                </a:lnSpc>
                <a:spcBef>
                  <a:spcPts val="600"/>
                </a:spcBef>
              </a:pP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Denton, T., 2020. Advanced automotive fault diagnosis: automotive technology: vehicle maintenance and repair. Routledge.</a:t>
              </a:r>
            </a:p>
            <a:p>
              <a:pPr>
                <a:lnSpc>
                  <a:spcPct val="150000"/>
                </a:lnSpc>
                <a:spcBef>
                  <a:spcPts val="600"/>
                </a:spcBef>
              </a:pPr>
              <a:r>
                <a:rPr lang="en-IN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Ma, E.Z.M., 2024. Business as Ministry in the US Rural Midwest for the Common Good.</a:t>
              </a:r>
            </a:p>
            <a:p>
              <a:pPr>
                <a:lnSpc>
                  <a:spcPct val="150000"/>
                </a:lnSpc>
                <a:spcBef>
                  <a:spcPts val="600"/>
                </a:spcBef>
              </a:pPr>
              <a:r>
                <a:rPr lang="en-US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Lee, A. and Nakamura, K., 2021. Engaging diverse community groups to promote population health through healthy city approach: Analysis of successful cases in the western Pacific region. International journal of environmental research and public health, 18(12), p.6617.</a:t>
              </a:r>
            </a:p>
            <a:p>
              <a:pPr>
                <a:lnSpc>
                  <a:spcPct val="150000"/>
                </a:lnSpc>
                <a:spcBef>
                  <a:spcPts val="600"/>
                </a:spcBef>
              </a:pPr>
              <a:r>
                <a:rPr lang="en-US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Ho, C.Q., Mulley, C. and </a:t>
              </a:r>
              <a:r>
                <a:rPr lang="en-US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Hensher</a:t>
              </a:r>
              <a:r>
                <a:rPr lang="en-US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, D.A., 2020. Public preferences for mobility as a service: Insights from stated preference surveys. Transportation Research Part A: Policy and Practice, 131, pp.70-90.</a:t>
              </a:r>
            </a:p>
            <a:p>
              <a:pPr>
                <a:lnSpc>
                  <a:spcPct val="150000"/>
                </a:lnSpc>
                <a:spcBef>
                  <a:spcPts val="600"/>
                </a:spcBef>
              </a:pPr>
              <a:r>
                <a:rPr lang="en-US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Savale</a:t>
              </a:r>
              <a:r>
                <a:rPr lang="en-US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, T.K., Byram Anand, P., </a:t>
              </a:r>
              <a:r>
                <a:rPr lang="en-US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Perumalla</a:t>
              </a:r>
              <a:r>
                <a:rPr lang="en-US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 </a:t>
              </a:r>
              <a:r>
                <a:rPr lang="en-US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Varalaxmi</a:t>
              </a:r>
              <a:r>
                <a:rPr lang="en-US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, A.B. and Quaye, J.A., 2023. GREEN MARKETING STRATEGIES: ASSESSING CONSUMER PERCEPTION AND ADOPTION OF ECO-FRIENDLY PRODUCTS. Remittances Review, 8(4).</a:t>
              </a:r>
            </a:p>
            <a:p>
              <a:pPr>
                <a:lnSpc>
                  <a:spcPct val="150000"/>
                </a:lnSpc>
                <a:spcBef>
                  <a:spcPts val="600"/>
                </a:spcBef>
              </a:pPr>
              <a:r>
                <a:rPr lang="en-US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Barton, H., Grant, M. and Guise, R., 2021. Shaping </a:t>
              </a:r>
              <a:r>
                <a:rPr lang="en-US" sz="1200" dirty="0" err="1">
                  <a:solidFill>
                    <a:schemeClr val="bg1"/>
                  </a:solidFill>
                  <a:latin typeface="Montserrat" panose="00000500000000000000" pitchFamily="2" charset="0"/>
                </a:rPr>
                <a:t>neighbourhoods</a:t>
              </a:r>
              <a:r>
                <a:rPr lang="en-US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: for local health and global sustainability. Routledge.</a:t>
              </a:r>
            </a:p>
            <a:p>
              <a:pPr>
                <a:lnSpc>
                  <a:spcPct val="150000"/>
                </a:lnSpc>
                <a:spcBef>
                  <a:spcPts val="600"/>
                </a:spcBef>
              </a:pPr>
              <a:r>
                <a:rPr lang="en-US" sz="1200" dirty="0">
                  <a:solidFill>
                    <a:schemeClr val="bg1"/>
                  </a:solidFill>
                  <a:latin typeface="Montserrat" panose="00000500000000000000" pitchFamily="2" charset="0"/>
                </a:rPr>
                <a:t>Gompers, P.A., 2024. Financing the Entrepreneurial Venture: A Casebook. Anthem Press.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1B658A4E-98B5-2DBF-C13F-1A1ADD550FF2}"/>
                </a:ext>
              </a:extLst>
            </p:cNvPr>
            <p:cNvSpPr txBox="1"/>
            <p:nvPr/>
          </p:nvSpPr>
          <p:spPr>
            <a:xfrm>
              <a:off x="654846" y="3430535"/>
              <a:ext cx="479459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IN" sz="4000" b="1" dirty="0">
                  <a:solidFill>
                    <a:schemeClr val="bg1"/>
                  </a:solidFill>
                  <a:latin typeface="Montserrat" panose="00000500000000000000" pitchFamily="2" charset="0"/>
                </a:rPr>
                <a:t>REFERENCES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21231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40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880808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1766</Words>
  <Application>Microsoft Office PowerPoint</Application>
  <PresentationFormat>Widescreen</PresentationFormat>
  <Paragraphs>322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5" baseType="lpstr">
      <vt:lpstr>Arial</vt:lpstr>
      <vt:lpstr>Calibri</vt:lpstr>
      <vt:lpstr>Calibri Light</vt:lpstr>
      <vt:lpstr>Lora</vt:lpstr>
      <vt:lpstr>Montserrat</vt:lpstr>
      <vt:lpstr>Poppins Bold</vt:lpstr>
      <vt:lpstr>Poppins Medium</vt:lpstr>
      <vt:lpstr>Poppins Ultra-Bold</vt:lpstr>
      <vt:lpstr>Segoe UI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2024-06-02T09:47:27Z</dcterms:created>
  <dcterms:modified xsi:type="dcterms:W3CDTF">2024-06-24T16:10:23Z</dcterms:modified>
</cp:coreProperties>
</file>