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8"/>
  </p:notesMasterIdLst>
  <p:sldIdLst>
    <p:sldId id="278" r:id="rId2"/>
    <p:sldId id="280" r:id="rId3"/>
    <p:sldId id="257" r:id="rId4"/>
    <p:sldId id="259" r:id="rId5"/>
    <p:sldId id="262" r:id="rId6"/>
    <p:sldId id="264" r:id="rId7"/>
    <p:sldId id="269" r:id="rId8"/>
    <p:sldId id="268" r:id="rId9"/>
    <p:sldId id="272" r:id="rId10"/>
    <p:sldId id="271" r:id="rId11"/>
    <p:sldId id="273" r:id="rId12"/>
    <p:sldId id="274" r:id="rId13"/>
    <p:sldId id="277" r:id="rId14"/>
    <p:sldId id="267" r:id="rId15"/>
    <p:sldId id="275" r:id="rId16"/>
    <p:sldId id="282" r:id="rId17"/>
  </p:sldIdLst>
  <p:sldSz cx="12192000" cy="6858000"/>
  <p:notesSz cx="6858000" cy="9144000"/>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4ED5"/>
    <a:srgbClr val="5366DB"/>
    <a:srgbClr val="8883F1"/>
    <a:srgbClr val="645DED"/>
    <a:srgbClr val="21339C"/>
    <a:srgbClr val="1B2C91"/>
    <a:srgbClr val="DA1A23"/>
    <a:srgbClr val="FF2015"/>
    <a:srgbClr val="FF3126"/>
    <a:srgbClr val="FF6C6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9" autoAdjust="0"/>
    <p:restoredTop sz="94660"/>
  </p:normalViewPr>
  <p:slideViewPr>
    <p:cSldViewPr snapToGrid="0">
      <p:cViewPr varScale="1">
        <p:scale>
          <a:sx n="67" d="100"/>
          <a:sy n="67" d="100"/>
        </p:scale>
        <p:origin x="66" y="12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6.xml"/><Relationship Id="rId1" Type="http://schemas.microsoft.com/office/2011/relationships/chartStyle" Target="style6.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percentStacked"/>
        <c:varyColors val="0"/>
        <c:ser>
          <c:idx val="0"/>
          <c:order val="0"/>
          <c:tx>
            <c:strRef>
              <c:f>Sheet1!$B$1</c:f>
              <c:strCache>
                <c:ptCount val="1"/>
                <c:pt idx="0">
                  <c:v>Series 1</c:v>
                </c:pt>
              </c:strCache>
            </c:strRef>
          </c:tx>
          <c:spPr>
            <a:gradFill flip="none" rotWithShape="1">
              <a:gsLst>
                <a:gs pos="44000">
                  <a:srgbClr val="DA1A23"/>
                </a:gs>
                <a:gs pos="71000">
                  <a:srgbClr val="1B2C91"/>
                </a:gs>
              </a:gsLst>
              <a:lin ang="0" scaled="1"/>
              <a:tileRect/>
            </a:gradFill>
            <a:ln>
              <a:noFill/>
            </a:ln>
            <a:effectLst/>
          </c:spPr>
          <c:invertIfNegative val="0"/>
          <c:dPt>
            <c:idx val="0"/>
            <c:invertIfNegative val="0"/>
            <c:bubble3D val="0"/>
            <c:spPr>
              <a:gradFill flip="none" rotWithShape="1">
                <a:gsLst>
                  <a:gs pos="44000">
                    <a:srgbClr val="DA1A23"/>
                  </a:gs>
                  <a:gs pos="71000">
                    <a:srgbClr val="1B2C91"/>
                  </a:gs>
                </a:gsLst>
                <a:lin ang="0" scaled="1"/>
                <a:tileRect/>
              </a:gradFill>
              <a:ln>
                <a:noFill/>
              </a:ln>
              <a:effectLst/>
            </c:spPr>
            <c:extLst>
              <c:ext xmlns:c16="http://schemas.microsoft.com/office/drawing/2014/chart" uri="{C3380CC4-5D6E-409C-BE32-E72D297353CC}">
                <c16:uniqueId val="{00000001-E194-410C-8779-B5664A1039C6}"/>
              </c:ext>
            </c:extLst>
          </c:dPt>
          <c:cat>
            <c:strRef>
              <c:f>Sheet1!$A$2</c:f>
              <c:strCache>
                <c:ptCount val="1"/>
                <c:pt idx="0">
                  <c:v>Category 1</c:v>
                </c:pt>
              </c:strCache>
            </c:strRef>
          </c:cat>
          <c:val>
            <c:numRef>
              <c:f>Sheet1!$B$2</c:f>
              <c:numCache>
                <c:formatCode>General</c:formatCode>
                <c:ptCount val="1"/>
                <c:pt idx="0">
                  <c:v>100</c:v>
                </c:pt>
              </c:numCache>
            </c:numRef>
          </c:val>
          <c:extLst>
            <c:ext xmlns:c16="http://schemas.microsoft.com/office/drawing/2014/chart" uri="{C3380CC4-5D6E-409C-BE32-E72D297353CC}">
              <c16:uniqueId val="{00000002-E194-410C-8779-B5664A1039C6}"/>
            </c:ext>
          </c:extLst>
        </c:ser>
        <c:ser>
          <c:idx val="1"/>
          <c:order val="1"/>
          <c:tx>
            <c:strRef>
              <c:f>Sheet1!$C$1</c:f>
              <c:strCache>
                <c:ptCount val="1"/>
                <c:pt idx="0">
                  <c:v>Series 2</c:v>
                </c:pt>
              </c:strCache>
            </c:strRef>
          </c:tx>
          <c:spPr>
            <a:solidFill>
              <a:schemeClr val="accent2"/>
            </a:solidFill>
            <a:ln>
              <a:noFill/>
            </a:ln>
            <a:effectLst/>
          </c:spPr>
          <c:invertIfNegative val="0"/>
          <c:dPt>
            <c:idx val="0"/>
            <c:invertIfNegative val="0"/>
            <c:bubble3D val="0"/>
            <c:spPr>
              <a:solidFill>
                <a:schemeClr val="bg1"/>
              </a:solidFill>
              <a:ln>
                <a:noFill/>
              </a:ln>
              <a:effectLst/>
            </c:spPr>
            <c:extLst>
              <c:ext xmlns:c16="http://schemas.microsoft.com/office/drawing/2014/chart" uri="{C3380CC4-5D6E-409C-BE32-E72D297353CC}">
                <c16:uniqueId val="{00000004-E194-410C-8779-B5664A1039C6}"/>
              </c:ext>
            </c:extLst>
          </c:dPt>
          <c:cat>
            <c:strRef>
              <c:f>Sheet1!$A$2</c:f>
              <c:strCache>
                <c:ptCount val="1"/>
                <c:pt idx="0">
                  <c:v>Category 1</c:v>
                </c:pt>
              </c:strCache>
            </c:strRef>
          </c:cat>
          <c:val>
            <c:numRef>
              <c:f>Sheet1!$C$2</c:f>
              <c:numCache>
                <c:formatCode>General</c:formatCode>
                <c:ptCount val="1"/>
                <c:pt idx="0">
                  <c:v>0</c:v>
                </c:pt>
              </c:numCache>
            </c:numRef>
          </c:val>
          <c:extLst>
            <c:ext xmlns:c16="http://schemas.microsoft.com/office/drawing/2014/chart" uri="{C3380CC4-5D6E-409C-BE32-E72D297353CC}">
              <c16:uniqueId val="{00000005-E194-410C-8779-B5664A1039C6}"/>
            </c:ext>
          </c:extLst>
        </c:ser>
        <c:dLbls>
          <c:showLegendKey val="0"/>
          <c:showVal val="0"/>
          <c:showCatName val="0"/>
          <c:showSerName val="0"/>
          <c:showPercent val="0"/>
          <c:showBubbleSize val="0"/>
        </c:dLbls>
        <c:gapWidth val="150"/>
        <c:overlap val="100"/>
        <c:axId val="166799167"/>
        <c:axId val="166799999"/>
      </c:barChart>
      <c:catAx>
        <c:axId val="166799167"/>
        <c:scaling>
          <c:orientation val="minMax"/>
        </c:scaling>
        <c:delete val="1"/>
        <c:axPos val="l"/>
        <c:numFmt formatCode="General" sourceLinked="1"/>
        <c:majorTickMark val="none"/>
        <c:minorTickMark val="none"/>
        <c:tickLblPos val="nextTo"/>
        <c:crossAx val="166799999"/>
        <c:crosses val="autoZero"/>
        <c:auto val="1"/>
        <c:lblAlgn val="ctr"/>
        <c:lblOffset val="100"/>
        <c:noMultiLvlLbl val="0"/>
      </c:catAx>
      <c:valAx>
        <c:axId val="166799999"/>
        <c:scaling>
          <c:orientation val="minMax"/>
        </c:scaling>
        <c:delete val="1"/>
        <c:axPos val="b"/>
        <c:numFmt formatCode="0%" sourceLinked="1"/>
        <c:majorTickMark val="none"/>
        <c:minorTickMark val="none"/>
        <c:tickLblPos val="nextTo"/>
        <c:crossAx val="166799167"/>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percentStacked"/>
        <c:varyColors val="0"/>
        <c:ser>
          <c:idx val="0"/>
          <c:order val="0"/>
          <c:tx>
            <c:strRef>
              <c:f>Sheet1!$B$1</c:f>
              <c:strCache>
                <c:ptCount val="1"/>
                <c:pt idx="0">
                  <c:v>Series 1</c:v>
                </c:pt>
              </c:strCache>
            </c:strRef>
          </c:tx>
          <c:spPr>
            <a:gradFill flip="none" rotWithShape="1">
              <a:gsLst>
                <a:gs pos="33000">
                  <a:srgbClr val="DA1A23"/>
                </a:gs>
                <a:gs pos="69000">
                  <a:srgbClr val="1CBA7A"/>
                </a:gs>
              </a:gsLst>
              <a:lin ang="0" scaled="1"/>
              <a:tileRect/>
            </a:gradFill>
            <a:ln>
              <a:noFill/>
            </a:ln>
            <a:effectLst/>
          </c:spPr>
          <c:invertIfNegative val="0"/>
          <c:dPt>
            <c:idx val="0"/>
            <c:invertIfNegative val="0"/>
            <c:bubble3D val="0"/>
            <c:spPr>
              <a:gradFill flip="none" rotWithShape="1">
                <a:gsLst>
                  <a:gs pos="33000">
                    <a:srgbClr val="DA1A23"/>
                  </a:gs>
                  <a:gs pos="69000">
                    <a:srgbClr val="1B2C91"/>
                  </a:gs>
                </a:gsLst>
                <a:lin ang="0" scaled="1"/>
                <a:tileRect/>
              </a:gradFill>
              <a:ln>
                <a:noFill/>
              </a:ln>
              <a:effectLst/>
            </c:spPr>
            <c:extLst>
              <c:ext xmlns:c16="http://schemas.microsoft.com/office/drawing/2014/chart" uri="{C3380CC4-5D6E-409C-BE32-E72D297353CC}">
                <c16:uniqueId val="{00000001-B718-4EC6-AF94-144FF77AE7EC}"/>
              </c:ext>
            </c:extLst>
          </c:dPt>
          <c:cat>
            <c:strRef>
              <c:f>Sheet1!$A$2</c:f>
              <c:strCache>
                <c:ptCount val="1"/>
                <c:pt idx="0">
                  <c:v>Category 1</c:v>
                </c:pt>
              </c:strCache>
            </c:strRef>
          </c:cat>
          <c:val>
            <c:numRef>
              <c:f>Sheet1!$B$2</c:f>
              <c:numCache>
                <c:formatCode>General</c:formatCode>
                <c:ptCount val="1"/>
                <c:pt idx="0">
                  <c:v>100</c:v>
                </c:pt>
              </c:numCache>
            </c:numRef>
          </c:val>
          <c:extLst>
            <c:ext xmlns:c16="http://schemas.microsoft.com/office/drawing/2014/chart" uri="{C3380CC4-5D6E-409C-BE32-E72D297353CC}">
              <c16:uniqueId val="{00000002-B718-4EC6-AF94-144FF77AE7EC}"/>
            </c:ext>
          </c:extLst>
        </c:ser>
        <c:ser>
          <c:idx val="1"/>
          <c:order val="1"/>
          <c:tx>
            <c:strRef>
              <c:f>Sheet1!$C$1</c:f>
              <c:strCache>
                <c:ptCount val="1"/>
                <c:pt idx="0">
                  <c:v>Series 2</c:v>
                </c:pt>
              </c:strCache>
            </c:strRef>
          </c:tx>
          <c:spPr>
            <a:solidFill>
              <a:schemeClr val="accent2"/>
            </a:solidFill>
            <a:ln>
              <a:noFill/>
            </a:ln>
            <a:effectLst/>
          </c:spPr>
          <c:invertIfNegative val="0"/>
          <c:dPt>
            <c:idx val="0"/>
            <c:invertIfNegative val="0"/>
            <c:bubble3D val="0"/>
            <c:spPr>
              <a:solidFill>
                <a:schemeClr val="bg1"/>
              </a:solidFill>
              <a:ln>
                <a:noFill/>
              </a:ln>
              <a:effectLst/>
            </c:spPr>
            <c:extLst>
              <c:ext xmlns:c16="http://schemas.microsoft.com/office/drawing/2014/chart" uri="{C3380CC4-5D6E-409C-BE32-E72D297353CC}">
                <c16:uniqueId val="{00000004-B718-4EC6-AF94-144FF77AE7EC}"/>
              </c:ext>
            </c:extLst>
          </c:dPt>
          <c:cat>
            <c:strRef>
              <c:f>Sheet1!$A$2</c:f>
              <c:strCache>
                <c:ptCount val="1"/>
                <c:pt idx="0">
                  <c:v>Category 1</c:v>
                </c:pt>
              </c:strCache>
            </c:strRef>
          </c:cat>
          <c:val>
            <c:numRef>
              <c:f>Sheet1!$C$2</c:f>
              <c:numCache>
                <c:formatCode>General</c:formatCode>
                <c:ptCount val="1"/>
                <c:pt idx="0">
                  <c:v>0</c:v>
                </c:pt>
              </c:numCache>
            </c:numRef>
          </c:val>
          <c:extLst>
            <c:ext xmlns:c16="http://schemas.microsoft.com/office/drawing/2014/chart" uri="{C3380CC4-5D6E-409C-BE32-E72D297353CC}">
              <c16:uniqueId val="{00000005-B718-4EC6-AF94-144FF77AE7EC}"/>
            </c:ext>
          </c:extLst>
        </c:ser>
        <c:dLbls>
          <c:showLegendKey val="0"/>
          <c:showVal val="0"/>
          <c:showCatName val="0"/>
          <c:showSerName val="0"/>
          <c:showPercent val="0"/>
          <c:showBubbleSize val="0"/>
        </c:dLbls>
        <c:gapWidth val="150"/>
        <c:overlap val="100"/>
        <c:axId val="166799167"/>
        <c:axId val="166799999"/>
      </c:barChart>
      <c:catAx>
        <c:axId val="166799167"/>
        <c:scaling>
          <c:orientation val="minMax"/>
        </c:scaling>
        <c:delete val="1"/>
        <c:axPos val="l"/>
        <c:numFmt formatCode="General" sourceLinked="1"/>
        <c:majorTickMark val="none"/>
        <c:minorTickMark val="none"/>
        <c:tickLblPos val="nextTo"/>
        <c:crossAx val="166799999"/>
        <c:crosses val="autoZero"/>
        <c:auto val="1"/>
        <c:lblAlgn val="ctr"/>
        <c:lblOffset val="100"/>
        <c:noMultiLvlLbl val="0"/>
      </c:catAx>
      <c:valAx>
        <c:axId val="166799999"/>
        <c:scaling>
          <c:orientation val="minMax"/>
        </c:scaling>
        <c:delete val="1"/>
        <c:axPos val="b"/>
        <c:numFmt formatCode="0%" sourceLinked="1"/>
        <c:majorTickMark val="none"/>
        <c:minorTickMark val="none"/>
        <c:tickLblPos val="nextTo"/>
        <c:crossAx val="166799167"/>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percentStacked"/>
        <c:varyColors val="0"/>
        <c:ser>
          <c:idx val="0"/>
          <c:order val="0"/>
          <c:tx>
            <c:strRef>
              <c:f>Sheet1!$B$1</c:f>
              <c:strCache>
                <c:ptCount val="1"/>
                <c:pt idx="0">
                  <c:v>Series 1</c:v>
                </c:pt>
              </c:strCache>
            </c:strRef>
          </c:tx>
          <c:spPr>
            <a:gradFill flip="none" rotWithShape="1">
              <a:gsLst>
                <a:gs pos="28000">
                  <a:srgbClr val="DA1A23"/>
                </a:gs>
                <a:gs pos="63000">
                  <a:srgbClr val="1B2C91"/>
                </a:gs>
              </a:gsLst>
              <a:lin ang="0" scaled="1"/>
              <a:tileRect/>
            </a:gradFill>
            <a:ln>
              <a:noFill/>
            </a:ln>
            <a:effectLst/>
          </c:spPr>
          <c:invertIfNegative val="0"/>
          <c:dPt>
            <c:idx val="0"/>
            <c:invertIfNegative val="0"/>
            <c:bubble3D val="0"/>
            <c:spPr>
              <a:gradFill flip="none" rotWithShape="1">
                <a:gsLst>
                  <a:gs pos="28000">
                    <a:srgbClr val="DA1A23"/>
                  </a:gs>
                  <a:gs pos="63000">
                    <a:srgbClr val="1B2C91"/>
                  </a:gs>
                </a:gsLst>
                <a:lin ang="0" scaled="1"/>
                <a:tileRect/>
              </a:gradFill>
              <a:ln>
                <a:noFill/>
              </a:ln>
              <a:effectLst/>
            </c:spPr>
            <c:extLst>
              <c:ext xmlns:c16="http://schemas.microsoft.com/office/drawing/2014/chart" uri="{C3380CC4-5D6E-409C-BE32-E72D297353CC}">
                <c16:uniqueId val="{00000001-1239-4497-A09D-B6BBC5048D53}"/>
              </c:ext>
            </c:extLst>
          </c:dPt>
          <c:cat>
            <c:strRef>
              <c:f>Sheet1!$A$2</c:f>
              <c:strCache>
                <c:ptCount val="1"/>
                <c:pt idx="0">
                  <c:v>Category 1</c:v>
                </c:pt>
              </c:strCache>
            </c:strRef>
          </c:cat>
          <c:val>
            <c:numRef>
              <c:f>Sheet1!$B$2</c:f>
              <c:numCache>
                <c:formatCode>General</c:formatCode>
                <c:ptCount val="1"/>
                <c:pt idx="0">
                  <c:v>100</c:v>
                </c:pt>
              </c:numCache>
            </c:numRef>
          </c:val>
          <c:extLst>
            <c:ext xmlns:c16="http://schemas.microsoft.com/office/drawing/2014/chart" uri="{C3380CC4-5D6E-409C-BE32-E72D297353CC}">
              <c16:uniqueId val="{00000002-1239-4497-A09D-B6BBC5048D53}"/>
            </c:ext>
          </c:extLst>
        </c:ser>
        <c:ser>
          <c:idx val="1"/>
          <c:order val="1"/>
          <c:tx>
            <c:strRef>
              <c:f>Sheet1!$C$1</c:f>
              <c:strCache>
                <c:ptCount val="1"/>
                <c:pt idx="0">
                  <c:v>Series 2</c:v>
                </c:pt>
              </c:strCache>
            </c:strRef>
          </c:tx>
          <c:spPr>
            <a:solidFill>
              <a:schemeClr val="accent2"/>
            </a:solidFill>
            <a:ln>
              <a:noFill/>
            </a:ln>
            <a:effectLst/>
          </c:spPr>
          <c:invertIfNegative val="0"/>
          <c:dPt>
            <c:idx val="0"/>
            <c:invertIfNegative val="0"/>
            <c:bubble3D val="0"/>
            <c:spPr>
              <a:solidFill>
                <a:schemeClr val="bg1"/>
              </a:solidFill>
              <a:ln>
                <a:noFill/>
              </a:ln>
              <a:effectLst/>
            </c:spPr>
            <c:extLst>
              <c:ext xmlns:c16="http://schemas.microsoft.com/office/drawing/2014/chart" uri="{C3380CC4-5D6E-409C-BE32-E72D297353CC}">
                <c16:uniqueId val="{00000004-1239-4497-A09D-B6BBC5048D53}"/>
              </c:ext>
            </c:extLst>
          </c:dPt>
          <c:cat>
            <c:strRef>
              <c:f>Sheet1!$A$2</c:f>
              <c:strCache>
                <c:ptCount val="1"/>
                <c:pt idx="0">
                  <c:v>Category 1</c:v>
                </c:pt>
              </c:strCache>
            </c:strRef>
          </c:cat>
          <c:val>
            <c:numRef>
              <c:f>Sheet1!$C$2</c:f>
              <c:numCache>
                <c:formatCode>General</c:formatCode>
                <c:ptCount val="1"/>
                <c:pt idx="0">
                  <c:v>0</c:v>
                </c:pt>
              </c:numCache>
            </c:numRef>
          </c:val>
          <c:extLst>
            <c:ext xmlns:c16="http://schemas.microsoft.com/office/drawing/2014/chart" uri="{C3380CC4-5D6E-409C-BE32-E72D297353CC}">
              <c16:uniqueId val="{00000005-1239-4497-A09D-B6BBC5048D53}"/>
            </c:ext>
          </c:extLst>
        </c:ser>
        <c:dLbls>
          <c:showLegendKey val="0"/>
          <c:showVal val="0"/>
          <c:showCatName val="0"/>
          <c:showSerName val="0"/>
          <c:showPercent val="0"/>
          <c:showBubbleSize val="0"/>
        </c:dLbls>
        <c:gapWidth val="150"/>
        <c:overlap val="100"/>
        <c:axId val="166799167"/>
        <c:axId val="166799999"/>
      </c:barChart>
      <c:catAx>
        <c:axId val="166799167"/>
        <c:scaling>
          <c:orientation val="minMax"/>
        </c:scaling>
        <c:delete val="1"/>
        <c:axPos val="l"/>
        <c:numFmt formatCode="General" sourceLinked="1"/>
        <c:majorTickMark val="none"/>
        <c:minorTickMark val="none"/>
        <c:tickLblPos val="nextTo"/>
        <c:crossAx val="166799999"/>
        <c:crosses val="autoZero"/>
        <c:auto val="1"/>
        <c:lblAlgn val="ctr"/>
        <c:lblOffset val="100"/>
        <c:noMultiLvlLbl val="0"/>
      </c:catAx>
      <c:valAx>
        <c:axId val="166799999"/>
        <c:scaling>
          <c:orientation val="minMax"/>
        </c:scaling>
        <c:delete val="1"/>
        <c:axPos val="b"/>
        <c:numFmt formatCode="0%" sourceLinked="1"/>
        <c:majorTickMark val="none"/>
        <c:minorTickMark val="none"/>
        <c:tickLblPos val="nextTo"/>
        <c:crossAx val="166799167"/>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percentStacked"/>
        <c:varyColors val="0"/>
        <c:ser>
          <c:idx val="0"/>
          <c:order val="0"/>
          <c:tx>
            <c:strRef>
              <c:f>Sheet1!$B$1</c:f>
              <c:strCache>
                <c:ptCount val="1"/>
                <c:pt idx="0">
                  <c:v>Series 1</c:v>
                </c:pt>
              </c:strCache>
            </c:strRef>
          </c:tx>
          <c:spPr>
            <a:gradFill flip="none" rotWithShape="1">
              <a:gsLst>
                <a:gs pos="0">
                  <a:srgbClr val="DA1A23"/>
                </a:gs>
                <a:gs pos="96000">
                  <a:srgbClr val="1CBA7A"/>
                </a:gs>
              </a:gsLst>
              <a:lin ang="0" scaled="1"/>
              <a:tileRect/>
            </a:gradFill>
            <a:ln>
              <a:noFill/>
            </a:ln>
            <a:effectLst/>
          </c:spPr>
          <c:invertIfNegative val="0"/>
          <c:dPt>
            <c:idx val="0"/>
            <c:invertIfNegative val="0"/>
            <c:bubble3D val="0"/>
            <c:spPr>
              <a:gradFill flip="none" rotWithShape="1">
                <a:gsLst>
                  <a:gs pos="34000">
                    <a:srgbClr val="DA1A23"/>
                  </a:gs>
                  <a:gs pos="64000">
                    <a:srgbClr val="1B2C91"/>
                  </a:gs>
                </a:gsLst>
                <a:lin ang="0" scaled="1"/>
                <a:tileRect/>
              </a:gradFill>
              <a:ln>
                <a:noFill/>
              </a:ln>
              <a:effectLst/>
            </c:spPr>
            <c:extLst>
              <c:ext xmlns:c16="http://schemas.microsoft.com/office/drawing/2014/chart" uri="{C3380CC4-5D6E-409C-BE32-E72D297353CC}">
                <c16:uniqueId val="{00000001-E194-410C-8779-B5664A1039C6}"/>
              </c:ext>
            </c:extLst>
          </c:dPt>
          <c:cat>
            <c:strRef>
              <c:f>Sheet1!$A$2</c:f>
              <c:strCache>
                <c:ptCount val="1"/>
                <c:pt idx="0">
                  <c:v>Category 1</c:v>
                </c:pt>
              </c:strCache>
            </c:strRef>
          </c:cat>
          <c:val>
            <c:numRef>
              <c:f>Sheet1!$B$2</c:f>
              <c:numCache>
                <c:formatCode>General</c:formatCode>
                <c:ptCount val="1"/>
                <c:pt idx="0">
                  <c:v>100</c:v>
                </c:pt>
              </c:numCache>
            </c:numRef>
          </c:val>
          <c:extLst>
            <c:ext xmlns:c16="http://schemas.microsoft.com/office/drawing/2014/chart" uri="{C3380CC4-5D6E-409C-BE32-E72D297353CC}">
              <c16:uniqueId val="{00000002-E194-410C-8779-B5664A1039C6}"/>
            </c:ext>
          </c:extLst>
        </c:ser>
        <c:ser>
          <c:idx val="1"/>
          <c:order val="1"/>
          <c:tx>
            <c:strRef>
              <c:f>Sheet1!$C$1</c:f>
              <c:strCache>
                <c:ptCount val="1"/>
                <c:pt idx="0">
                  <c:v>Series 2</c:v>
                </c:pt>
              </c:strCache>
            </c:strRef>
          </c:tx>
          <c:spPr>
            <a:solidFill>
              <a:schemeClr val="accent2"/>
            </a:solidFill>
            <a:ln>
              <a:noFill/>
            </a:ln>
            <a:effectLst/>
          </c:spPr>
          <c:invertIfNegative val="0"/>
          <c:dPt>
            <c:idx val="0"/>
            <c:invertIfNegative val="0"/>
            <c:bubble3D val="0"/>
            <c:spPr>
              <a:solidFill>
                <a:schemeClr val="bg1"/>
              </a:solidFill>
              <a:ln>
                <a:noFill/>
              </a:ln>
              <a:effectLst/>
            </c:spPr>
            <c:extLst>
              <c:ext xmlns:c16="http://schemas.microsoft.com/office/drawing/2014/chart" uri="{C3380CC4-5D6E-409C-BE32-E72D297353CC}">
                <c16:uniqueId val="{00000004-E194-410C-8779-B5664A1039C6}"/>
              </c:ext>
            </c:extLst>
          </c:dPt>
          <c:cat>
            <c:strRef>
              <c:f>Sheet1!$A$2</c:f>
              <c:strCache>
                <c:ptCount val="1"/>
                <c:pt idx="0">
                  <c:v>Category 1</c:v>
                </c:pt>
              </c:strCache>
            </c:strRef>
          </c:cat>
          <c:val>
            <c:numRef>
              <c:f>Sheet1!$C$2</c:f>
              <c:numCache>
                <c:formatCode>General</c:formatCode>
                <c:ptCount val="1"/>
                <c:pt idx="0">
                  <c:v>0</c:v>
                </c:pt>
              </c:numCache>
            </c:numRef>
          </c:val>
          <c:extLst>
            <c:ext xmlns:c16="http://schemas.microsoft.com/office/drawing/2014/chart" uri="{C3380CC4-5D6E-409C-BE32-E72D297353CC}">
              <c16:uniqueId val="{00000005-E194-410C-8779-B5664A1039C6}"/>
            </c:ext>
          </c:extLst>
        </c:ser>
        <c:dLbls>
          <c:showLegendKey val="0"/>
          <c:showVal val="0"/>
          <c:showCatName val="0"/>
          <c:showSerName val="0"/>
          <c:showPercent val="0"/>
          <c:showBubbleSize val="0"/>
        </c:dLbls>
        <c:gapWidth val="150"/>
        <c:overlap val="100"/>
        <c:axId val="166799167"/>
        <c:axId val="166799999"/>
      </c:barChart>
      <c:catAx>
        <c:axId val="166799167"/>
        <c:scaling>
          <c:orientation val="minMax"/>
        </c:scaling>
        <c:delete val="1"/>
        <c:axPos val="l"/>
        <c:numFmt formatCode="General" sourceLinked="1"/>
        <c:majorTickMark val="none"/>
        <c:minorTickMark val="none"/>
        <c:tickLblPos val="nextTo"/>
        <c:crossAx val="166799999"/>
        <c:crosses val="autoZero"/>
        <c:auto val="1"/>
        <c:lblAlgn val="ctr"/>
        <c:lblOffset val="100"/>
        <c:noMultiLvlLbl val="0"/>
      </c:catAx>
      <c:valAx>
        <c:axId val="166799999"/>
        <c:scaling>
          <c:orientation val="minMax"/>
        </c:scaling>
        <c:delete val="1"/>
        <c:axPos val="b"/>
        <c:numFmt formatCode="0%" sourceLinked="1"/>
        <c:majorTickMark val="none"/>
        <c:minorTickMark val="none"/>
        <c:tickLblPos val="nextTo"/>
        <c:crossAx val="166799167"/>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percentStacked"/>
        <c:varyColors val="0"/>
        <c:ser>
          <c:idx val="0"/>
          <c:order val="0"/>
          <c:tx>
            <c:strRef>
              <c:f>Sheet1!$B$1</c:f>
              <c:strCache>
                <c:ptCount val="1"/>
                <c:pt idx="0">
                  <c:v>Series 1</c:v>
                </c:pt>
              </c:strCache>
            </c:strRef>
          </c:tx>
          <c:spPr>
            <a:gradFill flip="none" rotWithShape="1">
              <a:gsLst>
                <a:gs pos="33000">
                  <a:srgbClr val="DA1A23"/>
                </a:gs>
                <a:gs pos="62000">
                  <a:srgbClr val="1B2C91"/>
                </a:gs>
              </a:gsLst>
              <a:lin ang="0" scaled="1"/>
              <a:tileRect/>
            </a:gradFill>
            <a:ln>
              <a:noFill/>
            </a:ln>
            <a:effectLst/>
          </c:spPr>
          <c:invertIfNegative val="0"/>
          <c:dPt>
            <c:idx val="0"/>
            <c:invertIfNegative val="0"/>
            <c:bubble3D val="0"/>
            <c:spPr>
              <a:gradFill flip="none" rotWithShape="1">
                <a:gsLst>
                  <a:gs pos="33000">
                    <a:srgbClr val="DA1A23"/>
                  </a:gs>
                  <a:gs pos="62000">
                    <a:srgbClr val="1B2C91"/>
                  </a:gs>
                </a:gsLst>
                <a:lin ang="0" scaled="1"/>
                <a:tileRect/>
              </a:gradFill>
              <a:ln>
                <a:noFill/>
              </a:ln>
              <a:effectLst/>
            </c:spPr>
            <c:extLst>
              <c:ext xmlns:c16="http://schemas.microsoft.com/office/drawing/2014/chart" uri="{C3380CC4-5D6E-409C-BE32-E72D297353CC}">
                <c16:uniqueId val="{00000001-B718-4EC6-AF94-144FF77AE7EC}"/>
              </c:ext>
            </c:extLst>
          </c:dPt>
          <c:cat>
            <c:strRef>
              <c:f>Sheet1!$A$2</c:f>
              <c:strCache>
                <c:ptCount val="1"/>
                <c:pt idx="0">
                  <c:v>Category 1</c:v>
                </c:pt>
              </c:strCache>
            </c:strRef>
          </c:cat>
          <c:val>
            <c:numRef>
              <c:f>Sheet1!$B$2</c:f>
              <c:numCache>
                <c:formatCode>General</c:formatCode>
                <c:ptCount val="1"/>
                <c:pt idx="0">
                  <c:v>100</c:v>
                </c:pt>
              </c:numCache>
            </c:numRef>
          </c:val>
          <c:extLst>
            <c:ext xmlns:c16="http://schemas.microsoft.com/office/drawing/2014/chart" uri="{C3380CC4-5D6E-409C-BE32-E72D297353CC}">
              <c16:uniqueId val="{00000002-B718-4EC6-AF94-144FF77AE7EC}"/>
            </c:ext>
          </c:extLst>
        </c:ser>
        <c:ser>
          <c:idx val="1"/>
          <c:order val="1"/>
          <c:tx>
            <c:strRef>
              <c:f>Sheet1!$C$1</c:f>
              <c:strCache>
                <c:ptCount val="1"/>
                <c:pt idx="0">
                  <c:v>Series 2</c:v>
                </c:pt>
              </c:strCache>
            </c:strRef>
          </c:tx>
          <c:spPr>
            <a:solidFill>
              <a:schemeClr val="accent2"/>
            </a:solidFill>
            <a:ln>
              <a:noFill/>
            </a:ln>
            <a:effectLst/>
          </c:spPr>
          <c:invertIfNegative val="0"/>
          <c:dPt>
            <c:idx val="0"/>
            <c:invertIfNegative val="0"/>
            <c:bubble3D val="0"/>
            <c:spPr>
              <a:solidFill>
                <a:schemeClr val="bg1"/>
              </a:solidFill>
              <a:ln>
                <a:noFill/>
              </a:ln>
              <a:effectLst/>
            </c:spPr>
            <c:extLst>
              <c:ext xmlns:c16="http://schemas.microsoft.com/office/drawing/2014/chart" uri="{C3380CC4-5D6E-409C-BE32-E72D297353CC}">
                <c16:uniqueId val="{00000004-B718-4EC6-AF94-144FF77AE7EC}"/>
              </c:ext>
            </c:extLst>
          </c:dPt>
          <c:cat>
            <c:strRef>
              <c:f>Sheet1!$A$2</c:f>
              <c:strCache>
                <c:ptCount val="1"/>
                <c:pt idx="0">
                  <c:v>Category 1</c:v>
                </c:pt>
              </c:strCache>
            </c:strRef>
          </c:cat>
          <c:val>
            <c:numRef>
              <c:f>Sheet1!$C$2</c:f>
              <c:numCache>
                <c:formatCode>General</c:formatCode>
                <c:ptCount val="1"/>
                <c:pt idx="0">
                  <c:v>0</c:v>
                </c:pt>
              </c:numCache>
            </c:numRef>
          </c:val>
          <c:extLst>
            <c:ext xmlns:c16="http://schemas.microsoft.com/office/drawing/2014/chart" uri="{C3380CC4-5D6E-409C-BE32-E72D297353CC}">
              <c16:uniqueId val="{00000005-B718-4EC6-AF94-144FF77AE7EC}"/>
            </c:ext>
          </c:extLst>
        </c:ser>
        <c:dLbls>
          <c:showLegendKey val="0"/>
          <c:showVal val="0"/>
          <c:showCatName val="0"/>
          <c:showSerName val="0"/>
          <c:showPercent val="0"/>
          <c:showBubbleSize val="0"/>
        </c:dLbls>
        <c:gapWidth val="150"/>
        <c:overlap val="100"/>
        <c:axId val="166799167"/>
        <c:axId val="166799999"/>
      </c:barChart>
      <c:catAx>
        <c:axId val="166799167"/>
        <c:scaling>
          <c:orientation val="minMax"/>
        </c:scaling>
        <c:delete val="1"/>
        <c:axPos val="l"/>
        <c:numFmt formatCode="General" sourceLinked="1"/>
        <c:majorTickMark val="none"/>
        <c:minorTickMark val="none"/>
        <c:tickLblPos val="nextTo"/>
        <c:crossAx val="166799999"/>
        <c:crosses val="autoZero"/>
        <c:auto val="1"/>
        <c:lblAlgn val="ctr"/>
        <c:lblOffset val="100"/>
        <c:noMultiLvlLbl val="0"/>
      </c:catAx>
      <c:valAx>
        <c:axId val="166799999"/>
        <c:scaling>
          <c:orientation val="minMax"/>
        </c:scaling>
        <c:delete val="1"/>
        <c:axPos val="b"/>
        <c:numFmt formatCode="0%" sourceLinked="1"/>
        <c:majorTickMark val="none"/>
        <c:minorTickMark val="none"/>
        <c:tickLblPos val="nextTo"/>
        <c:crossAx val="166799167"/>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percentStacked"/>
        <c:varyColors val="0"/>
        <c:ser>
          <c:idx val="0"/>
          <c:order val="0"/>
          <c:tx>
            <c:strRef>
              <c:f>Sheet1!$B$1</c:f>
              <c:strCache>
                <c:ptCount val="1"/>
                <c:pt idx="0">
                  <c:v>Series 1</c:v>
                </c:pt>
              </c:strCache>
            </c:strRef>
          </c:tx>
          <c:spPr>
            <a:gradFill flip="none" rotWithShape="1">
              <a:gsLst>
                <a:gs pos="37000">
                  <a:srgbClr val="DA1A23"/>
                </a:gs>
                <a:gs pos="69000">
                  <a:srgbClr val="1B2C91"/>
                </a:gs>
              </a:gsLst>
              <a:lin ang="0" scaled="1"/>
              <a:tileRect/>
            </a:gradFill>
            <a:ln>
              <a:noFill/>
            </a:ln>
            <a:effectLst/>
          </c:spPr>
          <c:invertIfNegative val="0"/>
          <c:dPt>
            <c:idx val="0"/>
            <c:invertIfNegative val="0"/>
            <c:bubble3D val="0"/>
            <c:spPr>
              <a:gradFill flip="none" rotWithShape="1">
                <a:gsLst>
                  <a:gs pos="37000">
                    <a:srgbClr val="DA1A23"/>
                  </a:gs>
                  <a:gs pos="69000">
                    <a:srgbClr val="1B2C91"/>
                  </a:gs>
                </a:gsLst>
                <a:lin ang="0" scaled="1"/>
                <a:tileRect/>
              </a:gradFill>
              <a:ln>
                <a:noFill/>
              </a:ln>
              <a:effectLst/>
            </c:spPr>
            <c:extLst>
              <c:ext xmlns:c16="http://schemas.microsoft.com/office/drawing/2014/chart" uri="{C3380CC4-5D6E-409C-BE32-E72D297353CC}">
                <c16:uniqueId val="{00000001-1239-4497-A09D-B6BBC5048D53}"/>
              </c:ext>
            </c:extLst>
          </c:dPt>
          <c:cat>
            <c:strRef>
              <c:f>Sheet1!$A$2</c:f>
              <c:strCache>
                <c:ptCount val="1"/>
                <c:pt idx="0">
                  <c:v>Category 1</c:v>
                </c:pt>
              </c:strCache>
            </c:strRef>
          </c:cat>
          <c:val>
            <c:numRef>
              <c:f>Sheet1!$B$2</c:f>
              <c:numCache>
                <c:formatCode>General</c:formatCode>
                <c:ptCount val="1"/>
                <c:pt idx="0">
                  <c:v>100</c:v>
                </c:pt>
              </c:numCache>
            </c:numRef>
          </c:val>
          <c:extLst>
            <c:ext xmlns:c16="http://schemas.microsoft.com/office/drawing/2014/chart" uri="{C3380CC4-5D6E-409C-BE32-E72D297353CC}">
              <c16:uniqueId val="{00000002-1239-4497-A09D-B6BBC5048D53}"/>
            </c:ext>
          </c:extLst>
        </c:ser>
        <c:ser>
          <c:idx val="1"/>
          <c:order val="1"/>
          <c:tx>
            <c:strRef>
              <c:f>Sheet1!$C$1</c:f>
              <c:strCache>
                <c:ptCount val="1"/>
                <c:pt idx="0">
                  <c:v>Series 2</c:v>
                </c:pt>
              </c:strCache>
            </c:strRef>
          </c:tx>
          <c:spPr>
            <a:solidFill>
              <a:schemeClr val="accent2"/>
            </a:solidFill>
            <a:ln>
              <a:noFill/>
            </a:ln>
            <a:effectLst/>
          </c:spPr>
          <c:invertIfNegative val="0"/>
          <c:dPt>
            <c:idx val="0"/>
            <c:invertIfNegative val="0"/>
            <c:bubble3D val="0"/>
            <c:spPr>
              <a:solidFill>
                <a:schemeClr val="bg1"/>
              </a:solidFill>
              <a:ln>
                <a:noFill/>
              </a:ln>
              <a:effectLst/>
            </c:spPr>
            <c:extLst>
              <c:ext xmlns:c16="http://schemas.microsoft.com/office/drawing/2014/chart" uri="{C3380CC4-5D6E-409C-BE32-E72D297353CC}">
                <c16:uniqueId val="{00000004-1239-4497-A09D-B6BBC5048D53}"/>
              </c:ext>
            </c:extLst>
          </c:dPt>
          <c:cat>
            <c:strRef>
              <c:f>Sheet1!$A$2</c:f>
              <c:strCache>
                <c:ptCount val="1"/>
                <c:pt idx="0">
                  <c:v>Category 1</c:v>
                </c:pt>
              </c:strCache>
            </c:strRef>
          </c:cat>
          <c:val>
            <c:numRef>
              <c:f>Sheet1!$C$2</c:f>
              <c:numCache>
                <c:formatCode>General</c:formatCode>
                <c:ptCount val="1"/>
                <c:pt idx="0">
                  <c:v>0</c:v>
                </c:pt>
              </c:numCache>
            </c:numRef>
          </c:val>
          <c:extLst>
            <c:ext xmlns:c16="http://schemas.microsoft.com/office/drawing/2014/chart" uri="{C3380CC4-5D6E-409C-BE32-E72D297353CC}">
              <c16:uniqueId val="{00000005-1239-4497-A09D-B6BBC5048D53}"/>
            </c:ext>
          </c:extLst>
        </c:ser>
        <c:dLbls>
          <c:showLegendKey val="0"/>
          <c:showVal val="0"/>
          <c:showCatName val="0"/>
          <c:showSerName val="0"/>
          <c:showPercent val="0"/>
          <c:showBubbleSize val="0"/>
        </c:dLbls>
        <c:gapWidth val="150"/>
        <c:overlap val="100"/>
        <c:axId val="166799167"/>
        <c:axId val="166799999"/>
      </c:barChart>
      <c:catAx>
        <c:axId val="166799167"/>
        <c:scaling>
          <c:orientation val="minMax"/>
        </c:scaling>
        <c:delete val="1"/>
        <c:axPos val="l"/>
        <c:numFmt formatCode="General" sourceLinked="1"/>
        <c:majorTickMark val="none"/>
        <c:minorTickMark val="none"/>
        <c:tickLblPos val="nextTo"/>
        <c:crossAx val="166799999"/>
        <c:crosses val="autoZero"/>
        <c:auto val="1"/>
        <c:lblAlgn val="ctr"/>
        <c:lblOffset val="100"/>
        <c:noMultiLvlLbl val="0"/>
      </c:catAx>
      <c:valAx>
        <c:axId val="166799999"/>
        <c:scaling>
          <c:orientation val="minMax"/>
        </c:scaling>
        <c:delete val="1"/>
        <c:axPos val="b"/>
        <c:numFmt formatCode="0%" sourceLinked="1"/>
        <c:majorTickMark val="none"/>
        <c:minorTickMark val="none"/>
        <c:tickLblPos val="nextTo"/>
        <c:crossAx val="166799167"/>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13857F-E414-4694-AD73-745567B4A038}"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EA41373A-4665-4F01-A238-5914284E51E3}">
      <dgm:prSet/>
      <dgm:spPr/>
      <dgm:t>
        <a:bodyPr/>
        <a:lstStyle/>
        <a:p>
          <a:r>
            <a:rPr lang="en-US" b="1" dirty="0">
              <a:latin typeface="Times New Roman" panose="02020603050405020304" pitchFamily="18" charset="0"/>
              <a:cs typeface="Times New Roman" panose="02020603050405020304" pitchFamily="18" charset="0"/>
            </a:rPr>
            <a:t>- Introduction</a:t>
          </a:r>
        </a:p>
        <a:p>
          <a:r>
            <a:rPr lang="en-GB" b="1" dirty="0">
              <a:latin typeface="Times New Roman" panose="02020603050405020304" pitchFamily="18" charset="0"/>
              <a:cs typeface="Times New Roman" panose="02020603050405020304" pitchFamily="18" charset="0"/>
            </a:rPr>
            <a:t>- Chinese culture</a:t>
          </a:r>
        </a:p>
        <a:p>
          <a:pPr>
            <a:buNone/>
          </a:pPr>
          <a:r>
            <a:rPr lang="en-GB" dirty="0">
              <a:latin typeface="Times New Roman" panose="02020603050405020304" pitchFamily="18" charset="0"/>
              <a:cs typeface="Times New Roman" panose="02020603050405020304" pitchFamily="18" charset="0"/>
            </a:rPr>
            <a:t>By </a:t>
          </a:r>
          <a:r>
            <a:rPr lang="en-GB" dirty="0" err="1">
              <a:latin typeface="Times New Roman" panose="02020603050405020304" pitchFamily="18" charset="0"/>
              <a:cs typeface="Times New Roman" panose="02020603050405020304" pitchFamily="18" charset="0"/>
            </a:rPr>
            <a:t>Desislava</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Hristova</a:t>
          </a:r>
          <a:endParaRPr lang="en-US" dirty="0"/>
        </a:p>
      </dgm:t>
    </dgm:pt>
    <dgm:pt modelId="{8444EDA2-7AC4-4810-8536-02902EC8E118}" type="parTrans" cxnId="{3E44D915-4B21-4C33-8B9B-CB13B1642A35}">
      <dgm:prSet/>
      <dgm:spPr/>
      <dgm:t>
        <a:bodyPr/>
        <a:lstStyle/>
        <a:p>
          <a:endParaRPr lang="en-US"/>
        </a:p>
      </dgm:t>
    </dgm:pt>
    <dgm:pt modelId="{52F291DF-6FD6-4AF2-B8D6-CE9D4AC05109}" type="sibTrans" cxnId="{3E44D915-4B21-4C33-8B9B-CB13B1642A35}">
      <dgm:prSet/>
      <dgm:spPr/>
      <dgm:t>
        <a:bodyPr/>
        <a:lstStyle/>
        <a:p>
          <a:endParaRPr lang="en-US"/>
        </a:p>
      </dgm:t>
    </dgm:pt>
    <dgm:pt modelId="{9FBBF72F-70BB-4B78-BA5E-4D958F8B1188}">
      <dgm:prSet/>
      <dgm:spPr/>
      <dgm:t>
        <a:bodyPr/>
        <a:lstStyle/>
        <a:p>
          <a:r>
            <a:rPr lang="en-US" b="1" cap="none" spc="0" dirty="0">
              <a:effectLst>
                <a:innerShdw blurRad="63500" dist="50800" dir="2700000">
                  <a:prstClr val="black">
                    <a:alpha val="50000"/>
                  </a:prstClr>
                </a:innerShdw>
              </a:effectLst>
              <a:latin typeface="Times New Roman" panose="02020603050405020304" pitchFamily="18" charset="0"/>
              <a:cs typeface="Times New Roman" panose="02020603050405020304" pitchFamily="18" charset="0"/>
            </a:rPr>
            <a:t>- Hofstede’s Theory</a:t>
          </a:r>
          <a:endParaRPr lang="en-US" b="1"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cs typeface="Times New Roman" panose="02020603050405020304" pitchFamily="18" charset="0"/>
            </a:rPr>
            <a:t>- Cultural Sensitivity </a:t>
          </a:r>
          <a:endParaRPr lang="en-US" b="1" dirty="0">
            <a:latin typeface="Times New Roman" panose="02020603050405020304" pitchFamily="18" charset="0"/>
            <a:cs typeface="Times New Roman" panose="02020603050405020304" pitchFamily="18" charset="0"/>
          </a:endParaRPr>
        </a:p>
        <a:p>
          <a:pPr>
            <a:buFont typeface="Arial" panose="020B0604020202020204" pitchFamily="34" charset="0"/>
            <a:buNone/>
          </a:pPr>
          <a:r>
            <a:rPr lang="en-GB" dirty="0">
              <a:latin typeface="Times New Roman" panose="02020603050405020304" pitchFamily="18" charset="0"/>
              <a:cs typeface="Times New Roman" panose="02020603050405020304" pitchFamily="18" charset="0"/>
            </a:rPr>
            <a:t>By Stela Rachkova</a:t>
          </a:r>
          <a:endParaRPr lang="en-US" dirty="0"/>
        </a:p>
      </dgm:t>
    </dgm:pt>
    <dgm:pt modelId="{B1349F39-75F9-4B35-83E1-F06DE31B9E90}" type="parTrans" cxnId="{31EBBEB4-F71F-42D3-B0D1-67BF28BF4A1E}">
      <dgm:prSet/>
      <dgm:spPr/>
      <dgm:t>
        <a:bodyPr/>
        <a:lstStyle/>
        <a:p>
          <a:endParaRPr lang="en-US"/>
        </a:p>
      </dgm:t>
    </dgm:pt>
    <dgm:pt modelId="{B48D0C22-1F60-451A-BA98-D51BA662523B}" type="sibTrans" cxnId="{31EBBEB4-F71F-42D3-B0D1-67BF28BF4A1E}">
      <dgm:prSet/>
      <dgm:spPr/>
      <dgm:t>
        <a:bodyPr/>
        <a:lstStyle/>
        <a:p>
          <a:endParaRPr lang="en-US"/>
        </a:p>
      </dgm:t>
    </dgm:pt>
    <dgm:pt modelId="{90CA7804-143D-4BC3-BBC5-ACFBC87F213D}">
      <dgm:prSet/>
      <dgm:spPr/>
      <dgm:t>
        <a:bodyPr/>
        <a:lstStyle/>
        <a:p>
          <a:r>
            <a:rPr lang="en-US" b="1" dirty="0">
              <a:latin typeface="Times New Roman" panose="02020603050405020304" pitchFamily="18" charset="0"/>
              <a:cs typeface="Times New Roman" panose="02020603050405020304" pitchFamily="18" charset="0"/>
            </a:rPr>
            <a:t>- Success factors of joint venture</a:t>
          </a:r>
        </a:p>
        <a:p>
          <a:r>
            <a:rPr lang="en-US" b="1" dirty="0">
              <a:latin typeface="Times New Roman" panose="02020603050405020304" pitchFamily="18" charset="0"/>
              <a:cs typeface="Times New Roman" panose="02020603050405020304" pitchFamily="18" charset="0"/>
            </a:rPr>
            <a:t>- Failures factors of joint venture – </a:t>
          </a:r>
          <a:br>
            <a:rPr lang="en-US" b="1" dirty="0">
              <a:latin typeface="Times New Roman" panose="02020603050405020304" pitchFamily="18" charset="0"/>
              <a:cs typeface="Times New Roman" panose="02020603050405020304" pitchFamily="18" charset="0"/>
            </a:rPr>
          </a:br>
          <a:r>
            <a:rPr lang="en-US" b="1" dirty="0">
              <a:latin typeface="Times New Roman" panose="02020603050405020304" pitchFamily="18" charset="0"/>
              <a:cs typeface="Times New Roman" panose="02020603050405020304" pitchFamily="18" charset="0"/>
            </a:rPr>
            <a:t>  Internal/External</a:t>
          </a:r>
        </a:p>
        <a:p>
          <a:r>
            <a:rPr lang="en-US" b="1" dirty="0">
              <a:latin typeface="Times New Roman" panose="02020603050405020304" pitchFamily="18" charset="0"/>
              <a:cs typeface="Times New Roman" panose="02020603050405020304" pitchFamily="18" charset="0"/>
            </a:rPr>
            <a:t>- Recommendations</a:t>
          </a:r>
        </a:p>
        <a:p>
          <a:r>
            <a:rPr lang="en-GB" dirty="0">
              <a:latin typeface="Times New Roman" panose="02020603050405020304" pitchFamily="18" charset="0"/>
              <a:cs typeface="Times New Roman" panose="02020603050405020304" pitchFamily="18" charset="0"/>
            </a:rPr>
            <a:t>By </a:t>
          </a:r>
          <a:r>
            <a:rPr lang="en-GB" dirty="0" err="1">
              <a:latin typeface="Times New Roman" panose="02020603050405020304" pitchFamily="18" charset="0"/>
              <a:cs typeface="Times New Roman" panose="02020603050405020304" pitchFamily="18" charset="0"/>
            </a:rPr>
            <a:t>Petar</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Lambev</a:t>
          </a:r>
          <a:endParaRPr lang="en-US" dirty="0"/>
        </a:p>
      </dgm:t>
    </dgm:pt>
    <dgm:pt modelId="{C40BB97F-42B2-465C-AA71-9024590E86D8}" type="parTrans" cxnId="{22E03CF0-98B9-45E0-8299-3F40BF662DDC}">
      <dgm:prSet/>
      <dgm:spPr/>
      <dgm:t>
        <a:bodyPr/>
        <a:lstStyle/>
        <a:p>
          <a:endParaRPr lang="en-US"/>
        </a:p>
      </dgm:t>
    </dgm:pt>
    <dgm:pt modelId="{3239CEAA-849B-4E09-A3A3-D00074B4C4AE}" type="sibTrans" cxnId="{22E03CF0-98B9-45E0-8299-3F40BF662DDC}">
      <dgm:prSet/>
      <dgm:spPr/>
      <dgm:t>
        <a:bodyPr/>
        <a:lstStyle/>
        <a:p>
          <a:endParaRPr lang="en-US"/>
        </a:p>
      </dgm:t>
    </dgm:pt>
    <dgm:pt modelId="{B822DCEE-6F14-416C-9E21-64B6551EAEC7}" type="pres">
      <dgm:prSet presAssocID="{3513857F-E414-4694-AD73-745567B4A038}" presName="vert0" presStyleCnt="0">
        <dgm:presLayoutVars>
          <dgm:dir/>
          <dgm:animOne val="branch"/>
          <dgm:animLvl val="lvl"/>
        </dgm:presLayoutVars>
      </dgm:prSet>
      <dgm:spPr/>
    </dgm:pt>
    <dgm:pt modelId="{5BC537A3-6602-4759-AD6F-564ADDFE2108}" type="pres">
      <dgm:prSet presAssocID="{EA41373A-4665-4F01-A238-5914284E51E3}" presName="thickLine" presStyleLbl="alignNode1" presStyleIdx="0" presStyleCnt="3"/>
      <dgm:spPr/>
    </dgm:pt>
    <dgm:pt modelId="{AC4727DB-1434-4F78-91CC-A41695F32E0E}" type="pres">
      <dgm:prSet presAssocID="{EA41373A-4665-4F01-A238-5914284E51E3}" presName="horz1" presStyleCnt="0"/>
      <dgm:spPr/>
    </dgm:pt>
    <dgm:pt modelId="{2A7907B7-60ED-4E97-8836-D5A7A4DB58E9}" type="pres">
      <dgm:prSet presAssocID="{EA41373A-4665-4F01-A238-5914284E51E3}" presName="tx1" presStyleLbl="revTx" presStyleIdx="0" presStyleCnt="3"/>
      <dgm:spPr/>
    </dgm:pt>
    <dgm:pt modelId="{2C4A1FD9-B504-43C9-9B8F-AA25D32A8979}" type="pres">
      <dgm:prSet presAssocID="{EA41373A-4665-4F01-A238-5914284E51E3}" presName="vert1" presStyleCnt="0"/>
      <dgm:spPr/>
    </dgm:pt>
    <dgm:pt modelId="{CFAE8FB2-1BFE-4055-98E0-2603BD3C555E}" type="pres">
      <dgm:prSet presAssocID="{9FBBF72F-70BB-4B78-BA5E-4D958F8B1188}" presName="thickLine" presStyleLbl="alignNode1" presStyleIdx="1" presStyleCnt="3"/>
      <dgm:spPr/>
    </dgm:pt>
    <dgm:pt modelId="{6761E819-2F93-4D27-B775-B3151707715B}" type="pres">
      <dgm:prSet presAssocID="{9FBBF72F-70BB-4B78-BA5E-4D958F8B1188}" presName="horz1" presStyleCnt="0"/>
      <dgm:spPr/>
    </dgm:pt>
    <dgm:pt modelId="{03C6C715-FEB6-4237-8784-26D8E08DD181}" type="pres">
      <dgm:prSet presAssocID="{9FBBF72F-70BB-4B78-BA5E-4D958F8B1188}" presName="tx1" presStyleLbl="revTx" presStyleIdx="1" presStyleCnt="3"/>
      <dgm:spPr/>
    </dgm:pt>
    <dgm:pt modelId="{4E52D626-C84A-475A-9292-E14CFA8B048F}" type="pres">
      <dgm:prSet presAssocID="{9FBBF72F-70BB-4B78-BA5E-4D958F8B1188}" presName="vert1" presStyleCnt="0"/>
      <dgm:spPr/>
    </dgm:pt>
    <dgm:pt modelId="{1BBBBDCA-F7E4-4469-8D9F-451BB4516FFD}" type="pres">
      <dgm:prSet presAssocID="{90CA7804-143D-4BC3-BBC5-ACFBC87F213D}" presName="thickLine" presStyleLbl="alignNode1" presStyleIdx="2" presStyleCnt="3"/>
      <dgm:spPr/>
    </dgm:pt>
    <dgm:pt modelId="{8C27FBF5-2B2A-454F-B750-8D232A63AF57}" type="pres">
      <dgm:prSet presAssocID="{90CA7804-143D-4BC3-BBC5-ACFBC87F213D}" presName="horz1" presStyleCnt="0"/>
      <dgm:spPr/>
    </dgm:pt>
    <dgm:pt modelId="{FEEB0A89-5B14-4CAB-904A-39A78FA002B4}" type="pres">
      <dgm:prSet presAssocID="{90CA7804-143D-4BC3-BBC5-ACFBC87F213D}" presName="tx1" presStyleLbl="revTx" presStyleIdx="2" presStyleCnt="3"/>
      <dgm:spPr/>
    </dgm:pt>
    <dgm:pt modelId="{E2BC556F-E702-42B2-BEC3-CF056343C451}" type="pres">
      <dgm:prSet presAssocID="{90CA7804-143D-4BC3-BBC5-ACFBC87F213D}" presName="vert1" presStyleCnt="0"/>
      <dgm:spPr/>
    </dgm:pt>
  </dgm:ptLst>
  <dgm:cxnLst>
    <dgm:cxn modelId="{3E44D915-4B21-4C33-8B9B-CB13B1642A35}" srcId="{3513857F-E414-4694-AD73-745567B4A038}" destId="{EA41373A-4665-4F01-A238-5914284E51E3}" srcOrd="0" destOrd="0" parTransId="{8444EDA2-7AC4-4810-8536-02902EC8E118}" sibTransId="{52F291DF-6FD6-4AF2-B8D6-CE9D4AC05109}"/>
    <dgm:cxn modelId="{E54F4854-E8EB-4F64-BD6B-8494F5A4A967}" type="presOf" srcId="{90CA7804-143D-4BC3-BBC5-ACFBC87F213D}" destId="{FEEB0A89-5B14-4CAB-904A-39A78FA002B4}" srcOrd="0" destOrd="0" presId="urn:microsoft.com/office/officeart/2008/layout/LinedList"/>
    <dgm:cxn modelId="{D249F19A-DA0C-4879-99EB-00B451E1A25C}" type="presOf" srcId="{EA41373A-4665-4F01-A238-5914284E51E3}" destId="{2A7907B7-60ED-4E97-8836-D5A7A4DB58E9}" srcOrd="0" destOrd="0" presId="urn:microsoft.com/office/officeart/2008/layout/LinedList"/>
    <dgm:cxn modelId="{F95939AD-B15B-4582-8DED-F16B8FA76E0E}" type="presOf" srcId="{3513857F-E414-4694-AD73-745567B4A038}" destId="{B822DCEE-6F14-416C-9E21-64B6551EAEC7}" srcOrd="0" destOrd="0" presId="urn:microsoft.com/office/officeart/2008/layout/LinedList"/>
    <dgm:cxn modelId="{31EBBEB4-F71F-42D3-B0D1-67BF28BF4A1E}" srcId="{3513857F-E414-4694-AD73-745567B4A038}" destId="{9FBBF72F-70BB-4B78-BA5E-4D958F8B1188}" srcOrd="1" destOrd="0" parTransId="{B1349F39-75F9-4B35-83E1-F06DE31B9E90}" sibTransId="{B48D0C22-1F60-451A-BA98-D51BA662523B}"/>
    <dgm:cxn modelId="{E868C3E1-1926-4EF9-A19E-80B62E8B3463}" type="presOf" srcId="{9FBBF72F-70BB-4B78-BA5E-4D958F8B1188}" destId="{03C6C715-FEB6-4237-8784-26D8E08DD181}" srcOrd="0" destOrd="0" presId="urn:microsoft.com/office/officeart/2008/layout/LinedList"/>
    <dgm:cxn modelId="{22E03CF0-98B9-45E0-8299-3F40BF662DDC}" srcId="{3513857F-E414-4694-AD73-745567B4A038}" destId="{90CA7804-143D-4BC3-BBC5-ACFBC87F213D}" srcOrd="2" destOrd="0" parTransId="{C40BB97F-42B2-465C-AA71-9024590E86D8}" sibTransId="{3239CEAA-849B-4E09-A3A3-D00074B4C4AE}"/>
    <dgm:cxn modelId="{5E1FC201-9D75-46A6-B239-E69212A19544}" type="presParOf" srcId="{B822DCEE-6F14-416C-9E21-64B6551EAEC7}" destId="{5BC537A3-6602-4759-AD6F-564ADDFE2108}" srcOrd="0" destOrd="0" presId="urn:microsoft.com/office/officeart/2008/layout/LinedList"/>
    <dgm:cxn modelId="{3CC6E688-124A-480E-A8C9-2EF5E7CAD482}" type="presParOf" srcId="{B822DCEE-6F14-416C-9E21-64B6551EAEC7}" destId="{AC4727DB-1434-4F78-91CC-A41695F32E0E}" srcOrd="1" destOrd="0" presId="urn:microsoft.com/office/officeart/2008/layout/LinedList"/>
    <dgm:cxn modelId="{7DC60C96-56F0-4726-B963-093C79B850C5}" type="presParOf" srcId="{AC4727DB-1434-4F78-91CC-A41695F32E0E}" destId="{2A7907B7-60ED-4E97-8836-D5A7A4DB58E9}" srcOrd="0" destOrd="0" presId="urn:microsoft.com/office/officeart/2008/layout/LinedList"/>
    <dgm:cxn modelId="{A6770E0D-6CEF-4E50-8C70-C6A16DBAC60C}" type="presParOf" srcId="{AC4727DB-1434-4F78-91CC-A41695F32E0E}" destId="{2C4A1FD9-B504-43C9-9B8F-AA25D32A8979}" srcOrd="1" destOrd="0" presId="urn:microsoft.com/office/officeart/2008/layout/LinedList"/>
    <dgm:cxn modelId="{DD7351A7-1A2F-44E9-BF10-1968969F127F}" type="presParOf" srcId="{B822DCEE-6F14-416C-9E21-64B6551EAEC7}" destId="{CFAE8FB2-1BFE-4055-98E0-2603BD3C555E}" srcOrd="2" destOrd="0" presId="urn:microsoft.com/office/officeart/2008/layout/LinedList"/>
    <dgm:cxn modelId="{7ADDA840-0E7C-4818-A2C6-251DCB19EBB0}" type="presParOf" srcId="{B822DCEE-6F14-416C-9E21-64B6551EAEC7}" destId="{6761E819-2F93-4D27-B775-B3151707715B}" srcOrd="3" destOrd="0" presId="urn:microsoft.com/office/officeart/2008/layout/LinedList"/>
    <dgm:cxn modelId="{E37336B7-5887-46A4-87B5-5CFEC1CDE1E5}" type="presParOf" srcId="{6761E819-2F93-4D27-B775-B3151707715B}" destId="{03C6C715-FEB6-4237-8784-26D8E08DD181}" srcOrd="0" destOrd="0" presId="urn:microsoft.com/office/officeart/2008/layout/LinedList"/>
    <dgm:cxn modelId="{C1E12324-33D2-4EEF-AE49-C349C0F791CB}" type="presParOf" srcId="{6761E819-2F93-4D27-B775-B3151707715B}" destId="{4E52D626-C84A-475A-9292-E14CFA8B048F}" srcOrd="1" destOrd="0" presId="urn:microsoft.com/office/officeart/2008/layout/LinedList"/>
    <dgm:cxn modelId="{7DBC48DF-2B11-4E12-A713-95310C4877A4}" type="presParOf" srcId="{B822DCEE-6F14-416C-9E21-64B6551EAEC7}" destId="{1BBBBDCA-F7E4-4469-8D9F-451BB4516FFD}" srcOrd="4" destOrd="0" presId="urn:microsoft.com/office/officeart/2008/layout/LinedList"/>
    <dgm:cxn modelId="{E5CCC9D7-B6A9-46FC-8784-ACBA7A518A1C}" type="presParOf" srcId="{B822DCEE-6F14-416C-9E21-64B6551EAEC7}" destId="{8C27FBF5-2B2A-454F-B750-8D232A63AF57}" srcOrd="5" destOrd="0" presId="urn:microsoft.com/office/officeart/2008/layout/LinedList"/>
    <dgm:cxn modelId="{680A6846-482D-4943-823E-44104569E9B4}" type="presParOf" srcId="{8C27FBF5-2B2A-454F-B750-8D232A63AF57}" destId="{FEEB0A89-5B14-4CAB-904A-39A78FA002B4}" srcOrd="0" destOrd="0" presId="urn:microsoft.com/office/officeart/2008/layout/LinedList"/>
    <dgm:cxn modelId="{807BBF7F-66DE-4333-AF20-A6F0E2EFA1C1}" type="presParOf" srcId="{8C27FBF5-2B2A-454F-B750-8D232A63AF57}" destId="{E2BC556F-E702-42B2-BEC3-CF056343C451}"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C537A3-6602-4759-AD6F-564ADDFE2108}">
      <dsp:nvSpPr>
        <dsp:cNvPr id="0" name=""/>
        <dsp:cNvSpPr/>
      </dsp:nvSpPr>
      <dsp:spPr>
        <a:xfrm>
          <a:off x="0" y="2307"/>
          <a:ext cx="619231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A7907B7-60ED-4E97-8836-D5A7A4DB58E9}">
      <dsp:nvSpPr>
        <dsp:cNvPr id="0" name=""/>
        <dsp:cNvSpPr/>
      </dsp:nvSpPr>
      <dsp:spPr>
        <a:xfrm>
          <a:off x="0" y="2307"/>
          <a:ext cx="6192319" cy="1573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dirty="0">
              <a:latin typeface="Times New Roman" panose="02020603050405020304" pitchFamily="18" charset="0"/>
              <a:cs typeface="Times New Roman" panose="02020603050405020304" pitchFamily="18" charset="0"/>
            </a:rPr>
            <a:t>- Introduction</a:t>
          </a:r>
        </a:p>
        <a:p>
          <a:pPr marL="0" lvl="0" indent="0" algn="l" defTabSz="755650">
            <a:lnSpc>
              <a:spcPct val="90000"/>
            </a:lnSpc>
            <a:spcBef>
              <a:spcPct val="0"/>
            </a:spcBef>
            <a:spcAft>
              <a:spcPct val="35000"/>
            </a:spcAft>
            <a:buNone/>
          </a:pPr>
          <a:r>
            <a:rPr lang="en-GB" sz="1700" b="1" kern="1200" dirty="0">
              <a:latin typeface="Times New Roman" panose="02020603050405020304" pitchFamily="18" charset="0"/>
              <a:cs typeface="Times New Roman" panose="02020603050405020304" pitchFamily="18" charset="0"/>
            </a:rPr>
            <a:t>- Chinese culture</a:t>
          </a:r>
        </a:p>
        <a:p>
          <a:pPr marL="0" lvl="0" indent="0" algn="l" defTabSz="755650">
            <a:lnSpc>
              <a:spcPct val="90000"/>
            </a:lnSpc>
            <a:spcBef>
              <a:spcPct val="0"/>
            </a:spcBef>
            <a:spcAft>
              <a:spcPct val="35000"/>
            </a:spcAft>
            <a:buNone/>
          </a:pPr>
          <a:r>
            <a:rPr lang="en-GB" sz="1700" kern="1200" dirty="0">
              <a:latin typeface="Times New Roman" panose="02020603050405020304" pitchFamily="18" charset="0"/>
              <a:cs typeface="Times New Roman" panose="02020603050405020304" pitchFamily="18" charset="0"/>
            </a:rPr>
            <a:t>By </a:t>
          </a:r>
          <a:r>
            <a:rPr lang="en-GB" sz="1700" kern="1200" dirty="0" err="1">
              <a:latin typeface="Times New Roman" panose="02020603050405020304" pitchFamily="18" charset="0"/>
              <a:cs typeface="Times New Roman" panose="02020603050405020304" pitchFamily="18" charset="0"/>
            </a:rPr>
            <a:t>Desislava</a:t>
          </a:r>
          <a:r>
            <a:rPr lang="en-GB" sz="1700" kern="1200" dirty="0">
              <a:latin typeface="Times New Roman" panose="02020603050405020304" pitchFamily="18" charset="0"/>
              <a:cs typeface="Times New Roman" panose="02020603050405020304" pitchFamily="18" charset="0"/>
            </a:rPr>
            <a:t> </a:t>
          </a:r>
          <a:r>
            <a:rPr lang="en-GB" sz="1700" kern="1200" dirty="0" err="1">
              <a:latin typeface="Times New Roman" panose="02020603050405020304" pitchFamily="18" charset="0"/>
              <a:cs typeface="Times New Roman" panose="02020603050405020304" pitchFamily="18" charset="0"/>
            </a:rPr>
            <a:t>Hristova</a:t>
          </a:r>
          <a:endParaRPr lang="en-US" sz="1700" kern="1200" dirty="0"/>
        </a:p>
      </dsp:txBody>
      <dsp:txXfrm>
        <a:off x="0" y="2307"/>
        <a:ext cx="6192319" cy="1573886"/>
      </dsp:txXfrm>
    </dsp:sp>
    <dsp:sp modelId="{CFAE8FB2-1BFE-4055-98E0-2603BD3C555E}">
      <dsp:nvSpPr>
        <dsp:cNvPr id="0" name=""/>
        <dsp:cNvSpPr/>
      </dsp:nvSpPr>
      <dsp:spPr>
        <a:xfrm>
          <a:off x="0" y="1576194"/>
          <a:ext cx="6192319"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3C6C715-FEB6-4237-8784-26D8E08DD181}">
      <dsp:nvSpPr>
        <dsp:cNvPr id="0" name=""/>
        <dsp:cNvSpPr/>
      </dsp:nvSpPr>
      <dsp:spPr>
        <a:xfrm>
          <a:off x="0" y="1576194"/>
          <a:ext cx="6192319" cy="1573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cap="none" spc="0" dirty="0">
              <a:effectLst>
                <a:innerShdw blurRad="63500" dist="50800" dir="2700000">
                  <a:prstClr val="black">
                    <a:alpha val="50000"/>
                  </a:prstClr>
                </a:innerShdw>
              </a:effectLst>
              <a:latin typeface="Times New Roman" panose="02020603050405020304" pitchFamily="18" charset="0"/>
              <a:cs typeface="Times New Roman" panose="02020603050405020304" pitchFamily="18" charset="0"/>
            </a:rPr>
            <a:t>- Hofstede’s Theory</a:t>
          </a:r>
          <a:endParaRPr lang="en-US" sz="1700" b="1" kern="1200" dirty="0">
            <a:latin typeface="Times New Roman" panose="02020603050405020304" pitchFamily="18" charset="0"/>
            <a:cs typeface="Times New Roman" panose="02020603050405020304" pitchFamily="18" charset="0"/>
          </a:endParaRPr>
        </a:p>
        <a:p>
          <a:pPr marL="0" lvl="0" indent="0" algn="l" defTabSz="755650">
            <a:lnSpc>
              <a:spcPct val="90000"/>
            </a:lnSpc>
            <a:spcBef>
              <a:spcPct val="0"/>
            </a:spcBef>
            <a:spcAft>
              <a:spcPct val="35000"/>
            </a:spcAft>
            <a:buNone/>
          </a:pPr>
          <a:r>
            <a:rPr lang="en-GB" sz="1700" b="1" kern="1200" dirty="0">
              <a:latin typeface="Times New Roman" panose="02020603050405020304" pitchFamily="18" charset="0"/>
              <a:cs typeface="Times New Roman" panose="02020603050405020304" pitchFamily="18" charset="0"/>
            </a:rPr>
            <a:t>- Cultural Sensitivity </a:t>
          </a:r>
          <a:endParaRPr lang="en-US" sz="1700" b="1" kern="1200" dirty="0">
            <a:latin typeface="Times New Roman" panose="02020603050405020304" pitchFamily="18" charset="0"/>
            <a:cs typeface="Times New Roman" panose="02020603050405020304" pitchFamily="18" charset="0"/>
          </a:endParaRPr>
        </a:p>
        <a:p>
          <a:pPr marL="0" lvl="0" indent="0" algn="l" defTabSz="755650">
            <a:lnSpc>
              <a:spcPct val="90000"/>
            </a:lnSpc>
            <a:spcBef>
              <a:spcPct val="0"/>
            </a:spcBef>
            <a:spcAft>
              <a:spcPct val="35000"/>
            </a:spcAft>
            <a:buFont typeface="Arial" panose="020B0604020202020204" pitchFamily="34" charset="0"/>
            <a:buNone/>
          </a:pPr>
          <a:r>
            <a:rPr lang="en-GB" sz="1700" kern="1200" dirty="0">
              <a:latin typeface="Times New Roman" panose="02020603050405020304" pitchFamily="18" charset="0"/>
              <a:cs typeface="Times New Roman" panose="02020603050405020304" pitchFamily="18" charset="0"/>
            </a:rPr>
            <a:t>By Stela Rachkova</a:t>
          </a:r>
          <a:endParaRPr lang="en-US" sz="1700" kern="1200" dirty="0"/>
        </a:p>
      </dsp:txBody>
      <dsp:txXfrm>
        <a:off x="0" y="1576194"/>
        <a:ext cx="6192319" cy="1573886"/>
      </dsp:txXfrm>
    </dsp:sp>
    <dsp:sp modelId="{1BBBBDCA-F7E4-4469-8D9F-451BB4516FFD}">
      <dsp:nvSpPr>
        <dsp:cNvPr id="0" name=""/>
        <dsp:cNvSpPr/>
      </dsp:nvSpPr>
      <dsp:spPr>
        <a:xfrm>
          <a:off x="0" y="3150081"/>
          <a:ext cx="619231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EEB0A89-5B14-4CAB-904A-39A78FA002B4}">
      <dsp:nvSpPr>
        <dsp:cNvPr id="0" name=""/>
        <dsp:cNvSpPr/>
      </dsp:nvSpPr>
      <dsp:spPr>
        <a:xfrm>
          <a:off x="0" y="3150081"/>
          <a:ext cx="6192319" cy="1573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dirty="0">
              <a:latin typeface="Times New Roman" panose="02020603050405020304" pitchFamily="18" charset="0"/>
              <a:cs typeface="Times New Roman" panose="02020603050405020304" pitchFamily="18" charset="0"/>
            </a:rPr>
            <a:t>- Success factors of joint venture</a:t>
          </a:r>
        </a:p>
        <a:p>
          <a:pPr marL="0" lvl="0" indent="0" algn="l" defTabSz="755650">
            <a:lnSpc>
              <a:spcPct val="90000"/>
            </a:lnSpc>
            <a:spcBef>
              <a:spcPct val="0"/>
            </a:spcBef>
            <a:spcAft>
              <a:spcPct val="35000"/>
            </a:spcAft>
            <a:buNone/>
          </a:pPr>
          <a:r>
            <a:rPr lang="en-US" sz="1700" b="1" kern="1200" dirty="0">
              <a:latin typeface="Times New Roman" panose="02020603050405020304" pitchFamily="18" charset="0"/>
              <a:cs typeface="Times New Roman" panose="02020603050405020304" pitchFamily="18" charset="0"/>
            </a:rPr>
            <a:t>- Failures factors of joint venture – </a:t>
          </a:r>
          <a:br>
            <a:rPr lang="en-US" sz="1700" b="1" kern="1200" dirty="0">
              <a:latin typeface="Times New Roman" panose="02020603050405020304" pitchFamily="18" charset="0"/>
              <a:cs typeface="Times New Roman" panose="02020603050405020304" pitchFamily="18" charset="0"/>
            </a:rPr>
          </a:br>
          <a:r>
            <a:rPr lang="en-US" sz="1700" b="1" kern="1200" dirty="0">
              <a:latin typeface="Times New Roman" panose="02020603050405020304" pitchFamily="18" charset="0"/>
              <a:cs typeface="Times New Roman" panose="02020603050405020304" pitchFamily="18" charset="0"/>
            </a:rPr>
            <a:t>  Internal/External</a:t>
          </a:r>
        </a:p>
        <a:p>
          <a:pPr marL="0" lvl="0" indent="0" algn="l" defTabSz="755650">
            <a:lnSpc>
              <a:spcPct val="90000"/>
            </a:lnSpc>
            <a:spcBef>
              <a:spcPct val="0"/>
            </a:spcBef>
            <a:spcAft>
              <a:spcPct val="35000"/>
            </a:spcAft>
            <a:buNone/>
          </a:pPr>
          <a:r>
            <a:rPr lang="en-US" sz="1700" b="1" kern="1200" dirty="0">
              <a:latin typeface="Times New Roman" panose="02020603050405020304" pitchFamily="18" charset="0"/>
              <a:cs typeface="Times New Roman" panose="02020603050405020304" pitchFamily="18" charset="0"/>
            </a:rPr>
            <a:t>- Recommendations</a:t>
          </a:r>
        </a:p>
        <a:p>
          <a:pPr marL="0" lvl="0" indent="0" algn="l" defTabSz="755650">
            <a:lnSpc>
              <a:spcPct val="90000"/>
            </a:lnSpc>
            <a:spcBef>
              <a:spcPct val="0"/>
            </a:spcBef>
            <a:spcAft>
              <a:spcPct val="35000"/>
            </a:spcAft>
            <a:buNone/>
          </a:pPr>
          <a:r>
            <a:rPr lang="en-GB" sz="1700" kern="1200" dirty="0">
              <a:latin typeface="Times New Roman" panose="02020603050405020304" pitchFamily="18" charset="0"/>
              <a:cs typeface="Times New Roman" panose="02020603050405020304" pitchFamily="18" charset="0"/>
            </a:rPr>
            <a:t>By </a:t>
          </a:r>
          <a:r>
            <a:rPr lang="en-GB" sz="1700" kern="1200" dirty="0" err="1">
              <a:latin typeface="Times New Roman" panose="02020603050405020304" pitchFamily="18" charset="0"/>
              <a:cs typeface="Times New Roman" panose="02020603050405020304" pitchFamily="18" charset="0"/>
            </a:rPr>
            <a:t>Petar</a:t>
          </a:r>
          <a:r>
            <a:rPr lang="en-GB" sz="1700" kern="1200" dirty="0">
              <a:latin typeface="Times New Roman" panose="02020603050405020304" pitchFamily="18" charset="0"/>
              <a:cs typeface="Times New Roman" panose="02020603050405020304" pitchFamily="18" charset="0"/>
            </a:rPr>
            <a:t> </a:t>
          </a:r>
          <a:r>
            <a:rPr lang="en-GB" sz="1700" kern="1200" dirty="0" err="1">
              <a:latin typeface="Times New Roman" panose="02020603050405020304" pitchFamily="18" charset="0"/>
              <a:cs typeface="Times New Roman" panose="02020603050405020304" pitchFamily="18" charset="0"/>
            </a:rPr>
            <a:t>Lambev</a:t>
          </a:r>
          <a:endParaRPr lang="en-US" sz="1700" kern="1200" dirty="0"/>
        </a:p>
      </dsp:txBody>
      <dsp:txXfrm>
        <a:off x="0" y="3150081"/>
        <a:ext cx="6192319" cy="157388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DFAFA3-B839-4127-ABDF-C261C2F8CAE2}" type="datetimeFigureOut">
              <a:rPr lang="en-US" smtClean="0"/>
              <a:t>4/26/2022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44C3BEA-2F3F-4A38-94E4-152C2CFA13D7}" type="slidenum">
              <a:rPr lang="en-US" smtClean="0"/>
              <a:t>‹#›</a:t>
            </a:fld>
            <a:endParaRPr lang="en-US"/>
          </a:p>
        </p:txBody>
      </p:sp>
    </p:spTree>
    <p:extLst>
      <p:ext uri="{BB962C8B-B14F-4D97-AF65-F5344CB8AC3E}">
        <p14:creationId xmlns:p14="http://schemas.microsoft.com/office/powerpoint/2010/main" val="2663226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AFEED4-1F4C-4A31-8C9D-FFFEFA3FD16D}" type="slidenum">
              <a:rPr lang="en-GB" smtClean="0"/>
              <a:t>3</a:t>
            </a:fld>
            <a:endParaRPr lang="en-GB"/>
          </a:p>
        </p:txBody>
      </p:sp>
    </p:spTree>
    <p:extLst>
      <p:ext uri="{BB962C8B-B14F-4D97-AF65-F5344CB8AC3E}">
        <p14:creationId xmlns:p14="http://schemas.microsoft.com/office/powerpoint/2010/main" val="19976100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endParaRPr lang="en-GB" dirty="0"/>
          </a:p>
        </p:txBody>
      </p:sp>
      <p:sp>
        <p:nvSpPr>
          <p:cNvPr id="4" name="Slide Number Placeholder 3"/>
          <p:cNvSpPr>
            <a:spLocks noGrp="1"/>
          </p:cNvSpPr>
          <p:nvPr>
            <p:ph type="sldNum" sz="quarter" idx="5"/>
          </p:nvPr>
        </p:nvSpPr>
        <p:spPr/>
        <p:txBody>
          <a:bodyPr/>
          <a:lstStyle/>
          <a:p>
            <a:fld id="{30AFEED4-1F4C-4A31-8C9D-FFFEFA3FD16D}" type="slidenum">
              <a:rPr lang="en-GB" smtClean="0"/>
              <a:t>4</a:t>
            </a:fld>
            <a:endParaRPr lang="en-GB"/>
          </a:p>
        </p:txBody>
      </p:sp>
    </p:spTree>
    <p:extLst>
      <p:ext uri="{BB962C8B-B14F-4D97-AF65-F5344CB8AC3E}">
        <p14:creationId xmlns:p14="http://schemas.microsoft.com/office/powerpoint/2010/main" val="10042182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7D77B-A58B-4FC0-AF16-32048760C0F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bg-BG"/>
          </a:p>
        </p:txBody>
      </p:sp>
      <p:sp>
        <p:nvSpPr>
          <p:cNvPr id="3" name="Subtitle 2">
            <a:extLst>
              <a:ext uri="{FF2B5EF4-FFF2-40B4-BE49-F238E27FC236}">
                <a16:creationId xmlns:a16="http://schemas.microsoft.com/office/drawing/2014/main" id="{3588AE78-4786-4F9B-A46D-90F8247157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bg-BG"/>
          </a:p>
        </p:txBody>
      </p:sp>
      <p:sp>
        <p:nvSpPr>
          <p:cNvPr id="4" name="Date Placeholder 3">
            <a:extLst>
              <a:ext uri="{FF2B5EF4-FFF2-40B4-BE49-F238E27FC236}">
                <a16:creationId xmlns:a16="http://schemas.microsoft.com/office/drawing/2014/main" id="{3E67BD69-979A-4A9F-838D-5967D200C85D}"/>
              </a:ext>
            </a:extLst>
          </p:cNvPr>
          <p:cNvSpPr>
            <a:spLocks noGrp="1"/>
          </p:cNvSpPr>
          <p:nvPr>
            <p:ph type="dt" sz="half" idx="10"/>
          </p:nvPr>
        </p:nvSpPr>
        <p:spPr/>
        <p:txBody>
          <a:bodyPr/>
          <a:lstStyle/>
          <a:p>
            <a:fld id="{F948A48C-EDB4-4EEA-A578-9A88555AC1DB}" type="datetimeFigureOut">
              <a:rPr lang="en-US" smtClean="0"/>
              <a:t>4/26/2022</a:t>
            </a:fld>
            <a:endParaRPr lang="en-US"/>
          </a:p>
        </p:txBody>
      </p:sp>
      <p:sp>
        <p:nvSpPr>
          <p:cNvPr id="5" name="Footer Placeholder 4">
            <a:extLst>
              <a:ext uri="{FF2B5EF4-FFF2-40B4-BE49-F238E27FC236}">
                <a16:creationId xmlns:a16="http://schemas.microsoft.com/office/drawing/2014/main" id="{7D34D385-AA3C-466D-A47F-C263FAADCA2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C687C2-443E-4352-B7E5-D5C6686B9715}"/>
              </a:ext>
            </a:extLst>
          </p:cNvPr>
          <p:cNvSpPr>
            <a:spLocks noGrp="1"/>
          </p:cNvSpPr>
          <p:nvPr>
            <p:ph type="sldNum" sz="quarter" idx="12"/>
          </p:nvPr>
        </p:nvSpPr>
        <p:spPr/>
        <p:txBody>
          <a:bodyPr/>
          <a:lstStyle/>
          <a:p>
            <a:fld id="{C3B79787-187A-4E8E-9552-334FA09341E9}" type="slidenum">
              <a:rPr lang="en-US" smtClean="0"/>
              <a:t>‹#›</a:t>
            </a:fld>
            <a:endParaRPr lang="en-US"/>
          </a:p>
        </p:txBody>
      </p:sp>
    </p:spTree>
    <p:extLst>
      <p:ext uri="{BB962C8B-B14F-4D97-AF65-F5344CB8AC3E}">
        <p14:creationId xmlns:p14="http://schemas.microsoft.com/office/powerpoint/2010/main" val="664805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93512-1FCC-4E01-8C8C-A409B82139EF}"/>
              </a:ext>
            </a:extLst>
          </p:cNvPr>
          <p:cNvSpPr>
            <a:spLocks noGrp="1"/>
          </p:cNvSpPr>
          <p:nvPr>
            <p:ph type="title"/>
          </p:nvPr>
        </p:nvSpPr>
        <p:spPr/>
        <p:txBody>
          <a:bodyPr/>
          <a:lstStyle/>
          <a:p>
            <a:r>
              <a:rPr lang="en-US"/>
              <a:t>Click to edit Master title style</a:t>
            </a:r>
            <a:endParaRPr lang="bg-BG"/>
          </a:p>
        </p:txBody>
      </p:sp>
      <p:sp>
        <p:nvSpPr>
          <p:cNvPr id="3" name="Content Placeholder 2">
            <a:extLst>
              <a:ext uri="{FF2B5EF4-FFF2-40B4-BE49-F238E27FC236}">
                <a16:creationId xmlns:a16="http://schemas.microsoft.com/office/drawing/2014/main" id="{A6229DEA-8F76-4ADD-9214-0929DE4981A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Date Placeholder 3">
            <a:extLst>
              <a:ext uri="{FF2B5EF4-FFF2-40B4-BE49-F238E27FC236}">
                <a16:creationId xmlns:a16="http://schemas.microsoft.com/office/drawing/2014/main" id="{64D55D44-8E05-41CA-B3AF-5F4E6C69DC6C}"/>
              </a:ext>
            </a:extLst>
          </p:cNvPr>
          <p:cNvSpPr>
            <a:spLocks noGrp="1"/>
          </p:cNvSpPr>
          <p:nvPr>
            <p:ph type="dt" sz="half" idx="10"/>
          </p:nvPr>
        </p:nvSpPr>
        <p:spPr/>
        <p:txBody>
          <a:bodyPr/>
          <a:lstStyle/>
          <a:p>
            <a:fld id="{F948A48C-EDB4-4EEA-A578-9A88555AC1DB}" type="datetimeFigureOut">
              <a:rPr lang="en-US" smtClean="0"/>
              <a:t>4/26/2022</a:t>
            </a:fld>
            <a:endParaRPr lang="en-US"/>
          </a:p>
        </p:txBody>
      </p:sp>
      <p:sp>
        <p:nvSpPr>
          <p:cNvPr id="5" name="Footer Placeholder 4">
            <a:extLst>
              <a:ext uri="{FF2B5EF4-FFF2-40B4-BE49-F238E27FC236}">
                <a16:creationId xmlns:a16="http://schemas.microsoft.com/office/drawing/2014/main" id="{FB21E0F4-3D05-42B5-B085-E1A87285C2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3B7CB45-7F16-4541-9060-315C1A6E3866}"/>
              </a:ext>
            </a:extLst>
          </p:cNvPr>
          <p:cNvSpPr>
            <a:spLocks noGrp="1"/>
          </p:cNvSpPr>
          <p:nvPr>
            <p:ph type="sldNum" sz="quarter" idx="12"/>
          </p:nvPr>
        </p:nvSpPr>
        <p:spPr/>
        <p:txBody>
          <a:bodyPr/>
          <a:lstStyle/>
          <a:p>
            <a:fld id="{C3B79787-187A-4E8E-9552-334FA09341E9}" type="slidenum">
              <a:rPr lang="en-US" smtClean="0"/>
              <a:t>‹#›</a:t>
            </a:fld>
            <a:endParaRPr lang="en-US"/>
          </a:p>
        </p:txBody>
      </p:sp>
    </p:spTree>
    <p:extLst>
      <p:ext uri="{BB962C8B-B14F-4D97-AF65-F5344CB8AC3E}">
        <p14:creationId xmlns:p14="http://schemas.microsoft.com/office/powerpoint/2010/main" val="8111279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219A8-3128-4B8F-864D-5283A667D69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bg-BG"/>
          </a:p>
        </p:txBody>
      </p:sp>
      <p:sp>
        <p:nvSpPr>
          <p:cNvPr id="3" name="Text Placeholder 2">
            <a:extLst>
              <a:ext uri="{FF2B5EF4-FFF2-40B4-BE49-F238E27FC236}">
                <a16:creationId xmlns:a16="http://schemas.microsoft.com/office/drawing/2014/main" id="{D49A7BE1-05E4-4697-8A82-7B6F32B027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9A025A1-F962-445F-AE97-9A6A458B3463}"/>
              </a:ext>
            </a:extLst>
          </p:cNvPr>
          <p:cNvSpPr>
            <a:spLocks noGrp="1"/>
          </p:cNvSpPr>
          <p:nvPr>
            <p:ph type="dt" sz="half" idx="10"/>
          </p:nvPr>
        </p:nvSpPr>
        <p:spPr/>
        <p:txBody>
          <a:bodyPr/>
          <a:lstStyle/>
          <a:p>
            <a:fld id="{F948A48C-EDB4-4EEA-A578-9A88555AC1DB}" type="datetimeFigureOut">
              <a:rPr lang="en-US" smtClean="0"/>
              <a:t>4/26/2022</a:t>
            </a:fld>
            <a:endParaRPr lang="en-US"/>
          </a:p>
        </p:txBody>
      </p:sp>
      <p:sp>
        <p:nvSpPr>
          <p:cNvPr id="5" name="Footer Placeholder 4">
            <a:extLst>
              <a:ext uri="{FF2B5EF4-FFF2-40B4-BE49-F238E27FC236}">
                <a16:creationId xmlns:a16="http://schemas.microsoft.com/office/drawing/2014/main" id="{34117EC8-A34A-4C7A-AA14-1EC2BB02725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64DCC1-F5F2-4158-BA62-4866AEDF23F2}"/>
              </a:ext>
            </a:extLst>
          </p:cNvPr>
          <p:cNvSpPr>
            <a:spLocks noGrp="1"/>
          </p:cNvSpPr>
          <p:nvPr>
            <p:ph type="sldNum" sz="quarter" idx="12"/>
          </p:nvPr>
        </p:nvSpPr>
        <p:spPr/>
        <p:txBody>
          <a:bodyPr/>
          <a:lstStyle/>
          <a:p>
            <a:fld id="{C3B79787-187A-4E8E-9552-334FA09341E9}" type="slidenum">
              <a:rPr lang="en-US" smtClean="0"/>
              <a:t>‹#›</a:t>
            </a:fld>
            <a:endParaRPr lang="en-US"/>
          </a:p>
        </p:txBody>
      </p:sp>
    </p:spTree>
    <p:extLst>
      <p:ext uri="{BB962C8B-B14F-4D97-AF65-F5344CB8AC3E}">
        <p14:creationId xmlns:p14="http://schemas.microsoft.com/office/powerpoint/2010/main" val="23630952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92CBC-A9AA-4CC9-A16B-400FD09234A6}"/>
              </a:ext>
            </a:extLst>
          </p:cNvPr>
          <p:cNvSpPr>
            <a:spLocks noGrp="1"/>
          </p:cNvSpPr>
          <p:nvPr>
            <p:ph type="title"/>
          </p:nvPr>
        </p:nvSpPr>
        <p:spPr/>
        <p:txBody>
          <a:bodyPr/>
          <a:lstStyle/>
          <a:p>
            <a:r>
              <a:rPr lang="en-US"/>
              <a:t>Click to edit Master title style</a:t>
            </a:r>
            <a:endParaRPr lang="bg-BG"/>
          </a:p>
        </p:txBody>
      </p:sp>
      <p:sp>
        <p:nvSpPr>
          <p:cNvPr id="3" name="Content Placeholder 2">
            <a:extLst>
              <a:ext uri="{FF2B5EF4-FFF2-40B4-BE49-F238E27FC236}">
                <a16:creationId xmlns:a16="http://schemas.microsoft.com/office/drawing/2014/main" id="{42EAC139-CDBF-4EC2-AE16-F11CF9BD1BA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Content Placeholder 3">
            <a:extLst>
              <a:ext uri="{FF2B5EF4-FFF2-40B4-BE49-F238E27FC236}">
                <a16:creationId xmlns:a16="http://schemas.microsoft.com/office/drawing/2014/main" id="{163E9047-B245-44A8-B433-7E87D205293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5" name="Date Placeholder 4">
            <a:extLst>
              <a:ext uri="{FF2B5EF4-FFF2-40B4-BE49-F238E27FC236}">
                <a16:creationId xmlns:a16="http://schemas.microsoft.com/office/drawing/2014/main" id="{811D8A2D-ED52-44B8-8E30-C4C9E79CBCDF}"/>
              </a:ext>
            </a:extLst>
          </p:cNvPr>
          <p:cNvSpPr>
            <a:spLocks noGrp="1"/>
          </p:cNvSpPr>
          <p:nvPr>
            <p:ph type="dt" sz="half" idx="10"/>
          </p:nvPr>
        </p:nvSpPr>
        <p:spPr/>
        <p:txBody>
          <a:bodyPr/>
          <a:lstStyle/>
          <a:p>
            <a:fld id="{F948A48C-EDB4-4EEA-A578-9A88555AC1DB}" type="datetimeFigureOut">
              <a:rPr lang="en-US" smtClean="0"/>
              <a:t>4/26/2022</a:t>
            </a:fld>
            <a:endParaRPr lang="en-US"/>
          </a:p>
        </p:txBody>
      </p:sp>
      <p:sp>
        <p:nvSpPr>
          <p:cNvPr id="6" name="Footer Placeholder 5">
            <a:extLst>
              <a:ext uri="{FF2B5EF4-FFF2-40B4-BE49-F238E27FC236}">
                <a16:creationId xmlns:a16="http://schemas.microsoft.com/office/drawing/2014/main" id="{4B57A2C3-5B79-4297-8F99-C70D11BD7B3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3474655-3747-4239-8CB9-2F80002AABB1}"/>
              </a:ext>
            </a:extLst>
          </p:cNvPr>
          <p:cNvSpPr>
            <a:spLocks noGrp="1"/>
          </p:cNvSpPr>
          <p:nvPr>
            <p:ph type="sldNum" sz="quarter" idx="12"/>
          </p:nvPr>
        </p:nvSpPr>
        <p:spPr/>
        <p:txBody>
          <a:bodyPr/>
          <a:lstStyle/>
          <a:p>
            <a:fld id="{C3B79787-187A-4E8E-9552-334FA09341E9}" type="slidenum">
              <a:rPr lang="en-US" smtClean="0"/>
              <a:t>‹#›</a:t>
            </a:fld>
            <a:endParaRPr lang="en-US"/>
          </a:p>
        </p:txBody>
      </p:sp>
    </p:spTree>
    <p:extLst>
      <p:ext uri="{BB962C8B-B14F-4D97-AF65-F5344CB8AC3E}">
        <p14:creationId xmlns:p14="http://schemas.microsoft.com/office/powerpoint/2010/main" val="5021654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1A951-06AA-4510-8468-E0B3249CFD1C}"/>
              </a:ext>
            </a:extLst>
          </p:cNvPr>
          <p:cNvSpPr>
            <a:spLocks noGrp="1"/>
          </p:cNvSpPr>
          <p:nvPr>
            <p:ph type="title"/>
          </p:nvPr>
        </p:nvSpPr>
        <p:spPr>
          <a:xfrm>
            <a:off x="839788" y="365125"/>
            <a:ext cx="10515600" cy="1325563"/>
          </a:xfrm>
        </p:spPr>
        <p:txBody>
          <a:bodyPr/>
          <a:lstStyle/>
          <a:p>
            <a:r>
              <a:rPr lang="en-US"/>
              <a:t>Click to edit Master title style</a:t>
            </a:r>
            <a:endParaRPr lang="bg-BG"/>
          </a:p>
        </p:txBody>
      </p:sp>
      <p:sp>
        <p:nvSpPr>
          <p:cNvPr id="3" name="Text Placeholder 2">
            <a:extLst>
              <a:ext uri="{FF2B5EF4-FFF2-40B4-BE49-F238E27FC236}">
                <a16:creationId xmlns:a16="http://schemas.microsoft.com/office/drawing/2014/main" id="{BC7F6CA1-5799-40E1-8C4C-C360A857B24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CB94D6B-25F3-447F-9384-D33DEF03F45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5" name="Text Placeholder 4">
            <a:extLst>
              <a:ext uri="{FF2B5EF4-FFF2-40B4-BE49-F238E27FC236}">
                <a16:creationId xmlns:a16="http://schemas.microsoft.com/office/drawing/2014/main" id="{5BF14BB9-C543-42B4-AAB2-1F74FD5F4B2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E44507-79F1-4096-BD1F-6D09F32EF81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7" name="Date Placeholder 6">
            <a:extLst>
              <a:ext uri="{FF2B5EF4-FFF2-40B4-BE49-F238E27FC236}">
                <a16:creationId xmlns:a16="http://schemas.microsoft.com/office/drawing/2014/main" id="{BADBCA5F-1995-4799-93DE-88668D44E720}"/>
              </a:ext>
            </a:extLst>
          </p:cNvPr>
          <p:cNvSpPr>
            <a:spLocks noGrp="1"/>
          </p:cNvSpPr>
          <p:nvPr>
            <p:ph type="dt" sz="half" idx="10"/>
          </p:nvPr>
        </p:nvSpPr>
        <p:spPr/>
        <p:txBody>
          <a:bodyPr/>
          <a:lstStyle/>
          <a:p>
            <a:fld id="{F948A48C-EDB4-4EEA-A578-9A88555AC1DB}" type="datetimeFigureOut">
              <a:rPr lang="en-US" smtClean="0"/>
              <a:t>4/26/2022</a:t>
            </a:fld>
            <a:endParaRPr lang="en-US"/>
          </a:p>
        </p:txBody>
      </p:sp>
      <p:sp>
        <p:nvSpPr>
          <p:cNvPr id="8" name="Footer Placeholder 7">
            <a:extLst>
              <a:ext uri="{FF2B5EF4-FFF2-40B4-BE49-F238E27FC236}">
                <a16:creationId xmlns:a16="http://schemas.microsoft.com/office/drawing/2014/main" id="{33C611EB-B3D1-4B2E-9B49-D11064173E8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A39EB0C-52AC-4339-904A-F1E8AFAB911A}"/>
              </a:ext>
            </a:extLst>
          </p:cNvPr>
          <p:cNvSpPr>
            <a:spLocks noGrp="1"/>
          </p:cNvSpPr>
          <p:nvPr>
            <p:ph type="sldNum" sz="quarter" idx="12"/>
          </p:nvPr>
        </p:nvSpPr>
        <p:spPr/>
        <p:txBody>
          <a:bodyPr/>
          <a:lstStyle/>
          <a:p>
            <a:fld id="{C3B79787-187A-4E8E-9552-334FA09341E9}" type="slidenum">
              <a:rPr lang="en-US" smtClean="0"/>
              <a:t>‹#›</a:t>
            </a:fld>
            <a:endParaRPr lang="en-US"/>
          </a:p>
        </p:txBody>
      </p:sp>
    </p:spTree>
    <p:extLst>
      <p:ext uri="{BB962C8B-B14F-4D97-AF65-F5344CB8AC3E}">
        <p14:creationId xmlns:p14="http://schemas.microsoft.com/office/powerpoint/2010/main" val="30864017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4EF54-5636-4071-AC40-4EF355A55A69}"/>
              </a:ext>
            </a:extLst>
          </p:cNvPr>
          <p:cNvSpPr>
            <a:spLocks noGrp="1"/>
          </p:cNvSpPr>
          <p:nvPr>
            <p:ph type="title"/>
          </p:nvPr>
        </p:nvSpPr>
        <p:spPr/>
        <p:txBody>
          <a:bodyPr/>
          <a:lstStyle/>
          <a:p>
            <a:r>
              <a:rPr lang="en-US"/>
              <a:t>Click to edit Master title style</a:t>
            </a:r>
            <a:endParaRPr lang="bg-BG"/>
          </a:p>
        </p:txBody>
      </p:sp>
      <p:sp>
        <p:nvSpPr>
          <p:cNvPr id="3" name="Date Placeholder 2">
            <a:extLst>
              <a:ext uri="{FF2B5EF4-FFF2-40B4-BE49-F238E27FC236}">
                <a16:creationId xmlns:a16="http://schemas.microsoft.com/office/drawing/2014/main" id="{8638B729-1D23-4964-92BE-0A8BF89B51F3}"/>
              </a:ext>
            </a:extLst>
          </p:cNvPr>
          <p:cNvSpPr>
            <a:spLocks noGrp="1"/>
          </p:cNvSpPr>
          <p:nvPr>
            <p:ph type="dt" sz="half" idx="10"/>
          </p:nvPr>
        </p:nvSpPr>
        <p:spPr/>
        <p:txBody>
          <a:bodyPr/>
          <a:lstStyle/>
          <a:p>
            <a:fld id="{F948A48C-EDB4-4EEA-A578-9A88555AC1DB}" type="datetimeFigureOut">
              <a:rPr lang="en-US" smtClean="0"/>
              <a:t>4/26/2022</a:t>
            </a:fld>
            <a:endParaRPr lang="en-US"/>
          </a:p>
        </p:txBody>
      </p:sp>
      <p:sp>
        <p:nvSpPr>
          <p:cNvPr id="4" name="Footer Placeholder 3">
            <a:extLst>
              <a:ext uri="{FF2B5EF4-FFF2-40B4-BE49-F238E27FC236}">
                <a16:creationId xmlns:a16="http://schemas.microsoft.com/office/drawing/2014/main" id="{C6C25CED-9E4C-4627-A6DB-43515AD1886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A8E0539-C9FB-431F-9E27-653744F126A7}"/>
              </a:ext>
            </a:extLst>
          </p:cNvPr>
          <p:cNvSpPr>
            <a:spLocks noGrp="1"/>
          </p:cNvSpPr>
          <p:nvPr>
            <p:ph type="sldNum" sz="quarter" idx="12"/>
          </p:nvPr>
        </p:nvSpPr>
        <p:spPr/>
        <p:txBody>
          <a:bodyPr/>
          <a:lstStyle/>
          <a:p>
            <a:fld id="{C3B79787-187A-4E8E-9552-334FA09341E9}" type="slidenum">
              <a:rPr lang="en-US" smtClean="0"/>
              <a:t>‹#›</a:t>
            </a:fld>
            <a:endParaRPr lang="en-US"/>
          </a:p>
        </p:txBody>
      </p:sp>
    </p:spTree>
    <p:extLst>
      <p:ext uri="{BB962C8B-B14F-4D97-AF65-F5344CB8AC3E}">
        <p14:creationId xmlns:p14="http://schemas.microsoft.com/office/powerpoint/2010/main" val="3270280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53C198-600D-41E5-9F17-09E0D20A6D5E}"/>
              </a:ext>
            </a:extLst>
          </p:cNvPr>
          <p:cNvSpPr>
            <a:spLocks noGrp="1"/>
          </p:cNvSpPr>
          <p:nvPr>
            <p:ph type="dt" sz="half" idx="10"/>
          </p:nvPr>
        </p:nvSpPr>
        <p:spPr/>
        <p:txBody>
          <a:bodyPr/>
          <a:lstStyle/>
          <a:p>
            <a:fld id="{F948A48C-EDB4-4EEA-A578-9A88555AC1DB}" type="datetimeFigureOut">
              <a:rPr lang="en-US" smtClean="0"/>
              <a:t>4/26/2022</a:t>
            </a:fld>
            <a:endParaRPr lang="en-US"/>
          </a:p>
        </p:txBody>
      </p:sp>
      <p:sp>
        <p:nvSpPr>
          <p:cNvPr id="3" name="Footer Placeholder 2">
            <a:extLst>
              <a:ext uri="{FF2B5EF4-FFF2-40B4-BE49-F238E27FC236}">
                <a16:creationId xmlns:a16="http://schemas.microsoft.com/office/drawing/2014/main" id="{159997A4-1C2F-4BEB-98FC-049EC09FCBC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3AAAE7F-57B1-4464-B376-4D6DFF5BAB48}"/>
              </a:ext>
            </a:extLst>
          </p:cNvPr>
          <p:cNvSpPr>
            <a:spLocks noGrp="1"/>
          </p:cNvSpPr>
          <p:nvPr>
            <p:ph type="sldNum" sz="quarter" idx="12"/>
          </p:nvPr>
        </p:nvSpPr>
        <p:spPr/>
        <p:txBody>
          <a:bodyPr/>
          <a:lstStyle/>
          <a:p>
            <a:fld id="{C3B79787-187A-4E8E-9552-334FA09341E9}" type="slidenum">
              <a:rPr lang="en-US" smtClean="0"/>
              <a:t>‹#›</a:t>
            </a:fld>
            <a:endParaRPr lang="en-US"/>
          </a:p>
        </p:txBody>
      </p:sp>
    </p:spTree>
    <p:extLst>
      <p:ext uri="{BB962C8B-B14F-4D97-AF65-F5344CB8AC3E}">
        <p14:creationId xmlns:p14="http://schemas.microsoft.com/office/powerpoint/2010/main" val="1071966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793AC-E355-4B2D-BD18-362B4C562F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bg-BG"/>
          </a:p>
        </p:txBody>
      </p:sp>
      <p:sp>
        <p:nvSpPr>
          <p:cNvPr id="3" name="Content Placeholder 2">
            <a:extLst>
              <a:ext uri="{FF2B5EF4-FFF2-40B4-BE49-F238E27FC236}">
                <a16:creationId xmlns:a16="http://schemas.microsoft.com/office/drawing/2014/main" id="{4A8B7A0F-9F10-45AB-8F83-543E335F8A1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Text Placeholder 3">
            <a:extLst>
              <a:ext uri="{FF2B5EF4-FFF2-40B4-BE49-F238E27FC236}">
                <a16:creationId xmlns:a16="http://schemas.microsoft.com/office/drawing/2014/main" id="{58C195DB-A980-4C9F-9687-305F3762AB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A3DFE8-5E16-4A1F-A605-BB67B60E71A4}"/>
              </a:ext>
            </a:extLst>
          </p:cNvPr>
          <p:cNvSpPr>
            <a:spLocks noGrp="1"/>
          </p:cNvSpPr>
          <p:nvPr>
            <p:ph type="dt" sz="half" idx="10"/>
          </p:nvPr>
        </p:nvSpPr>
        <p:spPr/>
        <p:txBody>
          <a:bodyPr/>
          <a:lstStyle/>
          <a:p>
            <a:fld id="{F948A48C-EDB4-4EEA-A578-9A88555AC1DB}" type="datetimeFigureOut">
              <a:rPr lang="en-US" smtClean="0"/>
              <a:t>4/26/2022</a:t>
            </a:fld>
            <a:endParaRPr lang="en-US"/>
          </a:p>
        </p:txBody>
      </p:sp>
      <p:sp>
        <p:nvSpPr>
          <p:cNvPr id="6" name="Footer Placeholder 5">
            <a:extLst>
              <a:ext uri="{FF2B5EF4-FFF2-40B4-BE49-F238E27FC236}">
                <a16:creationId xmlns:a16="http://schemas.microsoft.com/office/drawing/2014/main" id="{17E399CC-C14C-4087-B437-9EDA0A2001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A3B3602-865A-4DAC-B99A-8CC054C6911B}"/>
              </a:ext>
            </a:extLst>
          </p:cNvPr>
          <p:cNvSpPr>
            <a:spLocks noGrp="1"/>
          </p:cNvSpPr>
          <p:nvPr>
            <p:ph type="sldNum" sz="quarter" idx="12"/>
          </p:nvPr>
        </p:nvSpPr>
        <p:spPr/>
        <p:txBody>
          <a:bodyPr/>
          <a:lstStyle/>
          <a:p>
            <a:fld id="{C3B79787-187A-4E8E-9552-334FA09341E9}" type="slidenum">
              <a:rPr lang="en-US" smtClean="0"/>
              <a:t>‹#›</a:t>
            </a:fld>
            <a:endParaRPr lang="en-US"/>
          </a:p>
        </p:txBody>
      </p:sp>
    </p:spTree>
    <p:extLst>
      <p:ext uri="{BB962C8B-B14F-4D97-AF65-F5344CB8AC3E}">
        <p14:creationId xmlns:p14="http://schemas.microsoft.com/office/powerpoint/2010/main" val="41192744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ED03A-8A9F-4C06-A64F-0DAF3B98E6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bg-BG"/>
          </a:p>
        </p:txBody>
      </p:sp>
      <p:sp>
        <p:nvSpPr>
          <p:cNvPr id="3" name="Picture Placeholder 2">
            <a:extLst>
              <a:ext uri="{FF2B5EF4-FFF2-40B4-BE49-F238E27FC236}">
                <a16:creationId xmlns:a16="http://schemas.microsoft.com/office/drawing/2014/main" id="{8F5FDB6F-FE19-4B48-BA45-B1F1A90C4CB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bg-BG"/>
          </a:p>
        </p:txBody>
      </p:sp>
      <p:sp>
        <p:nvSpPr>
          <p:cNvPr id="4" name="Text Placeholder 3">
            <a:extLst>
              <a:ext uri="{FF2B5EF4-FFF2-40B4-BE49-F238E27FC236}">
                <a16:creationId xmlns:a16="http://schemas.microsoft.com/office/drawing/2014/main" id="{546E672C-0F2C-4D2C-9FCA-FE6B782B96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11C83F-2378-4548-8B46-C1862E2B5F2F}"/>
              </a:ext>
            </a:extLst>
          </p:cNvPr>
          <p:cNvSpPr>
            <a:spLocks noGrp="1"/>
          </p:cNvSpPr>
          <p:nvPr>
            <p:ph type="dt" sz="half" idx="10"/>
          </p:nvPr>
        </p:nvSpPr>
        <p:spPr/>
        <p:txBody>
          <a:bodyPr/>
          <a:lstStyle/>
          <a:p>
            <a:fld id="{F948A48C-EDB4-4EEA-A578-9A88555AC1DB}" type="datetimeFigureOut">
              <a:rPr lang="en-US" smtClean="0"/>
              <a:t>4/26/2022</a:t>
            </a:fld>
            <a:endParaRPr lang="en-US"/>
          </a:p>
        </p:txBody>
      </p:sp>
      <p:sp>
        <p:nvSpPr>
          <p:cNvPr id="6" name="Footer Placeholder 5">
            <a:extLst>
              <a:ext uri="{FF2B5EF4-FFF2-40B4-BE49-F238E27FC236}">
                <a16:creationId xmlns:a16="http://schemas.microsoft.com/office/drawing/2014/main" id="{8793B59A-CD37-49B9-8847-D0FF86A44BC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2498447-18F6-40BC-91B4-2816C7B20151}"/>
              </a:ext>
            </a:extLst>
          </p:cNvPr>
          <p:cNvSpPr>
            <a:spLocks noGrp="1"/>
          </p:cNvSpPr>
          <p:nvPr>
            <p:ph type="sldNum" sz="quarter" idx="12"/>
          </p:nvPr>
        </p:nvSpPr>
        <p:spPr/>
        <p:txBody>
          <a:bodyPr/>
          <a:lstStyle/>
          <a:p>
            <a:fld id="{C3B79787-187A-4E8E-9552-334FA09341E9}" type="slidenum">
              <a:rPr lang="en-US" smtClean="0"/>
              <a:t>‹#›</a:t>
            </a:fld>
            <a:endParaRPr lang="en-US"/>
          </a:p>
        </p:txBody>
      </p:sp>
    </p:spTree>
    <p:extLst>
      <p:ext uri="{BB962C8B-B14F-4D97-AF65-F5344CB8AC3E}">
        <p14:creationId xmlns:p14="http://schemas.microsoft.com/office/powerpoint/2010/main" val="143898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44BD7-E2A8-43CE-9B7C-7C2663D0E965}"/>
              </a:ext>
            </a:extLst>
          </p:cNvPr>
          <p:cNvSpPr>
            <a:spLocks noGrp="1"/>
          </p:cNvSpPr>
          <p:nvPr>
            <p:ph type="title"/>
          </p:nvPr>
        </p:nvSpPr>
        <p:spPr/>
        <p:txBody>
          <a:bodyPr/>
          <a:lstStyle/>
          <a:p>
            <a:r>
              <a:rPr lang="en-US"/>
              <a:t>Click to edit Master title style</a:t>
            </a:r>
            <a:endParaRPr lang="bg-BG"/>
          </a:p>
        </p:txBody>
      </p:sp>
      <p:sp>
        <p:nvSpPr>
          <p:cNvPr id="3" name="Vertical Text Placeholder 2">
            <a:extLst>
              <a:ext uri="{FF2B5EF4-FFF2-40B4-BE49-F238E27FC236}">
                <a16:creationId xmlns:a16="http://schemas.microsoft.com/office/drawing/2014/main" id="{38BFF11D-CE2C-4454-8B76-B036D2DA799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Date Placeholder 3">
            <a:extLst>
              <a:ext uri="{FF2B5EF4-FFF2-40B4-BE49-F238E27FC236}">
                <a16:creationId xmlns:a16="http://schemas.microsoft.com/office/drawing/2014/main" id="{4336BB81-F3F5-4E0E-85B9-C39EDCD77F04}"/>
              </a:ext>
            </a:extLst>
          </p:cNvPr>
          <p:cNvSpPr>
            <a:spLocks noGrp="1"/>
          </p:cNvSpPr>
          <p:nvPr>
            <p:ph type="dt" sz="half" idx="10"/>
          </p:nvPr>
        </p:nvSpPr>
        <p:spPr/>
        <p:txBody>
          <a:bodyPr/>
          <a:lstStyle/>
          <a:p>
            <a:fld id="{F948A48C-EDB4-4EEA-A578-9A88555AC1DB}" type="datetimeFigureOut">
              <a:rPr lang="en-US" smtClean="0"/>
              <a:t>4/26/2022</a:t>
            </a:fld>
            <a:endParaRPr lang="en-US"/>
          </a:p>
        </p:txBody>
      </p:sp>
      <p:sp>
        <p:nvSpPr>
          <p:cNvPr id="5" name="Footer Placeholder 4">
            <a:extLst>
              <a:ext uri="{FF2B5EF4-FFF2-40B4-BE49-F238E27FC236}">
                <a16:creationId xmlns:a16="http://schemas.microsoft.com/office/drawing/2014/main" id="{4F4ED7D1-5EBB-439A-9897-A8C6387050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44D51C-4B28-4EE7-8A2E-57E9C7A3B19D}"/>
              </a:ext>
            </a:extLst>
          </p:cNvPr>
          <p:cNvSpPr>
            <a:spLocks noGrp="1"/>
          </p:cNvSpPr>
          <p:nvPr>
            <p:ph type="sldNum" sz="quarter" idx="12"/>
          </p:nvPr>
        </p:nvSpPr>
        <p:spPr/>
        <p:txBody>
          <a:bodyPr/>
          <a:lstStyle/>
          <a:p>
            <a:fld id="{C3B79787-187A-4E8E-9552-334FA09341E9}" type="slidenum">
              <a:rPr lang="en-US" smtClean="0"/>
              <a:t>‹#›</a:t>
            </a:fld>
            <a:endParaRPr lang="en-US"/>
          </a:p>
        </p:txBody>
      </p:sp>
    </p:spTree>
    <p:extLst>
      <p:ext uri="{BB962C8B-B14F-4D97-AF65-F5344CB8AC3E}">
        <p14:creationId xmlns:p14="http://schemas.microsoft.com/office/powerpoint/2010/main" val="701598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38D49B-BAE0-4F05-A80D-ACCDDB0FF5B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bg-BG"/>
          </a:p>
        </p:txBody>
      </p:sp>
      <p:sp>
        <p:nvSpPr>
          <p:cNvPr id="3" name="Vertical Text Placeholder 2">
            <a:extLst>
              <a:ext uri="{FF2B5EF4-FFF2-40B4-BE49-F238E27FC236}">
                <a16:creationId xmlns:a16="http://schemas.microsoft.com/office/drawing/2014/main" id="{10F090EC-4D79-49F7-AB3B-8BF3A011AFF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Date Placeholder 3">
            <a:extLst>
              <a:ext uri="{FF2B5EF4-FFF2-40B4-BE49-F238E27FC236}">
                <a16:creationId xmlns:a16="http://schemas.microsoft.com/office/drawing/2014/main" id="{AD478C12-77A7-4BB0-95AB-EF397DEFD830}"/>
              </a:ext>
            </a:extLst>
          </p:cNvPr>
          <p:cNvSpPr>
            <a:spLocks noGrp="1"/>
          </p:cNvSpPr>
          <p:nvPr>
            <p:ph type="dt" sz="half" idx="10"/>
          </p:nvPr>
        </p:nvSpPr>
        <p:spPr/>
        <p:txBody>
          <a:bodyPr/>
          <a:lstStyle/>
          <a:p>
            <a:fld id="{F948A48C-EDB4-4EEA-A578-9A88555AC1DB}" type="datetimeFigureOut">
              <a:rPr lang="en-US" smtClean="0"/>
              <a:t>4/26/2022</a:t>
            </a:fld>
            <a:endParaRPr lang="en-US"/>
          </a:p>
        </p:txBody>
      </p:sp>
      <p:sp>
        <p:nvSpPr>
          <p:cNvPr id="5" name="Footer Placeholder 4">
            <a:extLst>
              <a:ext uri="{FF2B5EF4-FFF2-40B4-BE49-F238E27FC236}">
                <a16:creationId xmlns:a16="http://schemas.microsoft.com/office/drawing/2014/main" id="{49BADD3D-C7D6-4791-B077-566480B3BD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EA34A1-ADFA-4DA7-BD2F-F8B27FD7B63A}"/>
              </a:ext>
            </a:extLst>
          </p:cNvPr>
          <p:cNvSpPr>
            <a:spLocks noGrp="1"/>
          </p:cNvSpPr>
          <p:nvPr>
            <p:ph type="sldNum" sz="quarter" idx="12"/>
          </p:nvPr>
        </p:nvSpPr>
        <p:spPr/>
        <p:txBody>
          <a:bodyPr/>
          <a:lstStyle/>
          <a:p>
            <a:fld id="{C3B79787-187A-4E8E-9552-334FA09341E9}" type="slidenum">
              <a:rPr lang="en-US" smtClean="0"/>
              <a:t>‹#›</a:t>
            </a:fld>
            <a:endParaRPr lang="en-US"/>
          </a:p>
        </p:txBody>
      </p:sp>
    </p:spTree>
    <p:extLst>
      <p:ext uri="{BB962C8B-B14F-4D97-AF65-F5344CB8AC3E}">
        <p14:creationId xmlns:p14="http://schemas.microsoft.com/office/powerpoint/2010/main" val="7942737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4CAAB38-AA2F-42D4-8F20-6F758ACED57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bg-BG"/>
          </a:p>
        </p:txBody>
      </p:sp>
      <p:sp>
        <p:nvSpPr>
          <p:cNvPr id="3" name="Text Placeholder 2">
            <a:extLst>
              <a:ext uri="{FF2B5EF4-FFF2-40B4-BE49-F238E27FC236}">
                <a16:creationId xmlns:a16="http://schemas.microsoft.com/office/drawing/2014/main" id="{56D7700E-3C26-4977-BA7C-EC3171BB11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Date Placeholder 3">
            <a:extLst>
              <a:ext uri="{FF2B5EF4-FFF2-40B4-BE49-F238E27FC236}">
                <a16:creationId xmlns:a16="http://schemas.microsoft.com/office/drawing/2014/main" id="{7BDBFAB3-26A0-41DF-9F6A-4987F288F2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948A48C-EDB4-4EEA-A578-9A88555AC1DB}" type="datetimeFigureOut">
              <a:rPr lang="en-US" smtClean="0"/>
              <a:t>4/26/2022</a:t>
            </a:fld>
            <a:endParaRPr lang="en-US"/>
          </a:p>
        </p:txBody>
      </p:sp>
      <p:sp>
        <p:nvSpPr>
          <p:cNvPr id="5" name="Footer Placeholder 4">
            <a:extLst>
              <a:ext uri="{FF2B5EF4-FFF2-40B4-BE49-F238E27FC236}">
                <a16:creationId xmlns:a16="http://schemas.microsoft.com/office/drawing/2014/main" id="{4243FE1A-9F95-432B-A290-198C84106B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97E2F62-36E3-44F3-B415-A925875D3B9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3B79787-187A-4E8E-9552-334FA09341E9}" type="slidenum">
              <a:rPr lang="en-US" smtClean="0"/>
              <a:t>‹#›</a:t>
            </a:fld>
            <a:endParaRPr lang="en-US"/>
          </a:p>
        </p:txBody>
      </p:sp>
    </p:spTree>
    <p:extLst>
      <p:ext uri="{BB962C8B-B14F-4D97-AF65-F5344CB8AC3E}">
        <p14:creationId xmlns:p14="http://schemas.microsoft.com/office/powerpoint/2010/main" val="796759050"/>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microsoft.com/office/2007/relationships/hdphoto" Target="../media/hdphoto1.wdp"/><Relationship Id="rId7" Type="http://schemas.openxmlformats.org/officeDocument/2006/relationships/diagramQuickStyle" Target="../diagrams/quickStyle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3.jpe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2.wdp"/></Relationships>
</file>

<file path=ppt/slides/_rels/slide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4.jpg"/><Relationship Id="rId1" Type="http://schemas.openxmlformats.org/officeDocument/2006/relationships/slideLayout" Target="../slideLayouts/slideLayout7.xml"/><Relationship Id="rId5" Type="http://schemas.openxmlformats.org/officeDocument/2006/relationships/chart" Target="../charts/chart3.xml"/><Relationship Id="rId4" Type="http://schemas.openxmlformats.org/officeDocument/2006/relationships/chart" Target="../charts/chart2.xml"/></Relationships>
</file>

<file path=ppt/slides/_rels/slide6.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image" Target="../media/image4.jpg"/><Relationship Id="rId1" Type="http://schemas.openxmlformats.org/officeDocument/2006/relationships/slideLayout" Target="../slideLayouts/slideLayout7.xml"/><Relationship Id="rId5" Type="http://schemas.openxmlformats.org/officeDocument/2006/relationships/chart" Target="../charts/chart6.xml"/><Relationship Id="rId4" Type="http://schemas.openxmlformats.org/officeDocument/2006/relationships/chart" Target="../charts/chart5.xml"/></Relationships>
</file>

<file path=ppt/slides/_rels/slide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descr="A red and white flag&#10;&#10;Description automatically generated with low confidence">
            <a:extLst>
              <a:ext uri="{FF2B5EF4-FFF2-40B4-BE49-F238E27FC236}">
                <a16:creationId xmlns:a16="http://schemas.microsoft.com/office/drawing/2014/main" id="{5E4B98E7-57B6-4E03-B7DF-1D1F9CDA677A}"/>
              </a:ext>
            </a:extLst>
          </p:cNvPr>
          <p:cNvPicPr>
            <a:picLocks noChangeAspect="1"/>
          </p:cNvPicPr>
          <p:nvPr/>
        </p:nvPicPr>
        <p:blipFill rotWithShape="1">
          <a:blip r:embed="rId2">
            <a:extLst>
              <a:ext uri="{28A0092B-C50C-407E-A947-70E740481C1C}">
                <a14:useLocalDpi xmlns:a14="http://schemas.microsoft.com/office/drawing/2010/main" val="0"/>
              </a:ext>
            </a:extLst>
          </a:blip>
          <a:srcRect l="15873" r="17899"/>
          <a:stretch/>
        </p:blipFill>
        <p:spPr>
          <a:xfrm>
            <a:off x="4117521" y="10"/>
            <a:ext cx="8074479" cy="6857990"/>
          </a:xfrm>
          <a:prstGeom prst="rect">
            <a:avLst/>
          </a:prstGeom>
          <a:scene3d>
            <a:camera prst="perspectiveFront" fov="5400000"/>
            <a:lightRig rig="threePt" dir="t">
              <a:rot lat="0" lon="0" rev="19200000"/>
            </a:lightRig>
          </a:scene3d>
          <a:sp3d extrusionH="25400">
            <a:bevelT w="304800" h="152400" prst="hardEdge"/>
            <a:extrusionClr>
              <a:srgbClr val="000000"/>
            </a:extrusionClr>
          </a:sp3d>
        </p:spPr>
      </p:pic>
      <p:sp>
        <p:nvSpPr>
          <p:cNvPr id="25" name="Freeform: Shape 24">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16351F0-AF91-473C-BBC0-61FC603B308F}"/>
              </a:ext>
            </a:extLst>
          </p:cNvPr>
          <p:cNvSpPr>
            <a:spLocks noGrp="1"/>
          </p:cNvSpPr>
          <p:nvPr>
            <p:ph type="title"/>
          </p:nvPr>
        </p:nvSpPr>
        <p:spPr>
          <a:xfrm>
            <a:off x="259702" y="708674"/>
            <a:ext cx="5266155" cy="1325563"/>
          </a:xfrm>
        </p:spPr>
        <p:txBody>
          <a:bodyPr>
            <a:noAutofit/>
          </a:bodyPr>
          <a:lstStyle/>
          <a:p>
            <a:pPr algn="ctr"/>
            <a:br>
              <a:rPr lang="en-US" sz="3200" b="1" dirty="0">
                <a:latin typeface="Times New Roman" panose="02020603050405020304" pitchFamily="18" charset="0"/>
                <a:cs typeface="Times New Roman" panose="02020603050405020304" pitchFamily="18" charset="0"/>
              </a:rPr>
            </a:br>
            <a:r>
              <a:rPr lang="en-US" sz="3200" b="1" dirty="0">
                <a:latin typeface="Times New Roman" panose="02020603050405020304" pitchFamily="18" charset="0"/>
                <a:cs typeface="Times New Roman" panose="02020603050405020304" pitchFamily="18" charset="0"/>
              </a:rPr>
              <a:t>CHINA – UK JOINT VENTURE IN THE CONSTRUCTION SECTOR</a:t>
            </a:r>
          </a:p>
        </p:txBody>
      </p:sp>
      <p:sp>
        <p:nvSpPr>
          <p:cNvPr id="3" name="Content Placeholder 2">
            <a:extLst>
              <a:ext uri="{FF2B5EF4-FFF2-40B4-BE49-F238E27FC236}">
                <a16:creationId xmlns:a16="http://schemas.microsoft.com/office/drawing/2014/main" id="{1065BF28-32FA-4CD8-99EA-CD8256314424}"/>
              </a:ext>
            </a:extLst>
          </p:cNvPr>
          <p:cNvSpPr>
            <a:spLocks noGrp="1"/>
          </p:cNvSpPr>
          <p:nvPr>
            <p:ph idx="1"/>
          </p:nvPr>
        </p:nvSpPr>
        <p:spPr>
          <a:xfrm>
            <a:off x="56952" y="2814829"/>
            <a:ext cx="5824728" cy="4154361"/>
          </a:xfrm>
        </p:spPr>
        <p:txBody>
          <a:bodyPr>
            <a:normAutofit/>
          </a:bodyPr>
          <a:lstStyle/>
          <a:p>
            <a:pPr marL="0" indent="0" algn="ctr">
              <a:lnSpc>
                <a:spcPct val="150000"/>
              </a:lnSpc>
              <a:buNone/>
            </a:pPr>
            <a:r>
              <a:rPr lang="en-US" sz="2000" dirty="0">
                <a:latin typeface="Times New Roman" panose="02020603050405020304" pitchFamily="18" charset="0"/>
                <a:cs typeface="Times New Roman" panose="02020603050405020304" pitchFamily="18" charset="0"/>
              </a:rPr>
              <a:t>INTERNATIONAL BUSINESS COMMUNICATION </a:t>
            </a:r>
          </a:p>
          <a:p>
            <a:pPr marL="0" indent="0" algn="ctr">
              <a:lnSpc>
                <a:spcPct val="150000"/>
              </a:lnSpc>
              <a:buNone/>
            </a:pPr>
            <a:r>
              <a:rPr lang="en-US" sz="2000" dirty="0">
                <a:latin typeface="Times New Roman" panose="02020603050405020304" pitchFamily="18" charset="0"/>
                <a:cs typeface="Times New Roman" panose="02020603050405020304" pitchFamily="18" charset="0"/>
              </a:rPr>
              <a:t>MODULE CODE – LCBB6001</a:t>
            </a:r>
          </a:p>
          <a:p>
            <a:pPr marL="0" indent="0" algn="ctr">
              <a:lnSpc>
                <a:spcPct val="150000"/>
              </a:lnSpc>
              <a:buNone/>
            </a:pPr>
            <a:r>
              <a:rPr lang="en-US" sz="2000" dirty="0">
                <a:latin typeface="Times New Roman" panose="02020603050405020304" pitchFamily="18" charset="0"/>
                <a:cs typeface="Times New Roman" panose="02020603050405020304" pitchFamily="18" charset="0"/>
              </a:rPr>
              <a:t>LECTURER – HUSAM ALHARAHSHEH</a:t>
            </a:r>
          </a:p>
        </p:txBody>
      </p:sp>
      <p:sp>
        <p:nvSpPr>
          <p:cNvPr id="15" name="Content Placeholder 2">
            <a:extLst>
              <a:ext uri="{FF2B5EF4-FFF2-40B4-BE49-F238E27FC236}">
                <a16:creationId xmlns:a16="http://schemas.microsoft.com/office/drawing/2014/main" id="{5E15E5AE-3C49-4A31-80F2-DAD5D787017A}"/>
              </a:ext>
            </a:extLst>
          </p:cNvPr>
          <p:cNvSpPr txBox="1">
            <a:spLocks/>
          </p:cNvSpPr>
          <p:nvPr/>
        </p:nvSpPr>
        <p:spPr>
          <a:xfrm>
            <a:off x="685057" y="4793259"/>
            <a:ext cx="4415444" cy="20647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US" sz="2000" dirty="0">
                <a:latin typeface="Times New Roman" panose="02020603050405020304" pitchFamily="18" charset="0"/>
                <a:cs typeface="Times New Roman" panose="02020603050405020304" pitchFamily="18" charset="0"/>
              </a:rPr>
              <a:t>BY</a:t>
            </a:r>
          </a:p>
          <a:p>
            <a:pPr marL="0" indent="0" algn="ctr">
              <a:buFont typeface="Arial" panose="020B0604020202020204" pitchFamily="34" charset="0"/>
              <a:buNone/>
            </a:pPr>
            <a:r>
              <a:rPr lang="en-US" sz="2000" dirty="0">
                <a:latin typeface="Times New Roman" panose="02020603050405020304" pitchFamily="18" charset="0"/>
                <a:cs typeface="Times New Roman" panose="02020603050405020304" pitchFamily="18" charset="0"/>
              </a:rPr>
              <a:t>STELA RACHKOVA 1813119</a:t>
            </a:r>
          </a:p>
          <a:p>
            <a:pPr marL="0" indent="0" algn="ctr">
              <a:buFont typeface="Arial" panose="020B0604020202020204" pitchFamily="34" charset="0"/>
              <a:buNone/>
            </a:pPr>
            <a:r>
              <a:rPr lang="en-US" sz="2000" dirty="0">
                <a:latin typeface="Times New Roman" panose="02020603050405020304" pitchFamily="18" charset="0"/>
                <a:cs typeface="Times New Roman" panose="02020603050405020304" pitchFamily="18" charset="0"/>
              </a:rPr>
              <a:t>DESISLAVA HRISTOVA 1813113</a:t>
            </a:r>
          </a:p>
          <a:p>
            <a:pPr marL="0" indent="0" algn="ctr">
              <a:buFont typeface="Arial" panose="020B0604020202020204" pitchFamily="34" charset="0"/>
              <a:buNone/>
            </a:pPr>
            <a:r>
              <a:rPr lang="en-US" sz="2000" dirty="0">
                <a:latin typeface="Times New Roman" panose="02020603050405020304" pitchFamily="18" charset="0"/>
                <a:cs typeface="Times New Roman" panose="02020603050405020304" pitchFamily="18" charset="0"/>
              </a:rPr>
              <a:t>PETAR LAMBEV 1813445</a:t>
            </a:r>
          </a:p>
        </p:txBody>
      </p:sp>
    </p:spTree>
    <p:extLst>
      <p:ext uri="{BB962C8B-B14F-4D97-AF65-F5344CB8AC3E}">
        <p14:creationId xmlns:p14="http://schemas.microsoft.com/office/powerpoint/2010/main" val="128546064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descr="A red and white flag&#10;&#10;Description automatically generated with low confidence">
            <a:extLst>
              <a:ext uri="{FF2B5EF4-FFF2-40B4-BE49-F238E27FC236}">
                <a16:creationId xmlns:a16="http://schemas.microsoft.com/office/drawing/2014/main" id="{21C65D76-FBB6-4F9B-A85A-0978CEA5182C}"/>
              </a:ext>
            </a:extLst>
          </p:cNvPr>
          <p:cNvPicPr>
            <a:picLocks noChangeAspect="1"/>
          </p:cNvPicPr>
          <p:nvPr/>
        </p:nvPicPr>
        <p:blipFill rotWithShape="1">
          <a:blip r:embed="rId2">
            <a:duotone>
              <a:prstClr val="black"/>
              <a:prstClr val="white"/>
            </a:duotone>
            <a:alphaModFix amt="55000"/>
            <a:extLst>
              <a:ext uri="{BEBA8EAE-BF5A-486C-A8C5-ECC9F3942E4B}">
                <a14:imgProps xmlns:a14="http://schemas.microsoft.com/office/drawing/2010/main">
                  <a14:imgLayer r:embed="rId3">
                    <a14:imgEffect>
                      <a14:colorTemperature colorTemp="9236"/>
                    </a14:imgEffect>
                    <a14:imgEffect>
                      <a14:saturation sat="400000"/>
                    </a14:imgEffect>
                  </a14:imgLayer>
                </a14:imgProps>
              </a:ext>
              <a:ext uri="{28A0092B-C50C-407E-A947-70E740481C1C}">
                <a14:useLocalDpi xmlns:a14="http://schemas.microsoft.com/office/drawing/2010/main" val="0"/>
              </a:ext>
            </a:extLst>
          </a:blip>
          <a:srcRect r="1328"/>
          <a:stretch/>
        </p:blipFill>
        <p:spPr>
          <a:xfrm>
            <a:off x="-57152" y="-42854"/>
            <a:ext cx="12301538" cy="7015154"/>
          </a:xfrm>
          <a:prstGeom prst="rect">
            <a:avLst/>
          </a:prstGeom>
          <a:blipFill>
            <a:blip r:embed="rId4">
              <a:alphaModFix amt="16000"/>
            </a:blip>
            <a:tile tx="0" ty="0" sx="100000" sy="100000" flip="none" algn="tl"/>
          </a:blipFill>
          <a:scene3d>
            <a:camera prst="perspectiveFront" fov="5400000"/>
            <a:lightRig rig="threePt" dir="t">
              <a:rot lat="0" lon="0" rev="19200000"/>
            </a:lightRig>
          </a:scene3d>
          <a:sp3d extrusionH="25400">
            <a:bevelT w="304800" h="152400" prst="hardEdge"/>
            <a:extrusionClr>
              <a:srgbClr val="000000"/>
            </a:extrusionClr>
          </a:sp3d>
        </p:spPr>
      </p:pic>
      <p:sp>
        <p:nvSpPr>
          <p:cNvPr id="17" name="Rectangle 16">
            <a:extLst>
              <a:ext uri="{FF2B5EF4-FFF2-40B4-BE49-F238E27FC236}">
                <a16:creationId xmlns:a16="http://schemas.microsoft.com/office/drawing/2014/main" id="{FCEC2294-5A7B-45E5-9251-C1AA89F4A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2">
              <a:alpha val="6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A2D5C80-26C2-4F12-8018-5512A00D33EC}"/>
              </a:ext>
            </a:extLst>
          </p:cNvPr>
          <p:cNvSpPr>
            <a:spLocks noGrp="1"/>
          </p:cNvSpPr>
          <p:nvPr>
            <p:ph type="title"/>
          </p:nvPr>
        </p:nvSpPr>
        <p:spPr>
          <a:xfrm>
            <a:off x="838201" y="1065862"/>
            <a:ext cx="3313164" cy="4726276"/>
          </a:xfrm>
        </p:spPr>
        <p:txBody>
          <a:bodyPr>
            <a:normAutofit/>
          </a:bodyPr>
          <a:lstStyle/>
          <a:p>
            <a:pPr algn="r"/>
            <a:r>
              <a:rPr lang="en-US" sz="4000" b="1" dirty="0">
                <a:latin typeface="Times New Roman" panose="02020603050405020304" pitchFamily="18" charset="0"/>
                <a:cs typeface="Times New Roman" panose="02020603050405020304" pitchFamily="18" charset="0"/>
              </a:rPr>
              <a:t>Main Content</a:t>
            </a:r>
          </a:p>
        </p:txBody>
      </p:sp>
      <p:cxnSp>
        <p:nvCxnSpPr>
          <p:cNvPr id="19" name="Straight Connector 18">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aphicFrame>
        <p:nvGraphicFramePr>
          <p:cNvPr id="7" name="Content Placeholder 2">
            <a:extLst>
              <a:ext uri="{FF2B5EF4-FFF2-40B4-BE49-F238E27FC236}">
                <a16:creationId xmlns:a16="http://schemas.microsoft.com/office/drawing/2014/main" id="{23239206-92B3-A326-72EC-2C230B58FE1D}"/>
              </a:ext>
            </a:extLst>
          </p:cNvPr>
          <p:cNvGraphicFramePr>
            <a:graphicFrameLocks noGrp="1"/>
          </p:cNvGraphicFramePr>
          <p:nvPr>
            <p:ph idx="1"/>
            <p:extLst>
              <p:ext uri="{D42A27DB-BD31-4B8C-83A1-F6EECF244321}">
                <p14:modId xmlns:p14="http://schemas.microsoft.com/office/powerpoint/2010/main" val="801519223"/>
              </p:ext>
            </p:extLst>
          </p:nvPr>
        </p:nvGraphicFramePr>
        <p:xfrm>
          <a:off x="5155379" y="1065862"/>
          <a:ext cx="6192319" cy="472627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62170856"/>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6000"/>
            <a:lum/>
          </a:blip>
          <a:srcRect/>
          <a:stretch>
            <a:fillRect t="-1000" b="-1000"/>
          </a:stretch>
        </a:blipFill>
        <a:effectLst/>
      </p:bgPr>
    </p:bg>
    <p:spTree>
      <p:nvGrpSpPr>
        <p:cNvPr id="1" name=""/>
        <p:cNvGrpSpPr/>
        <p:nvPr/>
      </p:nvGrpSpPr>
      <p:grpSpPr>
        <a:xfrm>
          <a:off x="0" y="0"/>
          <a:ext cx="0" cy="0"/>
          <a:chOff x="0" y="0"/>
          <a:chExt cx="0" cy="0"/>
        </a:xfrm>
      </p:grpSpPr>
      <p:sp useBgFill="1">
        <p:nvSpPr>
          <p:cNvPr id="1048" name="Rectangle 191">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A4A093-8D09-4686-9065-B73A58303013}"/>
              </a:ext>
            </a:extLst>
          </p:cNvPr>
          <p:cNvSpPr>
            <a:spLocks noGrp="1"/>
          </p:cNvSpPr>
          <p:nvPr>
            <p:ph type="title"/>
          </p:nvPr>
        </p:nvSpPr>
        <p:spPr>
          <a:xfrm>
            <a:off x="793662" y="386930"/>
            <a:ext cx="10066122" cy="1298448"/>
          </a:xfrm>
        </p:spPr>
        <p:txBody>
          <a:bodyPr anchor="b">
            <a:normAutofit/>
          </a:bodyPr>
          <a:lstStyle/>
          <a:p>
            <a:r>
              <a:rPr lang="en-US" sz="4800" b="1" dirty="0">
                <a:latin typeface="Times New Roman" panose="02020603050405020304" pitchFamily="18" charset="0"/>
                <a:cs typeface="Times New Roman" panose="02020603050405020304" pitchFamily="18" charset="0"/>
              </a:rPr>
              <a:t>				Introduction</a:t>
            </a:r>
          </a:p>
        </p:txBody>
      </p:sp>
      <p:sp>
        <p:nvSpPr>
          <p:cNvPr id="1049" name="Rectangle 19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0" name="Rectangle 19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6" name="Content Placeholder 2">
            <a:extLst>
              <a:ext uri="{FF2B5EF4-FFF2-40B4-BE49-F238E27FC236}">
                <a16:creationId xmlns:a16="http://schemas.microsoft.com/office/drawing/2014/main" id="{79B86257-01FF-492B-B767-57EA3DB8F00F}"/>
              </a:ext>
            </a:extLst>
          </p:cNvPr>
          <p:cNvSpPr>
            <a:spLocks noGrp="1"/>
          </p:cNvSpPr>
          <p:nvPr>
            <p:ph idx="1"/>
          </p:nvPr>
        </p:nvSpPr>
        <p:spPr>
          <a:xfrm>
            <a:off x="793662" y="2254775"/>
            <a:ext cx="4981900" cy="4164597"/>
          </a:xfrm>
          <a:noFill/>
          <a:ln>
            <a:noFill/>
          </a:ln>
        </p:spPr>
        <p:style>
          <a:lnRef idx="0">
            <a:scrgbClr r="0" g="0" b="0"/>
          </a:lnRef>
          <a:fillRef idx="0">
            <a:scrgbClr r="0" g="0" b="0"/>
          </a:fillRef>
          <a:effectRef idx="0">
            <a:scrgbClr r="0" g="0" b="0"/>
          </a:effectRef>
          <a:fontRef idx="minor">
            <a:schemeClr val="accent6"/>
          </a:fontRef>
        </p:style>
        <p:txBody>
          <a:bodyPr anchor="ctr">
            <a:noAutofit/>
          </a:bodyPr>
          <a:lstStyle/>
          <a:p>
            <a:pPr rtl="0">
              <a:spcBef>
                <a:spcPts val="0"/>
              </a:spcBef>
              <a:spcAft>
                <a:spcPts val="0"/>
              </a:spcAft>
            </a:pPr>
            <a:endParaRPr lang="en-US" sz="1800" b="0" i="0" u="none" strike="noStrike" dirty="0">
              <a:effectLst/>
              <a:latin typeface="Times New Roman" panose="02020603050405020304" pitchFamily="18" charset="0"/>
              <a:cs typeface="Times New Roman" panose="02020603050405020304" pitchFamily="18" charset="0"/>
            </a:endParaRPr>
          </a:p>
          <a:p>
            <a:pPr marL="0" indent="0" rtl="0">
              <a:spcBef>
                <a:spcPts val="0"/>
              </a:spcBef>
              <a:spcAft>
                <a:spcPts val="0"/>
              </a:spcAft>
              <a:buNone/>
            </a:pPr>
            <a:endParaRPr lang="en-US" sz="1800" dirty="0">
              <a:latin typeface="Times New Roman" panose="02020603050405020304" pitchFamily="18" charset="0"/>
              <a:cs typeface="Times New Roman" panose="02020603050405020304" pitchFamily="18" charset="0"/>
            </a:endParaRPr>
          </a:p>
          <a:p>
            <a:pPr rtl="0">
              <a:spcBef>
                <a:spcPts val="0"/>
              </a:spcBef>
              <a:spcAft>
                <a:spcPts val="0"/>
              </a:spcAft>
            </a:pPr>
            <a:endParaRPr lang="en-US" sz="1800" b="0" i="0" u="none" strike="noStrike" dirty="0">
              <a:effectLst/>
              <a:latin typeface="Times New Roman" panose="02020603050405020304" pitchFamily="18" charset="0"/>
              <a:cs typeface="Times New Roman" panose="02020603050405020304" pitchFamily="18" charset="0"/>
            </a:endParaRPr>
          </a:p>
          <a:p>
            <a:pPr rtl="0">
              <a:spcBef>
                <a:spcPts val="0"/>
              </a:spcBef>
              <a:spcAft>
                <a:spcPts val="0"/>
              </a:spcAft>
            </a:pPr>
            <a:r>
              <a:rPr lang="en-US" sz="1800" b="0" i="0" u="none" strike="noStrike" dirty="0">
                <a:solidFill>
                  <a:schemeClr val="accent3">
                    <a:lumMod val="50000"/>
                  </a:schemeClr>
                </a:solidFill>
                <a:effectLst/>
                <a:latin typeface="Times New Roman" panose="02020603050405020304" pitchFamily="18" charset="0"/>
                <a:cs typeface="Times New Roman" panose="02020603050405020304" pitchFamily="18" charset="0"/>
              </a:rPr>
              <a:t>An international joint venture (IJV) is formed when two or more enterprises from different nations create a collaboration</a:t>
            </a:r>
          </a:p>
          <a:p>
            <a:pPr marL="0" indent="0" rtl="0">
              <a:spcBef>
                <a:spcPts val="0"/>
              </a:spcBef>
              <a:spcAft>
                <a:spcPts val="0"/>
              </a:spcAft>
              <a:buNone/>
            </a:pPr>
            <a:endParaRPr lang="en-US" sz="1800" b="0" dirty="0">
              <a:solidFill>
                <a:schemeClr val="accent3">
                  <a:lumMod val="50000"/>
                </a:schemeClr>
              </a:solidFill>
              <a:effectLst/>
              <a:latin typeface="Times New Roman" panose="02020603050405020304" pitchFamily="18" charset="0"/>
              <a:cs typeface="Times New Roman" panose="02020603050405020304" pitchFamily="18" charset="0"/>
            </a:endParaRPr>
          </a:p>
          <a:p>
            <a:pPr rtl="0">
              <a:spcBef>
                <a:spcPts val="0"/>
              </a:spcBef>
              <a:spcAft>
                <a:spcPts val="0"/>
              </a:spcAft>
            </a:pPr>
            <a:r>
              <a:rPr lang="en-US" sz="1800" b="0" i="0" u="none" strike="noStrike" dirty="0">
                <a:solidFill>
                  <a:schemeClr val="accent3">
                    <a:lumMod val="50000"/>
                  </a:schemeClr>
                </a:solidFill>
                <a:effectLst/>
                <a:latin typeface="Times New Roman" panose="02020603050405020304" pitchFamily="18" charset="0"/>
                <a:cs typeface="Times New Roman" panose="02020603050405020304" pitchFamily="18" charset="0"/>
              </a:rPr>
              <a:t>This presentation will explore the joint venture endeavor of a UK based </a:t>
            </a:r>
            <a:r>
              <a:rPr lang="en-GB" sz="1800" dirty="0">
                <a:solidFill>
                  <a:schemeClr val="accent3">
                    <a:lumMod val="50000"/>
                  </a:schemeClr>
                </a:solidFill>
                <a:latin typeface="Times New Roman" panose="02020603050405020304" pitchFamily="18" charset="0"/>
                <a:cs typeface="Times New Roman" panose="02020603050405020304" pitchFamily="18" charset="0"/>
              </a:rPr>
              <a:t>construction </a:t>
            </a:r>
            <a:r>
              <a:rPr lang="en-US" sz="1800" b="0" i="0" u="none" strike="noStrike" dirty="0">
                <a:solidFill>
                  <a:schemeClr val="accent3">
                    <a:lumMod val="50000"/>
                  </a:schemeClr>
                </a:solidFill>
                <a:effectLst/>
                <a:latin typeface="Times New Roman" panose="02020603050405020304" pitchFamily="18" charset="0"/>
                <a:cs typeface="Times New Roman" panose="02020603050405020304" pitchFamily="18" charset="0"/>
              </a:rPr>
              <a:t>company and its acquisition of another company based in China</a:t>
            </a:r>
          </a:p>
          <a:p>
            <a:pPr marL="0" indent="0" rtl="0">
              <a:spcBef>
                <a:spcPts val="0"/>
              </a:spcBef>
              <a:spcAft>
                <a:spcPts val="0"/>
              </a:spcAft>
              <a:buNone/>
            </a:pPr>
            <a:endParaRPr lang="en-US" sz="1800" b="0" dirty="0">
              <a:solidFill>
                <a:schemeClr val="accent3">
                  <a:lumMod val="50000"/>
                </a:schemeClr>
              </a:solidFill>
              <a:effectLst/>
              <a:latin typeface="Times New Roman" panose="02020603050405020304" pitchFamily="18" charset="0"/>
              <a:cs typeface="Times New Roman" panose="02020603050405020304" pitchFamily="18" charset="0"/>
            </a:endParaRPr>
          </a:p>
          <a:p>
            <a:pPr rtl="0">
              <a:spcBef>
                <a:spcPts val="0"/>
              </a:spcBef>
              <a:spcAft>
                <a:spcPts val="0"/>
              </a:spcAft>
            </a:pPr>
            <a:r>
              <a:rPr lang="en-US" sz="1800" b="0" i="0" u="none" strike="noStrike" dirty="0">
                <a:solidFill>
                  <a:schemeClr val="accent3">
                    <a:lumMod val="50000"/>
                  </a:schemeClr>
                </a:solidFill>
                <a:effectLst/>
                <a:latin typeface="Times New Roman" panose="02020603050405020304" pitchFamily="18" charset="0"/>
                <a:cs typeface="Times New Roman" panose="02020603050405020304" pitchFamily="18" charset="0"/>
              </a:rPr>
              <a:t>The potential challenges of the Chinese markets as well as cultural factors of China will be discussed in comparison with the UK</a:t>
            </a:r>
          </a:p>
          <a:p>
            <a:pPr marL="0" indent="0" rtl="0">
              <a:spcBef>
                <a:spcPts val="0"/>
              </a:spcBef>
              <a:spcAft>
                <a:spcPts val="0"/>
              </a:spcAft>
              <a:buNone/>
            </a:pPr>
            <a:endParaRPr lang="en-US" sz="1800" b="0" dirty="0">
              <a:solidFill>
                <a:schemeClr val="accent3">
                  <a:lumMod val="50000"/>
                </a:schemeClr>
              </a:solidFill>
              <a:effectLst/>
              <a:latin typeface="Times New Roman" panose="02020603050405020304" pitchFamily="18" charset="0"/>
              <a:cs typeface="Times New Roman" panose="02020603050405020304" pitchFamily="18" charset="0"/>
            </a:endParaRPr>
          </a:p>
          <a:p>
            <a:pPr rtl="0">
              <a:spcBef>
                <a:spcPts val="0"/>
              </a:spcBef>
              <a:spcAft>
                <a:spcPts val="0"/>
              </a:spcAft>
            </a:pPr>
            <a:r>
              <a:rPr lang="en-US" sz="1800" b="0" i="0" u="none" strike="noStrike" dirty="0">
                <a:solidFill>
                  <a:schemeClr val="accent3">
                    <a:lumMod val="50000"/>
                  </a:schemeClr>
                </a:solidFill>
                <a:effectLst/>
                <a:latin typeface="Times New Roman" panose="02020603050405020304" pitchFamily="18" charset="0"/>
                <a:cs typeface="Times New Roman" panose="02020603050405020304" pitchFamily="18" charset="0"/>
              </a:rPr>
              <a:t>Suitable recommendations will also be provided for the Joint Venture company (Rahman, 2019)</a:t>
            </a:r>
            <a:endParaRPr lang="en-US" sz="1800" b="0" dirty="0">
              <a:solidFill>
                <a:schemeClr val="accent3">
                  <a:lumMod val="50000"/>
                </a:schemeClr>
              </a:solidFill>
              <a:effectLst/>
              <a:latin typeface="Times New Roman" panose="02020603050405020304" pitchFamily="18" charset="0"/>
              <a:cs typeface="Times New Roman" panose="02020603050405020304" pitchFamily="18" charset="0"/>
            </a:endParaRPr>
          </a:p>
          <a:p>
            <a:pPr marL="0" indent="0">
              <a:buNone/>
            </a:pPr>
            <a:br>
              <a:rPr lang="en-US" sz="1800" dirty="0">
                <a:latin typeface="Times New Roman" panose="02020603050405020304" pitchFamily="18" charset="0"/>
                <a:cs typeface="Times New Roman" panose="02020603050405020304" pitchFamily="18" charset="0"/>
              </a:rPr>
            </a:br>
            <a:endParaRPr lang="en-US" sz="1800" dirty="0">
              <a:latin typeface="Times New Roman" panose="02020603050405020304" pitchFamily="18" charset="0"/>
              <a:cs typeface="Times New Roman" panose="02020603050405020304" pitchFamily="18" charset="0"/>
            </a:endParaRPr>
          </a:p>
        </p:txBody>
      </p:sp>
      <p:sp>
        <p:nvSpPr>
          <p:cNvPr id="1051" name="Rectangle 19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Picture 2" descr="Joint Venture - Definition, Advantages, and Characteristics">
            <a:extLst>
              <a:ext uri="{FF2B5EF4-FFF2-40B4-BE49-F238E27FC236}">
                <a16:creationId xmlns:a16="http://schemas.microsoft.com/office/drawing/2014/main" id="{E85DC2A6-A13E-479A-9F94-E7B2075A886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84199" y="3035903"/>
            <a:ext cx="3629578" cy="26023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88862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63182-C163-48CC-857D-CEB3CD1EECC1}"/>
              </a:ext>
            </a:extLst>
          </p:cNvPr>
          <p:cNvSpPr>
            <a:spLocks noGrp="1"/>
          </p:cNvSpPr>
          <p:nvPr>
            <p:ph type="title"/>
          </p:nvPr>
        </p:nvSpPr>
        <p:spPr>
          <a:xfrm>
            <a:off x="0" y="64550"/>
            <a:ext cx="4639056" cy="1622321"/>
          </a:xfrm>
        </p:spPr>
        <p:txBody>
          <a:bodyPr>
            <a:normAutofit/>
          </a:bodyPr>
          <a:lstStyle/>
          <a:p>
            <a:pPr algn="ctr"/>
            <a:r>
              <a:rPr lang="en-GB" sz="3600" b="1" dirty="0">
                <a:latin typeface="Times New Roman" panose="02020603050405020304" pitchFamily="18" charset="0"/>
                <a:cs typeface="Times New Roman" panose="02020603050405020304" pitchFamily="18" charset="0"/>
              </a:rPr>
              <a:t>Chinese culture </a:t>
            </a:r>
            <a:endParaRPr lang="en-US"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65CBFD8-2D1B-48A3-9122-9D3DC92E1C3E}"/>
              </a:ext>
            </a:extLst>
          </p:cNvPr>
          <p:cNvSpPr>
            <a:spLocks noGrp="1"/>
          </p:cNvSpPr>
          <p:nvPr>
            <p:ph idx="1"/>
          </p:nvPr>
        </p:nvSpPr>
        <p:spPr>
          <a:xfrm>
            <a:off x="0" y="1483233"/>
            <a:ext cx="4639056" cy="5205413"/>
          </a:xfrm>
        </p:spPr>
        <p:txBody>
          <a:bodyPr>
            <a:normAutofit fontScale="85000" lnSpcReduction="10000"/>
          </a:bodyPr>
          <a:lstStyle/>
          <a:p>
            <a:pPr rtl="0">
              <a:lnSpc>
                <a:spcPct val="120000"/>
              </a:lnSpc>
              <a:spcBef>
                <a:spcPts val="0"/>
              </a:spcBef>
              <a:spcAft>
                <a:spcPts val="0"/>
              </a:spcAft>
            </a:pPr>
            <a:r>
              <a:rPr lang="en-US" sz="2200" b="0" i="0" u="none" strike="noStrike" dirty="0">
                <a:effectLst/>
                <a:latin typeface="Times New Roman" panose="02020603050405020304" pitchFamily="18" charset="0"/>
                <a:cs typeface="Times New Roman" panose="02020603050405020304" pitchFamily="18" charset="0"/>
              </a:rPr>
              <a:t>China has a unique culture and friendship is crucial to the achievement of commercial talks </a:t>
            </a:r>
          </a:p>
          <a:p>
            <a:pPr marL="0" indent="0" rtl="0">
              <a:lnSpc>
                <a:spcPct val="120000"/>
              </a:lnSpc>
              <a:spcBef>
                <a:spcPts val="0"/>
              </a:spcBef>
              <a:spcAft>
                <a:spcPts val="0"/>
              </a:spcAft>
              <a:buNone/>
            </a:pPr>
            <a:endParaRPr lang="en-US" sz="2200" b="0" dirty="0">
              <a:effectLst/>
              <a:latin typeface="Times New Roman" panose="02020603050405020304" pitchFamily="18" charset="0"/>
              <a:cs typeface="Times New Roman" panose="02020603050405020304" pitchFamily="18" charset="0"/>
            </a:endParaRPr>
          </a:p>
          <a:p>
            <a:pPr rtl="0">
              <a:lnSpc>
                <a:spcPct val="120000"/>
              </a:lnSpc>
              <a:spcBef>
                <a:spcPts val="0"/>
              </a:spcBef>
              <a:spcAft>
                <a:spcPts val="0"/>
              </a:spcAft>
            </a:pPr>
            <a:r>
              <a:rPr lang="en-US" sz="2200" i="0" u="none" strike="noStrike" dirty="0">
                <a:latin typeface="Times New Roman" panose="02020603050405020304" pitchFamily="18" charset="0"/>
                <a:cs typeface="Times New Roman" panose="02020603050405020304" pitchFamily="18" charset="0"/>
              </a:rPr>
              <a:t>I</a:t>
            </a:r>
            <a:r>
              <a:rPr lang="en-US" sz="2200" b="0" i="0" u="none" strike="noStrike" dirty="0">
                <a:effectLst/>
                <a:latin typeface="Times New Roman" panose="02020603050405020304" pitchFamily="18" charset="0"/>
                <a:cs typeface="Times New Roman" panose="02020603050405020304" pitchFamily="18" charset="0"/>
              </a:rPr>
              <a:t>n China, the establishment of human relationships takes precedence over a business arrangement (Rashed and </a:t>
            </a:r>
            <a:r>
              <a:rPr lang="en-US" sz="2200" b="0" i="0" u="none" strike="noStrike" dirty="0" err="1">
                <a:effectLst/>
                <a:latin typeface="Times New Roman" panose="02020603050405020304" pitchFamily="18" charset="0"/>
                <a:cs typeface="Times New Roman" panose="02020603050405020304" pitchFamily="18" charset="0"/>
              </a:rPr>
              <a:t>Nesha</a:t>
            </a:r>
            <a:r>
              <a:rPr lang="en-US" sz="2200" b="0" i="0" u="none" strike="noStrike" dirty="0">
                <a:effectLst/>
                <a:latin typeface="Times New Roman" panose="02020603050405020304" pitchFamily="18" charset="0"/>
                <a:cs typeface="Times New Roman" panose="02020603050405020304" pitchFamily="18" charset="0"/>
              </a:rPr>
              <a:t>, 2016)</a:t>
            </a:r>
          </a:p>
          <a:p>
            <a:pPr marL="0" indent="0" rtl="0">
              <a:lnSpc>
                <a:spcPct val="120000"/>
              </a:lnSpc>
              <a:spcBef>
                <a:spcPts val="0"/>
              </a:spcBef>
              <a:spcAft>
                <a:spcPts val="0"/>
              </a:spcAft>
              <a:buNone/>
            </a:pPr>
            <a:endParaRPr lang="en-US" sz="2200" b="0" dirty="0">
              <a:effectLst/>
              <a:latin typeface="Times New Roman" panose="02020603050405020304" pitchFamily="18" charset="0"/>
              <a:cs typeface="Times New Roman" panose="02020603050405020304" pitchFamily="18" charset="0"/>
            </a:endParaRPr>
          </a:p>
          <a:p>
            <a:pPr rtl="0">
              <a:lnSpc>
                <a:spcPct val="120000"/>
              </a:lnSpc>
              <a:spcBef>
                <a:spcPts val="0"/>
              </a:spcBef>
              <a:spcAft>
                <a:spcPts val="0"/>
              </a:spcAft>
            </a:pPr>
            <a:r>
              <a:rPr lang="en-US" sz="2200" b="0" i="0" u="none" strike="noStrike" dirty="0">
                <a:effectLst/>
                <a:latin typeface="Times New Roman" panose="02020603050405020304" pitchFamily="18" charset="0"/>
                <a:cs typeface="Times New Roman" panose="02020603050405020304" pitchFamily="18" charset="0"/>
              </a:rPr>
              <a:t>Guanxi, which denotes personal relationships that bond individuals via the interchange of favors, is another aspect</a:t>
            </a:r>
          </a:p>
          <a:p>
            <a:pPr marL="0" indent="0" rtl="0">
              <a:lnSpc>
                <a:spcPct val="120000"/>
              </a:lnSpc>
              <a:spcBef>
                <a:spcPts val="0"/>
              </a:spcBef>
              <a:spcAft>
                <a:spcPts val="0"/>
              </a:spcAft>
              <a:buNone/>
            </a:pPr>
            <a:endParaRPr lang="en-US" sz="2200" b="0" dirty="0">
              <a:effectLst/>
              <a:latin typeface="Times New Roman" panose="02020603050405020304" pitchFamily="18" charset="0"/>
              <a:cs typeface="Times New Roman" panose="02020603050405020304" pitchFamily="18" charset="0"/>
            </a:endParaRPr>
          </a:p>
          <a:p>
            <a:pPr rtl="0">
              <a:lnSpc>
                <a:spcPct val="120000"/>
              </a:lnSpc>
              <a:spcBef>
                <a:spcPts val="0"/>
              </a:spcBef>
              <a:spcAft>
                <a:spcPts val="0"/>
              </a:spcAft>
            </a:pPr>
            <a:r>
              <a:rPr lang="en-US" sz="2200" b="0" i="0" u="none" strike="noStrike" dirty="0">
                <a:effectLst/>
                <a:latin typeface="Times New Roman" panose="02020603050405020304" pitchFamily="18" charset="0"/>
                <a:cs typeface="Times New Roman" panose="02020603050405020304" pitchFamily="18" charset="0"/>
              </a:rPr>
              <a:t>People's social status across their communities is valued highly by the Chinese</a:t>
            </a:r>
            <a:endParaRPr lang="en-US" sz="2200" b="0" dirty="0">
              <a:effectLst/>
              <a:latin typeface="Times New Roman" panose="02020603050405020304" pitchFamily="18" charset="0"/>
              <a:cs typeface="Times New Roman" panose="02020603050405020304" pitchFamily="18" charset="0"/>
            </a:endParaRPr>
          </a:p>
          <a:p>
            <a:pPr marL="0" indent="0">
              <a:buNone/>
            </a:pPr>
            <a:endParaRPr lang="en-US" sz="1400" dirty="0">
              <a:latin typeface="Times New Roman" panose="02020603050405020304" pitchFamily="18" charset="0"/>
              <a:cs typeface="Times New Roman" panose="02020603050405020304" pitchFamily="18" charset="0"/>
            </a:endParaRPr>
          </a:p>
        </p:txBody>
      </p:sp>
      <p:sp>
        <p:nvSpPr>
          <p:cNvPr id="75" name="Rectangle 74">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 descr="Chinese Business Etiquette Pyramid | Business etiquette, Chinese business  culture, Etiquette">
            <a:extLst>
              <a:ext uri="{FF2B5EF4-FFF2-40B4-BE49-F238E27FC236}">
                <a16:creationId xmlns:a16="http://schemas.microsoft.com/office/drawing/2014/main" id="{B9F1B973-5744-4E13-B0E7-CA8F05E59C3C}"/>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sharpenSoften amount="50000"/>
                    </a14:imgEffect>
                    <a14:imgEffect>
                      <a14:saturation sat="400000"/>
                    </a14:imgEffect>
                  </a14:imgLayer>
                </a14:imgProps>
              </a:ext>
              <a:ext uri="{28A0092B-C50C-407E-A947-70E740481C1C}">
                <a14:useLocalDpi xmlns:a14="http://schemas.microsoft.com/office/drawing/2010/main" val="0"/>
              </a:ext>
            </a:extLst>
          </a:blip>
          <a:srcRect l="2288" r="10127" b="11580"/>
          <a:stretch/>
        </p:blipFill>
        <p:spPr bwMode="auto">
          <a:xfrm>
            <a:off x="5650895" y="1254625"/>
            <a:ext cx="5679884" cy="4348749"/>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41509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6000"/>
            <a:lum/>
          </a:blip>
          <a:srcRect/>
          <a:stretch>
            <a:fillRect t="-1000" b="-1000"/>
          </a:stretch>
        </a:blipFill>
        <a:effectLst/>
      </p:bgPr>
    </p:bg>
    <p:spTree>
      <p:nvGrpSpPr>
        <p:cNvPr id="1" name=""/>
        <p:cNvGrpSpPr/>
        <p:nvPr/>
      </p:nvGrpSpPr>
      <p:grpSpPr>
        <a:xfrm>
          <a:off x="0" y="0"/>
          <a:ext cx="0" cy="0"/>
          <a:chOff x="0" y="0"/>
          <a:chExt cx="0" cy="0"/>
        </a:xfrm>
      </p:grpSpPr>
      <p:grpSp>
        <p:nvGrpSpPr>
          <p:cNvPr id="80" name="Group 79">
            <a:extLst>
              <a:ext uri="{FF2B5EF4-FFF2-40B4-BE49-F238E27FC236}">
                <a16:creationId xmlns:a16="http://schemas.microsoft.com/office/drawing/2014/main" id="{6ACE10D2-C82E-4050-AFE6-C80379EC4CDA}"/>
              </a:ext>
            </a:extLst>
          </p:cNvPr>
          <p:cNvGrpSpPr/>
          <p:nvPr/>
        </p:nvGrpSpPr>
        <p:grpSpPr>
          <a:xfrm>
            <a:off x="-4291107" y="-725124"/>
            <a:ext cx="20873009" cy="9486501"/>
            <a:chOff x="-4291107" y="-725124"/>
            <a:chExt cx="20873009" cy="9486501"/>
          </a:xfrm>
        </p:grpSpPr>
        <p:sp>
          <p:nvSpPr>
            <p:cNvPr id="42" name="Oval 41">
              <a:extLst>
                <a:ext uri="{FF2B5EF4-FFF2-40B4-BE49-F238E27FC236}">
                  <a16:creationId xmlns:a16="http://schemas.microsoft.com/office/drawing/2014/main" id="{59A55A03-BD51-4E60-BABB-BC41AFC28FCF}"/>
                </a:ext>
              </a:extLst>
            </p:cNvPr>
            <p:cNvSpPr/>
            <p:nvPr/>
          </p:nvSpPr>
          <p:spPr>
            <a:xfrm>
              <a:off x="10432346" y="3361762"/>
              <a:ext cx="6149556" cy="5399615"/>
            </a:xfrm>
            <a:prstGeom prst="ellipse">
              <a:avLst/>
            </a:prstGeom>
            <a:solidFill>
              <a:schemeClr val="accent1">
                <a:lumMod val="50000"/>
                <a:alpha val="51000"/>
              </a:schemeClr>
            </a:solidFill>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D2A664BF-32E5-406A-9413-D7B6DC408819}"/>
                </a:ext>
              </a:extLst>
            </p:cNvPr>
            <p:cNvSpPr/>
            <p:nvPr/>
          </p:nvSpPr>
          <p:spPr>
            <a:xfrm>
              <a:off x="-4291107" y="1675752"/>
              <a:ext cx="6962848" cy="6375035"/>
            </a:xfrm>
            <a:prstGeom prst="ellipse">
              <a:avLst/>
            </a:prstGeom>
            <a:solidFill>
              <a:schemeClr val="accent1">
                <a:lumMod val="60000"/>
                <a:lumOff val="40000"/>
              </a:schemeClr>
            </a:solidFill>
            <a:effectLst>
              <a:outerShdw blurRad="50800" dir="5400000" algn="ctr" rotWithShape="0">
                <a:srgbClr val="000000">
                  <a:alpha val="0"/>
                </a:srgbClr>
              </a:outerShdw>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Oval 13">
              <a:extLst>
                <a:ext uri="{FF2B5EF4-FFF2-40B4-BE49-F238E27FC236}">
                  <a16:creationId xmlns:a16="http://schemas.microsoft.com/office/drawing/2014/main" id="{853793D0-D3D5-4E92-99D6-27814BBC71A1}"/>
                </a:ext>
              </a:extLst>
            </p:cNvPr>
            <p:cNvSpPr/>
            <p:nvPr/>
          </p:nvSpPr>
          <p:spPr>
            <a:xfrm>
              <a:off x="9540312" y="-725124"/>
              <a:ext cx="6149556" cy="5399615"/>
            </a:xfrm>
            <a:prstGeom prst="ellipse">
              <a:avLst/>
            </a:prstGeom>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EB6D83DB-5949-475A-BD96-4B29FEB8D88B}"/>
                </a:ext>
              </a:extLst>
            </p:cNvPr>
            <p:cNvSpPr txBox="1"/>
            <p:nvPr/>
          </p:nvSpPr>
          <p:spPr>
            <a:xfrm>
              <a:off x="2963793" y="1274497"/>
              <a:ext cx="6096000" cy="523220"/>
            </a:xfrm>
            <a:prstGeom prst="rect">
              <a:avLst/>
            </a:prstGeom>
            <a:noFill/>
          </p:spPr>
          <p:txBody>
            <a:bodyPr wrap="square">
              <a:spAutoFit/>
            </a:bodyPr>
            <a:lstStyle/>
            <a:p>
              <a:pPr algn="ctr"/>
              <a:r>
                <a:rPr lang="en-GB" sz="2800" u="sng" dirty="0">
                  <a:ln w="3175">
                    <a:noFill/>
                  </a:ln>
                  <a:solidFill>
                    <a:srgbClr val="1B2C91"/>
                  </a:solidFill>
                  <a:effectLst>
                    <a:innerShdw blurRad="63500" dist="50800" dir="13500000">
                      <a:prstClr val="black">
                        <a:alpha val="50000"/>
                      </a:prstClr>
                    </a:innerShdw>
                  </a:effectLst>
                  <a:latin typeface="Times New Roman" panose="02020603050405020304" pitchFamily="18" charset="0"/>
                  <a:cs typeface="Times New Roman" panose="02020603050405020304" pitchFamily="18" charset="0"/>
                </a:rPr>
                <a:t>Power Distance </a:t>
              </a:r>
              <a:endParaRPr lang="en-US" sz="2800" u="sng" dirty="0">
                <a:ln w="3175">
                  <a:noFill/>
                </a:ln>
                <a:solidFill>
                  <a:srgbClr val="1B2C91"/>
                </a:solidFill>
                <a:effectLst>
                  <a:innerShdw blurRad="63500" dist="50800" dir="13500000">
                    <a:prstClr val="black">
                      <a:alpha val="50000"/>
                    </a:prstClr>
                  </a:innerShdw>
                </a:effectLst>
                <a:latin typeface="Times New Roman" panose="02020603050405020304" pitchFamily="18" charset="0"/>
                <a:cs typeface="Times New Roman" panose="02020603050405020304" pitchFamily="18" charset="0"/>
              </a:endParaRPr>
            </a:p>
          </p:txBody>
        </p:sp>
        <p:grpSp>
          <p:nvGrpSpPr>
            <p:cNvPr id="74" name="Group 73">
              <a:extLst>
                <a:ext uri="{FF2B5EF4-FFF2-40B4-BE49-F238E27FC236}">
                  <a16:creationId xmlns:a16="http://schemas.microsoft.com/office/drawing/2014/main" id="{08143071-A8DD-47C4-A34D-99D52B8CE8C7}"/>
                </a:ext>
              </a:extLst>
            </p:cNvPr>
            <p:cNvGrpSpPr/>
            <p:nvPr/>
          </p:nvGrpSpPr>
          <p:grpSpPr>
            <a:xfrm>
              <a:off x="0" y="1689007"/>
              <a:ext cx="12225315" cy="1431695"/>
              <a:chOff x="0" y="1689007"/>
              <a:chExt cx="12225315" cy="1431695"/>
            </a:xfrm>
          </p:grpSpPr>
          <p:graphicFrame>
            <p:nvGraphicFramePr>
              <p:cNvPr id="32" name="Chart 31">
                <a:extLst>
                  <a:ext uri="{FF2B5EF4-FFF2-40B4-BE49-F238E27FC236}">
                    <a16:creationId xmlns:a16="http://schemas.microsoft.com/office/drawing/2014/main" id="{E1E3C024-38D6-435A-85C3-32B186D2E246}"/>
                  </a:ext>
                </a:extLst>
              </p:cNvPr>
              <p:cNvGraphicFramePr/>
              <p:nvPr>
                <p:extLst>
                  <p:ext uri="{D42A27DB-BD31-4B8C-83A1-F6EECF244321}">
                    <p14:modId xmlns:p14="http://schemas.microsoft.com/office/powerpoint/2010/main" val="2729028291"/>
                  </p:ext>
                </p:extLst>
              </p:nvPr>
            </p:nvGraphicFramePr>
            <p:xfrm>
              <a:off x="1754187" y="1715455"/>
              <a:ext cx="8683625" cy="1405247"/>
            </p:xfrm>
            <a:graphic>
              <a:graphicData uri="http://schemas.openxmlformats.org/drawingml/2006/chart">
                <c:chart xmlns:c="http://schemas.openxmlformats.org/drawingml/2006/chart" xmlns:r="http://schemas.openxmlformats.org/officeDocument/2006/relationships" r:id="rId3"/>
              </a:graphicData>
            </a:graphic>
          </p:graphicFrame>
          <p:sp>
            <p:nvSpPr>
              <p:cNvPr id="46" name="Freeform: Shape 45">
                <a:extLst>
                  <a:ext uri="{FF2B5EF4-FFF2-40B4-BE49-F238E27FC236}">
                    <a16:creationId xmlns:a16="http://schemas.microsoft.com/office/drawing/2014/main" id="{AF2632EC-D8EC-4782-9757-042666B77F6C}"/>
                  </a:ext>
                </a:extLst>
              </p:cNvPr>
              <p:cNvSpPr/>
              <p:nvPr/>
            </p:nvSpPr>
            <p:spPr>
              <a:xfrm>
                <a:off x="0" y="1734662"/>
                <a:ext cx="12225315" cy="1204837"/>
              </a:xfrm>
              <a:custGeom>
                <a:avLst/>
                <a:gdLst>
                  <a:gd name="connsiteX0" fmla="*/ 2116899 w 12225315"/>
                  <a:gd name="connsiteY0" fmla="*/ 460979 h 1204837"/>
                  <a:gd name="connsiteX1" fmla="*/ 1911942 w 12225315"/>
                  <a:gd name="connsiteY1" fmla="*/ 596834 h 1204837"/>
                  <a:gd name="connsiteX2" fmla="*/ 1894462 w 12225315"/>
                  <a:gd name="connsiteY2" fmla="*/ 683416 h 1204837"/>
                  <a:gd name="connsiteX3" fmla="*/ 1894462 w 12225315"/>
                  <a:gd name="connsiteY3" fmla="*/ 683415 h 1204837"/>
                  <a:gd name="connsiteX4" fmla="*/ 1894462 w 12225315"/>
                  <a:gd name="connsiteY4" fmla="*/ 683416 h 1204837"/>
                  <a:gd name="connsiteX5" fmla="*/ 1894462 w 12225315"/>
                  <a:gd name="connsiteY5" fmla="*/ 683416 h 1204837"/>
                  <a:gd name="connsiteX6" fmla="*/ 1911942 w 12225315"/>
                  <a:gd name="connsiteY6" fmla="*/ 769998 h 1204837"/>
                  <a:gd name="connsiteX7" fmla="*/ 2116899 w 12225315"/>
                  <a:gd name="connsiteY7" fmla="*/ 905852 h 1204837"/>
                  <a:gd name="connsiteX8" fmla="*/ 10071575 w 12225315"/>
                  <a:gd name="connsiteY8" fmla="*/ 905853 h 1204837"/>
                  <a:gd name="connsiteX9" fmla="*/ 10294012 w 12225315"/>
                  <a:gd name="connsiteY9" fmla="*/ 683416 h 1204837"/>
                  <a:gd name="connsiteX10" fmla="*/ 10294013 w 12225315"/>
                  <a:gd name="connsiteY10" fmla="*/ 683416 h 1204837"/>
                  <a:gd name="connsiteX11" fmla="*/ 10071576 w 12225315"/>
                  <a:gd name="connsiteY11" fmla="*/ 460979 h 1204837"/>
                  <a:gd name="connsiteX12" fmla="*/ 0 w 12225315"/>
                  <a:gd name="connsiteY12" fmla="*/ 0 h 1204837"/>
                  <a:gd name="connsiteX13" fmla="*/ 12225315 w 12225315"/>
                  <a:gd name="connsiteY13" fmla="*/ 0 h 1204837"/>
                  <a:gd name="connsiteX14" fmla="*/ 12225315 w 12225315"/>
                  <a:gd name="connsiteY14" fmla="*/ 1204837 h 1204837"/>
                  <a:gd name="connsiteX15" fmla="*/ 0 w 12225315"/>
                  <a:gd name="connsiteY15" fmla="*/ 1204837 h 1204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225315" h="1204837">
                    <a:moveTo>
                      <a:pt x="2116899" y="460979"/>
                    </a:moveTo>
                    <a:cubicBezTo>
                      <a:pt x="2024763" y="460979"/>
                      <a:pt x="1945710" y="516998"/>
                      <a:pt x="1911942" y="596834"/>
                    </a:cubicBezTo>
                    <a:lnTo>
                      <a:pt x="1894462" y="683416"/>
                    </a:lnTo>
                    <a:lnTo>
                      <a:pt x="1894462" y="683415"/>
                    </a:lnTo>
                    <a:lnTo>
                      <a:pt x="1894462" y="683416"/>
                    </a:lnTo>
                    <a:lnTo>
                      <a:pt x="1894462" y="683416"/>
                    </a:lnTo>
                    <a:lnTo>
                      <a:pt x="1911942" y="769998"/>
                    </a:lnTo>
                    <a:cubicBezTo>
                      <a:pt x="1945710" y="849834"/>
                      <a:pt x="2024763" y="905852"/>
                      <a:pt x="2116899" y="905852"/>
                    </a:cubicBezTo>
                    <a:lnTo>
                      <a:pt x="10071575" y="905853"/>
                    </a:lnTo>
                    <a:cubicBezTo>
                      <a:pt x="10194424" y="905853"/>
                      <a:pt x="10294012" y="806265"/>
                      <a:pt x="10294012" y="683416"/>
                    </a:cubicBezTo>
                    <a:lnTo>
                      <a:pt x="10294013" y="683416"/>
                    </a:lnTo>
                    <a:cubicBezTo>
                      <a:pt x="10294013" y="560567"/>
                      <a:pt x="10194425" y="460979"/>
                      <a:pt x="10071576" y="460979"/>
                    </a:cubicBezTo>
                    <a:close/>
                    <a:moveTo>
                      <a:pt x="0" y="0"/>
                    </a:moveTo>
                    <a:lnTo>
                      <a:pt x="12225315" y="0"/>
                    </a:lnTo>
                    <a:lnTo>
                      <a:pt x="12225315" y="1204837"/>
                    </a:lnTo>
                    <a:lnTo>
                      <a:pt x="0" y="1204837"/>
                    </a:lnTo>
                    <a:close/>
                  </a:path>
                </a:pathLst>
              </a:custGeom>
              <a:ln>
                <a:noFill/>
              </a:ln>
            </p:spPr>
            <p:style>
              <a:lnRef idx="2">
                <a:schemeClr val="accent6"/>
              </a:lnRef>
              <a:fillRef idx="1">
                <a:schemeClr val="lt1"/>
              </a:fillRef>
              <a:effectRef idx="0">
                <a:schemeClr val="accent6"/>
              </a:effectRef>
              <a:fontRef idx="minor">
                <a:schemeClr val="dk1"/>
              </a:fontRef>
            </p:style>
            <p:txBody>
              <a:bodyPr wrap="square" rtlCol="0" anchor="ctr">
                <a:noAutofit/>
              </a:bodyPr>
              <a:lstStyle/>
              <a:p>
                <a:pPr algn="ctr"/>
                <a:endParaRPr lang="en-US"/>
              </a:p>
            </p:txBody>
          </p:sp>
          <p:sp>
            <p:nvSpPr>
              <p:cNvPr id="39" name="Arrow: Up-Down 38">
                <a:extLst>
                  <a:ext uri="{FF2B5EF4-FFF2-40B4-BE49-F238E27FC236}">
                    <a16:creationId xmlns:a16="http://schemas.microsoft.com/office/drawing/2014/main" id="{EB596712-1222-473D-A3A1-23BE1E38935F}"/>
                  </a:ext>
                </a:extLst>
              </p:cNvPr>
              <p:cNvSpPr/>
              <p:nvPr/>
            </p:nvSpPr>
            <p:spPr>
              <a:xfrm flipH="1">
                <a:off x="8437984" y="2085699"/>
                <a:ext cx="228600" cy="623574"/>
              </a:xfrm>
              <a:prstGeom prst="upDownArrow">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47BFD61E-562A-4C95-9BBB-5B9AF3824CD3}"/>
                  </a:ext>
                </a:extLst>
              </p:cNvPr>
              <p:cNvSpPr/>
              <p:nvPr/>
            </p:nvSpPr>
            <p:spPr>
              <a:xfrm>
                <a:off x="8330063" y="2204367"/>
                <a:ext cx="474376" cy="430887"/>
              </a:xfrm>
              <a:prstGeom prst="rect">
                <a:avLst/>
              </a:prstGeom>
              <a:solidFill>
                <a:srgbClr val="1B2C91"/>
              </a:solidFill>
              <a:ln>
                <a:noFill/>
              </a:ln>
              <a:effectLst>
                <a:softEdge rad="76200"/>
              </a:effectLst>
            </p:spPr>
            <p:txBody>
              <a:bodyPr wrap="square" lIns="91440" tIns="45720" rIns="91440" bIns="45720">
                <a:spAutoFit/>
              </a:bodyPr>
              <a:lstStyle/>
              <a:p>
                <a:pPr algn="ctr"/>
                <a:r>
                  <a:rPr lang="en-US" sz="2200" b="1" dirty="0">
                    <a:ln w="0">
                      <a:solidFill>
                        <a:schemeClr val="bg1">
                          <a:lumMod val="85000"/>
                        </a:schemeClr>
                      </a:solidFill>
                    </a:ln>
                    <a:solidFill>
                      <a:schemeClr val="bg1"/>
                    </a:solidFill>
                    <a:effectLst>
                      <a:innerShdw blurRad="114300">
                        <a:prstClr val="black"/>
                      </a:innerShdw>
                    </a:effectLst>
                    <a:latin typeface="Times New Roman" panose="02020603050405020304" pitchFamily="18" charset="0"/>
                    <a:cs typeface="Times New Roman" panose="02020603050405020304" pitchFamily="18" charset="0"/>
                  </a:rPr>
                  <a:t>80</a:t>
                </a:r>
                <a:endParaRPr lang="en-US" sz="2200" b="1" cap="none" spc="0" dirty="0">
                  <a:ln w="0">
                    <a:solidFill>
                      <a:schemeClr val="bg1">
                        <a:lumMod val="85000"/>
                      </a:schemeClr>
                    </a:solidFill>
                  </a:ln>
                  <a:solidFill>
                    <a:schemeClr val="bg1"/>
                  </a:solidFill>
                  <a:effectLst>
                    <a:innerShdw blurRad="114300">
                      <a:prstClr val="black"/>
                    </a:innerShdw>
                  </a:effectLst>
                  <a:latin typeface="Times New Roman" panose="02020603050405020304" pitchFamily="18" charset="0"/>
                  <a:cs typeface="Times New Roman" panose="02020603050405020304" pitchFamily="18" charset="0"/>
                </a:endParaRPr>
              </a:p>
            </p:txBody>
          </p:sp>
          <p:sp>
            <p:nvSpPr>
              <p:cNvPr id="36" name="Arrow: Up-Down 35">
                <a:extLst>
                  <a:ext uri="{FF2B5EF4-FFF2-40B4-BE49-F238E27FC236}">
                    <a16:creationId xmlns:a16="http://schemas.microsoft.com/office/drawing/2014/main" id="{60D30BB0-6EF1-491F-B3E6-CF55A5ABCA56}"/>
                  </a:ext>
                </a:extLst>
              </p:cNvPr>
              <p:cNvSpPr/>
              <p:nvPr/>
            </p:nvSpPr>
            <p:spPr>
              <a:xfrm flipH="1">
                <a:off x="4418463" y="2095796"/>
                <a:ext cx="228600" cy="623574"/>
              </a:xfrm>
              <a:prstGeom prst="upDownArrow">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DEAE4A2E-86EE-43AD-B26B-E7A8937ADD6B}"/>
                  </a:ext>
                </a:extLst>
              </p:cNvPr>
              <p:cNvSpPr/>
              <p:nvPr/>
            </p:nvSpPr>
            <p:spPr>
              <a:xfrm>
                <a:off x="4311183" y="2203714"/>
                <a:ext cx="474376" cy="430887"/>
              </a:xfrm>
              <a:prstGeom prst="rect">
                <a:avLst/>
              </a:prstGeom>
              <a:solidFill>
                <a:srgbClr val="FF2015"/>
              </a:solidFill>
              <a:ln>
                <a:solidFill>
                  <a:schemeClr val="bg1">
                    <a:lumMod val="50000"/>
                  </a:schemeClr>
                </a:solidFill>
              </a:ln>
              <a:effectLst>
                <a:softEdge rad="76200"/>
              </a:effectLst>
            </p:spPr>
            <p:txBody>
              <a:bodyPr wrap="square" lIns="91440" tIns="45720" rIns="91440" bIns="45720">
                <a:spAutoFit/>
              </a:bodyPr>
              <a:lstStyle/>
              <a:p>
                <a:pPr algn="ctr"/>
                <a:r>
                  <a:rPr lang="en-US" sz="2200" b="1" cap="none" spc="0" dirty="0">
                    <a:ln w="0"/>
                    <a:solidFill>
                      <a:schemeClr val="bg1"/>
                    </a:solidFill>
                    <a:effectLst>
                      <a:innerShdw blurRad="114300">
                        <a:prstClr val="black"/>
                      </a:innerShdw>
                    </a:effectLst>
                    <a:latin typeface="Times New Roman" panose="02020603050405020304" pitchFamily="18" charset="0"/>
                    <a:cs typeface="Times New Roman" panose="02020603050405020304" pitchFamily="18" charset="0"/>
                  </a:rPr>
                  <a:t>35</a:t>
                </a:r>
              </a:p>
            </p:txBody>
          </p:sp>
          <p:sp>
            <p:nvSpPr>
              <p:cNvPr id="38" name="Rectangle 37">
                <a:extLst>
                  <a:ext uri="{FF2B5EF4-FFF2-40B4-BE49-F238E27FC236}">
                    <a16:creationId xmlns:a16="http://schemas.microsoft.com/office/drawing/2014/main" id="{14BCCA22-F225-487D-ADD8-1369B286FB3D}"/>
                  </a:ext>
                </a:extLst>
              </p:cNvPr>
              <p:cNvSpPr/>
              <p:nvPr/>
            </p:nvSpPr>
            <p:spPr>
              <a:xfrm>
                <a:off x="4220691" y="1733603"/>
                <a:ext cx="711743" cy="430887"/>
              </a:xfrm>
              <a:prstGeom prst="rect">
                <a:avLst/>
              </a:prstGeom>
              <a:noFill/>
              <a:ln w="28575">
                <a:noFill/>
              </a:ln>
            </p:spPr>
            <p:txBody>
              <a:bodyPr wrap="square" lIns="91440" tIns="45720" rIns="91440" bIns="45720">
                <a:spAutoFit/>
              </a:bodyPr>
              <a:lstStyle/>
              <a:p>
                <a:r>
                  <a:rPr lang="en-US" sz="2200" b="1" dirty="0">
                    <a:solidFill>
                      <a:srgbClr val="DA1A23"/>
                    </a:solidFill>
                    <a:effectLst>
                      <a:innerShdw blurRad="63500" dist="50800" dir="2700000">
                        <a:prstClr val="black">
                          <a:alpha val="50000"/>
                        </a:prstClr>
                      </a:innerShdw>
                    </a:effectLst>
                    <a:latin typeface="Times New Roman" panose="02020603050405020304" pitchFamily="18" charset="0"/>
                    <a:cs typeface="Times New Roman" panose="02020603050405020304" pitchFamily="18" charset="0"/>
                  </a:rPr>
                  <a:t>UK</a:t>
                </a:r>
              </a:p>
            </p:txBody>
          </p:sp>
          <p:sp>
            <p:nvSpPr>
              <p:cNvPr id="41" name="Rectangle 40">
                <a:extLst>
                  <a:ext uri="{FF2B5EF4-FFF2-40B4-BE49-F238E27FC236}">
                    <a16:creationId xmlns:a16="http://schemas.microsoft.com/office/drawing/2014/main" id="{BEB1D1A4-0320-4AF5-B0CA-1675A03EAE2A}"/>
                  </a:ext>
                </a:extLst>
              </p:cNvPr>
              <p:cNvSpPr/>
              <p:nvPr/>
            </p:nvSpPr>
            <p:spPr>
              <a:xfrm>
                <a:off x="8060266" y="1689007"/>
                <a:ext cx="961892" cy="430887"/>
              </a:xfrm>
              <a:prstGeom prst="rect">
                <a:avLst/>
              </a:prstGeom>
              <a:noFill/>
              <a:ln w="28575">
                <a:noFill/>
              </a:ln>
            </p:spPr>
            <p:txBody>
              <a:bodyPr wrap="square" lIns="91440" tIns="45720" rIns="91440" bIns="45720">
                <a:spAutoFit/>
              </a:bodyPr>
              <a:lstStyle/>
              <a:p>
                <a:r>
                  <a:rPr lang="en-US" sz="2200" b="1" dirty="0">
                    <a:solidFill>
                      <a:srgbClr val="FFC000"/>
                    </a:solidFill>
                    <a:effectLst>
                      <a:innerShdw blurRad="63500" dist="50800" dir="2700000">
                        <a:prstClr val="black">
                          <a:alpha val="50000"/>
                        </a:prstClr>
                      </a:innerShdw>
                    </a:effectLst>
                    <a:latin typeface="Times New Roman" panose="02020603050405020304" pitchFamily="18" charset="0"/>
                    <a:cs typeface="Times New Roman" panose="02020603050405020304" pitchFamily="18" charset="0"/>
                  </a:rPr>
                  <a:t>China</a:t>
                </a:r>
              </a:p>
            </p:txBody>
          </p:sp>
          <p:sp>
            <p:nvSpPr>
              <p:cNvPr id="48" name="TextBox 47">
                <a:extLst>
                  <a:ext uri="{FF2B5EF4-FFF2-40B4-BE49-F238E27FC236}">
                    <a16:creationId xmlns:a16="http://schemas.microsoft.com/office/drawing/2014/main" id="{6A73C815-5474-49F7-95B7-CF7BCD8478E4}"/>
                  </a:ext>
                </a:extLst>
              </p:cNvPr>
              <p:cNvSpPr txBox="1"/>
              <p:nvPr/>
            </p:nvSpPr>
            <p:spPr>
              <a:xfrm>
                <a:off x="10196903" y="1904450"/>
                <a:ext cx="1794198" cy="769441"/>
              </a:xfrm>
              <a:prstGeom prst="rect">
                <a:avLst/>
              </a:prstGeom>
              <a:noFill/>
            </p:spPr>
            <p:txBody>
              <a:bodyPr wrap="square">
                <a:spAutoFit/>
              </a:bodyPr>
              <a:lstStyle/>
              <a:p>
                <a:pPr algn="r"/>
                <a:r>
                  <a:rPr lang="en-US" sz="2200" b="1" dirty="0">
                    <a:solidFill>
                      <a:srgbClr val="1B2C91"/>
                    </a:solidFill>
                    <a:effectLst>
                      <a:innerShdw blurRad="63500" dist="50800" dir="2700000">
                        <a:prstClr val="black">
                          <a:alpha val="50000"/>
                        </a:prstClr>
                      </a:innerShdw>
                    </a:effectLst>
                    <a:latin typeface="Times New Roman" panose="02020603050405020304" pitchFamily="18" charset="0"/>
                    <a:cs typeface="Times New Roman" panose="02020603050405020304" pitchFamily="18" charset="0"/>
                  </a:rPr>
                  <a:t>High Power Distance</a:t>
                </a:r>
              </a:p>
            </p:txBody>
          </p:sp>
          <p:sp>
            <p:nvSpPr>
              <p:cNvPr id="49" name="Rectangle 48">
                <a:extLst>
                  <a:ext uri="{FF2B5EF4-FFF2-40B4-BE49-F238E27FC236}">
                    <a16:creationId xmlns:a16="http://schemas.microsoft.com/office/drawing/2014/main" id="{47E5198F-73F6-476F-A5F4-2C1DC568F5D4}"/>
                  </a:ext>
                </a:extLst>
              </p:cNvPr>
              <p:cNvSpPr/>
              <p:nvPr/>
            </p:nvSpPr>
            <p:spPr>
              <a:xfrm>
                <a:off x="110533" y="1974684"/>
                <a:ext cx="1923784" cy="769441"/>
              </a:xfrm>
              <a:prstGeom prst="rect">
                <a:avLst/>
              </a:prstGeom>
              <a:noFill/>
              <a:ln w="28575">
                <a:noFill/>
              </a:ln>
            </p:spPr>
            <p:txBody>
              <a:bodyPr wrap="square" lIns="91440" tIns="45720" rIns="91440" bIns="45720">
                <a:spAutoFit/>
              </a:bodyPr>
              <a:lstStyle/>
              <a:p>
                <a:r>
                  <a:rPr lang="en-US" sz="2200" b="1" dirty="0">
                    <a:solidFill>
                      <a:srgbClr val="1B2C91"/>
                    </a:solidFill>
                    <a:effectLst>
                      <a:innerShdw blurRad="63500" dist="50800" dir="2700000">
                        <a:prstClr val="black">
                          <a:alpha val="50000"/>
                        </a:prstClr>
                      </a:innerShdw>
                    </a:effectLst>
                    <a:latin typeface="Times New Roman" panose="02020603050405020304" pitchFamily="18" charset="0"/>
                    <a:cs typeface="Times New Roman" panose="02020603050405020304" pitchFamily="18" charset="0"/>
                  </a:rPr>
                  <a:t>Low Power Distance</a:t>
                </a:r>
                <a:endParaRPr lang="bg-BG" sz="2200" b="1" dirty="0">
                  <a:solidFill>
                    <a:srgbClr val="1B2C91"/>
                  </a:solidFill>
                  <a:effectLst>
                    <a:innerShdw blurRad="63500" dist="50800" dir="2700000">
                      <a:prstClr val="black">
                        <a:alpha val="50000"/>
                      </a:prstClr>
                    </a:innerShdw>
                  </a:effectLst>
                  <a:latin typeface="Times New Roman" panose="02020603050405020304" pitchFamily="18" charset="0"/>
                  <a:cs typeface="Times New Roman" panose="02020603050405020304" pitchFamily="18" charset="0"/>
                </a:endParaRPr>
              </a:p>
            </p:txBody>
          </p:sp>
        </p:grpSp>
        <p:grpSp>
          <p:nvGrpSpPr>
            <p:cNvPr id="72" name="Group 71">
              <a:extLst>
                <a:ext uri="{FF2B5EF4-FFF2-40B4-BE49-F238E27FC236}">
                  <a16:creationId xmlns:a16="http://schemas.microsoft.com/office/drawing/2014/main" id="{417B2D86-4B3C-4089-8B41-0AF066332E38}"/>
                </a:ext>
              </a:extLst>
            </p:cNvPr>
            <p:cNvGrpSpPr/>
            <p:nvPr/>
          </p:nvGrpSpPr>
          <p:grpSpPr>
            <a:xfrm>
              <a:off x="0" y="3606131"/>
              <a:ext cx="12225315" cy="1410802"/>
              <a:chOff x="0" y="3654257"/>
              <a:chExt cx="12225315" cy="1410802"/>
            </a:xfrm>
          </p:grpSpPr>
          <p:graphicFrame>
            <p:nvGraphicFramePr>
              <p:cNvPr id="55" name="Chart 54">
                <a:extLst>
                  <a:ext uri="{FF2B5EF4-FFF2-40B4-BE49-F238E27FC236}">
                    <a16:creationId xmlns:a16="http://schemas.microsoft.com/office/drawing/2014/main" id="{1D723DCA-3F3C-4111-B625-AD8C4BD8CD1E}"/>
                  </a:ext>
                </a:extLst>
              </p:cNvPr>
              <p:cNvGraphicFramePr/>
              <p:nvPr>
                <p:extLst>
                  <p:ext uri="{D42A27DB-BD31-4B8C-83A1-F6EECF244321}">
                    <p14:modId xmlns:p14="http://schemas.microsoft.com/office/powerpoint/2010/main" val="226787335"/>
                  </p:ext>
                </p:extLst>
              </p:nvPr>
            </p:nvGraphicFramePr>
            <p:xfrm>
              <a:off x="1754187" y="3659812"/>
              <a:ext cx="8683625" cy="1405247"/>
            </p:xfrm>
            <a:graphic>
              <a:graphicData uri="http://schemas.openxmlformats.org/drawingml/2006/chart">
                <c:chart xmlns:c="http://schemas.openxmlformats.org/drawingml/2006/chart" xmlns:r="http://schemas.openxmlformats.org/officeDocument/2006/relationships" r:id="rId4"/>
              </a:graphicData>
            </a:graphic>
          </p:graphicFrame>
          <p:sp>
            <p:nvSpPr>
              <p:cNvPr id="56" name="Freeform: Shape 55">
                <a:extLst>
                  <a:ext uri="{FF2B5EF4-FFF2-40B4-BE49-F238E27FC236}">
                    <a16:creationId xmlns:a16="http://schemas.microsoft.com/office/drawing/2014/main" id="{2D916D60-DD92-4AEC-8CD8-8A7815E9F271}"/>
                  </a:ext>
                </a:extLst>
              </p:cNvPr>
              <p:cNvSpPr/>
              <p:nvPr/>
            </p:nvSpPr>
            <p:spPr>
              <a:xfrm>
                <a:off x="0" y="3679019"/>
                <a:ext cx="12225315" cy="1204837"/>
              </a:xfrm>
              <a:custGeom>
                <a:avLst/>
                <a:gdLst>
                  <a:gd name="connsiteX0" fmla="*/ 2116899 w 12225315"/>
                  <a:gd name="connsiteY0" fmla="*/ 460979 h 1204837"/>
                  <a:gd name="connsiteX1" fmla="*/ 1911942 w 12225315"/>
                  <a:gd name="connsiteY1" fmla="*/ 596834 h 1204837"/>
                  <a:gd name="connsiteX2" fmla="*/ 1894462 w 12225315"/>
                  <a:gd name="connsiteY2" fmla="*/ 683416 h 1204837"/>
                  <a:gd name="connsiteX3" fmla="*/ 1894462 w 12225315"/>
                  <a:gd name="connsiteY3" fmla="*/ 683415 h 1204837"/>
                  <a:gd name="connsiteX4" fmla="*/ 1894462 w 12225315"/>
                  <a:gd name="connsiteY4" fmla="*/ 683416 h 1204837"/>
                  <a:gd name="connsiteX5" fmla="*/ 1894462 w 12225315"/>
                  <a:gd name="connsiteY5" fmla="*/ 683416 h 1204837"/>
                  <a:gd name="connsiteX6" fmla="*/ 1911942 w 12225315"/>
                  <a:gd name="connsiteY6" fmla="*/ 769998 h 1204837"/>
                  <a:gd name="connsiteX7" fmla="*/ 2116899 w 12225315"/>
                  <a:gd name="connsiteY7" fmla="*/ 905852 h 1204837"/>
                  <a:gd name="connsiteX8" fmla="*/ 10071575 w 12225315"/>
                  <a:gd name="connsiteY8" fmla="*/ 905853 h 1204837"/>
                  <a:gd name="connsiteX9" fmla="*/ 10294012 w 12225315"/>
                  <a:gd name="connsiteY9" fmla="*/ 683416 h 1204837"/>
                  <a:gd name="connsiteX10" fmla="*/ 10294013 w 12225315"/>
                  <a:gd name="connsiteY10" fmla="*/ 683416 h 1204837"/>
                  <a:gd name="connsiteX11" fmla="*/ 10071576 w 12225315"/>
                  <a:gd name="connsiteY11" fmla="*/ 460979 h 1204837"/>
                  <a:gd name="connsiteX12" fmla="*/ 0 w 12225315"/>
                  <a:gd name="connsiteY12" fmla="*/ 0 h 1204837"/>
                  <a:gd name="connsiteX13" fmla="*/ 12225315 w 12225315"/>
                  <a:gd name="connsiteY13" fmla="*/ 0 h 1204837"/>
                  <a:gd name="connsiteX14" fmla="*/ 12225315 w 12225315"/>
                  <a:gd name="connsiteY14" fmla="*/ 1204837 h 1204837"/>
                  <a:gd name="connsiteX15" fmla="*/ 0 w 12225315"/>
                  <a:gd name="connsiteY15" fmla="*/ 1204837 h 1204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225315" h="1204837">
                    <a:moveTo>
                      <a:pt x="2116899" y="460979"/>
                    </a:moveTo>
                    <a:cubicBezTo>
                      <a:pt x="2024763" y="460979"/>
                      <a:pt x="1945710" y="516998"/>
                      <a:pt x="1911942" y="596834"/>
                    </a:cubicBezTo>
                    <a:lnTo>
                      <a:pt x="1894462" y="683416"/>
                    </a:lnTo>
                    <a:lnTo>
                      <a:pt x="1894462" y="683415"/>
                    </a:lnTo>
                    <a:lnTo>
                      <a:pt x="1894462" y="683416"/>
                    </a:lnTo>
                    <a:lnTo>
                      <a:pt x="1894462" y="683416"/>
                    </a:lnTo>
                    <a:lnTo>
                      <a:pt x="1911942" y="769998"/>
                    </a:lnTo>
                    <a:cubicBezTo>
                      <a:pt x="1945710" y="849834"/>
                      <a:pt x="2024763" y="905852"/>
                      <a:pt x="2116899" y="905852"/>
                    </a:cubicBezTo>
                    <a:lnTo>
                      <a:pt x="10071575" y="905853"/>
                    </a:lnTo>
                    <a:cubicBezTo>
                      <a:pt x="10194424" y="905853"/>
                      <a:pt x="10294012" y="806265"/>
                      <a:pt x="10294012" y="683416"/>
                    </a:cubicBezTo>
                    <a:lnTo>
                      <a:pt x="10294013" y="683416"/>
                    </a:lnTo>
                    <a:cubicBezTo>
                      <a:pt x="10294013" y="560567"/>
                      <a:pt x="10194425" y="460979"/>
                      <a:pt x="10071576" y="460979"/>
                    </a:cubicBezTo>
                    <a:close/>
                    <a:moveTo>
                      <a:pt x="0" y="0"/>
                    </a:moveTo>
                    <a:lnTo>
                      <a:pt x="12225315" y="0"/>
                    </a:lnTo>
                    <a:lnTo>
                      <a:pt x="12225315" y="1204837"/>
                    </a:lnTo>
                    <a:lnTo>
                      <a:pt x="0" y="1204837"/>
                    </a:lnTo>
                    <a:close/>
                  </a:path>
                </a:pathLst>
              </a:custGeom>
              <a:ln>
                <a:noFill/>
              </a:ln>
            </p:spPr>
            <p:style>
              <a:lnRef idx="2">
                <a:schemeClr val="accent6"/>
              </a:lnRef>
              <a:fillRef idx="1">
                <a:schemeClr val="lt1"/>
              </a:fillRef>
              <a:effectRef idx="0">
                <a:schemeClr val="accent6"/>
              </a:effectRef>
              <a:fontRef idx="minor">
                <a:schemeClr val="dk1"/>
              </a:fontRef>
            </p:style>
            <p:txBody>
              <a:bodyPr wrap="square" rtlCol="0" anchor="ctr">
                <a:noAutofit/>
              </a:bodyPr>
              <a:lstStyle/>
              <a:p>
                <a:pPr algn="ctr"/>
                <a:endParaRPr lang="en-US"/>
              </a:p>
            </p:txBody>
          </p:sp>
          <p:sp>
            <p:nvSpPr>
              <p:cNvPr id="59" name="Rectangle 58">
                <a:extLst>
                  <a:ext uri="{FF2B5EF4-FFF2-40B4-BE49-F238E27FC236}">
                    <a16:creationId xmlns:a16="http://schemas.microsoft.com/office/drawing/2014/main" id="{3D767B5A-F234-43A8-848F-FF5A25350213}"/>
                  </a:ext>
                </a:extLst>
              </p:cNvPr>
              <p:cNvSpPr/>
              <p:nvPr/>
            </p:nvSpPr>
            <p:spPr>
              <a:xfrm>
                <a:off x="160420" y="4143963"/>
                <a:ext cx="1923784" cy="430887"/>
              </a:xfrm>
              <a:prstGeom prst="rect">
                <a:avLst/>
              </a:prstGeom>
              <a:noFill/>
              <a:ln w="28575">
                <a:noFill/>
              </a:ln>
            </p:spPr>
            <p:txBody>
              <a:bodyPr wrap="square" lIns="91440" tIns="45720" rIns="91440" bIns="45720">
                <a:spAutoFit/>
              </a:bodyPr>
              <a:lstStyle/>
              <a:p>
                <a:r>
                  <a:rPr lang="en-US" sz="2200" b="1" dirty="0">
                    <a:solidFill>
                      <a:srgbClr val="1B2C91"/>
                    </a:solidFill>
                    <a:effectLst>
                      <a:innerShdw blurRad="63500" dist="50800" dir="2700000">
                        <a:prstClr val="black">
                          <a:alpha val="50000"/>
                        </a:prstClr>
                      </a:innerShdw>
                    </a:effectLst>
                    <a:latin typeface="Times New Roman" panose="02020603050405020304" pitchFamily="18" charset="0"/>
                    <a:cs typeface="Times New Roman" panose="02020603050405020304" pitchFamily="18" charset="0"/>
                  </a:rPr>
                  <a:t>Collectivistic</a:t>
                </a:r>
              </a:p>
            </p:txBody>
          </p:sp>
          <p:sp>
            <p:nvSpPr>
              <p:cNvPr id="61" name="Rectangle 60">
                <a:extLst>
                  <a:ext uri="{FF2B5EF4-FFF2-40B4-BE49-F238E27FC236}">
                    <a16:creationId xmlns:a16="http://schemas.microsoft.com/office/drawing/2014/main" id="{FE3295A6-327D-418B-B358-445E6121D8E8}"/>
                  </a:ext>
                </a:extLst>
              </p:cNvPr>
              <p:cNvSpPr/>
              <p:nvPr/>
            </p:nvSpPr>
            <p:spPr>
              <a:xfrm>
                <a:off x="10301531" y="4146203"/>
                <a:ext cx="1923784" cy="430887"/>
              </a:xfrm>
              <a:prstGeom prst="rect">
                <a:avLst/>
              </a:prstGeom>
              <a:noFill/>
              <a:ln w="28575">
                <a:noFill/>
              </a:ln>
            </p:spPr>
            <p:txBody>
              <a:bodyPr wrap="square" lIns="91440" tIns="45720" rIns="91440" bIns="45720">
                <a:spAutoFit/>
              </a:bodyPr>
              <a:lstStyle/>
              <a:p>
                <a:r>
                  <a:rPr lang="en-US" sz="2200" b="1" dirty="0">
                    <a:solidFill>
                      <a:srgbClr val="1B2C91"/>
                    </a:solidFill>
                    <a:effectLst>
                      <a:innerShdw blurRad="63500" dist="50800" dir="2700000">
                        <a:prstClr val="black">
                          <a:alpha val="50000"/>
                        </a:prstClr>
                      </a:innerShdw>
                    </a:effectLst>
                    <a:latin typeface="Times New Roman" panose="02020603050405020304" pitchFamily="18" charset="0"/>
                    <a:cs typeface="Times New Roman" panose="02020603050405020304" pitchFamily="18" charset="0"/>
                  </a:rPr>
                  <a:t>Individualistic</a:t>
                </a:r>
              </a:p>
            </p:txBody>
          </p:sp>
          <p:sp>
            <p:nvSpPr>
              <p:cNvPr id="63" name="Arrow: Up-Down 62">
                <a:extLst>
                  <a:ext uri="{FF2B5EF4-FFF2-40B4-BE49-F238E27FC236}">
                    <a16:creationId xmlns:a16="http://schemas.microsoft.com/office/drawing/2014/main" id="{A21E4981-67E4-485D-891D-F8EB83C46C46}"/>
                  </a:ext>
                </a:extLst>
              </p:cNvPr>
              <p:cNvSpPr/>
              <p:nvPr/>
            </p:nvSpPr>
            <p:spPr>
              <a:xfrm flipH="1">
                <a:off x="3094181" y="4050949"/>
                <a:ext cx="228600" cy="623574"/>
              </a:xfrm>
              <a:prstGeom prst="upDownArrow">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4511CC35-BC23-4EDA-B50E-9302CA276E77}"/>
                  </a:ext>
                </a:extLst>
              </p:cNvPr>
              <p:cNvSpPr/>
              <p:nvPr/>
            </p:nvSpPr>
            <p:spPr>
              <a:xfrm>
                <a:off x="2986260" y="4169617"/>
                <a:ext cx="474376" cy="430887"/>
              </a:xfrm>
              <a:prstGeom prst="rect">
                <a:avLst/>
              </a:prstGeom>
              <a:solidFill>
                <a:srgbClr val="FF2015"/>
              </a:solidFill>
              <a:ln>
                <a:solidFill>
                  <a:schemeClr val="bg1">
                    <a:lumMod val="50000"/>
                  </a:schemeClr>
                </a:solidFill>
              </a:ln>
              <a:effectLst>
                <a:softEdge rad="76200"/>
              </a:effectLst>
            </p:spPr>
            <p:txBody>
              <a:bodyPr wrap="square" lIns="91440" tIns="45720" rIns="91440" bIns="45720">
                <a:spAutoFit/>
              </a:bodyPr>
              <a:lstStyle/>
              <a:p>
                <a:pPr algn="ctr"/>
                <a:r>
                  <a:rPr lang="en-US" sz="2200" b="1" dirty="0">
                    <a:ln w="0">
                      <a:solidFill>
                        <a:schemeClr val="bg1">
                          <a:lumMod val="85000"/>
                        </a:schemeClr>
                      </a:solidFill>
                    </a:ln>
                    <a:solidFill>
                      <a:schemeClr val="bg1"/>
                    </a:solidFill>
                    <a:effectLst>
                      <a:innerShdw blurRad="114300">
                        <a:prstClr val="black"/>
                      </a:innerShdw>
                    </a:effectLst>
                    <a:latin typeface="Times New Roman" panose="02020603050405020304" pitchFamily="18" charset="0"/>
                    <a:cs typeface="Times New Roman" panose="02020603050405020304" pitchFamily="18" charset="0"/>
                  </a:rPr>
                  <a:t>20</a:t>
                </a:r>
                <a:endParaRPr lang="en-US" sz="2200" b="1" cap="none" spc="0" dirty="0">
                  <a:ln w="0">
                    <a:solidFill>
                      <a:schemeClr val="bg1">
                        <a:lumMod val="85000"/>
                      </a:schemeClr>
                    </a:solidFill>
                  </a:ln>
                  <a:solidFill>
                    <a:schemeClr val="bg1"/>
                  </a:solidFill>
                  <a:effectLst>
                    <a:innerShdw blurRad="114300">
                      <a:prstClr val="black"/>
                    </a:innerShdw>
                  </a:effectLst>
                  <a:latin typeface="Times New Roman" panose="02020603050405020304" pitchFamily="18" charset="0"/>
                  <a:cs typeface="Times New Roman" panose="02020603050405020304" pitchFamily="18" charset="0"/>
                </a:endParaRPr>
              </a:p>
            </p:txBody>
          </p:sp>
          <p:sp>
            <p:nvSpPr>
              <p:cNvPr id="65" name="Rectangle 64">
                <a:extLst>
                  <a:ext uri="{FF2B5EF4-FFF2-40B4-BE49-F238E27FC236}">
                    <a16:creationId xmlns:a16="http://schemas.microsoft.com/office/drawing/2014/main" id="{E81D9B96-DD88-4F52-94F2-BB735EF09EB3}"/>
                  </a:ext>
                </a:extLst>
              </p:cNvPr>
              <p:cNvSpPr/>
              <p:nvPr/>
            </p:nvSpPr>
            <p:spPr>
              <a:xfrm>
                <a:off x="2716463" y="3654257"/>
                <a:ext cx="961892" cy="430887"/>
              </a:xfrm>
              <a:prstGeom prst="rect">
                <a:avLst/>
              </a:prstGeom>
              <a:noFill/>
              <a:ln w="28575">
                <a:noFill/>
              </a:ln>
            </p:spPr>
            <p:txBody>
              <a:bodyPr wrap="square" lIns="91440" tIns="45720" rIns="91440" bIns="45720">
                <a:spAutoFit/>
              </a:bodyPr>
              <a:lstStyle/>
              <a:p>
                <a:r>
                  <a:rPr lang="en-US" sz="2200" b="1" dirty="0">
                    <a:solidFill>
                      <a:srgbClr val="FFC000"/>
                    </a:solidFill>
                    <a:effectLst>
                      <a:innerShdw blurRad="63500" dist="50800" dir="2700000">
                        <a:prstClr val="black">
                          <a:alpha val="50000"/>
                        </a:prstClr>
                      </a:innerShdw>
                    </a:effectLst>
                    <a:latin typeface="Times New Roman" panose="02020603050405020304" pitchFamily="18" charset="0"/>
                    <a:cs typeface="Times New Roman" panose="02020603050405020304" pitchFamily="18" charset="0"/>
                  </a:rPr>
                  <a:t>China</a:t>
                </a:r>
              </a:p>
            </p:txBody>
          </p:sp>
          <p:sp>
            <p:nvSpPr>
              <p:cNvPr id="66" name="Arrow: Up-Down 65">
                <a:extLst>
                  <a:ext uri="{FF2B5EF4-FFF2-40B4-BE49-F238E27FC236}">
                    <a16:creationId xmlns:a16="http://schemas.microsoft.com/office/drawing/2014/main" id="{4971696E-5366-402D-9BBC-4F64AA767780}"/>
                  </a:ext>
                </a:extLst>
              </p:cNvPr>
              <p:cNvSpPr/>
              <p:nvPr/>
            </p:nvSpPr>
            <p:spPr>
              <a:xfrm flipH="1">
                <a:off x="8877782" y="4040007"/>
                <a:ext cx="228600" cy="623574"/>
              </a:xfrm>
              <a:prstGeom prst="upDownArrow">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EA201EBF-336E-410D-9CDF-60BBB150F658}"/>
                  </a:ext>
                </a:extLst>
              </p:cNvPr>
              <p:cNvSpPr/>
              <p:nvPr/>
            </p:nvSpPr>
            <p:spPr>
              <a:xfrm>
                <a:off x="8770502" y="4147925"/>
                <a:ext cx="474376" cy="430887"/>
              </a:xfrm>
              <a:prstGeom prst="rect">
                <a:avLst/>
              </a:prstGeom>
              <a:solidFill>
                <a:srgbClr val="1B2C91"/>
              </a:solidFill>
              <a:effectLst>
                <a:softEdge rad="76200"/>
              </a:effectLst>
            </p:spPr>
            <p:txBody>
              <a:bodyPr wrap="square" lIns="91440" tIns="45720" rIns="91440" bIns="45720">
                <a:spAutoFit/>
              </a:bodyPr>
              <a:lstStyle/>
              <a:p>
                <a:pPr algn="ctr"/>
                <a:r>
                  <a:rPr lang="en-US" sz="2200" b="1" dirty="0">
                    <a:ln w="0">
                      <a:solidFill>
                        <a:schemeClr val="bg1">
                          <a:lumMod val="65000"/>
                        </a:schemeClr>
                      </a:solidFill>
                    </a:ln>
                    <a:solidFill>
                      <a:schemeClr val="bg1"/>
                    </a:solidFill>
                    <a:effectLst>
                      <a:innerShdw blurRad="114300">
                        <a:prstClr val="black"/>
                      </a:innerShdw>
                    </a:effectLst>
                    <a:latin typeface="Times New Roman" panose="02020603050405020304" pitchFamily="18" charset="0"/>
                    <a:cs typeface="Times New Roman" panose="02020603050405020304" pitchFamily="18" charset="0"/>
                  </a:rPr>
                  <a:t>89</a:t>
                </a:r>
                <a:endParaRPr lang="en-US" sz="2200" b="1" cap="none" spc="0" dirty="0">
                  <a:ln w="0">
                    <a:solidFill>
                      <a:schemeClr val="bg1">
                        <a:lumMod val="65000"/>
                      </a:schemeClr>
                    </a:solidFill>
                  </a:ln>
                  <a:solidFill>
                    <a:schemeClr val="bg1"/>
                  </a:solidFill>
                  <a:effectLst>
                    <a:innerShdw blurRad="114300">
                      <a:prstClr val="black"/>
                    </a:innerShdw>
                  </a:effectLst>
                  <a:latin typeface="Times New Roman" panose="02020603050405020304" pitchFamily="18" charset="0"/>
                  <a:cs typeface="Times New Roman" panose="02020603050405020304" pitchFamily="18" charset="0"/>
                </a:endParaRPr>
              </a:p>
            </p:txBody>
          </p:sp>
          <p:sp>
            <p:nvSpPr>
              <p:cNvPr id="68" name="Rectangle 67">
                <a:extLst>
                  <a:ext uri="{FF2B5EF4-FFF2-40B4-BE49-F238E27FC236}">
                    <a16:creationId xmlns:a16="http://schemas.microsoft.com/office/drawing/2014/main" id="{CA2E67B4-2E4A-4D39-845D-9CAC7E0EE710}"/>
                  </a:ext>
                </a:extLst>
              </p:cNvPr>
              <p:cNvSpPr/>
              <p:nvPr/>
            </p:nvSpPr>
            <p:spPr>
              <a:xfrm>
                <a:off x="8680010" y="3677814"/>
                <a:ext cx="711743" cy="430887"/>
              </a:xfrm>
              <a:prstGeom prst="rect">
                <a:avLst/>
              </a:prstGeom>
              <a:noFill/>
              <a:ln w="28575">
                <a:noFill/>
              </a:ln>
            </p:spPr>
            <p:txBody>
              <a:bodyPr wrap="square" lIns="91440" tIns="45720" rIns="91440" bIns="45720">
                <a:spAutoFit/>
              </a:bodyPr>
              <a:lstStyle/>
              <a:p>
                <a:r>
                  <a:rPr lang="en-US" sz="2200" b="1" dirty="0">
                    <a:solidFill>
                      <a:srgbClr val="DA1A23"/>
                    </a:solidFill>
                    <a:effectLst>
                      <a:innerShdw blurRad="63500" dist="50800" dir="2700000">
                        <a:prstClr val="black">
                          <a:alpha val="50000"/>
                        </a:prstClr>
                      </a:innerShdw>
                    </a:effectLst>
                    <a:latin typeface="Times New Roman" panose="02020603050405020304" pitchFamily="18" charset="0"/>
                    <a:cs typeface="Times New Roman" panose="02020603050405020304" pitchFamily="18" charset="0"/>
                  </a:rPr>
                  <a:t>UK</a:t>
                </a:r>
              </a:p>
            </p:txBody>
          </p:sp>
        </p:grpSp>
        <p:grpSp>
          <p:nvGrpSpPr>
            <p:cNvPr id="73" name="Group 72">
              <a:extLst>
                <a:ext uri="{FF2B5EF4-FFF2-40B4-BE49-F238E27FC236}">
                  <a16:creationId xmlns:a16="http://schemas.microsoft.com/office/drawing/2014/main" id="{03B073DA-9870-40B0-ABEC-77B833DC8CDC}"/>
                </a:ext>
              </a:extLst>
            </p:cNvPr>
            <p:cNvGrpSpPr/>
            <p:nvPr/>
          </p:nvGrpSpPr>
          <p:grpSpPr>
            <a:xfrm>
              <a:off x="-10411" y="5424911"/>
              <a:ext cx="12291222" cy="1420281"/>
              <a:chOff x="-10411" y="5424911"/>
              <a:chExt cx="12291222" cy="1420281"/>
            </a:xfrm>
          </p:grpSpPr>
          <p:graphicFrame>
            <p:nvGraphicFramePr>
              <p:cNvPr id="57" name="Chart 56">
                <a:extLst>
                  <a:ext uri="{FF2B5EF4-FFF2-40B4-BE49-F238E27FC236}">
                    <a16:creationId xmlns:a16="http://schemas.microsoft.com/office/drawing/2014/main" id="{1EC8C7AC-EBE6-4E67-94E1-EF89E5514868}"/>
                  </a:ext>
                </a:extLst>
              </p:cNvPr>
              <p:cNvGraphicFramePr/>
              <p:nvPr>
                <p:extLst>
                  <p:ext uri="{D42A27DB-BD31-4B8C-83A1-F6EECF244321}">
                    <p14:modId xmlns:p14="http://schemas.microsoft.com/office/powerpoint/2010/main" val="3493763015"/>
                  </p:ext>
                </p:extLst>
              </p:nvPr>
            </p:nvGraphicFramePr>
            <p:xfrm>
              <a:off x="1743776" y="5439945"/>
              <a:ext cx="8683625" cy="1405247"/>
            </p:xfrm>
            <a:graphic>
              <a:graphicData uri="http://schemas.openxmlformats.org/drawingml/2006/chart">
                <c:chart xmlns:c="http://schemas.openxmlformats.org/drawingml/2006/chart" xmlns:r="http://schemas.openxmlformats.org/officeDocument/2006/relationships" r:id="rId5"/>
              </a:graphicData>
            </a:graphic>
          </p:graphicFrame>
          <p:sp>
            <p:nvSpPr>
              <p:cNvPr id="58" name="Freeform: Shape 57">
                <a:extLst>
                  <a:ext uri="{FF2B5EF4-FFF2-40B4-BE49-F238E27FC236}">
                    <a16:creationId xmlns:a16="http://schemas.microsoft.com/office/drawing/2014/main" id="{A7C1421F-E5AF-4D38-958C-4CC3E373C704}"/>
                  </a:ext>
                </a:extLst>
              </p:cNvPr>
              <p:cNvSpPr/>
              <p:nvPr/>
            </p:nvSpPr>
            <p:spPr>
              <a:xfrm>
                <a:off x="-10411" y="5459152"/>
                <a:ext cx="12225315" cy="1204837"/>
              </a:xfrm>
              <a:custGeom>
                <a:avLst/>
                <a:gdLst>
                  <a:gd name="connsiteX0" fmla="*/ 2116899 w 12225315"/>
                  <a:gd name="connsiteY0" fmla="*/ 460979 h 1204837"/>
                  <a:gd name="connsiteX1" fmla="*/ 1911942 w 12225315"/>
                  <a:gd name="connsiteY1" fmla="*/ 596834 h 1204837"/>
                  <a:gd name="connsiteX2" fmla="*/ 1894462 w 12225315"/>
                  <a:gd name="connsiteY2" fmla="*/ 683416 h 1204837"/>
                  <a:gd name="connsiteX3" fmla="*/ 1894462 w 12225315"/>
                  <a:gd name="connsiteY3" fmla="*/ 683415 h 1204837"/>
                  <a:gd name="connsiteX4" fmla="*/ 1894462 w 12225315"/>
                  <a:gd name="connsiteY4" fmla="*/ 683416 h 1204837"/>
                  <a:gd name="connsiteX5" fmla="*/ 1894462 w 12225315"/>
                  <a:gd name="connsiteY5" fmla="*/ 683416 h 1204837"/>
                  <a:gd name="connsiteX6" fmla="*/ 1911942 w 12225315"/>
                  <a:gd name="connsiteY6" fmla="*/ 769998 h 1204837"/>
                  <a:gd name="connsiteX7" fmla="*/ 2116899 w 12225315"/>
                  <a:gd name="connsiteY7" fmla="*/ 905852 h 1204837"/>
                  <a:gd name="connsiteX8" fmla="*/ 10071575 w 12225315"/>
                  <a:gd name="connsiteY8" fmla="*/ 905853 h 1204837"/>
                  <a:gd name="connsiteX9" fmla="*/ 10294012 w 12225315"/>
                  <a:gd name="connsiteY9" fmla="*/ 683416 h 1204837"/>
                  <a:gd name="connsiteX10" fmla="*/ 10294013 w 12225315"/>
                  <a:gd name="connsiteY10" fmla="*/ 683416 h 1204837"/>
                  <a:gd name="connsiteX11" fmla="*/ 10071576 w 12225315"/>
                  <a:gd name="connsiteY11" fmla="*/ 460979 h 1204837"/>
                  <a:gd name="connsiteX12" fmla="*/ 0 w 12225315"/>
                  <a:gd name="connsiteY12" fmla="*/ 0 h 1204837"/>
                  <a:gd name="connsiteX13" fmla="*/ 12225315 w 12225315"/>
                  <a:gd name="connsiteY13" fmla="*/ 0 h 1204837"/>
                  <a:gd name="connsiteX14" fmla="*/ 12225315 w 12225315"/>
                  <a:gd name="connsiteY14" fmla="*/ 1204837 h 1204837"/>
                  <a:gd name="connsiteX15" fmla="*/ 0 w 12225315"/>
                  <a:gd name="connsiteY15" fmla="*/ 1204837 h 1204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225315" h="1204837">
                    <a:moveTo>
                      <a:pt x="2116899" y="460979"/>
                    </a:moveTo>
                    <a:cubicBezTo>
                      <a:pt x="2024763" y="460979"/>
                      <a:pt x="1945710" y="516998"/>
                      <a:pt x="1911942" y="596834"/>
                    </a:cubicBezTo>
                    <a:lnTo>
                      <a:pt x="1894462" y="683416"/>
                    </a:lnTo>
                    <a:lnTo>
                      <a:pt x="1894462" y="683415"/>
                    </a:lnTo>
                    <a:lnTo>
                      <a:pt x="1894462" y="683416"/>
                    </a:lnTo>
                    <a:lnTo>
                      <a:pt x="1894462" y="683416"/>
                    </a:lnTo>
                    <a:lnTo>
                      <a:pt x="1911942" y="769998"/>
                    </a:lnTo>
                    <a:cubicBezTo>
                      <a:pt x="1945710" y="849834"/>
                      <a:pt x="2024763" y="905852"/>
                      <a:pt x="2116899" y="905852"/>
                    </a:cubicBezTo>
                    <a:lnTo>
                      <a:pt x="10071575" y="905853"/>
                    </a:lnTo>
                    <a:cubicBezTo>
                      <a:pt x="10194424" y="905853"/>
                      <a:pt x="10294012" y="806265"/>
                      <a:pt x="10294012" y="683416"/>
                    </a:cubicBezTo>
                    <a:lnTo>
                      <a:pt x="10294013" y="683416"/>
                    </a:lnTo>
                    <a:cubicBezTo>
                      <a:pt x="10294013" y="560567"/>
                      <a:pt x="10194425" y="460979"/>
                      <a:pt x="10071576" y="460979"/>
                    </a:cubicBezTo>
                    <a:close/>
                    <a:moveTo>
                      <a:pt x="0" y="0"/>
                    </a:moveTo>
                    <a:lnTo>
                      <a:pt x="12225315" y="0"/>
                    </a:lnTo>
                    <a:lnTo>
                      <a:pt x="12225315" y="1204837"/>
                    </a:lnTo>
                    <a:lnTo>
                      <a:pt x="0" y="1204837"/>
                    </a:lnTo>
                    <a:close/>
                  </a:path>
                </a:pathLst>
              </a:custGeom>
              <a:ln>
                <a:noFill/>
              </a:ln>
            </p:spPr>
            <p:style>
              <a:lnRef idx="2">
                <a:schemeClr val="accent6"/>
              </a:lnRef>
              <a:fillRef idx="1">
                <a:schemeClr val="lt1"/>
              </a:fillRef>
              <a:effectRef idx="0">
                <a:schemeClr val="accent6"/>
              </a:effectRef>
              <a:fontRef idx="minor">
                <a:schemeClr val="dk1"/>
              </a:fontRef>
            </p:style>
            <p:txBody>
              <a:bodyPr wrap="square" rtlCol="0" anchor="ctr">
                <a:noAutofit/>
              </a:bodyPr>
              <a:lstStyle/>
              <a:p>
                <a:pPr algn="ctr"/>
                <a:endParaRPr lang="en-US"/>
              </a:p>
            </p:txBody>
          </p:sp>
          <p:sp>
            <p:nvSpPr>
              <p:cNvPr id="60" name="Rectangle 59">
                <a:extLst>
                  <a:ext uri="{FF2B5EF4-FFF2-40B4-BE49-F238E27FC236}">
                    <a16:creationId xmlns:a16="http://schemas.microsoft.com/office/drawing/2014/main" id="{BDFD98A3-20E6-4B8C-9C23-B79292446A17}"/>
                  </a:ext>
                </a:extLst>
              </p:cNvPr>
              <p:cNvSpPr/>
              <p:nvPr/>
            </p:nvSpPr>
            <p:spPr>
              <a:xfrm>
                <a:off x="160420" y="5910687"/>
                <a:ext cx="1923784" cy="430887"/>
              </a:xfrm>
              <a:prstGeom prst="rect">
                <a:avLst/>
              </a:prstGeom>
              <a:noFill/>
              <a:ln w="28575">
                <a:noFill/>
              </a:ln>
            </p:spPr>
            <p:txBody>
              <a:bodyPr wrap="square" lIns="91440" tIns="45720" rIns="91440" bIns="45720">
                <a:spAutoFit/>
              </a:bodyPr>
              <a:lstStyle/>
              <a:p>
                <a:r>
                  <a:rPr lang="en-US" sz="2200" b="1" dirty="0">
                    <a:solidFill>
                      <a:srgbClr val="1B2C91"/>
                    </a:solidFill>
                    <a:effectLst>
                      <a:innerShdw blurRad="63500" dist="50800" dir="2700000">
                        <a:prstClr val="black">
                          <a:alpha val="50000"/>
                        </a:prstClr>
                      </a:innerShdw>
                    </a:effectLst>
                    <a:latin typeface="Times New Roman" panose="02020603050405020304" pitchFamily="18" charset="0"/>
                    <a:cs typeface="Times New Roman" panose="02020603050405020304" pitchFamily="18" charset="0"/>
                  </a:rPr>
                  <a:t>Femininity</a:t>
                </a:r>
              </a:p>
            </p:txBody>
          </p:sp>
          <p:sp>
            <p:nvSpPr>
              <p:cNvPr id="62" name="Rectangle 61">
                <a:extLst>
                  <a:ext uri="{FF2B5EF4-FFF2-40B4-BE49-F238E27FC236}">
                    <a16:creationId xmlns:a16="http://schemas.microsoft.com/office/drawing/2014/main" id="{0E78349C-5827-4EE3-9203-DD0C58710A4D}"/>
                  </a:ext>
                </a:extLst>
              </p:cNvPr>
              <p:cNvSpPr/>
              <p:nvPr/>
            </p:nvSpPr>
            <p:spPr>
              <a:xfrm>
                <a:off x="10357027" y="5894644"/>
                <a:ext cx="1923784" cy="430887"/>
              </a:xfrm>
              <a:prstGeom prst="rect">
                <a:avLst/>
              </a:prstGeom>
              <a:noFill/>
              <a:ln w="28575">
                <a:noFill/>
              </a:ln>
            </p:spPr>
            <p:txBody>
              <a:bodyPr wrap="square" lIns="91440" tIns="45720" rIns="91440" bIns="45720">
                <a:spAutoFit/>
              </a:bodyPr>
              <a:lstStyle/>
              <a:p>
                <a:r>
                  <a:rPr lang="en-US" sz="2200" b="1" dirty="0">
                    <a:solidFill>
                      <a:srgbClr val="1B2C91"/>
                    </a:solidFill>
                    <a:effectLst>
                      <a:innerShdw blurRad="63500" dist="50800" dir="2700000">
                        <a:prstClr val="black">
                          <a:alpha val="50000"/>
                        </a:prstClr>
                      </a:innerShdw>
                    </a:effectLst>
                    <a:latin typeface="Times New Roman" panose="02020603050405020304" pitchFamily="18" charset="0"/>
                    <a:cs typeface="Times New Roman" panose="02020603050405020304" pitchFamily="18" charset="0"/>
                  </a:rPr>
                  <a:t>Masculinity</a:t>
                </a:r>
              </a:p>
            </p:txBody>
          </p:sp>
          <p:sp>
            <p:nvSpPr>
              <p:cNvPr id="69" name="Arrow: Up-Down 68">
                <a:extLst>
                  <a:ext uri="{FF2B5EF4-FFF2-40B4-BE49-F238E27FC236}">
                    <a16:creationId xmlns:a16="http://schemas.microsoft.com/office/drawing/2014/main" id="{AC108DD6-6BE7-4851-80B2-BA18FCF17FDA}"/>
                  </a:ext>
                </a:extLst>
              </p:cNvPr>
              <p:cNvSpPr/>
              <p:nvPr/>
            </p:nvSpPr>
            <p:spPr>
              <a:xfrm flipH="1">
                <a:off x="7090164" y="5802769"/>
                <a:ext cx="228600" cy="623574"/>
              </a:xfrm>
              <a:prstGeom prst="upDownArrow">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F41ACD24-E1E0-4FA9-8D90-C375B30AD230}"/>
                  </a:ext>
                </a:extLst>
              </p:cNvPr>
              <p:cNvSpPr/>
              <p:nvPr/>
            </p:nvSpPr>
            <p:spPr>
              <a:xfrm>
                <a:off x="6982884" y="5910687"/>
                <a:ext cx="474376" cy="430887"/>
              </a:xfrm>
              <a:prstGeom prst="rect">
                <a:avLst/>
              </a:prstGeom>
              <a:solidFill>
                <a:srgbClr val="1B2C91"/>
              </a:solidFill>
              <a:effectLst>
                <a:softEdge rad="76200"/>
              </a:effectLst>
            </p:spPr>
            <p:txBody>
              <a:bodyPr wrap="square" lIns="91440" tIns="45720" rIns="91440" bIns="45720">
                <a:spAutoFit/>
              </a:bodyPr>
              <a:lstStyle/>
              <a:p>
                <a:pPr algn="ctr"/>
                <a:r>
                  <a:rPr lang="en-US" sz="2200" b="1" dirty="0">
                    <a:ln w="0">
                      <a:solidFill>
                        <a:schemeClr val="bg1">
                          <a:lumMod val="65000"/>
                        </a:schemeClr>
                      </a:solidFill>
                    </a:ln>
                    <a:solidFill>
                      <a:schemeClr val="bg1"/>
                    </a:solidFill>
                    <a:effectLst>
                      <a:innerShdw blurRad="114300">
                        <a:prstClr val="black"/>
                      </a:innerShdw>
                    </a:effectLst>
                    <a:latin typeface="Times New Roman" panose="02020603050405020304" pitchFamily="18" charset="0"/>
                    <a:cs typeface="Times New Roman" panose="02020603050405020304" pitchFamily="18" charset="0"/>
                  </a:rPr>
                  <a:t>66</a:t>
                </a:r>
                <a:endParaRPr lang="en-US" sz="2200" b="1" cap="none" spc="0" dirty="0">
                  <a:ln w="0">
                    <a:solidFill>
                      <a:schemeClr val="bg1">
                        <a:lumMod val="65000"/>
                      </a:schemeClr>
                    </a:solidFill>
                  </a:ln>
                  <a:solidFill>
                    <a:schemeClr val="bg1"/>
                  </a:solidFill>
                  <a:effectLst>
                    <a:innerShdw blurRad="114300">
                      <a:prstClr val="black"/>
                    </a:innerShdw>
                  </a:effectLst>
                  <a:latin typeface="Times New Roman" panose="02020603050405020304" pitchFamily="18" charset="0"/>
                  <a:cs typeface="Times New Roman" panose="02020603050405020304" pitchFamily="18" charset="0"/>
                </a:endParaRPr>
              </a:p>
            </p:txBody>
          </p:sp>
          <p:sp>
            <p:nvSpPr>
              <p:cNvPr id="71" name="Rectangle 70">
                <a:extLst>
                  <a:ext uri="{FF2B5EF4-FFF2-40B4-BE49-F238E27FC236}">
                    <a16:creationId xmlns:a16="http://schemas.microsoft.com/office/drawing/2014/main" id="{B0A0585B-4011-470F-9C8C-AC2049E9A6D7}"/>
                  </a:ext>
                </a:extLst>
              </p:cNvPr>
              <p:cNvSpPr/>
              <p:nvPr/>
            </p:nvSpPr>
            <p:spPr>
              <a:xfrm>
                <a:off x="6465498" y="5424911"/>
                <a:ext cx="2499361" cy="430887"/>
              </a:xfrm>
              <a:prstGeom prst="rect">
                <a:avLst/>
              </a:prstGeom>
              <a:noFill/>
              <a:ln w="28575">
                <a:noFill/>
              </a:ln>
            </p:spPr>
            <p:txBody>
              <a:bodyPr wrap="square" lIns="91440" tIns="45720" rIns="91440" bIns="45720">
                <a:spAutoFit/>
              </a:bodyPr>
              <a:lstStyle/>
              <a:p>
                <a:r>
                  <a:rPr lang="en-US" sz="2200" b="1" dirty="0">
                    <a:solidFill>
                      <a:srgbClr val="DA1A23"/>
                    </a:solidFill>
                    <a:effectLst>
                      <a:innerShdw blurRad="63500" dist="50800" dir="2700000">
                        <a:prstClr val="black">
                          <a:alpha val="50000"/>
                        </a:prstClr>
                      </a:innerShdw>
                    </a:effectLst>
                    <a:latin typeface="Times New Roman" panose="02020603050405020304" pitchFamily="18" charset="0"/>
                    <a:cs typeface="Times New Roman" panose="02020603050405020304" pitchFamily="18" charset="0"/>
                  </a:rPr>
                  <a:t>UK</a:t>
                </a:r>
                <a:r>
                  <a:rPr lang="en-US" sz="2200" b="1" dirty="0">
                    <a:gradFill flip="none" rotWithShape="1">
                      <a:gsLst>
                        <a:gs pos="0">
                          <a:srgbClr val="42057E"/>
                        </a:gs>
                        <a:gs pos="25000">
                          <a:srgbClr val="2A6560"/>
                        </a:gs>
                        <a:gs pos="96000">
                          <a:srgbClr val="12C441"/>
                        </a:gs>
                      </a:gsLst>
                      <a:lin ang="0" scaled="1"/>
                      <a:tileRect/>
                    </a:gradFill>
                    <a:effectLst>
                      <a:innerShdw blurRad="63500" dist="50800" dir="2700000">
                        <a:prstClr val="black">
                          <a:alpha val="50000"/>
                        </a:prstClr>
                      </a:innerShdw>
                    </a:effectLst>
                    <a:latin typeface="Times New Roman" panose="02020603050405020304" pitchFamily="18" charset="0"/>
                    <a:cs typeface="Times New Roman" panose="02020603050405020304" pitchFamily="18" charset="0"/>
                  </a:rPr>
                  <a:t> / </a:t>
                </a:r>
                <a:r>
                  <a:rPr lang="en-US" sz="2200" b="1" dirty="0">
                    <a:solidFill>
                      <a:srgbClr val="FFC000"/>
                    </a:solidFill>
                    <a:effectLst>
                      <a:innerShdw blurRad="63500" dist="50800" dir="2700000">
                        <a:prstClr val="black">
                          <a:alpha val="50000"/>
                        </a:prstClr>
                      </a:innerShdw>
                    </a:effectLst>
                    <a:latin typeface="Times New Roman" panose="02020603050405020304" pitchFamily="18" charset="0"/>
                    <a:cs typeface="Times New Roman" panose="02020603050405020304" pitchFamily="18" charset="0"/>
                  </a:rPr>
                  <a:t>China</a:t>
                </a:r>
              </a:p>
            </p:txBody>
          </p:sp>
        </p:grpSp>
        <p:sp>
          <p:nvSpPr>
            <p:cNvPr id="78" name="TextBox 77">
              <a:extLst>
                <a:ext uri="{FF2B5EF4-FFF2-40B4-BE49-F238E27FC236}">
                  <a16:creationId xmlns:a16="http://schemas.microsoft.com/office/drawing/2014/main" id="{53FAEF7E-DC22-433B-8E38-33323D148ECC}"/>
                </a:ext>
              </a:extLst>
            </p:cNvPr>
            <p:cNvSpPr txBox="1"/>
            <p:nvPr/>
          </p:nvSpPr>
          <p:spPr>
            <a:xfrm>
              <a:off x="3047999" y="3198917"/>
              <a:ext cx="6096000" cy="523220"/>
            </a:xfrm>
            <a:prstGeom prst="rect">
              <a:avLst/>
            </a:prstGeom>
            <a:noFill/>
          </p:spPr>
          <p:txBody>
            <a:bodyPr wrap="square">
              <a:spAutoFit/>
            </a:bodyPr>
            <a:lstStyle/>
            <a:p>
              <a:pPr algn="ctr"/>
              <a:r>
                <a:rPr lang="en-GB" sz="2800" u="sng" dirty="0">
                  <a:ln w="3175">
                    <a:noFill/>
                  </a:ln>
                  <a:solidFill>
                    <a:srgbClr val="1B2C91"/>
                  </a:solidFill>
                  <a:effectLst>
                    <a:innerShdw blurRad="63500" dist="50800" dir="13500000">
                      <a:prstClr val="black">
                        <a:alpha val="50000"/>
                      </a:prstClr>
                    </a:innerShdw>
                  </a:effectLst>
                  <a:latin typeface="Times New Roman" panose="02020603050405020304" pitchFamily="18" charset="0"/>
                  <a:cs typeface="Times New Roman" panose="02020603050405020304" pitchFamily="18" charset="0"/>
                </a:rPr>
                <a:t>Individualism</a:t>
              </a:r>
              <a:endParaRPr lang="en-US" sz="2800" u="sng" dirty="0">
                <a:ln w="3175">
                  <a:noFill/>
                </a:ln>
                <a:solidFill>
                  <a:srgbClr val="1B2C91"/>
                </a:solidFill>
                <a:effectLst>
                  <a:innerShdw blurRad="63500" dist="50800" dir="13500000">
                    <a:prstClr val="black">
                      <a:alpha val="50000"/>
                    </a:prstClr>
                  </a:innerShdw>
                </a:effectLst>
                <a:latin typeface="Times New Roman" panose="02020603050405020304" pitchFamily="18" charset="0"/>
                <a:cs typeface="Times New Roman" panose="02020603050405020304" pitchFamily="18" charset="0"/>
              </a:endParaRPr>
            </a:p>
          </p:txBody>
        </p:sp>
        <p:sp>
          <p:nvSpPr>
            <p:cNvPr id="79" name="TextBox 78">
              <a:extLst>
                <a:ext uri="{FF2B5EF4-FFF2-40B4-BE49-F238E27FC236}">
                  <a16:creationId xmlns:a16="http://schemas.microsoft.com/office/drawing/2014/main" id="{844EEB74-4B1F-4956-9D7D-609133B41024}"/>
                </a:ext>
              </a:extLst>
            </p:cNvPr>
            <p:cNvSpPr txBox="1"/>
            <p:nvPr/>
          </p:nvSpPr>
          <p:spPr>
            <a:xfrm>
              <a:off x="3048615" y="4941962"/>
              <a:ext cx="6096000" cy="523220"/>
            </a:xfrm>
            <a:prstGeom prst="rect">
              <a:avLst/>
            </a:prstGeom>
            <a:noFill/>
          </p:spPr>
          <p:txBody>
            <a:bodyPr wrap="square">
              <a:spAutoFit/>
            </a:bodyPr>
            <a:lstStyle/>
            <a:p>
              <a:pPr algn="ctr"/>
              <a:r>
                <a:rPr lang="en-GB" sz="2800" u="sng" dirty="0">
                  <a:ln w="3175">
                    <a:noFill/>
                  </a:ln>
                  <a:solidFill>
                    <a:srgbClr val="1B2C91"/>
                  </a:solidFill>
                  <a:effectLst>
                    <a:innerShdw blurRad="63500" dist="50800" dir="13500000">
                      <a:prstClr val="black">
                        <a:alpha val="50000"/>
                      </a:prstClr>
                    </a:innerShdw>
                  </a:effectLst>
                  <a:latin typeface="Times New Roman" panose="02020603050405020304" pitchFamily="18" charset="0"/>
                  <a:cs typeface="Times New Roman" panose="02020603050405020304" pitchFamily="18" charset="0"/>
                </a:rPr>
                <a:t>Masculinity</a:t>
              </a:r>
              <a:endParaRPr lang="en-US" sz="2800" u="sng" dirty="0">
                <a:ln w="3175">
                  <a:noFill/>
                </a:ln>
                <a:solidFill>
                  <a:srgbClr val="1B2C91"/>
                </a:solidFill>
                <a:effectLst>
                  <a:innerShdw blurRad="63500" dist="50800" dir="13500000">
                    <a:prstClr val="black">
                      <a:alpha val="50000"/>
                    </a:prstClr>
                  </a:innerShdw>
                </a:effectLst>
                <a:latin typeface="Times New Roman" panose="02020603050405020304" pitchFamily="18" charset="0"/>
                <a:cs typeface="Times New Roman" panose="02020603050405020304" pitchFamily="18" charset="0"/>
              </a:endParaRPr>
            </a:p>
          </p:txBody>
        </p:sp>
      </p:grpSp>
      <p:sp>
        <p:nvSpPr>
          <p:cNvPr id="81" name="Rectangle 80">
            <a:extLst>
              <a:ext uri="{FF2B5EF4-FFF2-40B4-BE49-F238E27FC236}">
                <a16:creationId xmlns:a16="http://schemas.microsoft.com/office/drawing/2014/main" id="{6E9528C9-F37D-4C42-A09D-727631BC085C}"/>
              </a:ext>
            </a:extLst>
          </p:cNvPr>
          <p:cNvSpPr/>
          <p:nvPr/>
        </p:nvSpPr>
        <p:spPr>
          <a:xfrm>
            <a:off x="3986891" y="316315"/>
            <a:ext cx="3788409" cy="646331"/>
          </a:xfrm>
          <a:prstGeom prst="rect">
            <a:avLst/>
          </a:prstGeom>
          <a:noFill/>
        </p:spPr>
        <p:txBody>
          <a:bodyPr wrap="none" lIns="91440" tIns="45720" rIns="91440" bIns="45720">
            <a:spAutoFit/>
          </a:bodyPr>
          <a:lstStyle/>
          <a:p>
            <a:pPr algn="ctr"/>
            <a:r>
              <a:rPr lang="en-US" sz="3600" b="1" cap="none" spc="0" dirty="0">
                <a:ln w="0">
                  <a:noFill/>
                </a:ln>
                <a:effectLst>
                  <a:innerShdw blurRad="63500" dist="50800" dir="2700000">
                    <a:prstClr val="black">
                      <a:alpha val="50000"/>
                    </a:prstClr>
                  </a:innerShdw>
                </a:effectLst>
                <a:latin typeface="Times New Roman" panose="02020603050405020304" pitchFamily="18" charset="0"/>
                <a:cs typeface="Times New Roman" panose="02020603050405020304" pitchFamily="18" charset="0"/>
              </a:rPr>
              <a:t>Hofstede’s Theory</a:t>
            </a:r>
          </a:p>
        </p:txBody>
      </p:sp>
      <p:sp>
        <p:nvSpPr>
          <p:cNvPr id="43" name="TextBox 42">
            <a:extLst>
              <a:ext uri="{FF2B5EF4-FFF2-40B4-BE49-F238E27FC236}">
                <a16:creationId xmlns:a16="http://schemas.microsoft.com/office/drawing/2014/main" id="{74E16C4B-1F79-4576-8E0A-8FB7409B4247}"/>
              </a:ext>
            </a:extLst>
          </p:cNvPr>
          <p:cNvSpPr txBox="1"/>
          <p:nvPr/>
        </p:nvSpPr>
        <p:spPr>
          <a:xfrm>
            <a:off x="4931547" y="6476008"/>
            <a:ext cx="6107906" cy="368755"/>
          </a:xfrm>
          <a:prstGeom prst="rect">
            <a:avLst/>
          </a:prstGeom>
          <a:noFill/>
        </p:spPr>
        <p:txBody>
          <a:bodyPr wrap="square">
            <a:spAutoFit/>
          </a:bodyPr>
          <a:lstStyle/>
          <a:p>
            <a:pPr marL="0" marR="0">
              <a:lnSpc>
                <a:spcPct val="107000"/>
              </a:lnSpc>
              <a:spcBef>
                <a:spcPts val="0"/>
              </a:spcBef>
              <a:spcAft>
                <a:spcPts val="800"/>
              </a:spcAft>
            </a:pPr>
            <a:r>
              <a:rPr lang="en-US" sz="1800" b="1" dirty="0">
                <a:solidFill>
                  <a:schemeClr val="bg2">
                    <a:lumMod val="50000"/>
                  </a:schemeClr>
                </a:solidFill>
                <a:effectLst/>
                <a:latin typeface="Times New Roman" panose="02020603050405020304" pitchFamily="18" charset="0"/>
                <a:ea typeface="Calibri" panose="020F0502020204030204" pitchFamily="34" charset="0"/>
              </a:rPr>
              <a:t>(Hofstede Insights, 2022)</a:t>
            </a:r>
          </a:p>
        </p:txBody>
      </p:sp>
    </p:spTree>
    <p:extLst>
      <p:ext uri="{BB962C8B-B14F-4D97-AF65-F5344CB8AC3E}">
        <p14:creationId xmlns:p14="http://schemas.microsoft.com/office/powerpoint/2010/main" val="13608232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6000"/>
            <a:lum/>
          </a:blip>
          <a:srcRect/>
          <a:stretch>
            <a:fillRect t="-1000" b="-1000"/>
          </a:stretch>
        </a:blip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F5527BEF-439F-4472-BFA8-771033DD1911}"/>
              </a:ext>
            </a:extLst>
          </p:cNvPr>
          <p:cNvGrpSpPr/>
          <p:nvPr/>
        </p:nvGrpSpPr>
        <p:grpSpPr>
          <a:xfrm>
            <a:off x="-4291107" y="316315"/>
            <a:ext cx="20235709" cy="8262891"/>
            <a:chOff x="-4291107" y="316315"/>
            <a:chExt cx="20235709" cy="8262891"/>
          </a:xfrm>
        </p:grpSpPr>
        <p:sp>
          <p:nvSpPr>
            <p:cNvPr id="42" name="Oval 41">
              <a:extLst>
                <a:ext uri="{FF2B5EF4-FFF2-40B4-BE49-F238E27FC236}">
                  <a16:creationId xmlns:a16="http://schemas.microsoft.com/office/drawing/2014/main" id="{59A55A03-BD51-4E60-BABB-BC41AFC28FCF}"/>
                </a:ext>
              </a:extLst>
            </p:cNvPr>
            <p:cNvSpPr/>
            <p:nvPr/>
          </p:nvSpPr>
          <p:spPr>
            <a:xfrm>
              <a:off x="9795046" y="3179591"/>
              <a:ext cx="6149556" cy="5399615"/>
            </a:xfrm>
            <a:prstGeom prst="ellipse">
              <a:avLst/>
            </a:prstGeom>
            <a:solidFill>
              <a:schemeClr val="accent1">
                <a:lumMod val="20000"/>
                <a:lumOff val="80000"/>
                <a:alpha val="51000"/>
              </a:schemeClr>
            </a:solidFill>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D2A664BF-32E5-406A-9413-D7B6DC408819}"/>
                </a:ext>
              </a:extLst>
            </p:cNvPr>
            <p:cNvSpPr/>
            <p:nvPr/>
          </p:nvSpPr>
          <p:spPr>
            <a:xfrm>
              <a:off x="-4291107" y="1675752"/>
              <a:ext cx="6962848" cy="6375035"/>
            </a:xfrm>
            <a:prstGeom prst="ellipse">
              <a:avLst/>
            </a:prstGeom>
            <a:solidFill>
              <a:schemeClr val="tx2">
                <a:lumMod val="20000"/>
                <a:lumOff val="80000"/>
              </a:schemeClr>
            </a:solidFill>
            <a:effectLst>
              <a:outerShdw blurRad="50800" dir="5400000" algn="ctr" rotWithShape="0">
                <a:srgbClr val="000000">
                  <a:alpha val="0"/>
                </a:srgbClr>
              </a:outerShdw>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853793D0-D3D5-4E92-99D6-27814BBC71A1}"/>
                </a:ext>
              </a:extLst>
            </p:cNvPr>
            <p:cNvSpPr/>
            <p:nvPr/>
          </p:nvSpPr>
          <p:spPr>
            <a:xfrm>
              <a:off x="8747713" y="970533"/>
              <a:ext cx="6149556" cy="5399615"/>
            </a:xfrm>
            <a:prstGeom prst="ellipse">
              <a:avLst/>
            </a:prstGeom>
            <a:solidFill>
              <a:schemeClr val="accent1">
                <a:lumMod val="40000"/>
                <a:lumOff val="60000"/>
                <a:alpha val="51000"/>
              </a:schemeClr>
            </a:solidFill>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EB6D83DB-5949-475A-BD96-4B29FEB8D88B}"/>
                </a:ext>
              </a:extLst>
            </p:cNvPr>
            <p:cNvSpPr txBox="1"/>
            <p:nvPr/>
          </p:nvSpPr>
          <p:spPr>
            <a:xfrm>
              <a:off x="3842120" y="1271241"/>
              <a:ext cx="4270765" cy="523220"/>
            </a:xfrm>
            <a:prstGeom prst="rect">
              <a:avLst/>
            </a:prstGeom>
            <a:noFill/>
          </p:spPr>
          <p:txBody>
            <a:bodyPr wrap="square">
              <a:spAutoFit/>
            </a:bodyPr>
            <a:lstStyle/>
            <a:p>
              <a:pPr algn="ctr"/>
              <a:r>
                <a:rPr lang="en-US" sz="2800" u="sng" dirty="0">
                  <a:solidFill>
                    <a:srgbClr val="1B2C91"/>
                  </a:solidFill>
                  <a:effectLst>
                    <a:innerShdw blurRad="114300">
                      <a:prstClr val="black"/>
                    </a:innerShdw>
                  </a:effectLst>
                  <a:latin typeface="Times New Roman" panose="02020603050405020304" pitchFamily="18" charset="0"/>
                  <a:cs typeface="Times New Roman" panose="02020603050405020304" pitchFamily="18" charset="0"/>
                </a:rPr>
                <a:t>Uncertainty Avoidance </a:t>
              </a:r>
            </a:p>
          </p:txBody>
        </p:sp>
        <p:graphicFrame>
          <p:nvGraphicFramePr>
            <p:cNvPr id="32" name="Chart 31">
              <a:extLst>
                <a:ext uri="{FF2B5EF4-FFF2-40B4-BE49-F238E27FC236}">
                  <a16:creationId xmlns:a16="http://schemas.microsoft.com/office/drawing/2014/main" id="{E1E3C024-38D6-435A-85C3-32B186D2E246}"/>
                </a:ext>
              </a:extLst>
            </p:cNvPr>
            <p:cNvGraphicFramePr/>
            <p:nvPr>
              <p:extLst>
                <p:ext uri="{D42A27DB-BD31-4B8C-83A1-F6EECF244321}">
                  <p14:modId xmlns:p14="http://schemas.microsoft.com/office/powerpoint/2010/main" val="2773715133"/>
                </p:ext>
              </p:extLst>
            </p:nvPr>
          </p:nvGraphicFramePr>
          <p:xfrm>
            <a:off x="1754187" y="1715455"/>
            <a:ext cx="8683625" cy="1405247"/>
          </p:xfrm>
          <a:graphic>
            <a:graphicData uri="http://schemas.openxmlformats.org/drawingml/2006/chart">
              <c:chart xmlns:c="http://schemas.openxmlformats.org/drawingml/2006/chart" xmlns:r="http://schemas.openxmlformats.org/officeDocument/2006/relationships" r:id="rId3"/>
            </a:graphicData>
          </a:graphic>
        </p:graphicFrame>
        <p:sp>
          <p:nvSpPr>
            <p:cNvPr id="46" name="Freeform: Shape 45">
              <a:extLst>
                <a:ext uri="{FF2B5EF4-FFF2-40B4-BE49-F238E27FC236}">
                  <a16:creationId xmlns:a16="http://schemas.microsoft.com/office/drawing/2014/main" id="{AF2632EC-D8EC-4782-9757-042666B77F6C}"/>
                </a:ext>
              </a:extLst>
            </p:cNvPr>
            <p:cNvSpPr/>
            <p:nvPr/>
          </p:nvSpPr>
          <p:spPr>
            <a:xfrm>
              <a:off x="0" y="1734662"/>
              <a:ext cx="12225315" cy="1204837"/>
            </a:xfrm>
            <a:custGeom>
              <a:avLst/>
              <a:gdLst>
                <a:gd name="connsiteX0" fmla="*/ 2116899 w 12225315"/>
                <a:gd name="connsiteY0" fmla="*/ 460979 h 1204837"/>
                <a:gd name="connsiteX1" fmla="*/ 1911942 w 12225315"/>
                <a:gd name="connsiteY1" fmla="*/ 596834 h 1204837"/>
                <a:gd name="connsiteX2" fmla="*/ 1894462 w 12225315"/>
                <a:gd name="connsiteY2" fmla="*/ 683416 h 1204837"/>
                <a:gd name="connsiteX3" fmla="*/ 1894462 w 12225315"/>
                <a:gd name="connsiteY3" fmla="*/ 683415 h 1204837"/>
                <a:gd name="connsiteX4" fmla="*/ 1894462 w 12225315"/>
                <a:gd name="connsiteY4" fmla="*/ 683416 h 1204837"/>
                <a:gd name="connsiteX5" fmla="*/ 1894462 w 12225315"/>
                <a:gd name="connsiteY5" fmla="*/ 683416 h 1204837"/>
                <a:gd name="connsiteX6" fmla="*/ 1911942 w 12225315"/>
                <a:gd name="connsiteY6" fmla="*/ 769998 h 1204837"/>
                <a:gd name="connsiteX7" fmla="*/ 2116899 w 12225315"/>
                <a:gd name="connsiteY7" fmla="*/ 905852 h 1204837"/>
                <a:gd name="connsiteX8" fmla="*/ 10071575 w 12225315"/>
                <a:gd name="connsiteY8" fmla="*/ 905853 h 1204837"/>
                <a:gd name="connsiteX9" fmla="*/ 10294012 w 12225315"/>
                <a:gd name="connsiteY9" fmla="*/ 683416 h 1204837"/>
                <a:gd name="connsiteX10" fmla="*/ 10294013 w 12225315"/>
                <a:gd name="connsiteY10" fmla="*/ 683416 h 1204837"/>
                <a:gd name="connsiteX11" fmla="*/ 10071576 w 12225315"/>
                <a:gd name="connsiteY11" fmla="*/ 460979 h 1204837"/>
                <a:gd name="connsiteX12" fmla="*/ 0 w 12225315"/>
                <a:gd name="connsiteY12" fmla="*/ 0 h 1204837"/>
                <a:gd name="connsiteX13" fmla="*/ 12225315 w 12225315"/>
                <a:gd name="connsiteY13" fmla="*/ 0 h 1204837"/>
                <a:gd name="connsiteX14" fmla="*/ 12225315 w 12225315"/>
                <a:gd name="connsiteY14" fmla="*/ 1204837 h 1204837"/>
                <a:gd name="connsiteX15" fmla="*/ 0 w 12225315"/>
                <a:gd name="connsiteY15" fmla="*/ 1204837 h 1204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225315" h="1204837">
                  <a:moveTo>
                    <a:pt x="2116899" y="460979"/>
                  </a:moveTo>
                  <a:cubicBezTo>
                    <a:pt x="2024763" y="460979"/>
                    <a:pt x="1945710" y="516998"/>
                    <a:pt x="1911942" y="596834"/>
                  </a:cubicBezTo>
                  <a:lnTo>
                    <a:pt x="1894462" y="683416"/>
                  </a:lnTo>
                  <a:lnTo>
                    <a:pt x="1894462" y="683415"/>
                  </a:lnTo>
                  <a:lnTo>
                    <a:pt x="1894462" y="683416"/>
                  </a:lnTo>
                  <a:lnTo>
                    <a:pt x="1894462" y="683416"/>
                  </a:lnTo>
                  <a:lnTo>
                    <a:pt x="1911942" y="769998"/>
                  </a:lnTo>
                  <a:cubicBezTo>
                    <a:pt x="1945710" y="849834"/>
                    <a:pt x="2024763" y="905852"/>
                    <a:pt x="2116899" y="905852"/>
                  </a:cubicBezTo>
                  <a:lnTo>
                    <a:pt x="10071575" y="905853"/>
                  </a:lnTo>
                  <a:cubicBezTo>
                    <a:pt x="10194424" y="905853"/>
                    <a:pt x="10294012" y="806265"/>
                    <a:pt x="10294012" y="683416"/>
                  </a:cubicBezTo>
                  <a:lnTo>
                    <a:pt x="10294013" y="683416"/>
                  </a:lnTo>
                  <a:cubicBezTo>
                    <a:pt x="10294013" y="560567"/>
                    <a:pt x="10194425" y="460979"/>
                    <a:pt x="10071576" y="460979"/>
                  </a:cubicBezTo>
                  <a:close/>
                  <a:moveTo>
                    <a:pt x="0" y="0"/>
                  </a:moveTo>
                  <a:lnTo>
                    <a:pt x="12225315" y="0"/>
                  </a:lnTo>
                  <a:lnTo>
                    <a:pt x="12225315" y="1204837"/>
                  </a:lnTo>
                  <a:lnTo>
                    <a:pt x="0" y="1204837"/>
                  </a:lnTo>
                  <a:close/>
                </a:path>
              </a:pathLst>
            </a:custGeom>
            <a:ln>
              <a:noFill/>
            </a:ln>
          </p:spPr>
          <p:style>
            <a:lnRef idx="2">
              <a:schemeClr val="accent6"/>
            </a:lnRef>
            <a:fillRef idx="1">
              <a:schemeClr val="lt1"/>
            </a:fillRef>
            <a:effectRef idx="0">
              <a:schemeClr val="accent6"/>
            </a:effectRef>
            <a:fontRef idx="minor">
              <a:schemeClr val="dk1"/>
            </a:fontRef>
          </p:style>
          <p:txBody>
            <a:bodyPr wrap="square" rtlCol="0" anchor="ctr">
              <a:noAutofit/>
            </a:bodyPr>
            <a:lstStyle/>
            <a:p>
              <a:pPr algn="ctr"/>
              <a:endParaRPr lang="en-US"/>
            </a:p>
          </p:txBody>
        </p:sp>
        <p:sp>
          <p:nvSpPr>
            <p:cNvPr id="36" name="Arrow: Up-Down 35">
              <a:extLst>
                <a:ext uri="{FF2B5EF4-FFF2-40B4-BE49-F238E27FC236}">
                  <a16:creationId xmlns:a16="http://schemas.microsoft.com/office/drawing/2014/main" id="{60D30BB0-6EF1-491F-B3E6-CF55A5ABCA56}"/>
                </a:ext>
              </a:extLst>
            </p:cNvPr>
            <p:cNvSpPr/>
            <p:nvPr/>
          </p:nvSpPr>
          <p:spPr>
            <a:xfrm flipH="1">
              <a:off x="4562841" y="2095796"/>
              <a:ext cx="228600" cy="623574"/>
            </a:xfrm>
            <a:prstGeom prst="upDownArrow">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DEAE4A2E-86EE-43AD-B26B-E7A8937ADD6B}"/>
                </a:ext>
              </a:extLst>
            </p:cNvPr>
            <p:cNvSpPr/>
            <p:nvPr/>
          </p:nvSpPr>
          <p:spPr>
            <a:xfrm>
              <a:off x="4455561" y="2203714"/>
              <a:ext cx="474376" cy="430887"/>
            </a:xfrm>
            <a:prstGeom prst="rect">
              <a:avLst/>
            </a:prstGeom>
            <a:solidFill>
              <a:srgbClr val="DA1A23"/>
            </a:solidFill>
            <a:ln>
              <a:solidFill>
                <a:schemeClr val="bg1">
                  <a:lumMod val="50000"/>
                </a:schemeClr>
              </a:solidFill>
            </a:ln>
            <a:effectLst>
              <a:softEdge rad="76200"/>
            </a:effectLst>
          </p:spPr>
          <p:txBody>
            <a:bodyPr wrap="square" lIns="91440" tIns="45720" rIns="91440" bIns="45720">
              <a:spAutoFit/>
            </a:bodyPr>
            <a:lstStyle/>
            <a:p>
              <a:pPr algn="ctr"/>
              <a:r>
                <a:rPr lang="en-US" sz="2200" b="1" cap="none" spc="0" dirty="0">
                  <a:ln w="0"/>
                  <a:solidFill>
                    <a:schemeClr val="bg1"/>
                  </a:solidFill>
                  <a:effectLst>
                    <a:innerShdw blurRad="114300">
                      <a:prstClr val="black"/>
                    </a:innerShdw>
                  </a:effectLst>
                  <a:latin typeface="Times New Roman" panose="02020603050405020304" pitchFamily="18" charset="0"/>
                  <a:cs typeface="Times New Roman" panose="02020603050405020304" pitchFamily="18" charset="0"/>
                </a:rPr>
                <a:t>35</a:t>
              </a:r>
            </a:p>
          </p:txBody>
        </p:sp>
        <p:sp>
          <p:nvSpPr>
            <p:cNvPr id="38" name="Rectangle 37">
              <a:extLst>
                <a:ext uri="{FF2B5EF4-FFF2-40B4-BE49-F238E27FC236}">
                  <a16:creationId xmlns:a16="http://schemas.microsoft.com/office/drawing/2014/main" id="{14BCCA22-F225-487D-ADD8-1369B286FB3D}"/>
                </a:ext>
              </a:extLst>
            </p:cNvPr>
            <p:cNvSpPr/>
            <p:nvPr/>
          </p:nvSpPr>
          <p:spPr>
            <a:xfrm>
              <a:off x="4413195" y="1669435"/>
              <a:ext cx="711743" cy="430887"/>
            </a:xfrm>
            <a:prstGeom prst="rect">
              <a:avLst/>
            </a:prstGeom>
            <a:noFill/>
            <a:ln w="28575">
              <a:noFill/>
            </a:ln>
          </p:spPr>
          <p:txBody>
            <a:bodyPr wrap="square" lIns="91440" tIns="45720" rIns="91440" bIns="45720">
              <a:spAutoFit/>
            </a:bodyPr>
            <a:lstStyle/>
            <a:p>
              <a:r>
                <a:rPr lang="en-US" sz="2200" b="1" dirty="0">
                  <a:solidFill>
                    <a:srgbClr val="DA1A23"/>
                  </a:solidFill>
                  <a:effectLst>
                    <a:innerShdw blurRad="63500" dist="50800" dir="2700000">
                      <a:prstClr val="black">
                        <a:alpha val="50000"/>
                      </a:prstClr>
                    </a:innerShdw>
                  </a:effectLst>
                  <a:latin typeface="Times New Roman" panose="02020603050405020304" pitchFamily="18" charset="0"/>
                  <a:cs typeface="Times New Roman" panose="02020603050405020304" pitchFamily="18" charset="0"/>
                </a:rPr>
                <a:t>UK</a:t>
              </a:r>
            </a:p>
          </p:txBody>
        </p:sp>
        <p:sp>
          <p:nvSpPr>
            <p:cNvPr id="48" name="TextBox 47">
              <a:extLst>
                <a:ext uri="{FF2B5EF4-FFF2-40B4-BE49-F238E27FC236}">
                  <a16:creationId xmlns:a16="http://schemas.microsoft.com/office/drawing/2014/main" id="{6A73C815-5474-49F7-95B7-CF7BCD8478E4}"/>
                </a:ext>
              </a:extLst>
            </p:cNvPr>
            <p:cNvSpPr txBox="1"/>
            <p:nvPr/>
          </p:nvSpPr>
          <p:spPr>
            <a:xfrm>
              <a:off x="10325116" y="1840057"/>
              <a:ext cx="2028412" cy="1107996"/>
            </a:xfrm>
            <a:prstGeom prst="rect">
              <a:avLst/>
            </a:prstGeom>
            <a:noFill/>
          </p:spPr>
          <p:txBody>
            <a:bodyPr wrap="square">
              <a:spAutoFit/>
            </a:bodyPr>
            <a:lstStyle/>
            <a:p>
              <a:r>
                <a:rPr lang="en-US" sz="2200" b="1" dirty="0">
                  <a:gradFill flip="none" rotWithShape="1">
                    <a:gsLst>
                      <a:gs pos="23000">
                        <a:srgbClr val="1B2C91"/>
                      </a:gs>
                      <a:gs pos="81000">
                        <a:srgbClr val="1B2C91"/>
                      </a:gs>
                    </a:gsLst>
                    <a:lin ang="0" scaled="1"/>
                    <a:tileRect/>
                  </a:gradFill>
                  <a:effectLst>
                    <a:innerShdw blurRad="63500" dist="50800" dir="2700000">
                      <a:prstClr val="black">
                        <a:alpha val="50000"/>
                      </a:prstClr>
                    </a:innerShdw>
                  </a:effectLst>
                  <a:latin typeface="Times New Roman" panose="02020603050405020304" pitchFamily="18" charset="0"/>
                  <a:cs typeface="Times New Roman" panose="02020603050405020304" pitchFamily="18" charset="0"/>
                </a:rPr>
                <a:t>High Uncertainty Avoidance </a:t>
              </a:r>
            </a:p>
          </p:txBody>
        </p:sp>
        <p:sp>
          <p:nvSpPr>
            <p:cNvPr id="49" name="Rectangle 48">
              <a:extLst>
                <a:ext uri="{FF2B5EF4-FFF2-40B4-BE49-F238E27FC236}">
                  <a16:creationId xmlns:a16="http://schemas.microsoft.com/office/drawing/2014/main" id="{47E5198F-73F6-476F-A5F4-2C1DC568F5D4}"/>
                </a:ext>
              </a:extLst>
            </p:cNvPr>
            <p:cNvSpPr/>
            <p:nvPr/>
          </p:nvSpPr>
          <p:spPr>
            <a:xfrm>
              <a:off x="58284" y="1770419"/>
              <a:ext cx="2555674" cy="1107996"/>
            </a:xfrm>
            <a:prstGeom prst="rect">
              <a:avLst/>
            </a:prstGeom>
            <a:noFill/>
            <a:ln w="28575">
              <a:noFill/>
            </a:ln>
          </p:spPr>
          <p:txBody>
            <a:bodyPr wrap="square" lIns="91440" tIns="45720" rIns="91440" bIns="45720">
              <a:spAutoFit/>
            </a:bodyPr>
            <a:lstStyle/>
            <a:p>
              <a:r>
                <a:rPr lang="en-US" sz="2200" b="1" dirty="0">
                  <a:gradFill flip="none" rotWithShape="1">
                    <a:gsLst>
                      <a:gs pos="23000">
                        <a:srgbClr val="1B2C91"/>
                      </a:gs>
                      <a:gs pos="81000">
                        <a:srgbClr val="1B2C91"/>
                      </a:gs>
                    </a:gsLst>
                    <a:lin ang="0" scaled="1"/>
                    <a:tileRect/>
                  </a:gradFill>
                  <a:effectLst>
                    <a:innerShdw blurRad="63500" dist="50800" dir="2700000">
                      <a:prstClr val="black">
                        <a:alpha val="50000"/>
                      </a:prstClr>
                    </a:innerShdw>
                  </a:effectLst>
                  <a:latin typeface="Times New Roman" panose="02020603050405020304" pitchFamily="18" charset="0"/>
                  <a:cs typeface="Times New Roman" panose="02020603050405020304" pitchFamily="18" charset="0"/>
                </a:rPr>
                <a:t>Low </a:t>
              </a:r>
            </a:p>
            <a:p>
              <a:r>
                <a:rPr lang="en-US" sz="2200" b="1" dirty="0">
                  <a:gradFill flip="none" rotWithShape="1">
                    <a:gsLst>
                      <a:gs pos="23000">
                        <a:srgbClr val="1B2C91"/>
                      </a:gs>
                      <a:gs pos="81000">
                        <a:srgbClr val="1B2C91"/>
                      </a:gs>
                    </a:gsLst>
                    <a:lin ang="0" scaled="1"/>
                    <a:tileRect/>
                  </a:gradFill>
                  <a:effectLst>
                    <a:innerShdw blurRad="63500" dist="50800" dir="2700000">
                      <a:prstClr val="black">
                        <a:alpha val="50000"/>
                      </a:prstClr>
                    </a:innerShdw>
                  </a:effectLst>
                  <a:latin typeface="Times New Roman" panose="02020603050405020304" pitchFamily="18" charset="0"/>
                  <a:cs typeface="Times New Roman" panose="02020603050405020304" pitchFamily="18" charset="0"/>
                </a:rPr>
                <a:t>Uncertainty Avoidance </a:t>
              </a:r>
            </a:p>
          </p:txBody>
        </p:sp>
        <p:sp>
          <p:nvSpPr>
            <p:cNvPr id="54" name="Rectangle 53">
              <a:extLst>
                <a:ext uri="{FF2B5EF4-FFF2-40B4-BE49-F238E27FC236}">
                  <a16:creationId xmlns:a16="http://schemas.microsoft.com/office/drawing/2014/main" id="{4EBF5540-8025-46D3-BD7C-3B73AFBB8A87}"/>
                </a:ext>
              </a:extLst>
            </p:cNvPr>
            <p:cNvSpPr/>
            <p:nvPr/>
          </p:nvSpPr>
          <p:spPr>
            <a:xfrm>
              <a:off x="3986891" y="316315"/>
              <a:ext cx="3788409" cy="646331"/>
            </a:xfrm>
            <a:prstGeom prst="rect">
              <a:avLst/>
            </a:prstGeom>
            <a:noFill/>
          </p:spPr>
          <p:txBody>
            <a:bodyPr wrap="none" lIns="91440" tIns="45720" rIns="91440" bIns="45720">
              <a:spAutoFit/>
            </a:bodyPr>
            <a:lstStyle/>
            <a:p>
              <a:pPr algn="ctr"/>
              <a:r>
                <a:rPr lang="en-US" sz="3600" b="1" cap="none" spc="0" dirty="0">
                  <a:ln w="0">
                    <a:noFill/>
                  </a:ln>
                  <a:effectLst>
                    <a:innerShdw blurRad="63500" dist="50800" dir="2700000">
                      <a:prstClr val="black">
                        <a:alpha val="50000"/>
                      </a:prstClr>
                    </a:innerShdw>
                  </a:effectLst>
                  <a:latin typeface="Times New Roman" panose="02020603050405020304" pitchFamily="18" charset="0"/>
                  <a:cs typeface="Times New Roman" panose="02020603050405020304" pitchFamily="18" charset="0"/>
                </a:rPr>
                <a:t>Hofstede’s Theory</a:t>
              </a:r>
            </a:p>
          </p:txBody>
        </p:sp>
        <p:graphicFrame>
          <p:nvGraphicFramePr>
            <p:cNvPr id="55" name="Chart 54">
              <a:extLst>
                <a:ext uri="{FF2B5EF4-FFF2-40B4-BE49-F238E27FC236}">
                  <a16:creationId xmlns:a16="http://schemas.microsoft.com/office/drawing/2014/main" id="{1D723DCA-3F3C-4111-B625-AD8C4BD8CD1E}"/>
                </a:ext>
              </a:extLst>
            </p:cNvPr>
            <p:cNvGraphicFramePr/>
            <p:nvPr>
              <p:extLst>
                <p:ext uri="{D42A27DB-BD31-4B8C-83A1-F6EECF244321}">
                  <p14:modId xmlns:p14="http://schemas.microsoft.com/office/powerpoint/2010/main" val="3586998951"/>
                </p:ext>
              </p:extLst>
            </p:nvPr>
          </p:nvGraphicFramePr>
          <p:xfrm>
            <a:off x="1754187" y="3611686"/>
            <a:ext cx="8683625" cy="1405247"/>
          </p:xfrm>
          <a:graphic>
            <a:graphicData uri="http://schemas.openxmlformats.org/drawingml/2006/chart">
              <c:chart xmlns:c="http://schemas.openxmlformats.org/drawingml/2006/chart" xmlns:r="http://schemas.openxmlformats.org/officeDocument/2006/relationships" r:id="rId4"/>
            </a:graphicData>
          </a:graphic>
        </p:graphicFrame>
        <p:sp>
          <p:nvSpPr>
            <p:cNvPr id="56" name="Freeform: Shape 55">
              <a:extLst>
                <a:ext uri="{FF2B5EF4-FFF2-40B4-BE49-F238E27FC236}">
                  <a16:creationId xmlns:a16="http://schemas.microsoft.com/office/drawing/2014/main" id="{2D916D60-DD92-4AEC-8CD8-8A7815E9F271}"/>
                </a:ext>
              </a:extLst>
            </p:cNvPr>
            <p:cNvSpPr/>
            <p:nvPr/>
          </p:nvSpPr>
          <p:spPr>
            <a:xfrm>
              <a:off x="0" y="3630893"/>
              <a:ext cx="12225315" cy="1204837"/>
            </a:xfrm>
            <a:custGeom>
              <a:avLst/>
              <a:gdLst>
                <a:gd name="connsiteX0" fmla="*/ 2116899 w 12225315"/>
                <a:gd name="connsiteY0" fmla="*/ 460979 h 1204837"/>
                <a:gd name="connsiteX1" fmla="*/ 1911942 w 12225315"/>
                <a:gd name="connsiteY1" fmla="*/ 596834 h 1204837"/>
                <a:gd name="connsiteX2" fmla="*/ 1894462 w 12225315"/>
                <a:gd name="connsiteY2" fmla="*/ 683416 h 1204837"/>
                <a:gd name="connsiteX3" fmla="*/ 1894462 w 12225315"/>
                <a:gd name="connsiteY3" fmla="*/ 683415 h 1204837"/>
                <a:gd name="connsiteX4" fmla="*/ 1894462 w 12225315"/>
                <a:gd name="connsiteY4" fmla="*/ 683416 h 1204837"/>
                <a:gd name="connsiteX5" fmla="*/ 1894462 w 12225315"/>
                <a:gd name="connsiteY5" fmla="*/ 683416 h 1204837"/>
                <a:gd name="connsiteX6" fmla="*/ 1911942 w 12225315"/>
                <a:gd name="connsiteY6" fmla="*/ 769998 h 1204837"/>
                <a:gd name="connsiteX7" fmla="*/ 2116899 w 12225315"/>
                <a:gd name="connsiteY7" fmla="*/ 905852 h 1204837"/>
                <a:gd name="connsiteX8" fmla="*/ 10071575 w 12225315"/>
                <a:gd name="connsiteY8" fmla="*/ 905853 h 1204837"/>
                <a:gd name="connsiteX9" fmla="*/ 10294012 w 12225315"/>
                <a:gd name="connsiteY9" fmla="*/ 683416 h 1204837"/>
                <a:gd name="connsiteX10" fmla="*/ 10294013 w 12225315"/>
                <a:gd name="connsiteY10" fmla="*/ 683416 h 1204837"/>
                <a:gd name="connsiteX11" fmla="*/ 10071576 w 12225315"/>
                <a:gd name="connsiteY11" fmla="*/ 460979 h 1204837"/>
                <a:gd name="connsiteX12" fmla="*/ 0 w 12225315"/>
                <a:gd name="connsiteY12" fmla="*/ 0 h 1204837"/>
                <a:gd name="connsiteX13" fmla="*/ 12225315 w 12225315"/>
                <a:gd name="connsiteY13" fmla="*/ 0 h 1204837"/>
                <a:gd name="connsiteX14" fmla="*/ 12225315 w 12225315"/>
                <a:gd name="connsiteY14" fmla="*/ 1204837 h 1204837"/>
                <a:gd name="connsiteX15" fmla="*/ 0 w 12225315"/>
                <a:gd name="connsiteY15" fmla="*/ 1204837 h 1204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225315" h="1204837">
                  <a:moveTo>
                    <a:pt x="2116899" y="460979"/>
                  </a:moveTo>
                  <a:cubicBezTo>
                    <a:pt x="2024763" y="460979"/>
                    <a:pt x="1945710" y="516998"/>
                    <a:pt x="1911942" y="596834"/>
                  </a:cubicBezTo>
                  <a:lnTo>
                    <a:pt x="1894462" y="683416"/>
                  </a:lnTo>
                  <a:lnTo>
                    <a:pt x="1894462" y="683415"/>
                  </a:lnTo>
                  <a:lnTo>
                    <a:pt x="1894462" y="683416"/>
                  </a:lnTo>
                  <a:lnTo>
                    <a:pt x="1894462" y="683416"/>
                  </a:lnTo>
                  <a:lnTo>
                    <a:pt x="1911942" y="769998"/>
                  </a:lnTo>
                  <a:cubicBezTo>
                    <a:pt x="1945710" y="849834"/>
                    <a:pt x="2024763" y="905852"/>
                    <a:pt x="2116899" y="905852"/>
                  </a:cubicBezTo>
                  <a:lnTo>
                    <a:pt x="10071575" y="905853"/>
                  </a:lnTo>
                  <a:cubicBezTo>
                    <a:pt x="10194424" y="905853"/>
                    <a:pt x="10294012" y="806265"/>
                    <a:pt x="10294012" y="683416"/>
                  </a:cubicBezTo>
                  <a:lnTo>
                    <a:pt x="10294013" y="683416"/>
                  </a:lnTo>
                  <a:cubicBezTo>
                    <a:pt x="10294013" y="560567"/>
                    <a:pt x="10194425" y="460979"/>
                    <a:pt x="10071576" y="460979"/>
                  </a:cubicBezTo>
                  <a:close/>
                  <a:moveTo>
                    <a:pt x="0" y="0"/>
                  </a:moveTo>
                  <a:lnTo>
                    <a:pt x="12225315" y="0"/>
                  </a:lnTo>
                  <a:lnTo>
                    <a:pt x="12225315" y="1204837"/>
                  </a:lnTo>
                  <a:lnTo>
                    <a:pt x="0" y="1204837"/>
                  </a:lnTo>
                  <a:close/>
                </a:path>
              </a:pathLst>
            </a:custGeom>
            <a:ln>
              <a:noFill/>
            </a:ln>
          </p:spPr>
          <p:style>
            <a:lnRef idx="2">
              <a:schemeClr val="accent6"/>
            </a:lnRef>
            <a:fillRef idx="1">
              <a:schemeClr val="lt1"/>
            </a:fillRef>
            <a:effectRef idx="0">
              <a:schemeClr val="accent6"/>
            </a:effectRef>
            <a:fontRef idx="minor">
              <a:schemeClr val="dk1"/>
            </a:fontRef>
          </p:style>
          <p:txBody>
            <a:bodyPr wrap="square" rtlCol="0" anchor="ctr">
              <a:noAutofit/>
            </a:bodyPr>
            <a:lstStyle/>
            <a:p>
              <a:pPr algn="ctr"/>
              <a:endParaRPr lang="en-US"/>
            </a:p>
          </p:txBody>
        </p:sp>
        <p:sp>
          <p:nvSpPr>
            <p:cNvPr id="59" name="Rectangle 58">
              <a:extLst>
                <a:ext uri="{FF2B5EF4-FFF2-40B4-BE49-F238E27FC236}">
                  <a16:creationId xmlns:a16="http://schemas.microsoft.com/office/drawing/2014/main" id="{3D767B5A-F234-43A8-848F-FF5A25350213}"/>
                </a:ext>
              </a:extLst>
            </p:cNvPr>
            <p:cNvSpPr/>
            <p:nvPr/>
          </p:nvSpPr>
          <p:spPr>
            <a:xfrm>
              <a:off x="160420" y="3971732"/>
              <a:ext cx="1923784" cy="769441"/>
            </a:xfrm>
            <a:prstGeom prst="rect">
              <a:avLst/>
            </a:prstGeom>
            <a:noFill/>
            <a:ln w="28575">
              <a:noFill/>
            </a:ln>
          </p:spPr>
          <p:txBody>
            <a:bodyPr wrap="square" lIns="91440" tIns="45720" rIns="91440" bIns="45720">
              <a:spAutoFit/>
            </a:bodyPr>
            <a:lstStyle/>
            <a:p>
              <a:r>
                <a:rPr lang="en-US" sz="2200" b="1" dirty="0">
                  <a:gradFill flip="none" rotWithShape="1">
                    <a:gsLst>
                      <a:gs pos="23000">
                        <a:srgbClr val="1B2C91"/>
                      </a:gs>
                      <a:gs pos="81000">
                        <a:srgbClr val="1B2C91"/>
                      </a:gs>
                    </a:gsLst>
                    <a:lin ang="0" scaled="1"/>
                    <a:tileRect/>
                  </a:gradFill>
                  <a:effectLst>
                    <a:innerShdw blurRad="63500" dist="50800" dir="2700000">
                      <a:prstClr val="black">
                        <a:alpha val="50000"/>
                      </a:prstClr>
                    </a:innerShdw>
                  </a:effectLst>
                  <a:latin typeface="Times New Roman" panose="02020603050405020304" pitchFamily="18" charset="0"/>
                  <a:cs typeface="Times New Roman" panose="02020603050405020304" pitchFamily="18" charset="0"/>
                </a:rPr>
                <a:t>Short Term Orientation </a:t>
              </a:r>
            </a:p>
          </p:txBody>
        </p:sp>
        <p:sp>
          <p:nvSpPr>
            <p:cNvPr id="61" name="Rectangle 60">
              <a:extLst>
                <a:ext uri="{FF2B5EF4-FFF2-40B4-BE49-F238E27FC236}">
                  <a16:creationId xmlns:a16="http://schemas.microsoft.com/office/drawing/2014/main" id="{FE3295A6-327D-418B-B358-445E6121D8E8}"/>
                </a:ext>
              </a:extLst>
            </p:cNvPr>
            <p:cNvSpPr/>
            <p:nvPr/>
          </p:nvSpPr>
          <p:spPr>
            <a:xfrm>
              <a:off x="10301531" y="3906353"/>
              <a:ext cx="1923784" cy="769441"/>
            </a:xfrm>
            <a:prstGeom prst="rect">
              <a:avLst/>
            </a:prstGeom>
            <a:noFill/>
            <a:ln w="28575">
              <a:noFill/>
            </a:ln>
          </p:spPr>
          <p:txBody>
            <a:bodyPr wrap="square" lIns="91440" tIns="45720" rIns="91440" bIns="45720">
              <a:spAutoFit/>
            </a:bodyPr>
            <a:lstStyle/>
            <a:p>
              <a:r>
                <a:rPr lang="en-US" sz="2200" b="1" dirty="0">
                  <a:gradFill flip="none" rotWithShape="1">
                    <a:gsLst>
                      <a:gs pos="23000">
                        <a:srgbClr val="1B2C91"/>
                      </a:gs>
                      <a:gs pos="81000">
                        <a:srgbClr val="1B2C91"/>
                      </a:gs>
                    </a:gsLst>
                    <a:lin ang="0" scaled="1"/>
                    <a:tileRect/>
                  </a:gradFill>
                  <a:effectLst>
                    <a:innerShdw blurRad="63500" dist="50800" dir="2700000">
                      <a:prstClr val="black">
                        <a:alpha val="50000"/>
                      </a:prstClr>
                    </a:innerShdw>
                  </a:effectLst>
                  <a:latin typeface="Times New Roman" panose="02020603050405020304" pitchFamily="18" charset="0"/>
                  <a:cs typeface="Times New Roman" panose="02020603050405020304" pitchFamily="18" charset="0"/>
                </a:rPr>
                <a:t>Long Term Orientation</a:t>
              </a:r>
            </a:p>
          </p:txBody>
        </p:sp>
        <p:sp>
          <p:nvSpPr>
            <p:cNvPr id="66" name="Arrow: Up-Down 65">
              <a:extLst>
                <a:ext uri="{FF2B5EF4-FFF2-40B4-BE49-F238E27FC236}">
                  <a16:creationId xmlns:a16="http://schemas.microsoft.com/office/drawing/2014/main" id="{4971696E-5366-402D-9BBC-4F64AA767780}"/>
                </a:ext>
              </a:extLst>
            </p:cNvPr>
            <p:cNvSpPr/>
            <p:nvPr/>
          </p:nvSpPr>
          <p:spPr>
            <a:xfrm flipH="1">
              <a:off x="8733404" y="3991881"/>
              <a:ext cx="228600" cy="623574"/>
            </a:xfrm>
            <a:prstGeom prst="upDownArrow">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EA201EBF-336E-410D-9CDF-60BBB150F658}"/>
                </a:ext>
              </a:extLst>
            </p:cNvPr>
            <p:cNvSpPr/>
            <p:nvPr/>
          </p:nvSpPr>
          <p:spPr>
            <a:xfrm>
              <a:off x="8610082" y="4099799"/>
              <a:ext cx="474376" cy="430887"/>
            </a:xfrm>
            <a:prstGeom prst="rect">
              <a:avLst/>
            </a:prstGeom>
            <a:solidFill>
              <a:srgbClr val="1B2C91"/>
            </a:solidFill>
            <a:effectLst>
              <a:softEdge rad="76200"/>
            </a:effectLst>
          </p:spPr>
          <p:txBody>
            <a:bodyPr wrap="square" lIns="91440" tIns="45720" rIns="91440" bIns="45720">
              <a:spAutoFit/>
            </a:bodyPr>
            <a:lstStyle/>
            <a:p>
              <a:pPr algn="ctr"/>
              <a:r>
                <a:rPr lang="en-US" sz="2200" b="1" dirty="0">
                  <a:ln w="0">
                    <a:solidFill>
                      <a:schemeClr val="bg1">
                        <a:lumMod val="65000"/>
                      </a:schemeClr>
                    </a:solidFill>
                  </a:ln>
                  <a:solidFill>
                    <a:schemeClr val="bg1"/>
                  </a:solidFill>
                  <a:effectLst>
                    <a:innerShdw blurRad="114300">
                      <a:prstClr val="black"/>
                    </a:innerShdw>
                  </a:effectLst>
                  <a:latin typeface="Times New Roman" panose="02020603050405020304" pitchFamily="18" charset="0"/>
                  <a:cs typeface="Times New Roman" panose="02020603050405020304" pitchFamily="18" charset="0"/>
                </a:rPr>
                <a:t>87</a:t>
              </a:r>
              <a:endParaRPr lang="en-US" sz="2200" b="1" cap="none" spc="0" dirty="0">
                <a:ln w="0">
                  <a:solidFill>
                    <a:schemeClr val="bg1">
                      <a:lumMod val="65000"/>
                    </a:schemeClr>
                  </a:solidFill>
                </a:ln>
                <a:solidFill>
                  <a:schemeClr val="bg1"/>
                </a:solidFill>
                <a:effectLst>
                  <a:innerShdw blurRad="114300">
                    <a:prstClr val="black"/>
                  </a:innerShdw>
                </a:effectLst>
                <a:latin typeface="Times New Roman" panose="02020603050405020304" pitchFamily="18" charset="0"/>
                <a:cs typeface="Times New Roman" panose="02020603050405020304" pitchFamily="18" charset="0"/>
              </a:endParaRPr>
            </a:p>
          </p:txBody>
        </p:sp>
        <p:sp>
          <p:nvSpPr>
            <p:cNvPr id="68" name="Rectangle 67">
              <a:extLst>
                <a:ext uri="{FF2B5EF4-FFF2-40B4-BE49-F238E27FC236}">
                  <a16:creationId xmlns:a16="http://schemas.microsoft.com/office/drawing/2014/main" id="{CA2E67B4-2E4A-4D39-845D-9CAC7E0EE710}"/>
                </a:ext>
              </a:extLst>
            </p:cNvPr>
            <p:cNvSpPr/>
            <p:nvPr/>
          </p:nvSpPr>
          <p:spPr>
            <a:xfrm>
              <a:off x="8439380" y="3629688"/>
              <a:ext cx="1013004" cy="430887"/>
            </a:xfrm>
            <a:prstGeom prst="rect">
              <a:avLst/>
            </a:prstGeom>
            <a:noFill/>
            <a:ln w="28575">
              <a:noFill/>
            </a:ln>
          </p:spPr>
          <p:txBody>
            <a:bodyPr wrap="square" lIns="91440" tIns="45720" rIns="91440" bIns="45720">
              <a:spAutoFit/>
            </a:bodyPr>
            <a:lstStyle/>
            <a:p>
              <a:r>
                <a:rPr lang="en-US" sz="2200" b="1" dirty="0">
                  <a:solidFill>
                    <a:srgbClr val="FFC000"/>
                  </a:solidFill>
                  <a:effectLst>
                    <a:innerShdw blurRad="63500" dist="50800" dir="2700000">
                      <a:prstClr val="black">
                        <a:alpha val="50000"/>
                      </a:prstClr>
                    </a:innerShdw>
                  </a:effectLst>
                  <a:latin typeface="Times New Roman" panose="02020603050405020304" pitchFamily="18" charset="0"/>
                  <a:cs typeface="Times New Roman" panose="02020603050405020304" pitchFamily="18" charset="0"/>
                </a:rPr>
                <a:t>China</a:t>
              </a:r>
            </a:p>
          </p:txBody>
        </p:sp>
        <p:graphicFrame>
          <p:nvGraphicFramePr>
            <p:cNvPr id="57" name="Chart 56">
              <a:extLst>
                <a:ext uri="{FF2B5EF4-FFF2-40B4-BE49-F238E27FC236}">
                  <a16:creationId xmlns:a16="http://schemas.microsoft.com/office/drawing/2014/main" id="{1EC8C7AC-EBE6-4E67-94E1-EF89E5514868}"/>
                </a:ext>
              </a:extLst>
            </p:cNvPr>
            <p:cNvGraphicFramePr/>
            <p:nvPr>
              <p:extLst>
                <p:ext uri="{D42A27DB-BD31-4B8C-83A1-F6EECF244321}">
                  <p14:modId xmlns:p14="http://schemas.microsoft.com/office/powerpoint/2010/main" val="2576356605"/>
                </p:ext>
              </p:extLst>
            </p:nvPr>
          </p:nvGraphicFramePr>
          <p:xfrm>
            <a:off x="1743776" y="5439945"/>
            <a:ext cx="8683625" cy="1405247"/>
          </p:xfrm>
          <a:graphic>
            <a:graphicData uri="http://schemas.openxmlformats.org/drawingml/2006/chart">
              <c:chart xmlns:c="http://schemas.openxmlformats.org/drawingml/2006/chart" xmlns:r="http://schemas.openxmlformats.org/officeDocument/2006/relationships" r:id="rId5"/>
            </a:graphicData>
          </a:graphic>
        </p:graphicFrame>
        <p:sp>
          <p:nvSpPr>
            <p:cNvPr id="58" name="Freeform: Shape 57">
              <a:extLst>
                <a:ext uri="{FF2B5EF4-FFF2-40B4-BE49-F238E27FC236}">
                  <a16:creationId xmlns:a16="http://schemas.microsoft.com/office/drawing/2014/main" id="{A7C1421F-E5AF-4D38-958C-4CC3E373C704}"/>
                </a:ext>
              </a:extLst>
            </p:cNvPr>
            <p:cNvSpPr/>
            <p:nvPr/>
          </p:nvSpPr>
          <p:spPr>
            <a:xfrm>
              <a:off x="-10411" y="5459152"/>
              <a:ext cx="12225315" cy="1204837"/>
            </a:xfrm>
            <a:custGeom>
              <a:avLst/>
              <a:gdLst>
                <a:gd name="connsiteX0" fmla="*/ 2116899 w 12225315"/>
                <a:gd name="connsiteY0" fmla="*/ 460979 h 1204837"/>
                <a:gd name="connsiteX1" fmla="*/ 1911942 w 12225315"/>
                <a:gd name="connsiteY1" fmla="*/ 596834 h 1204837"/>
                <a:gd name="connsiteX2" fmla="*/ 1894462 w 12225315"/>
                <a:gd name="connsiteY2" fmla="*/ 683416 h 1204837"/>
                <a:gd name="connsiteX3" fmla="*/ 1894462 w 12225315"/>
                <a:gd name="connsiteY3" fmla="*/ 683415 h 1204837"/>
                <a:gd name="connsiteX4" fmla="*/ 1894462 w 12225315"/>
                <a:gd name="connsiteY4" fmla="*/ 683416 h 1204837"/>
                <a:gd name="connsiteX5" fmla="*/ 1894462 w 12225315"/>
                <a:gd name="connsiteY5" fmla="*/ 683416 h 1204837"/>
                <a:gd name="connsiteX6" fmla="*/ 1911942 w 12225315"/>
                <a:gd name="connsiteY6" fmla="*/ 769998 h 1204837"/>
                <a:gd name="connsiteX7" fmla="*/ 2116899 w 12225315"/>
                <a:gd name="connsiteY7" fmla="*/ 905852 h 1204837"/>
                <a:gd name="connsiteX8" fmla="*/ 10071575 w 12225315"/>
                <a:gd name="connsiteY8" fmla="*/ 905853 h 1204837"/>
                <a:gd name="connsiteX9" fmla="*/ 10294012 w 12225315"/>
                <a:gd name="connsiteY9" fmla="*/ 683416 h 1204837"/>
                <a:gd name="connsiteX10" fmla="*/ 10294013 w 12225315"/>
                <a:gd name="connsiteY10" fmla="*/ 683416 h 1204837"/>
                <a:gd name="connsiteX11" fmla="*/ 10071576 w 12225315"/>
                <a:gd name="connsiteY11" fmla="*/ 460979 h 1204837"/>
                <a:gd name="connsiteX12" fmla="*/ 0 w 12225315"/>
                <a:gd name="connsiteY12" fmla="*/ 0 h 1204837"/>
                <a:gd name="connsiteX13" fmla="*/ 12225315 w 12225315"/>
                <a:gd name="connsiteY13" fmla="*/ 0 h 1204837"/>
                <a:gd name="connsiteX14" fmla="*/ 12225315 w 12225315"/>
                <a:gd name="connsiteY14" fmla="*/ 1204837 h 1204837"/>
                <a:gd name="connsiteX15" fmla="*/ 0 w 12225315"/>
                <a:gd name="connsiteY15" fmla="*/ 1204837 h 1204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225315" h="1204837">
                  <a:moveTo>
                    <a:pt x="2116899" y="460979"/>
                  </a:moveTo>
                  <a:cubicBezTo>
                    <a:pt x="2024763" y="460979"/>
                    <a:pt x="1945710" y="516998"/>
                    <a:pt x="1911942" y="596834"/>
                  </a:cubicBezTo>
                  <a:lnTo>
                    <a:pt x="1894462" y="683416"/>
                  </a:lnTo>
                  <a:lnTo>
                    <a:pt x="1894462" y="683415"/>
                  </a:lnTo>
                  <a:lnTo>
                    <a:pt x="1894462" y="683416"/>
                  </a:lnTo>
                  <a:lnTo>
                    <a:pt x="1894462" y="683416"/>
                  </a:lnTo>
                  <a:lnTo>
                    <a:pt x="1911942" y="769998"/>
                  </a:lnTo>
                  <a:cubicBezTo>
                    <a:pt x="1945710" y="849834"/>
                    <a:pt x="2024763" y="905852"/>
                    <a:pt x="2116899" y="905852"/>
                  </a:cubicBezTo>
                  <a:lnTo>
                    <a:pt x="10071575" y="905853"/>
                  </a:lnTo>
                  <a:cubicBezTo>
                    <a:pt x="10194424" y="905853"/>
                    <a:pt x="10294012" y="806265"/>
                    <a:pt x="10294012" y="683416"/>
                  </a:cubicBezTo>
                  <a:lnTo>
                    <a:pt x="10294013" y="683416"/>
                  </a:lnTo>
                  <a:cubicBezTo>
                    <a:pt x="10294013" y="560567"/>
                    <a:pt x="10194425" y="460979"/>
                    <a:pt x="10071576" y="460979"/>
                  </a:cubicBezTo>
                  <a:close/>
                  <a:moveTo>
                    <a:pt x="0" y="0"/>
                  </a:moveTo>
                  <a:lnTo>
                    <a:pt x="12225315" y="0"/>
                  </a:lnTo>
                  <a:lnTo>
                    <a:pt x="12225315" y="1204837"/>
                  </a:lnTo>
                  <a:lnTo>
                    <a:pt x="0" y="1204837"/>
                  </a:lnTo>
                  <a:close/>
                </a:path>
              </a:pathLst>
            </a:custGeom>
            <a:ln>
              <a:noFill/>
            </a:ln>
          </p:spPr>
          <p:style>
            <a:lnRef idx="2">
              <a:schemeClr val="accent6"/>
            </a:lnRef>
            <a:fillRef idx="1">
              <a:schemeClr val="lt1"/>
            </a:fillRef>
            <a:effectRef idx="0">
              <a:schemeClr val="accent6"/>
            </a:effectRef>
            <a:fontRef idx="minor">
              <a:schemeClr val="dk1"/>
            </a:fontRef>
          </p:style>
          <p:txBody>
            <a:bodyPr wrap="square" rtlCol="0" anchor="ctr">
              <a:noAutofit/>
            </a:bodyPr>
            <a:lstStyle/>
            <a:p>
              <a:pPr algn="ctr"/>
              <a:endParaRPr lang="en-US"/>
            </a:p>
          </p:txBody>
        </p:sp>
        <p:sp>
          <p:nvSpPr>
            <p:cNvPr id="60" name="Rectangle 59">
              <a:extLst>
                <a:ext uri="{FF2B5EF4-FFF2-40B4-BE49-F238E27FC236}">
                  <a16:creationId xmlns:a16="http://schemas.microsoft.com/office/drawing/2014/main" id="{BDFD98A3-20E6-4B8C-9C23-B79292446A17}"/>
                </a:ext>
              </a:extLst>
            </p:cNvPr>
            <p:cNvSpPr/>
            <p:nvPr/>
          </p:nvSpPr>
          <p:spPr>
            <a:xfrm>
              <a:off x="160420" y="5910687"/>
              <a:ext cx="1923784" cy="430887"/>
            </a:xfrm>
            <a:prstGeom prst="rect">
              <a:avLst/>
            </a:prstGeom>
            <a:noFill/>
            <a:ln w="28575">
              <a:noFill/>
            </a:ln>
          </p:spPr>
          <p:txBody>
            <a:bodyPr wrap="square" lIns="91440" tIns="45720" rIns="91440" bIns="45720">
              <a:spAutoFit/>
            </a:bodyPr>
            <a:lstStyle/>
            <a:p>
              <a:r>
                <a:rPr lang="en-US" sz="2200" b="1" dirty="0">
                  <a:gradFill flip="none" rotWithShape="1">
                    <a:gsLst>
                      <a:gs pos="23000">
                        <a:srgbClr val="1B2C91"/>
                      </a:gs>
                      <a:gs pos="81000">
                        <a:srgbClr val="1B2C91"/>
                      </a:gs>
                    </a:gsLst>
                    <a:lin ang="0" scaled="1"/>
                    <a:tileRect/>
                  </a:gradFill>
                  <a:effectLst>
                    <a:innerShdw blurRad="63500" dist="50800" dir="2700000">
                      <a:prstClr val="black">
                        <a:alpha val="50000"/>
                      </a:prstClr>
                    </a:innerShdw>
                  </a:effectLst>
                  <a:latin typeface="Times New Roman" panose="02020603050405020304" pitchFamily="18" charset="0"/>
                  <a:cs typeface="Times New Roman" panose="02020603050405020304" pitchFamily="18" charset="0"/>
                </a:rPr>
                <a:t>Restraint</a:t>
              </a:r>
            </a:p>
          </p:txBody>
        </p:sp>
        <p:sp>
          <p:nvSpPr>
            <p:cNvPr id="62" name="Rectangle 61">
              <a:extLst>
                <a:ext uri="{FF2B5EF4-FFF2-40B4-BE49-F238E27FC236}">
                  <a16:creationId xmlns:a16="http://schemas.microsoft.com/office/drawing/2014/main" id="{0E78349C-5827-4EE3-9203-DD0C58710A4D}"/>
                </a:ext>
              </a:extLst>
            </p:cNvPr>
            <p:cNvSpPr/>
            <p:nvPr/>
          </p:nvSpPr>
          <p:spPr>
            <a:xfrm>
              <a:off x="10357027" y="5894644"/>
              <a:ext cx="1923784" cy="430887"/>
            </a:xfrm>
            <a:prstGeom prst="rect">
              <a:avLst/>
            </a:prstGeom>
            <a:noFill/>
            <a:ln w="28575">
              <a:noFill/>
            </a:ln>
          </p:spPr>
          <p:txBody>
            <a:bodyPr wrap="square" lIns="91440" tIns="45720" rIns="91440" bIns="45720">
              <a:spAutoFit/>
            </a:bodyPr>
            <a:lstStyle/>
            <a:p>
              <a:r>
                <a:rPr lang="en-US" sz="2200" b="1" dirty="0">
                  <a:gradFill flip="none" rotWithShape="1">
                    <a:gsLst>
                      <a:gs pos="23000">
                        <a:srgbClr val="1B2C91"/>
                      </a:gs>
                      <a:gs pos="81000">
                        <a:srgbClr val="1B2C91"/>
                      </a:gs>
                    </a:gsLst>
                    <a:lin ang="0" scaled="1"/>
                    <a:tileRect/>
                  </a:gradFill>
                  <a:effectLst>
                    <a:innerShdw blurRad="63500" dist="50800" dir="2700000">
                      <a:prstClr val="black">
                        <a:alpha val="50000"/>
                      </a:prstClr>
                    </a:innerShdw>
                  </a:effectLst>
                  <a:latin typeface="Times New Roman" panose="02020603050405020304" pitchFamily="18" charset="0"/>
                  <a:cs typeface="Times New Roman" panose="02020603050405020304" pitchFamily="18" charset="0"/>
                </a:rPr>
                <a:t>Indulgence</a:t>
              </a:r>
            </a:p>
          </p:txBody>
        </p:sp>
        <p:sp>
          <p:nvSpPr>
            <p:cNvPr id="69" name="Arrow: Up-Down 68">
              <a:extLst>
                <a:ext uri="{FF2B5EF4-FFF2-40B4-BE49-F238E27FC236}">
                  <a16:creationId xmlns:a16="http://schemas.microsoft.com/office/drawing/2014/main" id="{AC108DD6-6BE7-4851-80B2-BA18FCF17FDA}"/>
                </a:ext>
              </a:extLst>
            </p:cNvPr>
            <p:cNvSpPr/>
            <p:nvPr/>
          </p:nvSpPr>
          <p:spPr>
            <a:xfrm flipH="1">
              <a:off x="7250584" y="5802769"/>
              <a:ext cx="228600" cy="623574"/>
            </a:xfrm>
            <a:prstGeom prst="upDownArrow">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F41ACD24-E1E0-4FA9-8D90-C375B30AD230}"/>
                </a:ext>
              </a:extLst>
            </p:cNvPr>
            <p:cNvSpPr/>
            <p:nvPr/>
          </p:nvSpPr>
          <p:spPr>
            <a:xfrm>
              <a:off x="7143304" y="5910687"/>
              <a:ext cx="474376" cy="430887"/>
            </a:xfrm>
            <a:prstGeom prst="rect">
              <a:avLst/>
            </a:prstGeom>
            <a:solidFill>
              <a:srgbClr val="1B2C91"/>
            </a:solidFill>
            <a:effectLst>
              <a:softEdge rad="76200"/>
            </a:effectLst>
          </p:spPr>
          <p:txBody>
            <a:bodyPr wrap="square" lIns="91440" tIns="45720" rIns="91440" bIns="45720">
              <a:spAutoFit/>
            </a:bodyPr>
            <a:lstStyle/>
            <a:p>
              <a:pPr algn="ctr"/>
              <a:r>
                <a:rPr lang="en-US" sz="2200" b="1" dirty="0">
                  <a:ln w="0">
                    <a:solidFill>
                      <a:schemeClr val="bg1">
                        <a:lumMod val="65000"/>
                      </a:schemeClr>
                    </a:solidFill>
                  </a:ln>
                  <a:solidFill>
                    <a:schemeClr val="bg1"/>
                  </a:solidFill>
                  <a:effectLst>
                    <a:innerShdw blurRad="114300">
                      <a:prstClr val="black"/>
                    </a:innerShdw>
                  </a:effectLst>
                  <a:latin typeface="Times New Roman" panose="02020603050405020304" pitchFamily="18" charset="0"/>
                  <a:cs typeface="Times New Roman" panose="02020603050405020304" pitchFamily="18" charset="0"/>
                </a:rPr>
                <a:t>69</a:t>
              </a:r>
              <a:endParaRPr lang="en-US" sz="2200" b="1" cap="none" spc="0" dirty="0">
                <a:ln w="0">
                  <a:solidFill>
                    <a:schemeClr val="bg1">
                      <a:lumMod val="65000"/>
                    </a:schemeClr>
                  </a:solidFill>
                </a:ln>
                <a:solidFill>
                  <a:schemeClr val="bg1"/>
                </a:solidFill>
                <a:effectLst>
                  <a:innerShdw blurRad="114300">
                    <a:prstClr val="black"/>
                  </a:innerShdw>
                </a:effectLst>
                <a:latin typeface="Times New Roman" panose="02020603050405020304" pitchFamily="18" charset="0"/>
                <a:cs typeface="Times New Roman" panose="02020603050405020304" pitchFamily="18" charset="0"/>
              </a:endParaRPr>
            </a:p>
          </p:txBody>
        </p:sp>
        <p:sp>
          <p:nvSpPr>
            <p:cNvPr id="71" name="Rectangle 70">
              <a:extLst>
                <a:ext uri="{FF2B5EF4-FFF2-40B4-BE49-F238E27FC236}">
                  <a16:creationId xmlns:a16="http://schemas.microsoft.com/office/drawing/2014/main" id="{B0A0585B-4011-470F-9C8C-AC2049E9A6D7}"/>
                </a:ext>
              </a:extLst>
            </p:cNvPr>
            <p:cNvSpPr/>
            <p:nvPr/>
          </p:nvSpPr>
          <p:spPr>
            <a:xfrm>
              <a:off x="7075095" y="5424911"/>
              <a:ext cx="624666" cy="430887"/>
            </a:xfrm>
            <a:prstGeom prst="rect">
              <a:avLst/>
            </a:prstGeom>
            <a:noFill/>
            <a:ln w="28575">
              <a:noFill/>
            </a:ln>
          </p:spPr>
          <p:txBody>
            <a:bodyPr wrap="square" lIns="91440" tIns="45720" rIns="91440" bIns="45720">
              <a:spAutoFit/>
            </a:bodyPr>
            <a:lstStyle/>
            <a:p>
              <a:r>
                <a:rPr lang="en-US" sz="2200" b="1" dirty="0">
                  <a:solidFill>
                    <a:srgbClr val="DA1A23"/>
                  </a:solidFill>
                  <a:effectLst>
                    <a:innerShdw blurRad="63500" dist="50800" dir="2700000">
                      <a:prstClr val="black">
                        <a:alpha val="50000"/>
                      </a:prstClr>
                    </a:innerShdw>
                  </a:effectLst>
                  <a:latin typeface="Times New Roman" panose="02020603050405020304" pitchFamily="18" charset="0"/>
                  <a:cs typeface="Times New Roman" panose="02020603050405020304" pitchFamily="18" charset="0"/>
                </a:rPr>
                <a:t>UK </a:t>
              </a:r>
            </a:p>
          </p:txBody>
        </p:sp>
        <p:sp>
          <p:nvSpPr>
            <p:cNvPr id="78" name="TextBox 77">
              <a:extLst>
                <a:ext uri="{FF2B5EF4-FFF2-40B4-BE49-F238E27FC236}">
                  <a16:creationId xmlns:a16="http://schemas.microsoft.com/office/drawing/2014/main" id="{53FAEF7E-DC22-433B-8E38-33323D148ECC}"/>
                </a:ext>
              </a:extLst>
            </p:cNvPr>
            <p:cNvSpPr txBox="1"/>
            <p:nvPr/>
          </p:nvSpPr>
          <p:spPr>
            <a:xfrm>
              <a:off x="3676778" y="3159686"/>
              <a:ext cx="4718071" cy="523220"/>
            </a:xfrm>
            <a:prstGeom prst="rect">
              <a:avLst/>
            </a:prstGeom>
            <a:noFill/>
          </p:spPr>
          <p:txBody>
            <a:bodyPr wrap="square">
              <a:spAutoFit/>
            </a:bodyPr>
            <a:lstStyle/>
            <a:p>
              <a:pPr algn="ctr"/>
              <a:r>
                <a:rPr lang="en-GB" sz="2800" u="sng" dirty="0">
                  <a:ln w="3175">
                    <a:noFill/>
                  </a:ln>
                  <a:solidFill>
                    <a:srgbClr val="1B2C91"/>
                  </a:solidFill>
                  <a:effectLst>
                    <a:innerShdw blurRad="114300">
                      <a:prstClr val="black"/>
                    </a:innerShdw>
                  </a:effectLst>
                  <a:latin typeface="Times New Roman" panose="02020603050405020304" pitchFamily="18" charset="0"/>
                  <a:cs typeface="Times New Roman" panose="02020603050405020304" pitchFamily="18" charset="0"/>
                </a:rPr>
                <a:t>Long Term Orientation</a:t>
              </a:r>
              <a:endParaRPr lang="en-US" sz="2800" u="sng" dirty="0">
                <a:ln w="3175">
                  <a:noFill/>
                </a:ln>
                <a:solidFill>
                  <a:srgbClr val="1B2C91"/>
                </a:solidFill>
                <a:effectLst>
                  <a:innerShdw blurRad="114300">
                    <a:prstClr val="black"/>
                  </a:innerShdw>
                </a:effectLst>
                <a:latin typeface="Times New Roman" panose="02020603050405020304" pitchFamily="18" charset="0"/>
                <a:cs typeface="Times New Roman" panose="02020603050405020304" pitchFamily="18" charset="0"/>
              </a:endParaRPr>
            </a:p>
          </p:txBody>
        </p:sp>
        <p:sp>
          <p:nvSpPr>
            <p:cNvPr id="79" name="TextBox 78">
              <a:extLst>
                <a:ext uri="{FF2B5EF4-FFF2-40B4-BE49-F238E27FC236}">
                  <a16:creationId xmlns:a16="http://schemas.microsoft.com/office/drawing/2014/main" id="{844EEB74-4B1F-4956-9D7D-609133B41024}"/>
                </a:ext>
              </a:extLst>
            </p:cNvPr>
            <p:cNvSpPr txBox="1"/>
            <p:nvPr/>
          </p:nvSpPr>
          <p:spPr>
            <a:xfrm>
              <a:off x="4857036" y="5001005"/>
              <a:ext cx="2171434" cy="523220"/>
            </a:xfrm>
            <a:prstGeom prst="rect">
              <a:avLst/>
            </a:prstGeom>
            <a:noFill/>
          </p:spPr>
          <p:txBody>
            <a:bodyPr wrap="square">
              <a:spAutoFit/>
            </a:bodyPr>
            <a:lstStyle/>
            <a:p>
              <a:pPr algn="ctr"/>
              <a:r>
                <a:rPr lang="en-GB" sz="2800" u="sng" dirty="0">
                  <a:ln w="3175">
                    <a:noFill/>
                  </a:ln>
                  <a:solidFill>
                    <a:srgbClr val="1B2C91"/>
                  </a:solidFill>
                  <a:effectLst>
                    <a:innerShdw blurRad="114300">
                      <a:prstClr val="black"/>
                    </a:innerShdw>
                  </a:effectLst>
                  <a:latin typeface="Times New Roman" panose="02020603050405020304" pitchFamily="18" charset="0"/>
                  <a:cs typeface="Times New Roman" panose="02020603050405020304" pitchFamily="18" charset="0"/>
                </a:rPr>
                <a:t>Indulgence</a:t>
              </a:r>
              <a:endParaRPr lang="en-US" sz="2800" u="sng" dirty="0">
                <a:ln w="3175">
                  <a:noFill/>
                </a:ln>
                <a:solidFill>
                  <a:srgbClr val="1B2C91"/>
                </a:solidFill>
                <a:effectLst>
                  <a:innerShdw blurRad="114300">
                    <a:prstClr val="black"/>
                  </a:innerShdw>
                </a:effectLst>
                <a:latin typeface="Times New Roman" panose="02020603050405020304" pitchFamily="18" charset="0"/>
                <a:cs typeface="Times New Roman" panose="02020603050405020304" pitchFamily="18" charset="0"/>
              </a:endParaRPr>
            </a:p>
          </p:txBody>
        </p:sp>
        <p:sp>
          <p:nvSpPr>
            <p:cNvPr id="44" name="Rectangle 43">
              <a:extLst>
                <a:ext uri="{FF2B5EF4-FFF2-40B4-BE49-F238E27FC236}">
                  <a16:creationId xmlns:a16="http://schemas.microsoft.com/office/drawing/2014/main" id="{B5FB614C-261C-4012-8DDC-E1ECC5A04974}"/>
                </a:ext>
              </a:extLst>
            </p:cNvPr>
            <p:cNvSpPr/>
            <p:nvPr/>
          </p:nvSpPr>
          <p:spPr>
            <a:xfrm>
              <a:off x="3494183" y="1713718"/>
              <a:ext cx="961892" cy="430887"/>
            </a:xfrm>
            <a:prstGeom prst="rect">
              <a:avLst/>
            </a:prstGeom>
            <a:solidFill>
              <a:schemeClr val="bg1"/>
            </a:solidFill>
            <a:ln w="28575">
              <a:noFill/>
            </a:ln>
          </p:spPr>
          <p:txBody>
            <a:bodyPr wrap="square" lIns="91440" tIns="45720" rIns="91440" bIns="45720">
              <a:spAutoFit/>
            </a:bodyPr>
            <a:lstStyle/>
            <a:p>
              <a:r>
                <a:rPr lang="en-US" sz="2200" b="1" dirty="0">
                  <a:solidFill>
                    <a:srgbClr val="FFC000"/>
                  </a:solidFill>
                  <a:effectLst>
                    <a:innerShdw blurRad="63500" dist="50800" dir="2700000">
                      <a:prstClr val="black">
                        <a:alpha val="50000"/>
                      </a:prstClr>
                    </a:innerShdw>
                  </a:effectLst>
                  <a:latin typeface="Times New Roman" panose="02020603050405020304" pitchFamily="18" charset="0"/>
                  <a:cs typeface="Times New Roman" panose="02020603050405020304" pitchFamily="18" charset="0"/>
                </a:rPr>
                <a:t>China</a:t>
              </a:r>
            </a:p>
          </p:txBody>
        </p:sp>
        <p:sp>
          <p:nvSpPr>
            <p:cNvPr id="47" name="Arrow: Up-Down 46">
              <a:extLst>
                <a:ext uri="{FF2B5EF4-FFF2-40B4-BE49-F238E27FC236}">
                  <a16:creationId xmlns:a16="http://schemas.microsoft.com/office/drawing/2014/main" id="{0CCB26C4-56E6-4DA3-B8E7-A05D3D43686B}"/>
                </a:ext>
              </a:extLst>
            </p:cNvPr>
            <p:cNvSpPr/>
            <p:nvPr/>
          </p:nvSpPr>
          <p:spPr>
            <a:xfrm flipH="1">
              <a:off x="6158651" y="4002888"/>
              <a:ext cx="228600" cy="623574"/>
            </a:xfrm>
            <a:prstGeom prst="upDownArrow">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DDC124B6-FF92-486F-ADC3-537A37B65CAC}"/>
                </a:ext>
              </a:extLst>
            </p:cNvPr>
            <p:cNvSpPr/>
            <p:nvPr/>
          </p:nvSpPr>
          <p:spPr>
            <a:xfrm>
              <a:off x="6051676" y="4107160"/>
              <a:ext cx="474376" cy="430887"/>
            </a:xfrm>
            <a:prstGeom prst="rect">
              <a:avLst/>
            </a:prstGeom>
            <a:solidFill>
              <a:srgbClr val="1B2C91"/>
            </a:solidFill>
            <a:ln>
              <a:noFill/>
            </a:ln>
            <a:effectLst>
              <a:softEdge rad="76200"/>
            </a:effectLst>
          </p:spPr>
          <p:txBody>
            <a:bodyPr wrap="square" lIns="91440" tIns="45720" rIns="91440" bIns="45720">
              <a:spAutoFit/>
            </a:bodyPr>
            <a:lstStyle/>
            <a:p>
              <a:pPr algn="ctr"/>
              <a:r>
                <a:rPr lang="en-US" sz="2200" b="1" cap="none" spc="0" dirty="0">
                  <a:ln w="0">
                    <a:solidFill>
                      <a:schemeClr val="bg1">
                        <a:lumMod val="85000"/>
                      </a:schemeClr>
                    </a:solidFill>
                  </a:ln>
                  <a:solidFill>
                    <a:schemeClr val="bg1"/>
                  </a:solidFill>
                  <a:effectLst>
                    <a:innerShdw blurRad="114300">
                      <a:prstClr val="black"/>
                    </a:innerShdw>
                  </a:effectLst>
                  <a:latin typeface="Times New Roman" panose="02020603050405020304" pitchFamily="18" charset="0"/>
                  <a:cs typeface="Times New Roman" panose="02020603050405020304" pitchFamily="18" charset="0"/>
                </a:rPr>
                <a:t>51</a:t>
              </a:r>
            </a:p>
          </p:txBody>
        </p:sp>
        <p:sp>
          <p:nvSpPr>
            <p:cNvPr id="51" name="Rectangle 50">
              <a:extLst>
                <a:ext uri="{FF2B5EF4-FFF2-40B4-BE49-F238E27FC236}">
                  <a16:creationId xmlns:a16="http://schemas.microsoft.com/office/drawing/2014/main" id="{AFBEAD9C-6EA8-44FC-A5D6-89D33490571C}"/>
                </a:ext>
              </a:extLst>
            </p:cNvPr>
            <p:cNvSpPr/>
            <p:nvPr/>
          </p:nvSpPr>
          <p:spPr>
            <a:xfrm>
              <a:off x="5977503" y="3622238"/>
              <a:ext cx="765321" cy="430887"/>
            </a:xfrm>
            <a:prstGeom prst="rect">
              <a:avLst/>
            </a:prstGeom>
            <a:noFill/>
            <a:ln w="28575">
              <a:noFill/>
            </a:ln>
          </p:spPr>
          <p:txBody>
            <a:bodyPr wrap="square" lIns="91440" tIns="45720" rIns="91440" bIns="45720">
              <a:spAutoFit/>
            </a:bodyPr>
            <a:lstStyle/>
            <a:p>
              <a:r>
                <a:rPr lang="en-US" sz="2200" b="1" dirty="0">
                  <a:solidFill>
                    <a:srgbClr val="DA1A23"/>
                  </a:solidFill>
                  <a:effectLst>
                    <a:innerShdw blurRad="63500" dist="50800" dir="2700000">
                      <a:prstClr val="black">
                        <a:alpha val="50000"/>
                      </a:prstClr>
                    </a:innerShdw>
                  </a:effectLst>
                  <a:latin typeface="Times New Roman" panose="02020603050405020304" pitchFamily="18" charset="0"/>
                  <a:cs typeface="Times New Roman" panose="02020603050405020304" pitchFamily="18" charset="0"/>
                </a:rPr>
                <a:t>UK</a:t>
              </a:r>
            </a:p>
          </p:txBody>
        </p:sp>
        <p:sp>
          <p:nvSpPr>
            <p:cNvPr id="52" name="Arrow: Up-Down 51">
              <a:extLst>
                <a:ext uri="{FF2B5EF4-FFF2-40B4-BE49-F238E27FC236}">
                  <a16:creationId xmlns:a16="http://schemas.microsoft.com/office/drawing/2014/main" id="{A1734974-B88A-48E2-AA02-02A7EE5796F8}"/>
                </a:ext>
              </a:extLst>
            </p:cNvPr>
            <p:cNvSpPr/>
            <p:nvPr/>
          </p:nvSpPr>
          <p:spPr>
            <a:xfrm flipH="1">
              <a:off x="3127208" y="5806242"/>
              <a:ext cx="228600" cy="623574"/>
            </a:xfrm>
            <a:prstGeom prst="upDownArrow">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56135B12-2EB9-42A6-805A-50B5D2E1DF10}"/>
                </a:ext>
              </a:extLst>
            </p:cNvPr>
            <p:cNvSpPr/>
            <p:nvPr/>
          </p:nvSpPr>
          <p:spPr>
            <a:xfrm>
              <a:off x="3002992" y="5887882"/>
              <a:ext cx="474376" cy="430887"/>
            </a:xfrm>
            <a:prstGeom prst="rect">
              <a:avLst/>
            </a:prstGeom>
            <a:solidFill>
              <a:srgbClr val="DA1A23"/>
            </a:solidFill>
            <a:ln>
              <a:solidFill>
                <a:schemeClr val="bg1">
                  <a:lumMod val="50000"/>
                </a:schemeClr>
              </a:solidFill>
            </a:ln>
            <a:effectLst>
              <a:softEdge rad="76200"/>
            </a:effectLst>
          </p:spPr>
          <p:txBody>
            <a:bodyPr wrap="square" lIns="91440" tIns="45720" rIns="91440" bIns="45720">
              <a:spAutoFit/>
            </a:bodyPr>
            <a:lstStyle/>
            <a:p>
              <a:pPr algn="ctr"/>
              <a:r>
                <a:rPr lang="en-US" sz="2200" b="1" cap="none" spc="0" dirty="0">
                  <a:ln w="0">
                    <a:solidFill>
                      <a:schemeClr val="bg1">
                        <a:lumMod val="85000"/>
                      </a:schemeClr>
                    </a:solidFill>
                  </a:ln>
                  <a:solidFill>
                    <a:schemeClr val="bg1"/>
                  </a:solidFill>
                  <a:effectLst>
                    <a:innerShdw blurRad="114300">
                      <a:prstClr val="black"/>
                    </a:innerShdw>
                  </a:effectLst>
                  <a:latin typeface="Times New Roman" panose="02020603050405020304" pitchFamily="18" charset="0"/>
                  <a:cs typeface="Times New Roman" panose="02020603050405020304" pitchFamily="18" charset="0"/>
                </a:rPr>
                <a:t>24</a:t>
              </a:r>
            </a:p>
          </p:txBody>
        </p:sp>
        <p:sp>
          <p:nvSpPr>
            <p:cNvPr id="75" name="Rectangle 74">
              <a:extLst>
                <a:ext uri="{FF2B5EF4-FFF2-40B4-BE49-F238E27FC236}">
                  <a16:creationId xmlns:a16="http://schemas.microsoft.com/office/drawing/2014/main" id="{517E82D7-8E28-42A4-8E1D-ABBECDB46236}"/>
                </a:ext>
              </a:extLst>
            </p:cNvPr>
            <p:cNvSpPr/>
            <p:nvPr/>
          </p:nvSpPr>
          <p:spPr>
            <a:xfrm>
              <a:off x="2749237" y="5356480"/>
              <a:ext cx="961892" cy="430887"/>
            </a:xfrm>
            <a:prstGeom prst="rect">
              <a:avLst/>
            </a:prstGeom>
            <a:noFill/>
            <a:ln w="28575">
              <a:noFill/>
            </a:ln>
          </p:spPr>
          <p:txBody>
            <a:bodyPr wrap="square" lIns="91440" tIns="45720" rIns="91440" bIns="45720">
              <a:spAutoFit/>
            </a:bodyPr>
            <a:lstStyle/>
            <a:p>
              <a:r>
                <a:rPr lang="en-US" sz="2200" b="1" dirty="0">
                  <a:solidFill>
                    <a:srgbClr val="FFC000"/>
                  </a:solidFill>
                  <a:effectLst>
                    <a:innerShdw blurRad="63500" dist="50800" dir="2700000">
                      <a:prstClr val="black">
                        <a:alpha val="50000"/>
                      </a:prstClr>
                    </a:innerShdw>
                  </a:effectLst>
                  <a:latin typeface="Times New Roman" panose="02020603050405020304" pitchFamily="18" charset="0"/>
                  <a:cs typeface="Times New Roman" panose="02020603050405020304" pitchFamily="18" charset="0"/>
                </a:rPr>
                <a:t>China</a:t>
              </a:r>
            </a:p>
          </p:txBody>
        </p:sp>
        <p:sp>
          <p:nvSpPr>
            <p:cNvPr id="45" name="Arrow: Up-Down 44">
              <a:extLst>
                <a:ext uri="{FF2B5EF4-FFF2-40B4-BE49-F238E27FC236}">
                  <a16:creationId xmlns:a16="http://schemas.microsoft.com/office/drawing/2014/main" id="{B5C39E97-F0CE-4D46-8B86-124E52731D3F}"/>
                </a:ext>
              </a:extLst>
            </p:cNvPr>
            <p:cNvSpPr/>
            <p:nvPr/>
          </p:nvSpPr>
          <p:spPr>
            <a:xfrm flipH="1">
              <a:off x="3904238" y="2106328"/>
              <a:ext cx="228600" cy="623574"/>
            </a:xfrm>
            <a:prstGeom prst="upDownArrow">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FD323AFD-86FE-49BC-9823-187689DA724B}"/>
                </a:ext>
              </a:extLst>
            </p:cNvPr>
            <p:cNvSpPr/>
            <p:nvPr/>
          </p:nvSpPr>
          <p:spPr>
            <a:xfrm>
              <a:off x="3780022" y="2187968"/>
              <a:ext cx="474376" cy="430887"/>
            </a:xfrm>
            <a:prstGeom prst="rect">
              <a:avLst/>
            </a:prstGeom>
            <a:solidFill>
              <a:srgbClr val="DA1A23"/>
            </a:solidFill>
            <a:ln>
              <a:solidFill>
                <a:schemeClr val="bg1">
                  <a:lumMod val="50000"/>
                </a:schemeClr>
              </a:solidFill>
            </a:ln>
            <a:effectLst>
              <a:softEdge rad="76200"/>
            </a:effectLst>
          </p:spPr>
          <p:txBody>
            <a:bodyPr wrap="square" lIns="91440" tIns="45720" rIns="91440" bIns="45720">
              <a:spAutoFit/>
            </a:bodyPr>
            <a:lstStyle/>
            <a:p>
              <a:pPr algn="ctr"/>
              <a:r>
                <a:rPr lang="en-US" sz="2200" b="1" dirty="0">
                  <a:ln w="0">
                    <a:solidFill>
                      <a:schemeClr val="bg1">
                        <a:lumMod val="85000"/>
                      </a:schemeClr>
                    </a:solidFill>
                  </a:ln>
                  <a:solidFill>
                    <a:schemeClr val="bg1"/>
                  </a:solidFill>
                  <a:effectLst>
                    <a:innerShdw blurRad="114300">
                      <a:prstClr val="black"/>
                    </a:innerShdw>
                  </a:effectLst>
                  <a:latin typeface="Times New Roman" panose="02020603050405020304" pitchFamily="18" charset="0"/>
                  <a:cs typeface="Times New Roman" panose="02020603050405020304" pitchFamily="18" charset="0"/>
                </a:rPr>
                <a:t>30</a:t>
              </a:r>
              <a:endParaRPr lang="en-US" sz="2200" b="1" cap="none" spc="0" dirty="0">
                <a:ln w="0">
                  <a:solidFill>
                    <a:schemeClr val="bg1">
                      <a:lumMod val="85000"/>
                    </a:schemeClr>
                  </a:solidFill>
                </a:ln>
                <a:solidFill>
                  <a:schemeClr val="bg1"/>
                </a:solidFill>
                <a:effectLst>
                  <a:innerShdw blurRad="114300">
                    <a:prstClr val="black"/>
                  </a:innerShdw>
                </a:effectLst>
                <a:latin typeface="Times New Roman" panose="02020603050405020304" pitchFamily="18" charset="0"/>
                <a:cs typeface="Times New Roman" panose="02020603050405020304" pitchFamily="18" charset="0"/>
              </a:endParaRPr>
            </a:p>
          </p:txBody>
        </p:sp>
      </p:grpSp>
      <p:sp>
        <p:nvSpPr>
          <p:cNvPr id="40" name="TextBox 39">
            <a:extLst>
              <a:ext uri="{FF2B5EF4-FFF2-40B4-BE49-F238E27FC236}">
                <a16:creationId xmlns:a16="http://schemas.microsoft.com/office/drawing/2014/main" id="{E7608E47-B332-4665-8751-B18E9A084C3A}"/>
              </a:ext>
            </a:extLst>
          </p:cNvPr>
          <p:cNvSpPr txBox="1"/>
          <p:nvPr/>
        </p:nvSpPr>
        <p:spPr>
          <a:xfrm>
            <a:off x="4562841" y="6476008"/>
            <a:ext cx="6107906" cy="368755"/>
          </a:xfrm>
          <a:prstGeom prst="rect">
            <a:avLst/>
          </a:prstGeom>
          <a:noFill/>
        </p:spPr>
        <p:txBody>
          <a:bodyPr wrap="square">
            <a:spAutoFit/>
          </a:bodyPr>
          <a:lstStyle/>
          <a:p>
            <a:pPr marL="0" marR="0">
              <a:lnSpc>
                <a:spcPct val="107000"/>
              </a:lnSpc>
              <a:spcBef>
                <a:spcPts val="0"/>
              </a:spcBef>
              <a:spcAft>
                <a:spcPts val="800"/>
              </a:spcAft>
            </a:pPr>
            <a:r>
              <a:rPr lang="en-US" sz="1800" b="1" dirty="0">
                <a:solidFill>
                  <a:schemeClr val="bg2">
                    <a:lumMod val="50000"/>
                  </a:schemeClr>
                </a:solidFill>
                <a:effectLst/>
                <a:latin typeface="Times New Roman" panose="02020603050405020304" pitchFamily="18" charset="0"/>
                <a:ea typeface="Calibri" panose="020F0502020204030204" pitchFamily="34" charset="0"/>
              </a:rPr>
              <a:t>(Hofstede Insights, 2022)</a:t>
            </a:r>
          </a:p>
        </p:txBody>
      </p:sp>
    </p:spTree>
    <p:extLst>
      <p:ext uri="{BB962C8B-B14F-4D97-AF65-F5344CB8AC3E}">
        <p14:creationId xmlns:p14="http://schemas.microsoft.com/office/powerpoint/2010/main" val="3126383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D826A55-A0FD-48E5-A767-42DA0FC3FB1E}"/>
              </a:ext>
            </a:extLst>
          </p:cNvPr>
          <p:cNvSpPr/>
          <p:nvPr/>
        </p:nvSpPr>
        <p:spPr>
          <a:xfrm>
            <a:off x="-15187" y="1253613"/>
            <a:ext cx="6096000" cy="5604387"/>
          </a:xfrm>
          <a:custGeom>
            <a:avLst/>
            <a:gdLst>
              <a:gd name="connsiteX0" fmla="*/ 0 w 6126480"/>
              <a:gd name="connsiteY0" fmla="*/ 0 h 5604387"/>
              <a:gd name="connsiteX1" fmla="*/ 6126480 w 6126480"/>
              <a:gd name="connsiteY1" fmla="*/ 0 h 5604387"/>
              <a:gd name="connsiteX2" fmla="*/ 6126480 w 6126480"/>
              <a:gd name="connsiteY2" fmla="*/ 5604387 h 5604387"/>
              <a:gd name="connsiteX3" fmla="*/ 0 w 6126480"/>
              <a:gd name="connsiteY3" fmla="*/ 5604387 h 5604387"/>
              <a:gd name="connsiteX4" fmla="*/ 0 w 6126480"/>
              <a:gd name="connsiteY4" fmla="*/ 0 h 5604387"/>
              <a:gd name="connsiteX0" fmla="*/ 0 w 6126480"/>
              <a:gd name="connsiteY0" fmla="*/ 0 h 5604387"/>
              <a:gd name="connsiteX1" fmla="*/ 4843370 w 6126480"/>
              <a:gd name="connsiteY1" fmla="*/ 14748 h 5604387"/>
              <a:gd name="connsiteX2" fmla="*/ 6126480 w 6126480"/>
              <a:gd name="connsiteY2" fmla="*/ 5604387 h 5604387"/>
              <a:gd name="connsiteX3" fmla="*/ 0 w 6126480"/>
              <a:gd name="connsiteY3" fmla="*/ 5604387 h 5604387"/>
              <a:gd name="connsiteX4" fmla="*/ 0 w 6126480"/>
              <a:gd name="connsiteY4" fmla="*/ 0 h 5604387"/>
              <a:gd name="connsiteX0" fmla="*/ 0 w 6126480"/>
              <a:gd name="connsiteY0" fmla="*/ 0 h 5604387"/>
              <a:gd name="connsiteX1" fmla="*/ 4990854 w 6126480"/>
              <a:gd name="connsiteY1" fmla="*/ 973393 h 5604387"/>
              <a:gd name="connsiteX2" fmla="*/ 6126480 w 6126480"/>
              <a:gd name="connsiteY2" fmla="*/ 5604387 h 5604387"/>
              <a:gd name="connsiteX3" fmla="*/ 0 w 6126480"/>
              <a:gd name="connsiteY3" fmla="*/ 5604387 h 5604387"/>
              <a:gd name="connsiteX4" fmla="*/ 0 w 6126480"/>
              <a:gd name="connsiteY4" fmla="*/ 0 h 5604387"/>
              <a:gd name="connsiteX0" fmla="*/ 0 w 6126480"/>
              <a:gd name="connsiteY0" fmla="*/ 0 h 5604387"/>
              <a:gd name="connsiteX1" fmla="*/ 4990854 w 6126480"/>
              <a:gd name="connsiteY1" fmla="*/ 973393 h 5604387"/>
              <a:gd name="connsiteX2" fmla="*/ 6126480 w 6126480"/>
              <a:gd name="connsiteY2" fmla="*/ 5604387 h 5604387"/>
              <a:gd name="connsiteX3" fmla="*/ 0 w 6126480"/>
              <a:gd name="connsiteY3" fmla="*/ 5604387 h 5604387"/>
              <a:gd name="connsiteX4" fmla="*/ 0 w 6126480"/>
              <a:gd name="connsiteY4" fmla="*/ 0 h 5604387"/>
              <a:gd name="connsiteX0" fmla="*/ 0 w 6126480"/>
              <a:gd name="connsiteY0" fmla="*/ 0 h 5604387"/>
              <a:gd name="connsiteX1" fmla="*/ 5344815 w 6126480"/>
              <a:gd name="connsiteY1" fmla="*/ 2212257 h 5604387"/>
              <a:gd name="connsiteX2" fmla="*/ 6126480 w 6126480"/>
              <a:gd name="connsiteY2" fmla="*/ 5604387 h 5604387"/>
              <a:gd name="connsiteX3" fmla="*/ 0 w 6126480"/>
              <a:gd name="connsiteY3" fmla="*/ 5604387 h 5604387"/>
              <a:gd name="connsiteX4" fmla="*/ 0 w 6126480"/>
              <a:gd name="connsiteY4" fmla="*/ 0 h 5604387"/>
              <a:gd name="connsiteX0" fmla="*/ 0 w 6126480"/>
              <a:gd name="connsiteY0" fmla="*/ 0 h 5604387"/>
              <a:gd name="connsiteX1" fmla="*/ 5344815 w 6126480"/>
              <a:gd name="connsiteY1" fmla="*/ 2212257 h 5604387"/>
              <a:gd name="connsiteX2" fmla="*/ 6126480 w 6126480"/>
              <a:gd name="connsiteY2" fmla="*/ 5604387 h 5604387"/>
              <a:gd name="connsiteX3" fmla="*/ 0 w 6126480"/>
              <a:gd name="connsiteY3" fmla="*/ 5604387 h 5604387"/>
              <a:gd name="connsiteX4" fmla="*/ 0 w 6126480"/>
              <a:gd name="connsiteY4" fmla="*/ 0 h 5604387"/>
              <a:gd name="connsiteX0" fmla="*/ 0 w 6126480"/>
              <a:gd name="connsiteY0" fmla="*/ 0 h 5604387"/>
              <a:gd name="connsiteX1" fmla="*/ 5728273 w 6126480"/>
              <a:gd name="connsiteY1" fmla="*/ 2094270 h 5604387"/>
              <a:gd name="connsiteX2" fmla="*/ 6126480 w 6126480"/>
              <a:gd name="connsiteY2" fmla="*/ 5604387 h 5604387"/>
              <a:gd name="connsiteX3" fmla="*/ 0 w 6126480"/>
              <a:gd name="connsiteY3" fmla="*/ 5604387 h 5604387"/>
              <a:gd name="connsiteX4" fmla="*/ 0 w 6126480"/>
              <a:gd name="connsiteY4" fmla="*/ 0 h 5604387"/>
              <a:gd name="connsiteX0" fmla="*/ 0 w 6126480"/>
              <a:gd name="connsiteY0" fmla="*/ 0 h 5604387"/>
              <a:gd name="connsiteX1" fmla="*/ 5802015 w 6126480"/>
              <a:gd name="connsiteY1" fmla="*/ 1858296 h 5604387"/>
              <a:gd name="connsiteX2" fmla="*/ 6126480 w 6126480"/>
              <a:gd name="connsiteY2" fmla="*/ 5604387 h 5604387"/>
              <a:gd name="connsiteX3" fmla="*/ 0 w 6126480"/>
              <a:gd name="connsiteY3" fmla="*/ 5604387 h 5604387"/>
              <a:gd name="connsiteX4" fmla="*/ 0 w 6126480"/>
              <a:gd name="connsiteY4" fmla="*/ 0 h 5604387"/>
              <a:gd name="connsiteX0" fmla="*/ 0 w 6131022"/>
              <a:gd name="connsiteY0" fmla="*/ 0 h 5604387"/>
              <a:gd name="connsiteX1" fmla="*/ 6131022 w 6131022"/>
              <a:gd name="connsiteY1" fmla="*/ 2035276 h 5604387"/>
              <a:gd name="connsiteX2" fmla="*/ 6126480 w 6131022"/>
              <a:gd name="connsiteY2" fmla="*/ 5604387 h 5604387"/>
              <a:gd name="connsiteX3" fmla="*/ 0 w 6131022"/>
              <a:gd name="connsiteY3" fmla="*/ 5604387 h 5604387"/>
              <a:gd name="connsiteX4" fmla="*/ 0 w 6131022"/>
              <a:gd name="connsiteY4" fmla="*/ 0 h 56043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31022" h="5604387">
                <a:moveTo>
                  <a:pt x="0" y="0"/>
                </a:moveTo>
                <a:cubicBezTo>
                  <a:pt x="1663618" y="324464"/>
                  <a:pt x="5824256" y="-235974"/>
                  <a:pt x="6131022" y="2035276"/>
                </a:cubicBezTo>
                <a:lnTo>
                  <a:pt x="6126480" y="5604387"/>
                </a:lnTo>
                <a:lnTo>
                  <a:pt x="0" y="5604387"/>
                </a:lnTo>
                <a:lnTo>
                  <a:pt x="0" y="0"/>
                </a:lnTo>
                <a:close/>
              </a:path>
            </a:pathLst>
          </a:custGeom>
          <a:gradFill>
            <a:gsLst>
              <a:gs pos="50000">
                <a:srgbClr val="FF6C65"/>
              </a:gs>
              <a:gs pos="12000">
                <a:srgbClr val="ED1811"/>
              </a:gs>
              <a:gs pos="83000">
                <a:srgbClr val="ED1811"/>
              </a:gs>
            </a:gsLst>
            <a:lin ang="5400000" scaled="0"/>
          </a:gradFill>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US" dirty="0"/>
          </a:p>
        </p:txBody>
      </p:sp>
      <p:sp>
        <p:nvSpPr>
          <p:cNvPr id="4" name="Rectangle 2">
            <a:extLst>
              <a:ext uri="{FF2B5EF4-FFF2-40B4-BE49-F238E27FC236}">
                <a16:creationId xmlns:a16="http://schemas.microsoft.com/office/drawing/2014/main" id="{7B6A9787-45F0-4133-B405-55ECF27E03B2}"/>
              </a:ext>
            </a:extLst>
          </p:cNvPr>
          <p:cNvSpPr/>
          <p:nvPr/>
        </p:nvSpPr>
        <p:spPr>
          <a:xfrm flipH="1">
            <a:off x="6095999" y="1253613"/>
            <a:ext cx="6096000" cy="5604387"/>
          </a:xfrm>
          <a:custGeom>
            <a:avLst/>
            <a:gdLst>
              <a:gd name="connsiteX0" fmla="*/ 0 w 6126480"/>
              <a:gd name="connsiteY0" fmla="*/ 0 h 5604387"/>
              <a:gd name="connsiteX1" fmla="*/ 6126480 w 6126480"/>
              <a:gd name="connsiteY1" fmla="*/ 0 h 5604387"/>
              <a:gd name="connsiteX2" fmla="*/ 6126480 w 6126480"/>
              <a:gd name="connsiteY2" fmla="*/ 5604387 h 5604387"/>
              <a:gd name="connsiteX3" fmla="*/ 0 w 6126480"/>
              <a:gd name="connsiteY3" fmla="*/ 5604387 h 5604387"/>
              <a:gd name="connsiteX4" fmla="*/ 0 w 6126480"/>
              <a:gd name="connsiteY4" fmla="*/ 0 h 5604387"/>
              <a:gd name="connsiteX0" fmla="*/ 0 w 6126480"/>
              <a:gd name="connsiteY0" fmla="*/ 0 h 5604387"/>
              <a:gd name="connsiteX1" fmla="*/ 4843370 w 6126480"/>
              <a:gd name="connsiteY1" fmla="*/ 14748 h 5604387"/>
              <a:gd name="connsiteX2" fmla="*/ 6126480 w 6126480"/>
              <a:gd name="connsiteY2" fmla="*/ 5604387 h 5604387"/>
              <a:gd name="connsiteX3" fmla="*/ 0 w 6126480"/>
              <a:gd name="connsiteY3" fmla="*/ 5604387 h 5604387"/>
              <a:gd name="connsiteX4" fmla="*/ 0 w 6126480"/>
              <a:gd name="connsiteY4" fmla="*/ 0 h 5604387"/>
              <a:gd name="connsiteX0" fmla="*/ 0 w 6126480"/>
              <a:gd name="connsiteY0" fmla="*/ 0 h 5604387"/>
              <a:gd name="connsiteX1" fmla="*/ 4990854 w 6126480"/>
              <a:gd name="connsiteY1" fmla="*/ 973393 h 5604387"/>
              <a:gd name="connsiteX2" fmla="*/ 6126480 w 6126480"/>
              <a:gd name="connsiteY2" fmla="*/ 5604387 h 5604387"/>
              <a:gd name="connsiteX3" fmla="*/ 0 w 6126480"/>
              <a:gd name="connsiteY3" fmla="*/ 5604387 h 5604387"/>
              <a:gd name="connsiteX4" fmla="*/ 0 w 6126480"/>
              <a:gd name="connsiteY4" fmla="*/ 0 h 5604387"/>
              <a:gd name="connsiteX0" fmla="*/ 0 w 6126480"/>
              <a:gd name="connsiteY0" fmla="*/ 0 h 5604387"/>
              <a:gd name="connsiteX1" fmla="*/ 4990854 w 6126480"/>
              <a:gd name="connsiteY1" fmla="*/ 973393 h 5604387"/>
              <a:gd name="connsiteX2" fmla="*/ 6126480 w 6126480"/>
              <a:gd name="connsiteY2" fmla="*/ 5604387 h 5604387"/>
              <a:gd name="connsiteX3" fmla="*/ 0 w 6126480"/>
              <a:gd name="connsiteY3" fmla="*/ 5604387 h 5604387"/>
              <a:gd name="connsiteX4" fmla="*/ 0 w 6126480"/>
              <a:gd name="connsiteY4" fmla="*/ 0 h 5604387"/>
              <a:gd name="connsiteX0" fmla="*/ 0 w 6126480"/>
              <a:gd name="connsiteY0" fmla="*/ 0 h 5604387"/>
              <a:gd name="connsiteX1" fmla="*/ 5344815 w 6126480"/>
              <a:gd name="connsiteY1" fmla="*/ 2212257 h 5604387"/>
              <a:gd name="connsiteX2" fmla="*/ 6126480 w 6126480"/>
              <a:gd name="connsiteY2" fmla="*/ 5604387 h 5604387"/>
              <a:gd name="connsiteX3" fmla="*/ 0 w 6126480"/>
              <a:gd name="connsiteY3" fmla="*/ 5604387 h 5604387"/>
              <a:gd name="connsiteX4" fmla="*/ 0 w 6126480"/>
              <a:gd name="connsiteY4" fmla="*/ 0 h 5604387"/>
              <a:gd name="connsiteX0" fmla="*/ 0 w 6126480"/>
              <a:gd name="connsiteY0" fmla="*/ 0 h 5604387"/>
              <a:gd name="connsiteX1" fmla="*/ 5344815 w 6126480"/>
              <a:gd name="connsiteY1" fmla="*/ 2212257 h 5604387"/>
              <a:gd name="connsiteX2" fmla="*/ 6126480 w 6126480"/>
              <a:gd name="connsiteY2" fmla="*/ 5604387 h 5604387"/>
              <a:gd name="connsiteX3" fmla="*/ 0 w 6126480"/>
              <a:gd name="connsiteY3" fmla="*/ 5604387 h 5604387"/>
              <a:gd name="connsiteX4" fmla="*/ 0 w 6126480"/>
              <a:gd name="connsiteY4" fmla="*/ 0 h 5604387"/>
              <a:gd name="connsiteX0" fmla="*/ 0 w 6126480"/>
              <a:gd name="connsiteY0" fmla="*/ 0 h 5604387"/>
              <a:gd name="connsiteX1" fmla="*/ 5728273 w 6126480"/>
              <a:gd name="connsiteY1" fmla="*/ 2094270 h 5604387"/>
              <a:gd name="connsiteX2" fmla="*/ 6126480 w 6126480"/>
              <a:gd name="connsiteY2" fmla="*/ 5604387 h 5604387"/>
              <a:gd name="connsiteX3" fmla="*/ 0 w 6126480"/>
              <a:gd name="connsiteY3" fmla="*/ 5604387 h 5604387"/>
              <a:gd name="connsiteX4" fmla="*/ 0 w 6126480"/>
              <a:gd name="connsiteY4" fmla="*/ 0 h 5604387"/>
              <a:gd name="connsiteX0" fmla="*/ 0 w 6126480"/>
              <a:gd name="connsiteY0" fmla="*/ 0 h 5604387"/>
              <a:gd name="connsiteX1" fmla="*/ 5802015 w 6126480"/>
              <a:gd name="connsiteY1" fmla="*/ 1858296 h 5604387"/>
              <a:gd name="connsiteX2" fmla="*/ 6126480 w 6126480"/>
              <a:gd name="connsiteY2" fmla="*/ 5604387 h 5604387"/>
              <a:gd name="connsiteX3" fmla="*/ 0 w 6126480"/>
              <a:gd name="connsiteY3" fmla="*/ 5604387 h 5604387"/>
              <a:gd name="connsiteX4" fmla="*/ 0 w 6126480"/>
              <a:gd name="connsiteY4" fmla="*/ 0 h 5604387"/>
              <a:gd name="connsiteX0" fmla="*/ 0 w 6131022"/>
              <a:gd name="connsiteY0" fmla="*/ 0 h 5604387"/>
              <a:gd name="connsiteX1" fmla="*/ 6131022 w 6131022"/>
              <a:gd name="connsiteY1" fmla="*/ 2035276 h 5604387"/>
              <a:gd name="connsiteX2" fmla="*/ 6126480 w 6131022"/>
              <a:gd name="connsiteY2" fmla="*/ 5604387 h 5604387"/>
              <a:gd name="connsiteX3" fmla="*/ 0 w 6131022"/>
              <a:gd name="connsiteY3" fmla="*/ 5604387 h 5604387"/>
              <a:gd name="connsiteX4" fmla="*/ 0 w 6131022"/>
              <a:gd name="connsiteY4" fmla="*/ 0 h 56043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31022" h="5604387">
                <a:moveTo>
                  <a:pt x="0" y="0"/>
                </a:moveTo>
                <a:cubicBezTo>
                  <a:pt x="1663618" y="324464"/>
                  <a:pt x="5824256" y="-235974"/>
                  <a:pt x="6131022" y="2035276"/>
                </a:cubicBezTo>
                <a:lnTo>
                  <a:pt x="6126480" y="5604387"/>
                </a:lnTo>
                <a:lnTo>
                  <a:pt x="0" y="5604387"/>
                </a:lnTo>
                <a:lnTo>
                  <a:pt x="0" y="0"/>
                </a:lnTo>
                <a:close/>
              </a:path>
            </a:pathLst>
          </a:custGeom>
          <a:gradFill>
            <a:gsLst>
              <a:gs pos="52000">
                <a:schemeClr val="tx2">
                  <a:lumMod val="60000"/>
                  <a:lumOff val="40000"/>
                </a:schemeClr>
              </a:gs>
              <a:gs pos="0">
                <a:srgbClr val="1B2C91"/>
              </a:gs>
              <a:gs pos="98000">
                <a:srgbClr val="1B2C91"/>
              </a:gs>
            </a:gsLst>
            <a:lin ang="5400000" scaled="0"/>
          </a:gra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a:p>
        </p:txBody>
      </p:sp>
      <p:pic>
        <p:nvPicPr>
          <p:cNvPr id="5" name="Picture 4" descr="A red and white flag&#10;&#10;Description automatically generated with low confidence">
            <a:extLst>
              <a:ext uri="{FF2B5EF4-FFF2-40B4-BE49-F238E27FC236}">
                <a16:creationId xmlns:a16="http://schemas.microsoft.com/office/drawing/2014/main" id="{A08A8A9F-0CC3-4CE6-BFE3-E962C6E7027F}"/>
              </a:ext>
            </a:extLst>
          </p:cNvPr>
          <p:cNvPicPr>
            <a:picLocks noChangeAspect="1"/>
          </p:cNvPicPr>
          <p:nvPr/>
        </p:nvPicPr>
        <p:blipFill rotWithShape="1">
          <a:blip r:embed="rId2">
            <a:extLst>
              <a:ext uri="{28A0092B-C50C-407E-A947-70E740481C1C}">
                <a14:useLocalDpi xmlns:a14="http://schemas.microsoft.com/office/drawing/2010/main" val="0"/>
              </a:ext>
            </a:extLst>
          </a:blip>
          <a:srcRect r="2026"/>
          <a:stretch/>
        </p:blipFill>
        <p:spPr>
          <a:xfrm>
            <a:off x="5017944" y="3851196"/>
            <a:ext cx="2186490" cy="2095536"/>
          </a:xfrm>
          <a:prstGeom prst="ellipse">
            <a:avLst/>
          </a:prstGeom>
          <a:ln w="190500" cap="rnd">
            <a:no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6" name="Rectangle 5">
            <a:extLst>
              <a:ext uri="{FF2B5EF4-FFF2-40B4-BE49-F238E27FC236}">
                <a16:creationId xmlns:a16="http://schemas.microsoft.com/office/drawing/2014/main" id="{94ADBAEE-6631-49FD-8A60-1CC3073A3D64}"/>
              </a:ext>
            </a:extLst>
          </p:cNvPr>
          <p:cNvSpPr/>
          <p:nvPr/>
        </p:nvSpPr>
        <p:spPr>
          <a:xfrm>
            <a:off x="1461550" y="1711867"/>
            <a:ext cx="1617751" cy="707886"/>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4000" b="1" cap="none" spc="0" dirty="0">
                <a:ln/>
                <a:solidFill>
                  <a:schemeClr val="accent4"/>
                </a:solidFill>
                <a:effectLst/>
                <a:latin typeface="Avenir Next LT Pro" panose="020B0504020202020204" pitchFamily="34" charset="0"/>
                <a:cs typeface="Times New Roman" panose="02020603050405020304" pitchFamily="18" charset="0"/>
              </a:rPr>
              <a:t>China</a:t>
            </a:r>
          </a:p>
        </p:txBody>
      </p:sp>
      <p:sp>
        <p:nvSpPr>
          <p:cNvPr id="7" name="Rectangle 6">
            <a:extLst>
              <a:ext uri="{FF2B5EF4-FFF2-40B4-BE49-F238E27FC236}">
                <a16:creationId xmlns:a16="http://schemas.microsoft.com/office/drawing/2014/main" id="{3CEC2AA2-DC5A-4776-822E-4BAE9C1DC57B}"/>
              </a:ext>
            </a:extLst>
          </p:cNvPr>
          <p:cNvSpPr/>
          <p:nvPr/>
        </p:nvSpPr>
        <p:spPr>
          <a:xfrm>
            <a:off x="9143999" y="1770861"/>
            <a:ext cx="954108" cy="707886"/>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4000" b="1" cap="none" spc="0" dirty="0">
                <a:ln/>
                <a:solidFill>
                  <a:srgbClr val="DA1A23"/>
                </a:solidFill>
                <a:effectLst/>
                <a:latin typeface="Avenir Next LT Pro" panose="020B0504020202020204" pitchFamily="34" charset="0"/>
                <a:cs typeface="Times New Roman" panose="02020603050405020304" pitchFamily="18" charset="0"/>
              </a:rPr>
              <a:t>UK</a:t>
            </a:r>
          </a:p>
        </p:txBody>
      </p:sp>
      <p:graphicFrame>
        <p:nvGraphicFramePr>
          <p:cNvPr id="8" name="Table 7">
            <a:extLst>
              <a:ext uri="{FF2B5EF4-FFF2-40B4-BE49-F238E27FC236}">
                <a16:creationId xmlns:a16="http://schemas.microsoft.com/office/drawing/2014/main" id="{842368B2-8F40-4049-85B1-D2CC1C6ACF54}"/>
              </a:ext>
            </a:extLst>
          </p:cNvPr>
          <p:cNvGraphicFramePr>
            <a:graphicFrameLocks noGrp="1"/>
          </p:cNvGraphicFramePr>
          <p:nvPr>
            <p:extLst>
              <p:ext uri="{D42A27DB-BD31-4B8C-83A1-F6EECF244321}">
                <p14:modId xmlns:p14="http://schemas.microsoft.com/office/powerpoint/2010/main" val="2902108917"/>
              </p:ext>
            </p:extLst>
          </p:nvPr>
        </p:nvGraphicFramePr>
        <p:xfrm>
          <a:off x="560439" y="2478747"/>
          <a:ext cx="10691350" cy="4279167"/>
        </p:xfrm>
        <a:graphic>
          <a:graphicData uri="http://schemas.openxmlformats.org/drawingml/2006/table">
            <a:tbl>
              <a:tblPr firstRow="1" firstCol="1" bandRow="1">
                <a:tableStyleId>{2D5ABB26-0587-4C30-8999-92F81FD0307C}</a:tableStyleId>
              </a:tblPr>
              <a:tblGrid>
                <a:gridCol w="3557020">
                  <a:extLst>
                    <a:ext uri="{9D8B030D-6E8A-4147-A177-3AD203B41FA5}">
                      <a16:colId xmlns:a16="http://schemas.microsoft.com/office/drawing/2014/main" val="3648706267"/>
                    </a:ext>
                  </a:extLst>
                </a:gridCol>
                <a:gridCol w="3567165">
                  <a:extLst>
                    <a:ext uri="{9D8B030D-6E8A-4147-A177-3AD203B41FA5}">
                      <a16:colId xmlns:a16="http://schemas.microsoft.com/office/drawing/2014/main" val="1633439644"/>
                    </a:ext>
                  </a:extLst>
                </a:gridCol>
                <a:gridCol w="3567165">
                  <a:extLst>
                    <a:ext uri="{9D8B030D-6E8A-4147-A177-3AD203B41FA5}">
                      <a16:colId xmlns:a16="http://schemas.microsoft.com/office/drawing/2014/main" val="1869624437"/>
                    </a:ext>
                  </a:extLst>
                </a:gridCol>
              </a:tblGrid>
              <a:tr h="570750">
                <a:tc>
                  <a:txBody>
                    <a:bodyPr/>
                    <a:lstStyle/>
                    <a:p>
                      <a:pPr marL="0" marR="0" algn="ctr" fontAlgn="t">
                        <a:lnSpc>
                          <a:spcPct val="150000"/>
                        </a:lnSpc>
                        <a:spcBef>
                          <a:spcPts val="0"/>
                        </a:spcBef>
                        <a:spcAft>
                          <a:spcPts val="0"/>
                        </a:spcAft>
                      </a:pPr>
                      <a:r>
                        <a:rPr lang="en-US" sz="2000" b="1" u="none" strike="noStrike" dirty="0">
                          <a:solidFill>
                            <a:schemeClr val="bg1"/>
                          </a:solidFill>
                          <a:effectLst/>
                          <a:latin typeface="Times New Roman" panose="02020603050405020304" pitchFamily="18" charset="0"/>
                          <a:cs typeface="Times New Roman" panose="02020603050405020304" pitchFamily="18" charset="0"/>
                        </a:rPr>
                        <a:t>Hight Content Culture </a:t>
                      </a:r>
                      <a:endParaRPr lang="en-US" sz="2000" b="1" i="0" u="none" strike="noStrike" dirty="0">
                        <a:solidFill>
                          <a:schemeClr val="bg1"/>
                        </a:solidFill>
                        <a:effectLst/>
                        <a:latin typeface="Times New Roman" panose="02020603050405020304" pitchFamily="18" charset="0"/>
                        <a:cs typeface="Times New Roman" panose="02020603050405020304" pitchFamily="18" charset="0"/>
                      </a:endParaRPr>
                    </a:p>
                  </a:txBody>
                  <a:tcPr marL="144589" marR="144589" marT="20082" marB="0"/>
                </a:tc>
                <a:tc>
                  <a:txBody>
                    <a:bodyPr/>
                    <a:lstStyle/>
                    <a:p>
                      <a:pPr marL="0" marR="0" algn="ctr" fontAlgn="t">
                        <a:lnSpc>
                          <a:spcPct val="150000"/>
                        </a:lnSpc>
                        <a:spcBef>
                          <a:spcPts val="0"/>
                        </a:spcBef>
                        <a:spcAft>
                          <a:spcPts val="0"/>
                        </a:spcAft>
                      </a:pPr>
                      <a:endParaRPr lang="en-US" sz="2000" b="0" i="0" u="none" strike="noStrike" dirty="0">
                        <a:effectLst/>
                        <a:latin typeface="Times New Roman" panose="02020603050405020304" pitchFamily="18" charset="0"/>
                        <a:cs typeface="Times New Roman" panose="02020603050405020304" pitchFamily="18" charset="0"/>
                      </a:endParaRPr>
                    </a:p>
                  </a:txBody>
                  <a:tcPr marL="144589" marR="144589" marT="20082" marB="0"/>
                </a:tc>
                <a:tc>
                  <a:txBody>
                    <a:bodyPr/>
                    <a:lstStyle/>
                    <a:p>
                      <a:pPr marL="0" marR="0" algn="ctr" fontAlgn="t">
                        <a:lnSpc>
                          <a:spcPct val="150000"/>
                        </a:lnSpc>
                        <a:spcBef>
                          <a:spcPts val="0"/>
                        </a:spcBef>
                        <a:spcAft>
                          <a:spcPts val="0"/>
                        </a:spcAft>
                      </a:pPr>
                      <a:r>
                        <a:rPr lang="en-US" sz="2000" b="1" u="none" strike="noStrike" dirty="0">
                          <a:solidFill>
                            <a:schemeClr val="bg1"/>
                          </a:solidFill>
                          <a:effectLst/>
                          <a:latin typeface="Times New Roman" panose="02020603050405020304" pitchFamily="18" charset="0"/>
                          <a:cs typeface="Times New Roman" panose="02020603050405020304" pitchFamily="18" charset="0"/>
                        </a:rPr>
                        <a:t>Low Content Culture</a:t>
                      </a:r>
                      <a:endParaRPr lang="en-US" sz="2000" b="1" i="0" u="none" strike="noStrike" dirty="0">
                        <a:solidFill>
                          <a:schemeClr val="bg1"/>
                        </a:solidFill>
                        <a:effectLst/>
                        <a:latin typeface="Times New Roman" panose="02020603050405020304" pitchFamily="18" charset="0"/>
                        <a:cs typeface="Times New Roman" panose="02020603050405020304" pitchFamily="18" charset="0"/>
                      </a:endParaRPr>
                    </a:p>
                  </a:txBody>
                  <a:tcPr marL="144589" marR="144589" marT="20082" marB="0"/>
                </a:tc>
                <a:extLst>
                  <a:ext uri="{0D108BD9-81ED-4DB2-BD59-A6C34878D82A}">
                    <a16:rowId xmlns:a16="http://schemas.microsoft.com/office/drawing/2014/main" val="3468482735"/>
                  </a:ext>
                </a:extLst>
              </a:tr>
              <a:tr h="570750">
                <a:tc>
                  <a:txBody>
                    <a:bodyPr/>
                    <a:lstStyle/>
                    <a:p>
                      <a:pPr marL="0" marR="0" algn="ctr" fontAlgn="t">
                        <a:lnSpc>
                          <a:spcPct val="150000"/>
                        </a:lnSpc>
                        <a:spcBef>
                          <a:spcPts val="0"/>
                        </a:spcBef>
                        <a:spcAft>
                          <a:spcPts val="0"/>
                        </a:spcAft>
                      </a:pPr>
                      <a:r>
                        <a:rPr lang="en-US" sz="2000" b="1" u="none" strike="noStrike" dirty="0">
                          <a:solidFill>
                            <a:schemeClr val="bg1"/>
                          </a:solidFill>
                          <a:effectLst/>
                          <a:latin typeface="Times New Roman" panose="02020603050405020304" pitchFamily="18" charset="0"/>
                          <a:cs typeface="Times New Roman" panose="02020603050405020304" pitchFamily="18" charset="0"/>
                        </a:rPr>
                        <a:t>No Doesn’t Mean No</a:t>
                      </a:r>
                      <a:endParaRPr lang="en-US" sz="2000" b="1" i="0" u="none" strike="noStrike" dirty="0">
                        <a:solidFill>
                          <a:schemeClr val="bg1"/>
                        </a:solidFill>
                        <a:effectLst/>
                        <a:latin typeface="Times New Roman" panose="02020603050405020304" pitchFamily="18" charset="0"/>
                        <a:cs typeface="Times New Roman" panose="02020603050405020304" pitchFamily="18" charset="0"/>
                      </a:endParaRPr>
                    </a:p>
                  </a:txBody>
                  <a:tcPr marL="144589" marR="144589" marT="20082" marB="0"/>
                </a:tc>
                <a:tc>
                  <a:txBody>
                    <a:bodyPr/>
                    <a:lstStyle/>
                    <a:p>
                      <a:pPr marL="0" marR="0" algn="ctr" fontAlgn="t">
                        <a:lnSpc>
                          <a:spcPct val="150000"/>
                        </a:lnSpc>
                        <a:spcBef>
                          <a:spcPts val="0"/>
                        </a:spcBef>
                        <a:spcAft>
                          <a:spcPts val="0"/>
                        </a:spcAft>
                      </a:pPr>
                      <a:endParaRPr lang="en-US" sz="2000" b="0" i="0" u="none" strike="noStrike" dirty="0">
                        <a:effectLst/>
                        <a:latin typeface="Times New Roman" panose="02020603050405020304" pitchFamily="18" charset="0"/>
                        <a:cs typeface="Times New Roman" panose="02020603050405020304" pitchFamily="18" charset="0"/>
                      </a:endParaRPr>
                    </a:p>
                  </a:txBody>
                  <a:tcPr marL="144589" marR="144589" marT="20082" marB="0"/>
                </a:tc>
                <a:tc>
                  <a:txBody>
                    <a:bodyPr/>
                    <a:lstStyle/>
                    <a:p>
                      <a:pPr marL="0" marR="0" algn="ctr" fontAlgn="t">
                        <a:lnSpc>
                          <a:spcPct val="150000"/>
                        </a:lnSpc>
                        <a:spcBef>
                          <a:spcPts val="0"/>
                        </a:spcBef>
                        <a:spcAft>
                          <a:spcPts val="0"/>
                        </a:spcAft>
                      </a:pPr>
                      <a:r>
                        <a:rPr lang="en-US" sz="2000" b="1" u="none" strike="noStrike" dirty="0">
                          <a:solidFill>
                            <a:schemeClr val="bg1"/>
                          </a:solidFill>
                          <a:effectLst/>
                          <a:latin typeface="Times New Roman" panose="02020603050405020304" pitchFamily="18" charset="0"/>
                          <a:cs typeface="Times New Roman" panose="02020603050405020304" pitchFamily="18" charset="0"/>
                        </a:rPr>
                        <a:t>No Means No</a:t>
                      </a:r>
                      <a:endParaRPr lang="en-US" sz="2000" b="1" i="0" u="none" strike="noStrike" dirty="0">
                        <a:solidFill>
                          <a:schemeClr val="bg1"/>
                        </a:solidFill>
                        <a:effectLst/>
                        <a:latin typeface="Times New Roman" panose="02020603050405020304" pitchFamily="18" charset="0"/>
                        <a:cs typeface="Times New Roman" panose="02020603050405020304" pitchFamily="18" charset="0"/>
                      </a:endParaRPr>
                    </a:p>
                  </a:txBody>
                  <a:tcPr marL="144589" marR="144589" marT="20082" marB="0"/>
                </a:tc>
                <a:extLst>
                  <a:ext uri="{0D108BD9-81ED-4DB2-BD59-A6C34878D82A}">
                    <a16:rowId xmlns:a16="http://schemas.microsoft.com/office/drawing/2014/main" val="236166809"/>
                  </a:ext>
                </a:extLst>
              </a:tr>
              <a:tr h="570750">
                <a:tc>
                  <a:txBody>
                    <a:bodyPr/>
                    <a:lstStyle/>
                    <a:p>
                      <a:pPr marL="0" marR="0" algn="ctr" fontAlgn="t">
                        <a:lnSpc>
                          <a:spcPct val="150000"/>
                        </a:lnSpc>
                        <a:spcBef>
                          <a:spcPts val="0"/>
                        </a:spcBef>
                        <a:spcAft>
                          <a:spcPts val="0"/>
                        </a:spcAft>
                      </a:pPr>
                      <a:r>
                        <a:rPr lang="en-US" sz="2000" b="1" u="none" strike="noStrike" dirty="0">
                          <a:solidFill>
                            <a:schemeClr val="bg1"/>
                          </a:solidFill>
                          <a:effectLst/>
                          <a:latin typeface="Times New Roman" panose="02020603050405020304" pitchFamily="18" charset="0"/>
                          <a:cs typeface="Times New Roman" panose="02020603050405020304" pitchFamily="18" charset="0"/>
                        </a:rPr>
                        <a:t>Refrain Of Emotions</a:t>
                      </a:r>
                      <a:endParaRPr lang="en-US" sz="2000" b="1" i="0" u="none" strike="noStrike" dirty="0">
                        <a:solidFill>
                          <a:schemeClr val="bg1"/>
                        </a:solidFill>
                        <a:effectLst/>
                        <a:latin typeface="Times New Roman" panose="02020603050405020304" pitchFamily="18" charset="0"/>
                        <a:cs typeface="Times New Roman" panose="02020603050405020304" pitchFamily="18" charset="0"/>
                      </a:endParaRPr>
                    </a:p>
                  </a:txBody>
                  <a:tcPr marL="144589" marR="144589" marT="20082" marB="0"/>
                </a:tc>
                <a:tc>
                  <a:txBody>
                    <a:bodyPr/>
                    <a:lstStyle/>
                    <a:p>
                      <a:pPr marL="0" marR="0" algn="ctr" fontAlgn="t">
                        <a:lnSpc>
                          <a:spcPct val="150000"/>
                        </a:lnSpc>
                        <a:spcBef>
                          <a:spcPts val="0"/>
                        </a:spcBef>
                        <a:spcAft>
                          <a:spcPts val="0"/>
                        </a:spcAft>
                      </a:pPr>
                      <a:endParaRPr lang="en-US" sz="2000" b="0" i="0" u="none" strike="noStrike" dirty="0">
                        <a:effectLst/>
                        <a:latin typeface="Times New Roman" panose="02020603050405020304" pitchFamily="18" charset="0"/>
                        <a:cs typeface="Times New Roman" panose="02020603050405020304" pitchFamily="18" charset="0"/>
                      </a:endParaRPr>
                    </a:p>
                  </a:txBody>
                  <a:tcPr marL="144589" marR="144589" marT="20082" marB="0"/>
                </a:tc>
                <a:tc>
                  <a:txBody>
                    <a:bodyPr/>
                    <a:lstStyle/>
                    <a:p>
                      <a:pPr marL="0" marR="0" algn="ctr" fontAlgn="t">
                        <a:lnSpc>
                          <a:spcPct val="150000"/>
                        </a:lnSpc>
                        <a:spcBef>
                          <a:spcPts val="0"/>
                        </a:spcBef>
                        <a:spcAft>
                          <a:spcPts val="0"/>
                        </a:spcAft>
                      </a:pPr>
                      <a:r>
                        <a:rPr lang="en-US" sz="2000" b="1" u="none" strike="noStrike" dirty="0">
                          <a:solidFill>
                            <a:schemeClr val="bg1"/>
                          </a:solidFill>
                          <a:effectLst/>
                          <a:latin typeface="Times New Roman" panose="02020603050405020304" pitchFamily="18" charset="0"/>
                          <a:cs typeface="Times New Roman" panose="02020603050405020304" pitchFamily="18" charset="0"/>
                        </a:rPr>
                        <a:t>Facial Expression</a:t>
                      </a:r>
                      <a:endParaRPr lang="en-US" sz="2000" b="1" i="0" u="none" strike="noStrike" dirty="0">
                        <a:solidFill>
                          <a:schemeClr val="bg1"/>
                        </a:solidFill>
                        <a:effectLst/>
                        <a:latin typeface="Times New Roman" panose="02020603050405020304" pitchFamily="18" charset="0"/>
                        <a:cs typeface="Times New Roman" panose="02020603050405020304" pitchFamily="18" charset="0"/>
                      </a:endParaRPr>
                    </a:p>
                  </a:txBody>
                  <a:tcPr marL="144589" marR="144589" marT="20082" marB="0"/>
                </a:tc>
                <a:extLst>
                  <a:ext uri="{0D108BD9-81ED-4DB2-BD59-A6C34878D82A}">
                    <a16:rowId xmlns:a16="http://schemas.microsoft.com/office/drawing/2014/main" val="2610582413"/>
                  </a:ext>
                </a:extLst>
              </a:tr>
              <a:tr h="570750">
                <a:tc>
                  <a:txBody>
                    <a:bodyPr/>
                    <a:lstStyle/>
                    <a:p>
                      <a:pPr marL="0" marR="0" algn="ctr" fontAlgn="t">
                        <a:lnSpc>
                          <a:spcPct val="150000"/>
                        </a:lnSpc>
                        <a:spcBef>
                          <a:spcPts val="0"/>
                        </a:spcBef>
                        <a:spcAft>
                          <a:spcPts val="0"/>
                        </a:spcAft>
                      </a:pPr>
                      <a:r>
                        <a:rPr lang="en-US" sz="2000" b="1" u="none" strike="noStrike" dirty="0">
                          <a:solidFill>
                            <a:schemeClr val="bg1"/>
                          </a:solidFill>
                          <a:effectLst/>
                          <a:latin typeface="Times New Roman" panose="02020603050405020304" pitchFamily="18" charset="0"/>
                          <a:cs typeface="Times New Roman" panose="02020603050405020304" pitchFamily="18" charset="0"/>
                        </a:rPr>
                        <a:t>No Body Contact</a:t>
                      </a:r>
                      <a:endParaRPr lang="en-US" sz="2000" b="1" i="0" u="none" strike="noStrike" dirty="0">
                        <a:solidFill>
                          <a:schemeClr val="bg1"/>
                        </a:solidFill>
                        <a:effectLst/>
                        <a:latin typeface="Times New Roman" panose="02020603050405020304" pitchFamily="18" charset="0"/>
                        <a:cs typeface="Times New Roman" panose="02020603050405020304" pitchFamily="18" charset="0"/>
                      </a:endParaRPr>
                    </a:p>
                  </a:txBody>
                  <a:tcPr marL="144589" marR="144589" marT="20082" marB="0"/>
                </a:tc>
                <a:tc>
                  <a:txBody>
                    <a:bodyPr/>
                    <a:lstStyle/>
                    <a:p>
                      <a:pPr marL="0" marR="0" algn="ctr" fontAlgn="t">
                        <a:lnSpc>
                          <a:spcPct val="150000"/>
                        </a:lnSpc>
                        <a:spcBef>
                          <a:spcPts val="0"/>
                        </a:spcBef>
                        <a:spcAft>
                          <a:spcPts val="0"/>
                        </a:spcAft>
                      </a:pPr>
                      <a:endParaRPr lang="en-US" sz="2000" b="0" i="0" u="none" strike="noStrike" dirty="0">
                        <a:effectLst/>
                        <a:latin typeface="Times New Roman" panose="02020603050405020304" pitchFamily="18" charset="0"/>
                        <a:cs typeface="Times New Roman" panose="02020603050405020304" pitchFamily="18" charset="0"/>
                      </a:endParaRPr>
                    </a:p>
                  </a:txBody>
                  <a:tcPr marL="144589" marR="144589" marT="20082" marB="0"/>
                </a:tc>
                <a:tc>
                  <a:txBody>
                    <a:bodyPr/>
                    <a:lstStyle/>
                    <a:p>
                      <a:pPr marL="0" marR="0" algn="ctr" fontAlgn="t">
                        <a:lnSpc>
                          <a:spcPct val="150000"/>
                        </a:lnSpc>
                        <a:spcBef>
                          <a:spcPts val="0"/>
                        </a:spcBef>
                        <a:spcAft>
                          <a:spcPts val="0"/>
                        </a:spcAft>
                      </a:pPr>
                      <a:r>
                        <a:rPr lang="en-US" sz="2000" b="1" u="none" strike="noStrike" dirty="0">
                          <a:solidFill>
                            <a:schemeClr val="bg1"/>
                          </a:solidFill>
                          <a:effectLst/>
                          <a:latin typeface="Times New Roman" panose="02020603050405020304" pitchFamily="18" charset="0"/>
                          <a:cs typeface="Times New Roman" panose="02020603050405020304" pitchFamily="18" charset="0"/>
                        </a:rPr>
                        <a:t>Body Contact For Greeting</a:t>
                      </a:r>
                      <a:endParaRPr lang="en-US" sz="2000" b="1" i="0" u="none" strike="noStrike" dirty="0">
                        <a:solidFill>
                          <a:schemeClr val="bg1"/>
                        </a:solidFill>
                        <a:effectLst/>
                        <a:latin typeface="Times New Roman" panose="02020603050405020304" pitchFamily="18" charset="0"/>
                        <a:cs typeface="Times New Roman" panose="02020603050405020304" pitchFamily="18" charset="0"/>
                      </a:endParaRPr>
                    </a:p>
                  </a:txBody>
                  <a:tcPr marL="144589" marR="144589" marT="20082" marB="0"/>
                </a:tc>
                <a:extLst>
                  <a:ext uri="{0D108BD9-81ED-4DB2-BD59-A6C34878D82A}">
                    <a16:rowId xmlns:a16="http://schemas.microsoft.com/office/drawing/2014/main" val="3951348523"/>
                  </a:ext>
                </a:extLst>
              </a:tr>
              <a:tr h="570750">
                <a:tc>
                  <a:txBody>
                    <a:bodyPr/>
                    <a:lstStyle/>
                    <a:p>
                      <a:pPr marL="0" marR="0" algn="ctr" fontAlgn="t">
                        <a:lnSpc>
                          <a:spcPct val="150000"/>
                        </a:lnSpc>
                        <a:spcBef>
                          <a:spcPts val="0"/>
                        </a:spcBef>
                        <a:spcAft>
                          <a:spcPts val="0"/>
                        </a:spcAft>
                      </a:pPr>
                      <a:r>
                        <a:rPr lang="en-US" sz="2000" b="1" u="none" strike="noStrike" dirty="0">
                          <a:solidFill>
                            <a:schemeClr val="bg1"/>
                          </a:solidFill>
                          <a:effectLst/>
                          <a:latin typeface="Times New Roman" panose="02020603050405020304" pitchFamily="18" charset="0"/>
                          <a:cs typeface="Times New Roman" panose="02020603050405020304" pitchFamily="18" charset="0"/>
                        </a:rPr>
                        <a:t>Polite Communications</a:t>
                      </a:r>
                      <a:endParaRPr lang="en-US" sz="2000" b="1" i="0" u="none" strike="noStrike" dirty="0">
                        <a:solidFill>
                          <a:schemeClr val="bg1"/>
                        </a:solidFill>
                        <a:effectLst/>
                        <a:latin typeface="Times New Roman" panose="02020603050405020304" pitchFamily="18" charset="0"/>
                        <a:cs typeface="Times New Roman" panose="02020603050405020304" pitchFamily="18" charset="0"/>
                      </a:endParaRPr>
                    </a:p>
                  </a:txBody>
                  <a:tcPr marL="144589" marR="144589" marT="20082" marB="0"/>
                </a:tc>
                <a:tc>
                  <a:txBody>
                    <a:bodyPr/>
                    <a:lstStyle/>
                    <a:p>
                      <a:pPr marL="0" marR="0" algn="ctr" fontAlgn="t">
                        <a:lnSpc>
                          <a:spcPct val="150000"/>
                        </a:lnSpc>
                        <a:spcBef>
                          <a:spcPts val="0"/>
                        </a:spcBef>
                        <a:spcAft>
                          <a:spcPts val="0"/>
                        </a:spcAft>
                      </a:pPr>
                      <a:endParaRPr lang="en-US" sz="2000" b="0" i="0" u="none" strike="noStrike" dirty="0">
                        <a:effectLst/>
                        <a:latin typeface="Times New Roman" panose="02020603050405020304" pitchFamily="18" charset="0"/>
                        <a:cs typeface="Times New Roman" panose="02020603050405020304" pitchFamily="18" charset="0"/>
                      </a:endParaRPr>
                    </a:p>
                  </a:txBody>
                  <a:tcPr marL="144589" marR="144589" marT="20082" marB="0"/>
                </a:tc>
                <a:tc>
                  <a:txBody>
                    <a:bodyPr/>
                    <a:lstStyle/>
                    <a:p>
                      <a:pPr marL="0" marR="0" algn="ctr" fontAlgn="t">
                        <a:lnSpc>
                          <a:spcPct val="150000"/>
                        </a:lnSpc>
                        <a:spcBef>
                          <a:spcPts val="0"/>
                        </a:spcBef>
                        <a:spcAft>
                          <a:spcPts val="0"/>
                        </a:spcAft>
                      </a:pPr>
                      <a:r>
                        <a:rPr lang="en-US" sz="2000" b="1" u="none" strike="noStrike" dirty="0">
                          <a:solidFill>
                            <a:schemeClr val="bg1"/>
                          </a:solidFill>
                          <a:effectLst/>
                          <a:latin typeface="Times New Roman" panose="02020603050405020304" pitchFamily="18" charset="0"/>
                          <a:cs typeface="Times New Roman" panose="02020603050405020304" pitchFamily="18" charset="0"/>
                        </a:rPr>
                        <a:t>Assertive Communication</a:t>
                      </a:r>
                      <a:endParaRPr lang="en-US" sz="2000" b="1" i="0" u="none" strike="noStrike" dirty="0">
                        <a:solidFill>
                          <a:schemeClr val="bg1"/>
                        </a:solidFill>
                        <a:effectLst/>
                        <a:latin typeface="Times New Roman" panose="02020603050405020304" pitchFamily="18" charset="0"/>
                        <a:cs typeface="Times New Roman" panose="02020603050405020304" pitchFamily="18" charset="0"/>
                      </a:endParaRPr>
                    </a:p>
                  </a:txBody>
                  <a:tcPr marL="144589" marR="144589" marT="20082" marB="0"/>
                </a:tc>
                <a:extLst>
                  <a:ext uri="{0D108BD9-81ED-4DB2-BD59-A6C34878D82A}">
                    <a16:rowId xmlns:a16="http://schemas.microsoft.com/office/drawing/2014/main" val="2949913817"/>
                  </a:ext>
                </a:extLst>
              </a:tr>
              <a:tr h="1425417">
                <a:tc>
                  <a:txBody>
                    <a:bodyPr/>
                    <a:lstStyle/>
                    <a:p>
                      <a:pPr marL="0" marR="0" algn="ctr" fontAlgn="t">
                        <a:lnSpc>
                          <a:spcPct val="150000"/>
                        </a:lnSpc>
                        <a:spcBef>
                          <a:spcPts val="0"/>
                        </a:spcBef>
                        <a:spcAft>
                          <a:spcPts val="0"/>
                        </a:spcAft>
                      </a:pPr>
                      <a:r>
                        <a:rPr lang="en-US" sz="2000" b="1" u="none" strike="noStrike" dirty="0">
                          <a:solidFill>
                            <a:schemeClr val="bg1"/>
                          </a:solidFill>
                          <a:effectLst/>
                          <a:latin typeface="Times New Roman" panose="02020603050405020304" pitchFamily="18" charset="0"/>
                          <a:cs typeface="Times New Roman" panose="02020603050405020304" pitchFamily="18" charset="0"/>
                        </a:rPr>
                        <a:t>Freedom Of Expression – 177</a:t>
                      </a:r>
                      <a:r>
                        <a:rPr lang="en-US" sz="2000" b="1" u="none" strike="noStrike" baseline="30000" dirty="0">
                          <a:solidFill>
                            <a:schemeClr val="bg1"/>
                          </a:solidFill>
                          <a:effectLst/>
                          <a:latin typeface="Times New Roman" panose="02020603050405020304" pitchFamily="18" charset="0"/>
                          <a:cs typeface="Times New Roman" panose="02020603050405020304" pitchFamily="18" charset="0"/>
                        </a:rPr>
                        <a:t>th</a:t>
                      </a:r>
                      <a:r>
                        <a:rPr lang="en-US" sz="2000" b="1" u="none" strike="noStrike" dirty="0">
                          <a:solidFill>
                            <a:schemeClr val="bg1"/>
                          </a:solidFill>
                          <a:effectLst/>
                          <a:latin typeface="Times New Roman" panose="02020603050405020304" pitchFamily="18" charset="0"/>
                          <a:cs typeface="Times New Roman" panose="02020603050405020304" pitchFamily="18" charset="0"/>
                        </a:rPr>
                        <a:t> Position In The Worldwide Ranking Table</a:t>
                      </a:r>
                      <a:endParaRPr lang="en-US" sz="2000" b="1" i="0" u="none" strike="noStrike" dirty="0">
                        <a:solidFill>
                          <a:schemeClr val="bg1"/>
                        </a:solidFill>
                        <a:effectLst/>
                        <a:latin typeface="Times New Roman" panose="02020603050405020304" pitchFamily="18" charset="0"/>
                        <a:cs typeface="Times New Roman" panose="02020603050405020304" pitchFamily="18" charset="0"/>
                      </a:endParaRPr>
                    </a:p>
                  </a:txBody>
                  <a:tcPr marL="144589" marR="144589" marT="20082" marB="0"/>
                </a:tc>
                <a:tc>
                  <a:txBody>
                    <a:bodyPr/>
                    <a:lstStyle/>
                    <a:p>
                      <a:pPr marL="0" marR="0" algn="ctr" fontAlgn="t">
                        <a:lnSpc>
                          <a:spcPct val="150000"/>
                        </a:lnSpc>
                        <a:spcBef>
                          <a:spcPts val="0"/>
                        </a:spcBef>
                        <a:spcAft>
                          <a:spcPts val="0"/>
                        </a:spcAft>
                      </a:pPr>
                      <a:endParaRPr lang="en-US" sz="2000" b="0" i="0" u="none" strike="noStrike" dirty="0">
                        <a:effectLst/>
                        <a:latin typeface="Times New Roman" panose="02020603050405020304" pitchFamily="18" charset="0"/>
                        <a:cs typeface="Times New Roman" panose="02020603050405020304" pitchFamily="18" charset="0"/>
                      </a:endParaRPr>
                    </a:p>
                  </a:txBody>
                  <a:tcPr marL="144589" marR="144589" marT="20082" marB="0"/>
                </a:tc>
                <a:tc>
                  <a:txBody>
                    <a:bodyPr/>
                    <a:lstStyle/>
                    <a:p>
                      <a:pPr marL="0" marR="0" algn="ctr" fontAlgn="t">
                        <a:lnSpc>
                          <a:spcPct val="150000"/>
                        </a:lnSpc>
                        <a:spcBef>
                          <a:spcPts val="0"/>
                        </a:spcBef>
                        <a:spcAft>
                          <a:spcPts val="0"/>
                        </a:spcAft>
                      </a:pPr>
                      <a:r>
                        <a:rPr lang="en-US" sz="2000" b="1" u="none" strike="noStrike" dirty="0">
                          <a:solidFill>
                            <a:schemeClr val="bg1"/>
                          </a:solidFill>
                          <a:effectLst/>
                          <a:latin typeface="Times New Roman" panose="02020603050405020304" pitchFamily="18" charset="0"/>
                          <a:cs typeface="Times New Roman" panose="02020603050405020304" pitchFamily="18" charset="0"/>
                        </a:rPr>
                        <a:t>Freedom Of Expression –  33rd Position In The Worldwide Ranking Table</a:t>
                      </a:r>
                      <a:endParaRPr lang="en-US" sz="2000" b="1" i="0" u="none" strike="noStrike" dirty="0">
                        <a:solidFill>
                          <a:schemeClr val="bg1"/>
                        </a:solidFill>
                        <a:effectLst/>
                        <a:latin typeface="Times New Roman" panose="02020603050405020304" pitchFamily="18" charset="0"/>
                        <a:cs typeface="Times New Roman" panose="02020603050405020304" pitchFamily="18" charset="0"/>
                      </a:endParaRPr>
                    </a:p>
                  </a:txBody>
                  <a:tcPr marL="144589" marR="144589" marT="20082" marB="0"/>
                </a:tc>
                <a:extLst>
                  <a:ext uri="{0D108BD9-81ED-4DB2-BD59-A6C34878D82A}">
                    <a16:rowId xmlns:a16="http://schemas.microsoft.com/office/drawing/2014/main" val="809467861"/>
                  </a:ext>
                </a:extLst>
              </a:tr>
            </a:tbl>
          </a:graphicData>
        </a:graphic>
      </p:graphicFrame>
      <p:sp>
        <p:nvSpPr>
          <p:cNvPr id="10" name="TextBox 9">
            <a:extLst>
              <a:ext uri="{FF2B5EF4-FFF2-40B4-BE49-F238E27FC236}">
                <a16:creationId xmlns:a16="http://schemas.microsoft.com/office/drawing/2014/main" id="{EFC78493-10FA-47EA-BEDA-B5A3E6A16873}"/>
              </a:ext>
            </a:extLst>
          </p:cNvPr>
          <p:cNvSpPr txBox="1"/>
          <p:nvPr/>
        </p:nvSpPr>
        <p:spPr>
          <a:xfrm>
            <a:off x="4210489" y="317881"/>
            <a:ext cx="4204849" cy="646331"/>
          </a:xfrm>
          <a:prstGeom prst="rect">
            <a:avLst/>
          </a:prstGeom>
          <a:noFill/>
        </p:spPr>
        <p:txBody>
          <a:bodyPr wrap="square">
            <a:spAutoFit/>
          </a:bodyPr>
          <a:lstStyle/>
          <a:p>
            <a:r>
              <a:rPr lang="en-GB" sz="3600" b="1" dirty="0">
                <a:latin typeface="Times New Roman" panose="02020603050405020304" pitchFamily="18" charset="0"/>
                <a:cs typeface="Times New Roman" panose="02020603050405020304" pitchFamily="18" charset="0"/>
              </a:rPr>
              <a:t>Cultural Sensitivity </a:t>
            </a:r>
            <a:endParaRPr lang="en-US" sz="3600" b="1"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9094DE16-B9F0-4FC1-B3DF-5E6870A27736}"/>
              </a:ext>
            </a:extLst>
          </p:cNvPr>
          <p:cNvSpPr txBox="1"/>
          <p:nvPr/>
        </p:nvSpPr>
        <p:spPr>
          <a:xfrm>
            <a:off x="4316188" y="1085277"/>
            <a:ext cx="3801397" cy="461665"/>
          </a:xfrm>
          <a:prstGeom prst="rect">
            <a:avLst/>
          </a:prstGeom>
          <a:noFill/>
        </p:spPr>
        <p:txBody>
          <a:bodyPr wrap="square">
            <a:spAutoFit/>
          </a:bodyPr>
          <a:lstStyle/>
          <a:p>
            <a:r>
              <a:rPr lang="en-GB" sz="2400" dirty="0">
                <a:latin typeface="Times New Roman" panose="02020603050405020304" pitchFamily="18" charset="0"/>
                <a:cs typeface="Times New Roman" panose="02020603050405020304" pitchFamily="18" charset="0"/>
              </a:rPr>
              <a:t>Communication Differences </a:t>
            </a:r>
            <a:endParaRPr lang="en-US" sz="24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521CFC96-1E3B-4D6E-86A1-E8CA84109F92}"/>
              </a:ext>
            </a:extLst>
          </p:cNvPr>
          <p:cNvSpPr txBox="1"/>
          <p:nvPr/>
        </p:nvSpPr>
        <p:spPr>
          <a:xfrm>
            <a:off x="5159069" y="6488668"/>
            <a:ext cx="6107906" cy="369332"/>
          </a:xfrm>
          <a:prstGeom prst="rect">
            <a:avLst/>
          </a:prstGeom>
          <a:noFill/>
        </p:spPr>
        <p:txBody>
          <a:bodyPr wrap="square">
            <a:spAutoFit/>
          </a:bodyPr>
          <a:lstStyle/>
          <a:p>
            <a:r>
              <a:rPr lang="en-GB" sz="1800" dirty="0">
                <a:solidFill>
                  <a:schemeClr val="bg2">
                    <a:lumMod val="10000"/>
                  </a:schemeClr>
                </a:solidFill>
                <a:effectLst/>
                <a:latin typeface="Times New Roman" panose="02020603050405020304" pitchFamily="18" charset="0"/>
                <a:ea typeface="Calibri" panose="020F0502020204030204" pitchFamily="34" charset="0"/>
              </a:rPr>
              <a:t>(</a:t>
            </a:r>
            <a:r>
              <a:rPr lang="en-GB" sz="1800" dirty="0" err="1">
                <a:solidFill>
                  <a:schemeClr val="bg2">
                    <a:lumMod val="10000"/>
                  </a:schemeClr>
                </a:solidFill>
                <a:effectLst/>
                <a:latin typeface="Times New Roman" panose="02020603050405020304" pitchFamily="18" charset="0"/>
                <a:ea typeface="Calibri" panose="020F0502020204030204" pitchFamily="34" charset="0"/>
              </a:rPr>
              <a:t>Globerman</a:t>
            </a:r>
            <a:r>
              <a:rPr lang="en-GB" sz="1800" dirty="0">
                <a:solidFill>
                  <a:schemeClr val="bg2">
                    <a:lumMod val="10000"/>
                  </a:schemeClr>
                </a:solidFill>
                <a:effectLst/>
                <a:latin typeface="Times New Roman" panose="02020603050405020304" pitchFamily="18" charset="0"/>
                <a:ea typeface="Calibri" panose="020F0502020204030204" pitchFamily="34" charset="0"/>
              </a:rPr>
              <a:t>, 2002)</a:t>
            </a:r>
            <a:endParaRPr lang="en-US" dirty="0">
              <a:solidFill>
                <a:schemeClr val="bg2">
                  <a:lumMod val="10000"/>
                </a:schemeClr>
              </a:solidFill>
            </a:endParaRPr>
          </a:p>
        </p:txBody>
      </p:sp>
    </p:spTree>
    <p:extLst>
      <p:ext uri="{BB962C8B-B14F-4D97-AF65-F5344CB8AC3E}">
        <p14:creationId xmlns:p14="http://schemas.microsoft.com/office/powerpoint/2010/main" val="16827012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77F7968C-91D2-4E7A-AD6A-9407B2B4E048}"/>
              </a:ext>
            </a:extLst>
          </p:cNvPr>
          <p:cNvGrpSpPr/>
          <p:nvPr/>
        </p:nvGrpSpPr>
        <p:grpSpPr>
          <a:xfrm>
            <a:off x="657726" y="2041354"/>
            <a:ext cx="10844464" cy="4503824"/>
            <a:chOff x="673768" y="1576136"/>
            <a:chExt cx="10844464" cy="4503824"/>
          </a:xfrm>
        </p:grpSpPr>
        <p:sp>
          <p:nvSpPr>
            <p:cNvPr id="2" name="Rectangle 1">
              <a:extLst>
                <a:ext uri="{FF2B5EF4-FFF2-40B4-BE49-F238E27FC236}">
                  <a16:creationId xmlns:a16="http://schemas.microsoft.com/office/drawing/2014/main" id="{3CE415E5-490A-4CFC-AA8B-037107FFACC9}"/>
                </a:ext>
              </a:extLst>
            </p:cNvPr>
            <p:cNvSpPr/>
            <p:nvPr/>
          </p:nvSpPr>
          <p:spPr>
            <a:xfrm>
              <a:off x="673768" y="1576136"/>
              <a:ext cx="2438400" cy="1042736"/>
            </a:xfrm>
            <a:prstGeom prst="rect">
              <a:avLst/>
            </a:prstGeom>
            <a:solidFill>
              <a:srgbClr val="ED1811"/>
            </a:solidFill>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effectLst/>
                  <a:latin typeface="Times New Roman" panose="02020603050405020304" pitchFamily="18" charset="0"/>
                  <a:cs typeface="Times New Roman" panose="02020603050405020304" pitchFamily="18" charset="0"/>
                </a:rPr>
                <a:t>Centralized </a:t>
              </a:r>
              <a:endParaRPr lang="en-US" sz="2400" b="1" dirty="0"/>
            </a:p>
          </p:txBody>
        </p:sp>
        <p:sp>
          <p:nvSpPr>
            <p:cNvPr id="3" name="Rectangle 2">
              <a:extLst>
                <a:ext uri="{FF2B5EF4-FFF2-40B4-BE49-F238E27FC236}">
                  <a16:creationId xmlns:a16="http://schemas.microsoft.com/office/drawing/2014/main" id="{40CE5429-03BC-4088-9C92-0E6723D76C78}"/>
                </a:ext>
              </a:extLst>
            </p:cNvPr>
            <p:cNvSpPr/>
            <p:nvPr/>
          </p:nvSpPr>
          <p:spPr>
            <a:xfrm>
              <a:off x="673768" y="2727158"/>
              <a:ext cx="2438400" cy="1042736"/>
            </a:xfrm>
            <a:prstGeom prst="rect">
              <a:avLst/>
            </a:prstGeom>
            <a:solidFill>
              <a:srgbClr val="ED1811"/>
            </a:solidFill>
            <a:effectLst>
              <a:outerShdw blurRad="50800" dist="38100" dir="2700000" algn="tl" rotWithShape="0">
                <a:prstClr val="black">
                  <a:alpha val="40000"/>
                </a:prstClr>
              </a:outerShdw>
            </a:effectLst>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effectLst/>
                  <a:latin typeface="Times New Roman" panose="02020603050405020304" pitchFamily="18" charset="0"/>
                  <a:cs typeface="Times New Roman" panose="02020603050405020304" pitchFamily="18" charset="0"/>
                </a:rPr>
                <a:t>Autocratic/ </a:t>
              </a:r>
            </a:p>
            <a:p>
              <a:pPr algn="ctr"/>
              <a:r>
                <a:rPr lang="en-US" sz="2400" b="1" dirty="0">
                  <a:effectLst/>
                  <a:latin typeface="Times New Roman" panose="02020603050405020304" pitchFamily="18" charset="0"/>
                  <a:cs typeface="Times New Roman" panose="02020603050405020304" pitchFamily="18" charset="0"/>
                </a:rPr>
                <a:t>Bureaucratic </a:t>
              </a:r>
              <a:endParaRPr lang="en-US" sz="2400" b="1"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a:extLst>
                <a:ext uri="{FF2B5EF4-FFF2-40B4-BE49-F238E27FC236}">
                  <a16:creationId xmlns:a16="http://schemas.microsoft.com/office/drawing/2014/main" id="{C0FB4F72-53CE-4322-B469-E8CA36ACF3BB}"/>
                </a:ext>
              </a:extLst>
            </p:cNvPr>
            <p:cNvSpPr/>
            <p:nvPr/>
          </p:nvSpPr>
          <p:spPr>
            <a:xfrm>
              <a:off x="673768" y="3874170"/>
              <a:ext cx="2438400" cy="1042736"/>
            </a:xfrm>
            <a:prstGeom prst="rect">
              <a:avLst/>
            </a:prstGeom>
            <a:solidFill>
              <a:srgbClr val="ED1811"/>
            </a:solidFill>
            <a:effectLst>
              <a:outerShdw blurRad="50800" dist="38100" dir="2700000" algn="tl" rotWithShape="0">
                <a:prstClr val="black">
                  <a:alpha val="40000"/>
                </a:prstClr>
              </a:outerShdw>
            </a:effectLst>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300" b="1" dirty="0">
                  <a:effectLst/>
                  <a:latin typeface="Times New Roman" panose="02020603050405020304" pitchFamily="18" charset="0"/>
                  <a:cs typeface="Times New Roman" panose="02020603050405020304" pitchFamily="18" charset="0"/>
                </a:rPr>
                <a:t>Non-Respect </a:t>
              </a:r>
              <a:r>
                <a:rPr lang="en-US" sz="2300" b="1" dirty="0">
                  <a:latin typeface="Times New Roman" panose="02020603050405020304" pitchFamily="18" charset="0"/>
                  <a:cs typeface="Times New Roman" panose="02020603050405020304" pitchFamily="18" charset="0"/>
                </a:rPr>
                <a:t>O</a:t>
              </a:r>
              <a:r>
                <a:rPr lang="en-US" sz="2300" b="1" dirty="0">
                  <a:effectLst/>
                  <a:latin typeface="Times New Roman" panose="02020603050405020304" pitchFamily="18" charset="0"/>
                  <a:cs typeface="Times New Roman" panose="02020603050405020304" pitchFamily="18" charset="0"/>
                </a:rPr>
                <a:t>f </a:t>
              </a:r>
              <a:r>
                <a:rPr lang="en-US" sz="2300" b="1" dirty="0">
                  <a:latin typeface="Times New Roman" panose="02020603050405020304" pitchFamily="18" charset="0"/>
                  <a:cs typeface="Times New Roman" panose="02020603050405020304" pitchFamily="18" charset="0"/>
                </a:rPr>
                <a:t>H</a:t>
              </a:r>
              <a:r>
                <a:rPr lang="en-US" sz="2300" b="1" dirty="0">
                  <a:effectLst/>
                  <a:latin typeface="Times New Roman" panose="02020603050405020304" pitchFamily="18" charset="0"/>
                  <a:cs typeface="Times New Roman" panose="02020603050405020304" pitchFamily="18" charset="0"/>
                </a:rPr>
                <a:t>uman </a:t>
              </a:r>
              <a:r>
                <a:rPr lang="en-US" sz="2300" b="1" dirty="0">
                  <a:latin typeface="Times New Roman" panose="02020603050405020304" pitchFamily="18" charset="0"/>
                  <a:cs typeface="Times New Roman" panose="02020603050405020304" pitchFamily="18" charset="0"/>
                </a:rPr>
                <a:t>R</a:t>
              </a:r>
              <a:r>
                <a:rPr lang="en-US" sz="2300" b="1" dirty="0">
                  <a:effectLst/>
                  <a:latin typeface="Times New Roman" panose="02020603050405020304" pitchFamily="18" charset="0"/>
                  <a:cs typeface="Times New Roman" panose="02020603050405020304" pitchFamily="18" charset="0"/>
                </a:rPr>
                <a:t>ights</a:t>
              </a:r>
              <a:endParaRPr lang="en-US" sz="2300" b="1"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a:extLst>
                <a:ext uri="{FF2B5EF4-FFF2-40B4-BE49-F238E27FC236}">
                  <a16:creationId xmlns:a16="http://schemas.microsoft.com/office/drawing/2014/main" id="{221F623E-B59E-4DB7-AC75-75630CB6645F}"/>
                </a:ext>
              </a:extLst>
            </p:cNvPr>
            <p:cNvSpPr/>
            <p:nvPr/>
          </p:nvSpPr>
          <p:spPr>
            <a:xfrm>
              <a:off x="673768" y="5037224"/>
              <a:ext cx="2438400" cy="1042736"/>
            </a:xfrm>
            <a:prstGeom prst="rect">
              <a:avLst/>
            </a:prstGeom>
            <a:solidFill>
              <a:srgbClr val="ED1811"/>
            </a:solidFill>
            <a:effectLst>
              <a:outerShdw blurRad="50800" dist="38100" dir="2700000" algn="tl" rotWithShape="0">
                <a:prstClr val="black">
                  <a:alpha val="40000"/>
                </a:prstClr>
              </a:outerShdw>
            </a:effectLst>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b="1" dirty="0">
                  <a:effectLst/>
                  <a:latin typeface="Times New Roman" panose="02020603050405020304" pitchFamily="18" charset="0"/>
                  <a:cs typeface="Times New Roman" panose="02020603050405020304" pitchFamily="18" charset="0"/>
                </a:rPr>
                <a:t>Violation Of </a:t>
              </a:r>
              <a:r>
                <a:rPr lang="en-US" sz="2200" b="1" dirty="0">
                  <a:latin typeface="Times New Roman" panose="02020603050405020304" pitchFamily="18" charset="0"/>
                  <a:cs typeface="Times New Roman" panose="02020603050405020304" pitchFamily="18" charset="0"/>
                </a:rPr>
                <a:t>R</a:t>
              </a:r>
              <a:r>
                <a:rPr lang="en-US" sz="2200" b="1" dirty="0">
                  <a:effectLst/>
                  <a:latin typeface="Times New Roman" panose="02020603050405020304" pitchFamily="18" charset="0"/>
                  <a:cs typeface="Times New Roman" panose="02020603050405020304" pitchFamily="18" charset="0"/>
                </a:rPr>
                <a:t>ights, Lack </a:t>
              </a:r>
              <a:r>
                <a:rPr lang="en-US" sz="2200" b="1" dirty="0">
                  <a:latin typeface="Times New Roman" panose="02020603050405020304" pitchFamily="18" charset="0"/>
                  <a:cs typeface="Times New Roman" panose="02020603050405020304" pitchFamily="18" charset="0"/>
                </a:rPr>
                <a:t>O</a:t>
              </a:r>
              <a:r>
                <a:rPr lang="en-US" sz="2200" b="1" dirty="0">
                  <a:effectLst/>
                  <a:latin typeface="Times New Roman" panose="02020603050405020304" pitchFamily="18" charset="0"/>
                  <a:cs typeface="Times New Roman" panose="02020603050405020304" pitchFamily="18" charset="0"/>
                </a:rPr>
                <a:t>f </a:t>
              </a:r>
              <a:r>
                <a:rPr lang="en-US" sz="2200" b="1" dirty="0">
                  <a:latin typeface="Times New Roman" panose="02020603050405020304" pitchFamily="18" charset="0"/>
                  <a:cs typeface="Times New Roman" panose="02020603050405020304" pitchFamily="18" charset="0"/>
                </a:rPr>
                <a:t>L</a:t>
              </a:r>
              <a:r>
                <a:rPr lang="en-US" sz="2200" b="1" dirty="0">
                  <a:effectLst/>
                  <a:latin typeface="Times New Roman" panose="02020603050405020304" pitchFamily="18" charset="0"/>
                  <a:cs typeface="Times New Roman" panose="02020603050405020304" pitchFamily="18" charset="0"/>
                </a:rPr>
                <a:t>egal </a:t>
              </a:r>
              <a:r>
                <a:rPr lang="en-US" sz="2200" b="1" dirty="0">
                  <a:latin typeface="Times New Roman" panose="02020603050405020304" pitchFamily="18" charset="0"/>
                  <a:cs typeface="Times New Roman" panose="02020603050405020304" pitchFamily="18" charset="0"/>
                </a:rPr>
                <a:t>P</a:t>
              </a:r>
              <a:r>
                <a:rPr lang="en-US" sz="2200" b="1" dirty="0">
                  <a:effectLst/>
                  <a:latin typeface="Times New Roman" panose="02020603050405020304" pitchFamily="18" charset="0"/>
                  <a:cs typeface="Times New Roman" panose="02020603050405020304" pitchFamily="18" charset="0"/>
                </a:rPr>
                <a:t>rotection</a:t>
              </a:r>
              <a:endParaRPr lang="en-US" sz="2200" b="1"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CE3042AC-A2CF-48B8-B63D-0829651C5EE3}"/>
                </a:ext>
              </a:extLst>
            </p:cNvPr>
            <p:cNvSpPr/>
            <p:nvPr/>
          </p:nvSpPr>
          <p:spPr>
            <a:xfrm>
              <a:off x="9065084" y="1576136"/>
              <a:ext cx="2438400" cy="1042736"/>
            </a:xfrm>
            <a:prstGeom prst="rect">
              <a:avLst/>
            </a:prstGeom>
            <a:solidFill>
              <a:srgbClr val="1B2C91"/>
            </a:solidFill>
            <a:effectLst>
              <a:outerShdw blurRad="50800" dist="38100" dir="2700000" algn="tl" rotWithShape="0">
                <a:prstClr val="black">
                  <a:alpha val="40000"/>
                </a:prstClr>
              </a:outerShdw>
            </a:effectLst>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effectLst/>
                  <a:latin typeface="Times New Roman" panose="02020603050405020304" pitchFamily="18" charset="0"/>
                  <a:cs typeface="Times New Roman" panose="02020603050405020304" pitchFamily="18" charset="0"/>
                </a:rPr>
                <a:t>Decentralized</a:t>
              </a:r>
              <a:endParaRPr lang="en-US" sz="2400" b="1"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7" name="Rectangle 6">
              <a:extLst>
                <a:ext uri="{FF2B5EF4-FFF2-40B4-BE49-F238E27FC236}">
                  <a16:creationId xmlns:a16="http://schemas.microsoft.com/office/drawing/2014/main" id="{911F7980-5E7A-43D0-B806-AEFD3C8AF5FB}"/>
                </a:ext>
              </a:extLst>
            </p:cNvPr>
            <p:cNvSpPr/>
            <p:nvPr/>
          </p:nvSpPr>
          <p:spPr>
            <a:xfrm>
              <a:off x="9065084" y="2727158"/>
              <a:ext cx="2438400" cy="1042736"/>
            </a:xfrm>
            <a:prstGeom prst="rect">
              <a:avLst/>
            </a:prstGeom>
            <a:solidFill>
              <a:srgbClr val="1B2C91"/>
            </a:solidFill>
            <a:effectLst>
              <a:outerShdw blurRad="50800" dist="38100" dir="2700000" algn="tl" rotWithShape="0">
                <a:prstClr val="black">
                  <a:alpha val="40000"/>
                </a:prstClr>
              </a:outerShdw>
            </a:effectLst>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effectLst/>
                  <a:latin typeface="Times New Roman" panose="02020603050405020304" pitchFamily="18" charset="0"/>
                  <a:cs typeface="Times New Roman" panose="02020603050405020304" pitchFamily="18" charset="0"/>
                </a:rPr>
                <a:t>Democratic</a:t>
              </a:r>
              <a:endParaRPr lang="en-US" sz="2400" b="1"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8" name="Rectangle 7">
              <a:extLst>
                <a:ext uri="{FF2B5EF4-FFF2-40B4-BE49-F238E27FC236}">
                  <a16:creationId xmlns:a16="http://schemas.microsoft.com/office/drawing/2014/main" id="{FDFF5BF0-549E-44BD-8D5F-867A3E676A3D}"/>
                </a:ext>
              </a:extLst>
            </p:cNvPr>
            <p:cNvSpPr/>
            <p:nvPr/>
          </p:nvSpPr>
          <p:spPr>
            <a:xfrm>
              <a:off x="9079832" y="3874170"/>
              <a:ext cx="2438400" cy="1042736"/>
            </a:xfrm>
            <a:prstGeom prst="rect">
              <a:avLst/>
            </a:prstGeom>
            <a:solidFill>
              <a:srgbClr val="1B2C91"/>
            </a:solidFill>
            <a:effectLst>
              <a:outerShdw blurRad="50800" dist="38100" dir="2700000" algn="tl" rotWithShape="0">
                <a:prstClr val="black">
                  <a:alpha val="40000"/>
                </a:prstClr>
              </a:outerShdw>
            </a:effectLst>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300" b="1" dirty="0">
                  <a:effectLst/>
                  <a:latin typeface="Times New Roman" panose="02020603050405020304" pitchFamily="18" charset="0"/>
                  <a:cs typeface="Times New Roman" panose="02020603050405020304" pitchFamily="18" charset="0"/>
                </a:rPr>
                <a:t>Protection Of </a:t>
              </a:r>
              <a:r>
                <a:rPr lang="en-US" sz="2300" b="1" dirty="0">
                  <a:latin typeface="Times New Roman" panose="02020603050405020304" pitchFamily="18" charset="0"/>
                  <a:cs typeface="Times New Roman" panose="02020603050405020304" pitchFamily="18" charset="0"/>
                </a:rPr>
                <a:t>H</a:t>
              </a:r>
              <a:r>
                <a:rPr lang="en-US" sz="2300" b="1" dirty="0">
                  <a:effectLst/>
                  <a:latin typeface="Times New Roman" panose="02020603050405020304" pitchFamily="18" charset="0"/>
                  <a:cs typeface="Times New Roman" panose="02020603050405020304" pitchFamily="18" charset="0"/>
                </a:rPr>
                <a:t>uman </a:t>
              </a:r>
              <a:r>
                <a:rPr lang="en-US" sz="2300" b="1" dirty="0">
                  <a:latin typeface="Times New Roman" panose="02020603050405020304" pitchFamily="18" charset="0"/>
                  <a:cs typeface="Times New Roman" panose="02020603050405020304" pitchFamily="18" charset="0"/>
                </a:rPr>
                <a:t>R</a:t>
              </a:r>
              <a:r>
                <a:rPr lang="en-US" sz="2300" b="1" dirty="0">
                  <a:effectLst/>
                  <a:latin typeface="Times New Roman" panose="02020603050405020304" pitchFamily="18" charset="0"/>
                  <a:cs typeface="Times New Roman" panose="02020603050405020304" pitchFamily="18" charset="0"/>
                </a:rPr>
                <a:t>ights</a:t>
              </a:r>
              <a:endParaRPr lang="en-US" sz="2300" b="1"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9" name="Rectangle 8">
              <a:extLst>
                <a:ext uri="{FF2B5EF4-FFF2-40B4-BE49-F238E27FC236}">
                  <a16:creationId xmlns:a16="http://schemas.microsoft.com/office/drawing/2014/main" id="{7B6D61F9-6F88-4CED-9032-7BE93544D802}"/>
                </a:ext>
              </a:extLst>
            </p:cNvPr>
            <p:cNvSpPr/>
            <p:nvPr/>
          </p:nvSpPr>
          <p:spPr>
            <a:xfrm>
              <a:off x="9065084" y="5037224"/>
              <a:ext cx="2438400" cy="1042736"/>
            </a:xfrm>
            <a:prstGeom prst="rect">
              <a:avLst/>
            </a:prstGeom>
            <a:solidFill>
              <a:srgbClr val="1B2C91"/>
            </a:solidFill>
            <a:effectLst>
              <a:outerShdw blurRad="50800" dist="38100" dir="2700000" algn="tl" rotWithShape="0">
                <a:prstClr val="black">
                  <a:alpha val="40000"/>
                </a:prstClr>
              </a:outerShdw>
            </a:effectLst>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b="1" dirty="0">
                  <a:effectLst/>
                  <a:latin typeface="Times New Roman" panose="02020603050405020304" pitchFamily="18" charset="0"/>
                  <a:cs typeface="Times New Roman" panose="02020603050405020304" pitchFamily="18" charset="0"/>
                </a:rPr>
                <a:t>Clear Legal </a:t>
              </a:r>
              <a:r>
                <a:rPr lang="en-US" sz="2200" b="1" dirty="0">
                  <a:latin typeface="Times New Roman" panose="02020603050405020304" pitchFamily="18" charset="0"/>
                  <a:cs typeface="Times New Roman" panose="02020603050405020304" pitchFamily="18" charset="0"/>
                </a:rPr>
                <a:t>L</a:t>
              </a:r>
              <a:r>
                <a:rPr lang="en-US" sz="2200" b="1" dirty="0">
                  <a:effectLst/>
                  <a:latin typeface="Times New Roman" panose="02020603050405020304" pitchFamily="18" charset="0"/>
                  <a:cs typeface="Times New Roman" panose="02020603050405020304" pitchFamily="18" charset="0"/>
                </a:rPr>
                <a:t>aws </a:t>
              </a:r>
              <a:r>
                <a:rPr lang="en-US" sz="2200" b="1" dirty="0">
                  <a:latin typeface="Times New Roman" panose="02020603050405020304" pitchFamily="18" charset="0"/>
                  <a:cs typeface="Times New Roman" panose="02020603050405020304" pitchFamily="18" charset="0"/>
                </a:rPr>
                <a:t>F</a:t>
              </a:r>
              <a:r>
                <a:rPr lang="en-US" sz="2200" b="1" dirty="0">
                  <a:effectLst/>
                  <a:latin typeface="Times New Roman" panose="02020603050405020304" pitchFamily="18" charset="0"/>
                  <a:cs typeface="Times New Roman" panose="02020603050405020304" pitchFamily="18" charset="0"/>
                </a:rPr>
                <a:t>or </a:t>
              </a:r>
              <a:r>
                <a:rPr lang="en-US" sz="2200" b="1" dirty="0">
                  <a:latin typeface="Times New Roman" panose="02020603050405020304" pitchFamily="18" charset="0"/>
                  <a:cs typeface="Times New Roman" panose="02020603050405020304" pitchFamily="18" charset="0"/>
                </a:rPr>
                <a:t>P</a:t>
              </a:r>
              <a:r>
                <a:rPr lang="en-US" sz="2200" b="1" dirty="0">
                  <a:effectLst/>
                  <a:latin typeface="Times New Roman" panose="02020603050405020304" pitchFamily="18" charset="0"/>
                  <a:cs typeface="Times New Roman" panose="02020603050405020304" pitchFamily="18" charset="0"/>
                </a:rPr>
                <a:t>rotection</a:t>
              </a:r>
              <a:endParaRPr lang="en-US" sz="2200" b="1"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1" name="Flowchart: Manual Input 10">
              <a:extLst>
                <a:ext uri="{FF2B5EF4-FFF2-40B4-BE49-F238E27FC236}">
                  <a16:creationId xmlns:a16="http://schemas.microsoft.com/office/drawing/2014/main" id="{5AC082C9-7B42-4240-A1C1-D0D7EB68A381}"/>
                </a:ext>
              </a:extLst>
            </p:cNvPr>
            <p:cNvSpPr/>
            <p:nvPr/>
          </p:nvSpPr>
          <p:spPr>
            <a:xfrm>
              <a:off x="6047916" y="1576136"/>
              <a:ext cx="3015874" cy="2374206"/>
            </a:xfrm>
            <a:custGeom>
              <a:avLst/>
              <a:gdLst>
                <a:gd name="connsiteX0" fmla="*/ 0 w 10000"/>
                <a:gd name="connsiteY0" fmla="*/ 2000 h 10000"/>
                <a:gd name="connsiteX1" fmla="*/ 10000 w 10000"/>
                <a:gd name="connsiteY1" fmla="*/ 0 h 10000"/>
                <a:gd name="connsiteX2" fmla="*/ 10000 w 10000"/>
                <a:gd name="connsiteY2" fmla="*/ 10000 h 10000"/>
                <a:gd name="connsiteX3" fmla="*/ 0 w 10000"/>
                <a:gd name="connsiteY3" fmla="*/ 10000 h 10000"/>
                <a:gd name="connsiteX4" fmla="*/ 0 w 10000"/>
                <a:gd name="connsiteY4" fmla="*/ 2000 h 10000"/>
                <a:gd name="connsiteX0" fmla="*/ 0 w 10000"/>
                <a:gd name="connsiteY0" fmla="*/ 2000 h 22769"/>
                <a:gd name="connsiteX1" fmla="*/ 10000 w 10000"/>
                <a:gd name="connsiteY1" fmla="*/ 0 h 22769"/>
                <a:gd name="connsiteX2" fmla="*/ 10000 w 10000"/>
                <a:gd name="connsiteY2" fmla="*/ 10000 h 22769"/>
                <a:gd name="connsiteX3" fmla="*/ 2218 w 10000"/>
                <a:gd name="connsiteY3" fmla="*/ 22769 h 22769"/>
                <a:gd name="connsiteX4" fmla="*/ 0 w 10000"/>
                <a:gd name="connsiteY4" fmla="*/ 2000 h 22769"/>
                <a:gd name="connsiteX0" fmla="*/ 0 w 7866"/>
                <a:gd name="connsiteY0" fmla="*/ 22308 h 22769"/>
                <a:gd name="connsiteX1" fmla="*/ 7866 w 7866"/>
                <a:gd name="connsiteY1" fmla="*/ 0 h 22769"/>
                <a:gd name="connsiteX2" fmla="*/ 7866 w 7866"/>
                <a:gd name="connsiteY2" fmla="*/ 10000 h 22769"/>
                <a:gd name="connsiteX3" fmla="*/ 84 w 7866"/>
                <a:gd name="connsiteY3" fmla="*/ 22769 h 22769"/>
                <a:gd name="connsiteX4" fmla="*/ 0 w 7866"/>
                <a:gd name="connsiteY4" fmla="*/ 22308 h 22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66" h="22769">
                  <a:moveTo>
                    <a:pt x="0" y="22308"/>
                  </a:moveTo>
                  <a:lnTo>
                    <a:pt x="7866" y="0"/>
                  </a:lnTo>
                  <a:lnTo>
                    <a:pt x="7866" y="10000"/>
                  </a:lnTo>
                  <a:lnTo>
                    <a:pt x="84" y="22769"/>
                  </a:lnTo>
                  <a:cubicBezTo>
                    <a:pt x="56" y="22615"/>
                    <a:pt x="28" y="22462"/>
                    <a:pt x="0" y="22308"/>
                  </a:cubicBezTo>
                  <a:close/>
                </a:path>
              </a:pathLst>
            </a:custGeom>
            <a:solidFill>
              <a:srgbClr val="374ED5"/>
            </a:solidFill>
            <a:ln>
              <a:solidFill>
                <a:srgbClr val="8883F1"/>
              </a:solidFill>
            </a:ln>
            <a:effectLst>
              <a:outerShdw blurRad="50800" dist="38100" dir="2700000" algn="tl" rotWithShape="0">
                <a:prstClr val="black">
                  <a:alpha val="40000"/>
                </a:prstClr>
              </a:outerShdw>
            </a:effectLst>
            <a:scene3d>
              <a:camera prst="orthographicFront"/>
              <a:lightRig rig="threePt" dir="t"/>
            </a:scene3d>
            <a:sp3d>
              <a:bevelT w="165100" prst="coolSlant"/>
            </a:sp3d>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a:p>
          </p:txBody>
        </p:sp>
        <p:sp>
          <p:nvSpPr>
            <p:cNvPr id="12" name="Flowchart: Manual Input 10">
              <a:extLst>
                <a:ext uri="{FF2B5EF4-FFF2-40B4-BE49-F238E27FC236}">
                  <a16:creationId xmlns:a16="http://schemas.microsoft.com/office/drawing/2014/main" id="{B3F75874-F0DD-48D1-A5AF-7FBA3FAF693B}"/>
                </a:ext>
              </a:extLst>
            </p:cNvPr>
            <p:cNvSpPr/>
            <p:nvPr/>
          </p:nvSpPr>
          <p:spPr>
            <a:xfrm flipH="1">
              <a:off x="3128208" y="1576136"/>
              <a:ext cx="2919707" cy="2374206"/>
            </a:xfrm>
            <a:custGeom>
              <a:avLst/>
              <a:gdLst>
                <a:gd name="connsiteX0" fmla="*/ 0 w 10000"/>
                <a:gd name="connsiteY0" fmla="*/ 2000 h 10000"/>
                <a:gd name="connsiteX1" fmla="*/ 10000 w 10000"/>
                <a:gd name="connsiteY1" fmla="*/ 0 h 10000"/>
                <a:gd name="connsiteX2" fmla="*/ 10000 w 10000"/>
                <a:gd name="connsiteY2" fmla="*/ 10000 h 10000"/>
                <a:gd name="connsiteX3" fmla="*/ 0 w 10000"/>
                <a:gd name="connsiteY3" fmla="*/ 10000 h 10000"/>
                <a:gd name="connsiteX4" fmla="*/ 0 w 10000"/>
                <a:gd name="connsiteY4" fmla="*/ 2000 h 10000"/>
                <a:gd name="connsiteX0" fmla="*/ 0 w 10000"/>
                <a:gd name="connsiteY0" fmla="*/ 2000 h 22769"/>
                <a:gd name="connsiteX1" fmla="*/ 10000 w 10000"/>
                <a:gd name="connsiteY1" fmla="*/ 0 h 22769"/>
                <a:gd name="connsiteX2" fmla="*/ 10000 w 10000"/>
                <a:gd name="connsiteY2" fmla="*/ 10000 h 22769"/>
                <a:gd name="connsiteX3" fmla="*/ 2218 w 10000"/>
                <a:gd name="connsiteY3" fmla="*/ 22769 h 22769"/>
                <a:gd name="connsiteX4" fmla="*/ 0 w 10000"/>
                <a:gd name="connsiteY4" fmla="*/ 2000 h 22769"/>
                <a:gd name="connsiteX0" fmla="*/ 0 w 7866"/>
                <a:gd name="connsiteY0" fmla="*/ 22308 h 22769"/>
                <a:gd name="connsiteX1" fmla="*/ 7866 w 7866"/>
                <a:gd name="connsiteY1" fmla="*/ 0 h 22769"/>
                <a:gd name="connsiteX2" fmla="*/ 7866 w 7866"/>
                <a:gd name="connsiteY2" fmla="*/ 10000 h 22769"/>
                <a:gd name="connsiteX3" fmla="*/ 84 w 7866"/>
                <a:gd name="connsiteY3" fmla="*/ 22769 h 22769"/>
                <a:gd name="connsiteX4" fmla="*/ 0 w 7866"/>
                <a:gd name="connsiteY4" fmla="*/ 22308 h 22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66" h="22769">
                  <a:moveTo>
                    <a:pt x="0" y="22308"/>
                  </a:moveTo>
                  <a:lnTo>
                    <a:pt x="7866" y="0"/>
                  </a:lnTo>
                  <a:lnTo>
                    <a:pt x="7866" y="10000"/>
                  </a:lnTo>
                  <a:lnTo>
                    <a:pt x="84" y="22769"/>
                  </a:lnTo>
                  <a:cubicBezTo>
                    <a:pt x="56" y="22615"/>
                    <a:pt x="28" y="22462"/>
                    <a:pt x="0" y="22308"/>
                  </a:cubicBezTo>
                  <a:close/>
                </a:path>
              </a:pathLst>
            </a:custGeom>
            <a:solidFill>
              <a:srgbClr val="FF5747"/>
            </a:solidFill>
            <a:scene3d>
              <a:camera prst="orthographicFront"/>
              <a:lightRig rig="threePt" dir="t"/>
            </a:scene3d>
            <a:sp3d>
              <a:bevelT w="165100" prst="coolSlant"/>
            </a:sp3d>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dirty="0"/>
            </a:p>
          </p:txBody>
        </p:sp>
        <p:sp>
          <p:nvSpPr>
            <p:cNvPr id="13" name="Flowchart: Manual Input 10">
              <a:extLst>
                <a:ext uri="{FF2B5EF4-FFF2-40B4-BE49-F238E27FC236}">
                  <a16:creationId xmlns:a16="http://schemas.microsoft.com/office/drawing/2014/main" id="{B57BB4E5-62C8-4E92-8A6E-DA4A106CEAE9}"/>
                </a:ext>
              </a:extLst>
            </p:cNvPr>
            <p:cNvSpPr/>
            <p:nvPr/>
          </p:nvSpPr>
          <p:spPr>
            <a:xfrm flipV="1">
              <a:off x="6078075" y="4042655"/>
              <a:ext cx="2985715" cy="2037305"/>
            </a:xfrm>
            <a:custGeom>
              <a:avLst/>
              <a:gdLst>
                <a:gd name="connsiteX0" fmla="*/ 0 w 10000"/>
                <a:gd name="connsiteY0" fmla="*/ 2000 h 10000"/>
                <a:gd name="connsiteX1" fmla="*/ 10000 w 10000"/>
                <a:gd name="connsiteY1" fmla="*/ 0 h 10000"/>
                <a:gd name="connsiteX2" fmla="*/ 10000 w 10000"/>
                <a:gd name="connsiteY2" fmla="*/ 10000 h 10000"/>
                <a:gd name="connsiteX3" fmla="*/ 0 w 10000"/>
                <a:gd name="connsiteY3" fmla="*/ 10000 h 10000"/>
                <a:gd name="connsiteX4" fmla="*/ 0 w 10000"/>
                <a:gd name="connsiteY4" fmla="*/ 2000 h 10000"/>
                <a:gd name="connsiteX0" fmla="*/ 0 w 10000"/>
                <a:gd name="connsiteY0" fmla="*/ 2000 h 22769"/>
                <a:gd name="connsiteX1" fmla="*/ 10000 w 10000"/>
                <a:gd name="connsiteY1" fmla="*/ 0 h 22769"/>
                <a:gd name="connsiteX2" fmla="*/ 10000 w 10000"/>
                <a:gd name="connsiteY2" fmla="*/ 10000 h 22769"/>
                <a:gd name="connsiteX3" fmla="*/ 2218 w 10000"/>
                <a:gd name="connsiteY3" fmla="*/ 22769 h 22769"/>
                <a:gd name="connsiteX4" fmla="*/ 0 w 10000"/>
                <a:gd name="connsiteY4" fmla="*/ 2000 h 22769"/>
                <a:gd name="connsiteX0" fmla="*/ 0 w 7866"/>
                <a:gd name="connsiteY0" fmla="*/ 22308 h 22769"/>
                <a:gd name="connsiteX1" fmla="*/ 7866 w 7866"/>
                <a:gd name="connsiteY1" fmla="*/ 0 h 22769"/>
                <a:gd name="connsiteX2" fmla="*/ 7866 w 7866"/>
                <a:gd name="connsiteY2" fmla="*/ 10000 h 22769"/>
                <a:gd name="connsiteX3" fmla="*/ 84 w 7866"/>
                <a:gd name="connsiteY3" fmla="*/ 22769 h 22769"/>
                <a:gd name="connsiteX4" fmla="*/ 0 w 7866"/>
                <a:gd name="connsiteY4" fmla="*/ 22308 h 22769"/>
                <a:gd name="connsiteX0" fmla="*/ 60 w 9900"/>
                <a:gd name="connsiteY0" fmla="*/ 8244 h 10000"/>
                <a:gd name="connsiteX1" fmla="*/ 9900 w 9900"/>
                <a:gd name="connsiteY1" fmla="*/ 0 h 10000"/>
                <a:gd name="connsiteX2" fmla="*/ 9900 w 9900"/>
                <a:gd name="connsiteY2" fmla="*/ 4392 h 10000"/>
                <a:gd name="connsiteX3" fmla="*/ 7 w 9900"/>
                <a:gd name="connsiteY3" fmla="*/ 10000 h 10000"/>
                <a:gd name="connsiteX4" fmla="*/ 60 w 9900"/>
                <a:gd name="connsiteY4" fmla="*/ 8244 h 10000"/>
                <a:gd name="connsiteX0" fmla="*/ 61 w 10000"/>
                <a:gd name="connsiteY0" fmla="*/ 8244 h 8581"/>
                <a:gd name="connsiteX1" fmla="*/ 10000 w 10000"/>
                <a:gd name="connsiteY1" fmla="*/ 0 h 8581"/>
                <a:gd name="connsiteX2" fmla="*/ 10000 w 10000"/>
                <a:gd name="connsiteY2" fmla="*/ 4392 h 8581"/>
                <a:gd name="connsiteX3" fmla="*/ 7 w 10000"/>
                <a:gd name="connsiteY3" fmla="*/ 8581 h 8581"/>
                <a:gd name="connsiteX4" fmla="*/ 61 w 10000"/>
                <a:gd name="connsiteY4" fmla="*/ 8244 h 85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00" h="8581">
                  <a:moveTo>
                    <a:pt x="61" y="8244"/>
                  </a:moveTo>
                  <a:lnTo>
                    <a:pt x="10000" y="0"/>
                  </a:lnTo>
                  <a:lnTo>
                    <a:pt x="10000" y="4392"/>
                  </a:lnTo>
                  <a:lnTo>
                    <a:pt x="7" y="8581"/>
                  </a:lnTo>
                  <a:cubicBezTo>
                    <a:pt x="-29" y="8513"/>
                    <a:pt x="97" y="8311"/>
                    <a:pt x="61" y="8244"/>
                  </a:cubicBezTo>
                  <a:close/>
                </a:path>
              </a:pathLst>
            </a:custGeom>
            <a:solidFill>
              <a:srgbClr val="374ED5"/>
            </a:solidFill>
            <a:ln>
              <a:solidFill>
                <a:srgbClr val="8883F1"/>
              </a:solidFill>
            </a:ln>
            <a:effectLst>
              <a:outerShdw blurRad="50800" dist="38100" dir="2700000" algn="tl" rotWithShape="0">
                <a:prstClr val="black">
                  <a:alpha val="40000"/>
                </a:prstClr>
              </a:outerShdw>
            </a:effectLst>
            <a:scene3d>
              <a:camera prst="orthographicFront"/>
              <a:lightRig rig="threePt" dir="t"/>
            </a:scene3d>
            <a:sp3d>
              <a:bevelT w="165100" prst="coolSlant"/>
            </a:sp3d>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a:p>
          </p:txBody>
        </p:sp>
        <p:sp>
          <p:nvSpPr>
            <p:cNvPr id="14" name="Flowchart: Manual Input 10">
              <a:extLst>
                <a:ext uri="{FF2B5EF4-FFF2-40B4-BE49-F238E27FC236}">
                  <a16:creationId xmlns:a16="http://schemas.microsoft.com/office/drawing/2014/main" id="{E0BD3C27-CD1F-4FF6-A612-9578364A9624}"/>
                </a:ext>
              </a:extLst>
            </p:cNvPr>
            <p:cNvSpPr/>
            <p:nvPr/>
          </p:nvSpPr>
          <p:spPr>
            <a:xfrm flipH="1" flipV="1">
              <a:off x="3128206" y="4082796"/>
              <a:ext cx="2903676" cy="1997164"/>
            </a:xfrm>
            <a:custGeom>
              <a:avLst/>
              <a:gdLst>
                <a:gd name="connsiteX0" fmla="*/ 0 w 10000"/>
                <a:gd name="connsiteY0" fmla="*/ 2000 h 10000"/>
                <a:gd name="connsiteX1" fmla="*/ 10000 w 10000"/>
                <a:gd name="connsiteY1" fmla="*/ 0 h 10000"/>
                <a:gd name="connsiteX2" fmla="*/ 10000 w 10000"/>
                <a:gd name="connsiteY2" fmla="*/ 10000 h 10000"/>
                <a:gd name="connsiteX3" fmla="*/ 0 w 10000"/>
                <a:gd name="connsiteY3" fmla="*/ 10000 h 10000"/>
                <a:gd name="connsiteX4" fmla="*/ 0 w 10000"/>
                <a:gd name="connsiteY4" fmla="*/ 2000 h 10000"/>
                <a:gd name="connsiteX0" fmla="*/ 0 w 10000"/>
                <a:gd name="connsiteY0" fmla="*/ 2000 h 22769"/>
                <a:gd name="connsiteX1" fmla="*/ 10000 w 10000"/>
                <a:gd name="connsiteY1" fmla="*/ 0 h 22769"/>
                <a:gd name="connsiteX2" fmla="*/ 10000 w 10000"/>
                <a:gd name="connsiteY2" fmla="*/ 10000 h 22769"/>
                <a:gd name="connsiteX3" fmla="*/ 2218 w 10000"/>
                <a:gd name="connsiteY3" fmla="*/ 22769 h 22769"/>
                <a:gd name="connsiteX4" fmla="*/ 0 w 10000"/>
                <a:gd name="connsiteY4" fmla="*/ 2000 h 22769"/>
                <a:gd name="connsiteX0" fmla="*/ 0 w 7866"/>
                <a:gd name="connsiteY0" fmla="*/ 22308 h 22769"/>
                <a:gd name="connsiteX1" fmla="*/ 7866 w 7866"/>
                <a:gd name="connsiteY1" fmla="*/ 0 h 22769"/>
                <a:gd name="connsiteX2" fmla="*/ 7866 w 7866"/>
                <a:gd name="connsiteY2" fmla="*/ 10000 h 22769"/>
                <a:gd name="connsiteX3" fmla="*/ 84 w 7866"/>
                <a:gd name="connsiteY3" fmla="*/ 22769 h 22769"/>
                <a:gd name="connsiteX4" fmla="*/ 0 w 7866"/>
                <a:gd name="connsiteY4" fmla="*/ 22308 h 22769"/>
                <a:gd name="connsiteX0" fmla="*/ 0 w 10774"/>
                <a:gd name="connsiteY0" fmla="*/ 8433 h 10000"/>
                <a:gd name="connsiteX1" fmla="*/ 10774 w 10774"/>
                <a:gd name="connsiteY1" fmla="*/ 0 h 10000"/>
                <a:gd name="connsiteX2" fmla="*/ 10774 w 10774"/>
                <a:gd name="connsiteY2" fmla="*/ 4392 h 10000"/>
                <a:gd name="connsiteX3" fmla="*/ 881 w 10774"/>
                <a:gd name="connsiteY3" fmla="*/ 10000 h 10000"/>
                <a:gd name="connsiteX4" fmla="*/ 0 w 10774"/>
                <a:gd name="connsiteY4" fmla="*/ 8433 h 10000"/>
                <a:gd name="connsiteX0" fmla="*/ 0 w 10774"/>
                <a:gd name="connsiteY0" fmla="*/ 8433 h 8498"/>
                <a:gd name="connsiteX1" fmla="*/ 10774 w 10774"/>
                <a:gd name="connsiteY1" fmla="*/ 0 h 8498"/>
                <a:gd name="connsiteX2" fmla="*/ 10774 w 10774"/>
                <a:gd name="connsiteY2" fmla="*/ 4392 h 8498"/>
                <a:gd name="connsiteX3" fmla="*/ 48 w 10774"/>
                <a:gd name="connsiteY3" fmla="*/ 8498 h 8498"/>
                <a:gd name="connsiteX4" fmla="*/ 0 w 10774"/>
                <a:gd name="connsiteY4" fmla="*/ 8433 h 84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74" h="8498">
                  <a:moveTo>
                    <a:pt x="0" y="8433"/>
                  </a:moveTo>
                  <a:lnTo>
                    <a:pt x="10774" y="0"/>
                  </a:lnTo>
                  <a:lnTo>
                    <a:pt x="10774" y="4392"/>
                  </a:lnTo>
                  <a:lnTo>
                    <a:pt x="48" y="8498"/>
                  </a:lnTo>
                  <a:cubicBezTo>
                    <a:pt x="12" y="8430"/>
                    <a:pt x="36" y="8500"/>
                    <a:pt x="0" y="8433"/>
                  </a:cubicBezTo>
                  <a:close/>
                </a:path>
              </a:pathLst>
            </a:custGeom>
            <a:solidFill>
              <a:srgbClr val="FF5747"/>
            </a:solidFill>
            <a:effectLst>
              <a:outerShdw blurRad="50800" dist="38100" dir="2700000" algn="tl" rotWithShape="0">
                <a:prstClr val="black">
                  <a:alpha val="40000"/>
                </a:prstClr>
              </a:outerShdw>
            </a:effectLst>
            <a:scene3d>
              <a:camera prst="orthographicFront"/>
              <a:lightRig rig="threePt" dir="t"/>
            </a:scene3d>
            <a:sp3d>
              <a:bevelT w="165100" prst="coolSlant"/>
            </a:sp3d>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a:p>
          </p:txBody>
        </p:sp>
        <p:sp>
          <p:nvSpPr>
            <p:cNvPr id="15" name="Rectangle 14">
              <a:extLst>
                <a:ext uri="{FF2B5EF4-FFF2-40B4-BE49-F238E27FC236}">
                  <a16:creationId xmlns:a16="http://schemas.microsoft.com/office/drawing/2014/main" id="{B51EE2EA-60EC-4AAC-90BA-B76A4EF0F197}"/>
                </a:ext>
              </a:extLst>
            </p:cNvPr>
            <p:cNvSpPr/>
            <p:nvPr/>
          </p:nvSpPr>
          <p:spPr>
            <a:xfrm>
              <a:off x="6063916" y="2727158"/>
              <a:ext cx="2999874" cy="1283367"/>
            </a:xfrm>
            <a:custGeom>
              <a:avLst/>
              <a:gdLst>
                <a:gd name="connsiteX0" fmla="*/ 0 w 2438400"/>
                <a:gd name="connsiteY0" fmla="*/ 0 h 1042736"/>
                <a:gd name="connsiteX1" fmla="*/ 2438400 w 2438400"/>
                <a:gd name="connsiteY1" fmla="*/ 0 h 1042736"/>
                <a:gd name="connsiteX2" fmla="*/ 2438400 w 2438400"/>
                <a:gd name="connsiteY2" fmla="*/ 1042736 h 1042736"/>
                <a:gd name="connsiteX3" fmla="*/ 0 w 2438400"/>
                <a:gd name="connsiteY3" fmla="*/ 1042736 h 1042736"/>
                <a:gd name="connsiteX4" fmla="*/ 0 w 2438400"/>
                <a:gd name="connsiteY4" fmla="*/ 0 h 1042736"/>
                <a:gd name="connsiteX0" fmla="*/ 561474 w 2999874"/>
                <a:gd name="connsiteY0" fmla="*/ 0 h 1283367"/>
                <a:gd name="connsiteX1" fmla="*/ 2999874 w 2999874"/>
                <a:gd name="connsiteY1" fmla="*/ 0 h 1283367"/>
                <a:gd name="connsiteX2" fmla="*/ 2999874 w 2999874"/>
                <a:gd name="connsiteY2" fmla="*/ 1042736 h 1283367"/>
                <a:gd name="connsiteX3" fmla="*/ 0 w 2999874"/>
                <a:gd name="connsiteY3" fmla="*/ 1283367 h 1283367"/>
                <a:gd name="connsiteX4" fmla="*/ 561474 w 2999874"/>
                <a:gd name="connsiteY4" fmla="*/ 0 h 1283367"/>
                <a:gd name="connsiteX0" fmla="*/ 16042 w 2999874"/>
                <a:gd name="connsiteY0" fmla="*/ 1235242 h 1283367"/>
                <a:gd name="connsiteX1" fmla="*/ 2999874 w 2999874"/>
                <a:gd name="connsiteY1" fmla="*/ 0 h 1283367"/>
                <a:gd name="connsiteX2" fmla="*/ 2999874 w 2999874"/>
                <a:gd name="connsiteY2" fmla="*/ 1042736 h 1283367"/>
                <a:gd name="connsiteX3" fmla="*/ 0 w 2999874"/>
                <a:gd name="connsiteY3" fmla="*/ 1283367 h 1283367"/>
                <a:gd name="connsiteX4" fmla="*/ 16042 w 2999874"/>
                <a:gd name="connsiteY4" fmla="*/ 1235242 h 12833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99874" h="1283367">
                  <a:moveTo>
                    <a:pt x="16042" y="1235242"/>
                  </a:moveTo>
                  <a:lnTo>
                    <a:pt x="2999874" y="0"/>
                  </a:lnTo>
                  <a:lnTo>
                    <a:pt x="2999874" y="1042736"/>
                  </a:lnTo>
                  <a:lnTo>
                    <a:pt x="0" y="1283367"/>
                  </a:lnTo>
                  <a:lnTo>
                    <a:pt x="16042" y="1235242"/>
                  </a:lnTo>
                  <a:close/>
                </a:path>
              </a:pathLst>
            </a:custGeom>
            <a:solidFill>
              <a:srgbClr val="374ED5"/>
            </a:solidFill>
            <a:ln>
              <a:solidFill>
                <a:srgbClr val="8883F1"/>
              </a:solidFill>
            </a:ln>
            <a:scene3d>
              <a:camera prst="orthographicFront"/>
              <a:lightRig rig="threePt" dir="t"/>
            </a:scene3d>
            <a:sp3d>
              <a:bevelT w="165100" prst="coolSlant"/>
            </a:sp3d>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a:p>
          </p:txBody>
        </p:sp>
        <p:sp>
          <p:nvSpPr>
            <p:cNvPr id="16" name="Rectangle 15">
              <a:extLst>
                <a:ext uri="{FF2B5EF4-FFF2-40B4-BE49-F238E27FC236}">
                  <a16:creationId xmlns:a16="http://schemas.microsoft.com/office/drawing/2014/main" id="{42390961-5A1D-4ABE-A19A-823FD3CA5989}"/>
                </a:ext>
              </a:extLst>
            </p:cNvPr>
            <p:cNvSpPr/>
            <p:nvPr/>
          </p:nvSpPr>
          <p:spPr>
            <a:xfrm>
              <a:off x="3128168" y="2727158"/>
              <a:ext cx="2999873" cy="1347536"/>
            </a:xfrm>
            <a:custGeom>
              <a:avLst/>
              <a:gdLst>
                <a:gd name="connsiteX0" fmla="*/ 0 w 2438400"/>
                <a:gd name="connsiteY0" fmla="*/ 0 h 1042736"/>
                <a:gd name="connsiteX1" fmla="*/ 2438400 w 2438400"/>
                <a:gd name="connsiteY1" fmla="*/ 0 h 1042736"/>
                <a:gd name="connsiteX2" fmla="*/ 2438400 w 2438400"/>
                <a:gd name="connsiteY2" fmla="*/ 1042736 h 1042736"/>
                <a:gd name="connsiteX3" fmla="*/ 0 w 2438400"/>
                <a:gd name="connsiteY3" fmla="*/ 1042736 h 1042736"/>
                <a:gd name="connsiteX4" fmla="*/ 0 w 2438400"/>
                <a:gd name="connsiteY4" fmla="*/ 0 h 1042736"/>
                <a:gd name="connsiteX0" fmla="*/ 0 w 2999873"/>
                <a:gd name="connsiteY0" fmla="*/ 0 h 1347536"/>
                <a:gd name="connsiteX1" fmla="*/ 2438400 w 2999873"/>
                <a:gd name="connsiteY1" fmla="*/ 0 h 1347536"/>
                <a:gd name="connsiteX2" fmla="*/ 2999873 w 2999873"/>
                <a:gd name="connsiteY2" fmla="*/ 1347536 h 1347536"/>
                <a:gd name="connsiteX3" fmla="*/ 0 w 2999873"/>
                <a:gd name="connsiteY3" fmla="*/ 1042736 h 1347536"/>
                <a:gd name="connsiteX4" fmla="*/ 0 w 2999873"/>
                <a:gd name="connsiteY4" fmla="*/ 0 h 1347536"/>
                <a:gd name="connsiteX0" fmla="*/ 0 w 2999873"/>
                <a:gd name="connsiteY0" fmla="*/ 0 h 1347536"/>
                <a:gd name="connsiteX1" fmla="*/ 2999873 w 2999873"/>
                <a:gd name="connsiteY1" fmla="*/ 1299411 h 1347536"/>
                <a:gd name="connsiteX2" fmla="*/ 2999873 w 2999873"/>
                <a:gd name="connsiteY2" fmla="*/ 1347536 h 1347536"/>
                <a:gd name="connsiteX3" fmla="*/ 0 w 2999873"/>
                <a:gd name="connsiteY3" fmla="*/ 1042736 h 1347536"/>
                <a:gd name="connsiteX4" fmla="*/ 0 w 2999873"/>
                <a:gd name="connsiteY4" fmla="*/ 0 h 1347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99873" h="1347536">
                  <a:moveTo>
                    <a:pt x="0" y="0"/>
                  </a:moveTo>
                  <a:lnTo>
                    <a:pt x="2999873" y="1299411"/>
                  </a:lnTo>
                  <a:lnTo>
                    <a:pt x="2999873" y="1347536"/>
                  </a:lnTo>
                  <a:lnTo>
                    <a:pt x="0" y="1042736"/>
                  </a:lnTo>
                  <a:lnTo>
                    <a:pt x="0" y="0"/>
                  </a:lnTo>
                  <a:close/>
                </a:path>
              </a:pathLst>
            </a:custGeom>
            <a:solidFill>
              <a:srgbClr val="FF5747"/>
            </a:solidFill>
            <a:effectLst>
              <a:outerShdw blurRad="50800" dist="38100" dir="2700000" algn="tl" rotWithShape="0">
                <a:prstClr val="black">
                  <a:alpha val="40000"/>
                </a:prstClr>
              </a:outerShdw>
            </a:effectLst>
            <a:scene3d>
              <a:camera prst="orthographicFront"/>
              <a:lightRig rig="threePt" dir="t"/>
            </a:scene3d>
            <a:sp3d>
              <a:bevelT w="165100" prst="coolSlant"/>
            </a:sp3d>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a:p>
          </p:txBody>
        </p:sp>
        <p:sp>
          <p:nvSpPr>
            <p:cNvPr id="17" name="Rectangle 16">
              <a:extLst>
                <a:ext uri="{FF2B5EF4-FFF2-40B4-BE49-F238E27FC236}">
                  <a16:creationId xmlns:a16="http://schemas.microsoft.com/office/drawing/2014/main" id="{77A78727-9997-445C-9746-57E2A3D4EDF5}"/>
                </a:ext>
              </a:extLst>
            </p:cNvPr>
            <p:cNvSpPr/>
            <p:nvPr/>
          </p:nvSpPr>
          <p:spPr>
            <a:xfrm>
              <a:off x="3126277" y="3874170"/>
              <a:ext cx="2887579" cy="1042736"/>
            </a:xfrm>
            <a:custGeom>
              <a:avLst/>
              <a:gdLst>
                <a:gd name="connsiteX0" fmla="*/ 0 w 2438400"/>
                <a:gd name="connsiteY0" fmla="*/ 0 h 1042736"/>
                <a:gd name="connsiteX1" fmla="*/ 2438400 w 2438400"/>
                <a:gd name="connsiteY1" fmla="*/ 0 h 1042736"/>
                <a:gd name="connsiteX2" fmla="*/ 2438400 w 2438400"/>
                <a:gd name="connsiteY2" fmla="*/ 1042736 h 1042736"/>
                <a:gd name="connsiteX3" fmla="*/ 0 w 2438400"/>
                <a:gd name="connsiteY3" fmla="*/ 1042736 h 1042736"/>
                <a:gd name="connsiteX4" fmla="*/ 0 w 2438400"/>
                <a:gd name="connsiteY4" fmla="*/ 0 h 1042736"/>
                <a:gd name="connsiteX0" fmla="*/ 0 w 2887579"/>
                <a:gd name="connsiteY0" fmla="*/ 0 h 1042736"/>
                <a:gd name="connsiteX1" fmla="*/ 2887579 w 2887579"/>
                <a:gd name="connsiteY1" fmla="*/ 0 h 1042736"/>
                <a:gd name="connsiteX2" fmla="*/ 2438400 w 2887579"/>
                <a:gd name="connsiteY2" fmla="*/ 1042736 h 1042736"/>
                <a:gd name="connsiteX3" fmla="*/ 0 w 2887579"/>
                <a:gd name="connsiteY3" fmla="*/ 1042736 h 1042736"/>
                <a:gd name="connsiteX4" fmla="*/ 0 w 2887579"/>
                <a:gd name="connsiteY4" fmla="*/ 0 h 1042736"/>
                <a:gd name="connsiteX0" fmla="*/ 0 w 2887579"/>
                <a:gd name="connsiteY0" fmla="*/ 0 h 1042736"/>
                <a:gd name="connsiteX1" fmla="*/ 2887579 w 2887579"/>
                <a:gd name="connsiteY1" fmla="*/ 0 h 1042736"/>
                <a:gd name="connsiteX2" fmla="*/ 2871536 w 2887579"/>
                <a:gd name="connsiteY2" fmla="*/ 0 h 1042736"/>
                <a:gd name="connsiteX3" fmla="*/ 0 w 2887579"/>
                <a:gd name="connsiteY3" fmla="*/ 1042736 h 1042736"/>
                <a:gd name="connsiteX4" fmla="*/ 0 w 2887579"/>
                <a:gd name="connsiteY4" fmla="*/ 0 h 1042736"/>
                <a:gd name="connsiteX0" fmla="*/ 0 w 2887579"/>
                <a:gd name="connsiteY0" fmla="*/ 0 h 1042736"/>
                <a:gd name="connsiteX1" fmla="*/ 2887579 w 2887579"/>
                <a:gd name="connsiteY1" fmla="*/ 0 h 1042736"/>
                <a:gd name="connsiteX2" fmla="*/ 2887579 w 2887579"/>
                <a:gd name="connsiteY2" fmla="*/ 160421 h 1042736"/>
                <a:gd name="connsiteX3" fmla="*/ 0 w 2887579"/>
                <a:gd name="connsiteY3" fmla="*/ 1042736 h 1042736"/>
                <a:gd name="connsiteX4" fmla="*/ 0 w 2887579"/>
                <a:gd name="connsiteY4" fmla="*/ 0 h 1042736"/>
                <a:gd name="connsiteX0" fmla="*/ 0 w 2887579"/>
                <a:gd name="connsiteY0" fmla="*/ 0 h 1042736"/>
                <a:gd name="connsiteX1" fmla="*/ 2887579 w 2887579"/>
                <a:gd name="connsiteY1" fmla="*/ 144379 h 1042736"/>
                <a:gd name="connsiteX2" fmla="*/ 2887579 w 2887579"/>
                <a:gd name="connsiteY2" fmla="*/ 160421 h 1042736"/>
                <a:gd name="connsiteX3" fmla="*/ 0 w 2887579"/>
                <a:gd name="connsiteY3" fmla="*/ 1042736 h 1042736"/>
                <a:gd name="connsiteX4" fmla="*/ 0 w 2887579"/>
                <a:gd name="connsiteY4" fmla="*/ 0 h 10427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7579" h="1042736">
                  <a:moveTo>
                    <a:pt x="0" y="0"/>
                  </a:moveTo>
                  <a:lnTo>
                    <a:pt x="2887579" y="144379"/>
                  </a:lnTo>
                  <a:lnTo>
                    <a:pt x="2887579" y="160421"/>
                  </a:lnTo>
                  <a:lnTo>
                    <a:pt x="0" y="1042736"/>
                  </a:lnTo>
                  <a:lnTo>
                    <a:pt x="0" y="0"/>
                  </a:lnTo>
                  <a:close/>
                </a:path>
              </a:pathLst>
            </a:custGeom>
            <a:solidFill>
              <a:srgbClr val="FF5747"/>
            </a:solidFill>
            <a:effectLst>
              <a:outerShdw blurRad="50800" dist="38100" dir="2700000" algn="tl" rotWithShape="0">
                <a:prstClr val="black">
                  <a:alpha val="40000"/>
                </a:prstClr>
              </a:outerShdw>
            </a:effectLst>
            <a:scene3d>
              <a:camera prst="orthographicFront"/>
              <a:lightRig rig="threePt" dir="t"/>
            </a:scene3d>
            <a:sp3d>
              <a:bevelT w="165100" prst="coolSlant"/>
            </a:sp3d>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a:p>
          </p:txBody>
        </p:sp>
        <p:sp>
          <p:nvSpPr>
            <p:cNvPr id="18" name="Rectangle 17">
              <a:extLst>
                <a:ext uri="{FF2B5EF4-FFF2-40B4-BE49-F238E27FC236}">
                  <a16:creationId xmlns:a16="http://schemas.microsoft.com/office/drawing/2014/main" id="{BBEDFCAD-8AD3-4203-8C3C-198947743462}"/>
                </a:ext>
              </a:extLst>
            </p:cNvPr>
            <p:cNvSpPr/>
            <p:nvPr/>
          </p:nvSpPr>
          <p:spPr>
            <a:xfrm>
              <a:off x="6055894" y="3874170"/>
              <a:ext cx="3015916" cy="1042736"/>
            </a:xfrm>
            <a:custGeom>
              <a:avLst/>
              <a:gdLst>
                <a:gd name="connsiteX0" fmla="*/ 0 w 2438400"/>
                <a:gd name="connsiteY0" fmla="*/ 0 h 1042736"/>
                <a:gd name="connsiteX1" fmla="*/ 2438400 w 2438400"/>
                <a:gd name="connsiteY1" fmla="*/ 0 h 1042736"/>
                <a:gd name="connsiteX2" fmla="*/ 2438400 w 2438400"/>
                <a:gd name="connsiteY2" fmla="*/ 1042736 h 1042736"/>
                <a:gd name="connsiteX3" fmla="*/ 0 w 2438400"/>
                <a:gd name="connsiteY3" fmla="*/ 1042736 h 1042736"/>
                <a:gd name="connsiteX4" fmla="*/ 0 w 2438400"/>
                <a:gd name="connsiteY4" fmla="*/ 0 h 1042736"/>
                <a:gd name="connsiteX0" fmla="*/ 0 w 2983831"/>
                <a:gd name="connsiteY0" fmla="*/ 64169 h 1042736"/>
                <a:gd name="connsiteX1" fmla="*/ 2983831 w 2983831"/>
                <a:gd name="connsiteY1" fmla="*/ 0 h 1042736"/>
                <a:gd name="connsiteX2" fmla="*/ 2983831 w 2983831"/>
                <a:gd name="connsiteY2" fmla="*/ 1042736 h 1042736"/>
                <a:gd name="connsiteX3" fmla="*/ 545431 w 2983831"/>
                <a:gd name="connsiteY3" fmla="*/ 1042736 h 1042736"/>
                <a:gd name="connsiteX4" fmla="*/ 0 w 2983831"/>
                <a:gd name="connsiteY4" fmla="*/ 64169 h 1042736"/>
                <a:gd name="connsiteX0" fmla="*/ 32085 w 3015916"/>
                <a:gd name="connsiteY0" fmla="*/ 64169 h 1042736"/>
                <a:gd name="connsiteX1" fmla="*/ 3015916 w 3015916"/>
                <a:gd name="connsiteY1" fmla="*/ 0 h 1042736"/>
                <a:gd name="connsiteX2" fmla="*/ 3015916 w 3015916"/>
                <a:gd name="connsiteY2" fmla="*/ 1042736 h 1042736"/>
                <a:gd name="connsiteX3" fmla="*/ 0 w 3015916"/>
                <a:gd name="connsiteY3" fmla="*/ 48126 h 1042736"/>
                <a:gd name="connsiteX4" fmla="*/ 32085 w 3015916"/>
                <a:gd name="connsiteY4" fmla="*/ 64169 h 1042736"/>
                <a:gd name="connsiteX0" fmla="*/ 16043 w 3015916"/>
                <a:gd name="connsiteY0" fmla="*/ 112295 h 1042736"/>
                <a:gd name="connsiteX1" fmla="*/ 3015916 w 3015916"/>
                <a:gd name="connsiteY1" fmla="*/ 0 h 1042736"/>
                <a:gd name="connsiteX2" fmla="*/ 3015916 w 3015916"/>
                <a:gd name="connsiteY2" fmla="*/ 1042736 h 1042736"/>
                <a:gd name="connsiteX3" fmla="*/ 0 w 3015916"/>
                <a:gd name="connsiteY3" fmla="*/ 48126 h 1042736"/>
                <a:gd name="connsiteX4" fmla="*/ 16043 w 3015916"/>
                <a:gd name="connsiteY4" fmla="*/ 112295 h 10427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15916" h="1042736">
                  <a:moveTo>
                    <a:pt x="16043" y="112295"/>
                  </a:moveTo>
                  <a:lnTo>
                    <a:pt x="3015916" y="0"/>
                  </a:lnTo>
                  <a:lnTo>
                    <a:pt x="3015916" y="1042736"/>
                  </a:lnTo>
                  <a:lnTo>
                    <a:pt x="0" y="48126"/>
                  </a:lnTo>
                  <a:lnTo>
                    <a:pt x="16043" y="112295"/>
                  </a:lnTo>
                  <a:close/>
                </a:path>
              </a:pathLst>
            </a:custGeom>
            <a:solidFill>
              <a:srgbClr val="374ED5"/>
            </a:solidFill>
            <a:ln>
              <a:solidFill>
                <a:srgbClr val="8883F1"/>
              </a:solidFill>
            </a:ln>
            <a:effectLst>
              <a:outerShdw blurRad="50800" dist="38100" dir="2700000" algn="tl" rotWithShape="0">
                <a:prstClr val="black">
                  <a:alpha val="40000"/>
                </a:prstClr>
              </a:outerShdw>
            </a:effectLst>
            <a:scene3d>
              <a:camera prst="orthographicFront"/>
              <a:lightRig rig="threePt" dir="t"/>
            </a:scene3d>
            <a:sp3d>
              <a:bevelT w="165100" prst="coolSlant"/>
            </a:sp3d>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a:p>
          </p:txBody>
        </p:sp>
        <p:sp>
          <p:nvSpPr>
            <p:cNvPr id="10" name="Oval 9">
              <a:extLst>
                <a:ext uri="{FF2B5EF4-FFF2-40B4-BE49-F238E27FC236}">
                  <a16:creationId xmlns:a16="http://schemas.microsoft.com/office/drawing/2014/main" id="{DF0806B8-40DC-487F-9ABA-677E5632462E}"/>
                </a:ext>
              </a:extLst>
            </p:cNvPr>
            <p:cNvSpPr/>
            <p:nvPr/>
          </p:nvSpPr>
          <p:spPr>
            <a:xfrm>
              <a:off x="5003161" y="3039980"/>
              <a:ext cx="2053389" cy="19971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TextBox 20">
            <a:extLst>
              <a:ext uri="{FF2B5EF4-FFF2-40B4-BE49-F238E27FC236}">
                <a16:creationId xmlns:a16="http://schemas.microsoft.com/office/drawing/2014/main" id="{5AD9F5F3-8E51-455E-A403-FB3DA5912E30}"/>
              </a:ext>
            </a:extLst>
          </p:cNvPr>
          <p:cNvSpPr txBox="1"/>
          <p:nvPr/>
        </p:nvSpPr>
        <p:spPr>
          <a:xfrm rot="2134311">
            <a:off x="2905931" y="2977642"/>
            <a:ext cx="2532689" cy="369332"/>
          </a:xfrm>
          <a:prstGeom prst="rect">
            <a:avLst/>
          </a:prstGeom>
          <a:noFill/>
        </p:spPr>
        <p:txBody>
          <a:bodyPr wrap="square">
            <a:spAutoFit/>
          </a:bodyPr>
          <a:lstStyle/>
          <a:p>
            <a:r>
              <a:rPr lang="en-US" sz="1800" dirty="0">
                <a:solidFill>
                  <a:srgbClr val="C00000"/>
                </a:solidFill>
                <a:effectLst/>
                <a:latin typeface="Times New Roman" panose="02020603050405020304" pitchFamily="18" charset="0"/>
                <a:cs typeface="Times New Roman" panose="02020603050405020304" pitchFamily="18" charset="0"/>
              </a:rPr>
              <a:t>Decision Making Process</a:t>
            </a:r>
            <a:r>
              <a:rPr lang="en-US" sz="1400" dirty="0">
                <a:solidFill>
                  <a:srgbClr val="C00000"/>
                </a:solidFill>
                <a:effectLst/>
                <a:latin typeface="Times New Roman" panose="02020603050405020304" pitchFamily="18" charset="0"/>
                <a:cs typeface="Times New Roman" panose="02020603050405020304" pitchFamily="18" charset="0"/>
              </a:rPr>
              <a:t> </a:t>
            </a:r>
            <a:endParaRPr lang="en-US" dirty="0">
              <a:solidFill>
                <a:srgbClr val="C00000"/>
              </a:solidFill>
            </a:endParaRPr>
          </a:p>
        </p:txBody>
      </p:sp>
      <p:sp>
        <p:nvSpPr>
          <p:cNvPr id="22" name="TextBox 21">
            <a:extLst>
              <a:ext uri="{FF2B5EF4-FFF2-40B4-BE49-F238E27FC236}">
                <a16:creationId xmlns:a16="http://schemas.microsoft.com/office/drawing/2014/main" id="{37A9ECA9-F322-474C-8A6B-26FB361E3489}"/>
              </a:ext>
            </a:extLst>
          </p:cNvPr>
          <p:cNvSpPr txBox="1"/>
          <p:nvPr/>
        </p:nvSpPr>
        <p:spPr>
          <a:xfrm rot="19605898">
            <a:off x="6664840" y="3023364"/>
            <a:ext cx="2532689" cy="369332"/>
          </a:xfrm>
          <a:prstGeom prst="rect">
            <a:avLst/>
          </a:prstGeom>
          <a:noFill/>
        </p:spPr>
        <p:txBody>
          <a:bodyPr wrap="square">
            <a:spAutoFit/>
          </a:bodyPr>
          <a:lstStyle/>
          <a:p>
            <a:r>
              <a:rPr lang="en-US" sz="1800" dirty="0">
                <a:solidFill>
                  <a:srgbClr val="002060"/>
                </a:solidFill>
                <a:effectLst/>
                <a:latin typeface="Times New Roman" panose="02020603050405020304" pitchFamily="18" charset="0"/>
                <a:cs typeface="Times New Roman" panose="02020603050405020304" pitchFamily="18" charset="0"/>
              </a:rPr>
              <a:t>Decision Making Process</a:t>
            </a:r>
            <a:r>
              <a:rPr lang="en-US" sz="1400" dirty="0">
                <a:solidFill>
                  <a:srgbClr val="002060"/>
                </a:solidFill>
                <a:effectLst/>
                <a:latin typeface="Times New Roman" panose="02020603050405020304" pitchFamily="18" charset="0"/>
                <a:cs typeface="Times New Roman" panose="02020603050405020304" pitchFamily="18" charset="0"/>
              </a:rPr>
              <a:t> </a:t>
            </a:r>
            <a:endParaRPr lang="en-US" dirty="0">
              <a:solidFill>
                <a:srgbClr val="002060"/>
              </a:solidFill>
            </a:endParaRPr>
          </a:p>
        </p:txBody>
      </p:sp>
      <p:sp>
        <p:nvSpPr>
          <p:cNvPr id="24" name="TextBox 23">
            <a:extLst>
              <a:ext uri="{FF2B5EF4-FFF2-40B4-BE49-F238E27FC236}">
                <a16:creationId xmlns:a16="http://schemas.microsoft.com/office/drawing/2014/main" id="{F333E8EA-BADF-4B31-8256-3FDD127B5558}"/>
              </a:ext>
            </a:extLst>
          </p:cNvPr>
          <p:cNvSpPr txBox="1"/>
          <p:nvPr/>
        </p:nvSpPr>
        <p:spPr>
          <a:xfrm rot="20539896">
            <a:off x="7088429" y="3745230"/>
            <a:ext cx="1959319" cy="377172"/>
          </a:xfrm>
          <a:prstGeom prst="rect">
            <a:avLst/>
          </a:prstGeom>
          <a:noFill/>
        </p:spPr>
        <p:txBody>
          <a:bodyPr wrap="square">
            <a:spAutoFit/>
          </a:bodyPr>
          <a:lstStyle/>
          <a:p>
            <a:pPr marL="0" marR="0" algn="ctr">
              <a:lnSpc>
                <a:spcPct val="100000"/>
              </a:lnSpc>
              <a:spcBef>
                <a:spcPts val="0"/>
              </a:spcBef>
              <a:spcAft>
                <a:spcPts val="0"/>
              </a:spcAft>
            </a:pPr>
            <a:r>
              <a:rPr lang="en-US" sz="1800" dirty="0">
                <a:solidFill>
                  <a:srgbClr val="002060"/>
                </a:solidFill>
                <a:effectLst/>
                <a:latin typeface="Times New Roman" panose="02020603050405020304" pitchFamily="18" charset="0"/>
                <a:cs typeface="Times New Roman" panose="02020603050405020304" pitchFamily="18" charset="0"/>
              </a:rPr>
              <a:t>Management Style</a:t>
            </a:r>
            <a:endParaRPr lang="en-US" sz="1800"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26" name="TextBox 25">
            <a:extLst>
              <a:ext uri="{FF2B5EF4-FFF2-40B4-BE49-F238E27FC236}">
                <a16:creationId xmlns:a16="http://schemas.microsoft.com/office/drawing/2014/main" id="{A5B5CE46-0B9E-430C-93D8-604406943BEF}"/>
              </a:ext>
            </a:extLst>
          </p:cNvPr>
          <p:cNvSpPr txBox="1"/>
          <p:nvPr/>
        </p:nvSpPr>
        <p:spPr>
          <a:xfrm rot="955741">
            <a:off x="3080945" y="3749150"/>
            <a:ext cx="1975735" cy="369332"/>
          </a:xfrm>
          <a:prstGeom prst="rect">
            <a:avLst/>
          </a:prstGeom>
          <a:noFill/>
        </p:spPr>
        <p:txBody>
          <a:bodyPr wrap="square">
            <a:spAutoFit/>
          </a:bodyPr>
          <a:lstStyle/>
          <a:p>
            <a:pPr marL="0" marR="0" algn="ctr">
              <a:lnSpc>
                <a:spcPct val="100000"/>
              </a:lnSpc>
              <a:spcBef>
                <a:spcPts val="0"/>
              </a:spcBef>
              <a:spcAft>
                <a:spcPts val="0"/>
              </a:spcAft>
            </a:pPr>
            <a:r>
              <a:rPr lang="en-US" sz="1800" dirty="0">
                <a:solidFill>
                  <a:srgbClr val="C00000"/>
                </a:solidFill>
                <a:effectLst/>
                <a:latin typeface="Times New Roman" panose="02020603050405020304" pitchFamily="18" charset="0"/>
                <a:cs typeface="Times New Roman" panose="02020603050405020304" pitchFamily="18" charset="0"/>
              </a:rPr>
              <a:t>Management Style</a:t>
            </a:r>
            <a:endParaRPr lang="en-US" sz="1800" dirty="0">
              <a:solidFill>
                <a:srgbClr val="C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28" name="TextBox 27">
            <a:extLst>
              <a:ext uri="{FF2B5EF4-FFF2-40B4-BE49-F238E27FC236}">
                <a16:creationId xmlns:a16="http://schemas.microsoft.com/office/drawing/2014/main" id="{5C6DE665-620C-49A5-9A9B-8BDDD2FEA81F}"/>
              </a:ext>
            </a:extLst>
          </p:cNvPr>
          <p:cNvSpPr txBox="1"/>
          <p:nvPr/>
        </p:nvSpPr>
        <p:spPr>
          <a:xfrm rot="21022488">
            <a:off x="3157962" y="4611756"/>
            <a:ext cx="1574060" cy="369332"/>
          </a:xfrm>
          <a:prstGeom prst="rect">
            <a:avLst/>
          </a:prstGeom>
          <a:noFill/>
        </p:spPr>
        <p:txBody>
          <a:bodyPr wrap="square">
            <a:spAutoFit/>
          </a:bodyPr>
          <a:lstStyle/>
          <a:p>
            <a:r>
              <a:rPr lang="en-US" sz="1800" dirty="0">
                <a:solidFill>
                  <a:srgbClr val="C00000"/>
                </a:solidFill>
                <a:effectLst/>
                <a:latin typeface="Times New Roman" panose="02020603050405020304" pitchFamily="18" charset="0"/>
                <a:cs typeface="Times New Roman" panose="02020603050405020304" pitchFamily="18" charset="0"/>
              </a:rPr>
              <a:t>Human Rights</a:t>
            </a:r>
            <a:endParaRPr lang="en-US" dirty="0">
              <a:solidFill>
                <a:srgbClr val="C00000"/>
              </a:solidFill>
            </a:endParaRPr>
          </a:p>
        </p:txBody>
      </p:sp>
      <p:sp>
        <p:nvSpPr>
          <p:cNvPr id="29" name="TextBox 28">
            <a:extLst>
              <a:ext uri="{FF2B5EF4-FFF2-40B4-BE49-F238E27FC236}">
                <a16:creationId xmlns:a16="http://schemas.microsoft.com/office/drawing/2014/main" id="{9433CDF7-E89C-4AEE-BB8F-A907B0285693}"/>
              </a:ext>
            </a:extLst>
          </p:cNvPr>
          <p:cNvSpPr txBox="1"/>
          <p:nvPr/>
        </p:nvSpPr>
        <p:spPr>
          <a:xfrm rot="445902">
            <a:off x="7336658" y="4555219"/>
            <a:ext cx="1574060" cy="369332"/>
          </a:xfrm>
          <a:prstGeom prst="rect">
            <a:avLst/>
          </a:prstGeom>
          <a:noFill/>
        </p:spPr>
        <p:txBody>
          <a:bodyPr wrap="square">
            <a:spAutoFit/>
          </a:bodyPr>
          <a:lstStyle/>
          <a:p>
            <a:r>
              <a:rPr lang="en-US" sz="1800" dirty="0">
                <a:solidFill>
                  <a:srgbClr val="002060"/>
                </a:solidFill>
                <a:effectLst/>
                <a:latin typeface="Times New Roman" panose="02020603050405020304" pitchFamily="18" charset="0"/>
                <a:cs typeface="Times New Roman" panose="02020603050405020304" pitchFamily="18" charset="0"/>
              </a:rPr>
              <a:t>Human Rights</a:t>
            </a:r>
            <a:endParaRPr lang="en-US" dirty="0">
              <a:solidFill>
                <a:srgbClr val="002060"/>
              </a:solidFill>
            </a:endParaRPr>
          </a:p>
        </p:txBody>
      </p:sp>
      <p:sp>
        <p:nvSpPr>
          <p:cNvPr id="31" name="TextBox 30">
            <a:extLst>
              <a:ext uri="{FF2B5EF4-FFF2-40B4-BE49-F238E27FC236}">
                <a16:creationId xmlns:a16="http://schemas.microsoft.com/office/drawing/2014/main" id="{B7E9678B-4CD1-42F8-96F3-59A91B80812E}"/>
              </a:ext>
            </a:extLst>
          </p:cNvPr>
          <p:cNvSpPr txBox="1"/>
          <p:nvPr/>
        </p:nvSpPr>
        <p:spPr>
          <a:xfrm rot="19986575">
            <a:off x="3162477" y="5372042"/>
            <a:ext cx="1678038" cy="376132"/>
          </a:xfrm>
          <a:prstGeom prst="rect">
            <a:avLst/>
          </a:prstGeom>
          <a:noFill/>
        </p:spPr>
        <p:txBody>
          <a:bodyPr wrap="square">
            <a:spAutoFit/>
          </a:bodyPr>
          <a:lstStyle/>
          <a:p>
            <a:r>
              <a:rPr lang="en-US" sz="1800" dirty="0">
                <a:solidFill>
                  <a:srgbClr val="C00000"/>
                </a:solidFill>
                <a:effectLst/>
                <a:latin typeface="Times New Roman" panose="02020603050405020304" pitchFamily="18" charset="0"/>
                <a:cs typeface="Times New Roman" panose="02020603050405020304" pitchFamily="18" charset="0"/>
              </a:rPr>
              <a:t>Workers’ Rights</a:t>
            </a:r>
            <a:endParaRPr lang="en-US" dirty="0">
              <a:solidFill>
                <a:srgbClr val="C00000"/>
              </a:solidFill>
            </a:endParaRPr>
          </a:p>
        </p:txBody>
      </p:sp>
      <p:sp>
        <p:nvSpPr>
          <p:cNvPr id="32" name="TextBox 31">
            <a:extLst>
              <a:ext uri="{FF2B5EF4-FFF2-40B4-BE49-F238E27FC236}">
                <a16:creationId xmlns:a16="http://schemas.microsoft.com/office/drawing/2014/main" id="{4FAE7F94-B288-46D8-9DEF-71693549AEE0}"/>
              </a:ext>
            </a:extLst>
          </p:cNvPr>
          <p:cNvSpPr txBox="1"/>
          <p:nvPr/>
        </p:nvSpPr>
        <p:spPr>
          <a:xfrm rot="1640988">
            <a:off x="7162084" y="5315222"/>
            <a:ext cx="1678038" cy="376132"/>
          </a:xfrm>
          <a:prstGeom prst="rect">
            <a:avLst/>
          </a:prstGeom>
          <a:noFill/>
        </p:spPr>
        <p:txBody>
          <a:bodyPr wrap="square">
            <a:spAutoFit/>
          </a:bodyPr>
          <a:lstStyle/>
          <a:p>
            <a:r>
              <a:rPr lang="en-US" sz="1800" dirty="0">
                <a:solidFill>
                  <a:srgbClr val="002060"/>
                </a:solidFill>
                <a:effectLst/>
                <a:latin typeface="Times New Roman" panose="02020603050405020304" pitchFamily="18" charset="0"/>
                <a:cs typeface="Times New Roman" panose="02020603050405020304" pitchFamily="18" charset="0"/>
              </a:rPr>
              <a:t>Workers’ Rights</a:t>
            </a:r>
            <a:endParaRPr lang="en-US" dirty="0">
              <a:solidFill>
                <a:srgbClr val="002060"/>
              </a:solidFill>
            </a:endParaRPr>
          </a:p>
        </p:txBody>
      </p:sp>
      <p:pic>
        <p:nvPicPr>
          <p:cNvPr id="34" name="Picture 33" descr="A red and white flag&#10;&#10;Description automatically generated with low confidence">
            <a:extLst>
              <a:ext uri="{FF2B5EF4-FFF2-40B4-BE49-F238E27FC236}">
                <a16:creationId xmlns:a16="http://schemas.microsoft.com/office/drawing/2014/main" id="{435C2BCF-FC63-4DCF-A83D-6AEA5192731C}"/>
              </a:ext>
            </a:extLst>
          </p:cNvPr>
          <p:cNvPicPr>
            <a:picLocks noChangeAspect="1"/>
          </p:cNvPicPr>
          <p:nvPr/>
        </p:nvPicPr>
        <p:blipFill rotWithShape="1">
          <a:blip r:embed="rId2">
            <a:extLst>
              <a:ext uri="{28A0092B-C50C-407E-A947-70E740481C1C}">
                <a14:useLocalDpi xmlns:a14="http://schemas.microsoft.com/office/drawing/2010/main" val="0"/>
              </a:ext>
            </a:extLst>
          </a:blip>
          <a:srcRect r="2026"/>
          <a:stretch/>
        </p:blipFill>
        <p:spPr>
          <a:xfrm>
            <a:off x="4936981" y="3482487"/>
            <a:ext cx="2186490" cy="2095536"/>
          </a:xfrm>
          <a:prstGeom prst="ellipse">
            <a:avLst/>
          </a:prstGeom>
          <a:ln w="190500" cap="rnd">
            <a:no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35" name="Rectangle 34">
            <a:extLst>
              <a:ext uri="{FF2B5EF4-FFF2-40B4-BE49-F238E27FC236}">
                <a16:creationId xmlns:a16="http://schemas.microsoft.com/office/drawing/2014/main" id="{BAFC9B42-45EE-411D-B8A1-07B406A7FB84}"/>
              </a:ext>
            </a:extLst>
          </p:cNvPr>
          <p:cNvSpPr/>
          <p:nvPr/>
        </p:nvSpPr>
        <p:spPr>
          <a:xfrm>
            <a:off x="1114538" y="1180925"/>
            <a:ext cx="1524776" cy="707886"/>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4000" b="1" cap="none" spc="0" dirty="0">
                <a:ln/>
                <a:solidFill>
                  <a:schemeClr val="accent4"/>
                </a:solidFill>
                <a:effectLst/>
                <a:latin typeface="Times New Roman" panose="02020603050405020304" pitchFamily="18" charset="0"/>
                <a:cs typeface="Times New Roman" panose="02020603050405020304" pitchFamily="18" charset="0"/>
              </a:rPr>
              <a:t>China</a:t>
            </a:r>
          </a:p>
        </p:txBody>
      </p:sp>
      <p:sp>
        <p:nvSpPr>
          <p:cNvPr id="36" name="Rectangle 35">
            <a:extLst>
              <a:ext uri="{FF2B5EF4-FFF2-40B4-BE49-F238E27FC236}">
                <a16:creationId xmlns:a16="http://schemas.microsoft.com/office/drawing/2014/main" id="{A69BA4F3-37BF-4EF2-884A-66714DAD8C8A}"/>
              </a:ext>
            </a:extLst>
          </p:cNvPr>
          <p:cNvSpPr/>
          <p:nvPr/>
        </p:nvSpPr>
        <p:spPr>
          <a:xfrm>
            <a:off x="9663885" y="1225182"/>
            <a:ext cx="954108" cy="707886"/>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4000" b="1" cap="none" spc="0" dirty="0">
                <a:ln/>
                <a:solidFill>
                  <a:srgbClr val="DA1A23"/>
                </a:solidFill>
                <a:effectLst/>
                <a:latin typeface="Times New Roman" panose="02020603050405020304" pitchFamily="18" charset="0"/>
                <a:cs typeface="Times New Roman" panose="02020603050405020304" pitchFamily="18" charset="0"/>
              </a:rPr>
              <a:t>UK</a:t>
            </a:r>
          </a:p>
        </p:txBody>
      </p:sp>
      <p:sp>
        <p:nvSpPr>
          <p:cNvPr id="39" name="TextBox 38">
            <a:extLst>
              <a:ext uri="{FF2B5EF4-FFF2-40B4-BE49-F238E27FC236}">
                <a16:creationId xmlns:a16="http://schemas.microsoft.com/office/drawing/2014/main" id="{39F68E8D-CDE7-4393-AE39-80F6E9E21A71}"/>
              </a:ext>
            </a:extLst>
          </p:cNvPr>
          <p:cNvSpPr txBox="1"/>
          <p:nvPr/>
        </p:nvSpPr>
        <p:spPr>
          <a:xfrm>
            <a:off x="4028873" y="479038"/>
            <a:ext cx="4104735" cy="646331"/>
          </a:xfrm>
          <a:prstGeom prst="rect">
            <a:avLst/>
          </a:prstGeom>
          <a:noFill/>
        </p:spPr>
        <p:txBody>
          <a:bodyPr wrap="square">
            <a:spAutoFit/>
          </a:bodyPr>
          <a:lstStyle/>
          <a:p>
            <a:r>
              <a:rPr lang="en-GB" sz="3600" b="1" dirty="0">
                <a:latin typeface="Times New Roman" panose="02020603050405020304" pitchFamily="18" charset="0"/>
                <a:cs typeface="Times New Roman" panose="02020603050405020304" pitchFamily="18" charset="0"/>
              </a:rPr>
              <a:t>Cultural Sensitivity </a:t>
            </a:r>
            <a:endParaRPr lang="en-US" sz="3600" b="1" dirty="0">
              <a:latin typeface="Times New Roman" panose="02020603050405020304" pitchFamily="18" charset="0"/>
              <a:cs typeface="Times New Roman" panose="02020603050405020304" pitchFamily="18" charset="0"/>
            </a:endParaRPr>
          </a:p>
        </p:txBody>
      </p:sp>
      <p:sp>
        <p:nvSpPr>
          <p:cNvPr id="40" name="TextBox 39">
            <a:extLst>
              <a:ext uri="{FF2B5EF4-FFF2-40B4-BE49-F238E27FC236}">
                <a16:creationId xmlns:a16="http://schemas.microsoft.com/office/drawing/2014/main" id="{6DAC7371-8774-4DDB-87E2-BBFF73CC81B6}"/>
              </a:ext>
            </a:extLst>
          </p:cNvPr>
          <p:cNvSpPr txBox="1"/>
          <p:nvPr/>
        </p:nvSpPr>
        <p:spPr>
          <a:xfrm>
            <a:off x="4316188" y="1247505"/>
            <a:ext cx="3801397" cy="461665"/>
          </a:xfrm>
          <a:prstGeom prst="rect">
            <a:avLst/>
          </a:prstGeom>
          <a:noFill/>
        </p:spPr>
        <p:txBody>
          <a:bodyPr wrap="square">
            <a:spAutoFit/>
          </a:bodyPr>
          <a:lstStyle/>
          <a:p>
            <a:r>
              <a:rPr lang="en-GB" sz="2400" dirty="0">
                <a:latin typeface="Times New Roman" panose="02020603050405020304" pitchFamily="18" charset="0"/>
                <a:cs typeface="Times New Roman" panose="02020603050405020304" pitchFamily="18" charset="0"/>
              </a:rPr>
              <a:t>Management Differences </a:t>
            </a:r>
            <a:endParaRPr lang="en-US" sz="2400" dirty="0">
              <a:latin typeface="Times New Roman" panose="02020603050405020304" pitchFamily="18" charset="0"/>
              <a:cs typeface="Times New Roman" panose="02020603050405020304" pitchFamily="18" charset="0"/>
            </a:endParaRPr>
          </a:p>
        </p:txBody>
      </p:sp>
      <p:sp>
        <p:nvSpPr>
          <p:cNvPr id="37" name="TextBox 36">
            <a:extLst>
              <a:ext uri="{FF2B5EF4-FFF2-40B4-BE49-F238E27FC236}">
                <a16:creationId xmlns:a16="http://schemas.microsoft.com/office/drawing/2014/main" id="{7E77F022-6568-47EF-ACB2-452DB9FA4872}"/>
              </a:ext>
            </a:extLst>
          </p:cNvPr>
          <p:cNvSpPr txBox="1"/>
          <p:nvPr/>
        </p:nvSpPr>
        <p:spPr>
          <a:xfrm>
            <a:off x="4893741" y="6268090"/>
            <a:ext cx="6093618" cy="369332"/>
          </a:xfrm>
          <a:prstGeom prst="rect">
            <a:avLst/>
          </a:prstGeom>
          <a:noFill/>
        </p:spPr>
        <p:txBody>
          <a:bodyPr wrap="square">
            <a:spAutoFit/>
          </a:bodyPr>
          <a:lstStyle/>
          <a:p>
            <a:r>
              <a:rPr lang="en-GB" sz="1800" dirty="0">
                <a:solidFill>
                  <a:schemeClr val="bg2">
                    <a:lumMod val="25000"/>
                  </a:schemeClr>
                </a:solidFill>
                <a:effectLst/>
                <a:latin typeface="Times New Roman" panose="02020603050405020304" pitchFamily="18" charset="0"/>
                <a:ea typeface="Calibri" panose="020F0502020204030204" pitchFamily="34" charset="0"/>
              </a:rPr>
              <a:t>(Harris &amp; Moran, 2004)</a:t>
            </a:r>
            <a:endParaRPr lang="en-US" dirty="0">
              <a:solidFill>
                <a:schemeClr val="bg2">
                  <a:lumMod val="25000"/>
                </a:schemeClr>
              </a:solidFill>
            </a:endParaRPr>
          </a:p>
        </p:txBody>
      </p:sp>
    </p:spTree>
    <p:extLst>
      <p:ext uri="{BB962C8B-B14F-4D97-AF65-F5344CB8AC3E}">
        <p14:creationId xmlns:p14="http://schemas.microsoft.com/office/powerpoint/2010/main" val="15522475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86E43-3E8E-43DA-BE1E-6477C4B89FA3}"/>
              </a:ext>
            </a:extLst>
          </p:cNvPr>
          <p:cNvSpPr>
            <a:spLocks noGrp="1"/>
          </p:cNvSpPr>
          <p:nvPr>
            <p:ph type="title"/>
          </p:nvPr>
        </p:nvSpPr>
        <p:spPr>
          <a:xfrm>
            <a:off x="256161" y="264318"/>
            <a:ext cx="10515600" cy="1325563"/>
          </a:xfrm>
        </p:spPr>
        <p:txBody>
          <a:bodyPr>
            <a:normAutofit/>
          </a:bodyPr>
          <a:lstStyle/>
          <a:p>
            <a:r>
              <a:rPr lang="en-US" sz="3600" b="1" dirty="0">
                <a:latin typeface="Times New Roman" panose="02020603050405020304" pitchFamily="18" charset="0"/>
                <a:cs typeface="Times New Roman" panose="02020603050405020304" pitchFamily="18" charset="0"/>
              </a:rPr>
              <a:t>Success Factors Of Joint Venture</a:t>
            </a:r>
            <a:endParaRPr lang="bg-BG" sz="3600" b="1"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5CCFA49B-9FA2-4A56-8484-731A7B212871}"/>
              </a:ext>
            </a:extLst>
          </p:cNvPr>
          <p:cNvSpPr>
            <a:spLocks noGrp="1"/>
          </p:cNvSpPr>
          <p:nvPr>
            <p:ph sz="half" idx="2"/>
          </p:nvPr>
        </p:nvSpPr>
        <p:spPr>
          <a:xfrm>
            <a:off x="622298" y="1690688"/>
            <a:ext cx="5157787" cy="2355848"/>
          </a:xfrm>
        </p:spPr>
        <p:txBody>
          <a:bodyPr>
            <a:normAutofit fontScale="92500" lnSpcReduction="10000"/>
          </a:bodyPr>
          <a:lstStyle/>
          <a:p>
            <a:pPr marL="0" indent="0">
              <a:buNone/>
            </a:pPr>
            <a:r>
              <a:rPr lang="en-US" sz="3200" b="1" dirty="0">
                <a:latin typeface="Times New Roman" panose="02020603050405020304" pitchFamily="18" charset="0"/>
                <a:cs typeface="Times New Roman" panose="02020603050405020304" pitchFamily="18" charset="0"/>
              </a:rPr>
              <a:t>Chine partners</a:t>
            </a:r>
          </a:p>
          <a:p>
            <a:r>
              <a:rPr lang="en-US" dirty="0">
                <a:latin typeface="Times New Roman" panose="02020603050405020304" pitchFamily="18" charset="0"/>
                <a:cs typeface="Times New Roman" panose="02020603050405020304" pitchFamily="18" charset="0"/>
              </a:rPr>
              <a:t>Competitiveness</a:t>
            </a:r>
          </a:p>
          <a:p>
            <a:r>
              <a:rPr lang="en-US" dirty="0">
                <a:latin typeface="Times New Roman" panose="02020603050405020304" pitchFamily="18" charset="0"/>
                <a:cs typeface="Times New Roman" panose="02020603050405020304" pitchFamily="18" charset="0"/>
              </a:rPr>
              <a:t>Experience and knowledge</a:t>
            </a:r>
          </a:p>
          <a:p>
            <a:r>
              <a:rPr lang="en-US" dirty="0">
                <a:latin typeface="Times New Roman" panose="02020603050405020304" pitchFamily="18" charset="0"/>
                <a:cs typeface="Times New Roman" panose="02020603050405020304" pitchFamily="18" charset="0"/>
              </a:rPr>
              <a:t>Size and scope of work</a:t>
            </a:r>
          </a:p>
          <a:p>
            <a:r>
              <a:rPr lang="en-US" dirty="0">
                <a:latin typeface="Times New Roman" panose="02020603050405020304" pitchFamily="18" charset="0"/>
                <a:cs typeface="Times New Roman" panose="02020603050405020304" pitchFamily="18" charset="0"/>
              </a:rPr>
              <a:t>Shared risk</a:t>
            </a:r>
            <a:endParaRPr lang="bg-BG" dirty="0">
              <a:latin typeface="Times New Roman" panose="02020603050405020304" pitchFamily="18" charset="0"/>
              <a:cs typeface="Times New Roman" panose="02020603050405020304" pitchFamily="18" charset="0"/>
            </a:endParaRPr>
          </a:p>
        </p:txBody>
      </p:sp>
      <p:sp>
        <p:nvSpPr>
          <p:cNvPr id="6" name="Content Placeholder 5">
            <a:extLst>
              <a:ext uri="{FF2B5EF4-FFF2-40B4-BE49-F238E27FC236}">
                <a16:creationId xmlns:a16="http://schemas.microsoft.com/office/drawing/2014/main" id="{BD3079B6-17EF-467A-AEFA-309193237603}"/>
              </a:ext>
            </a:extLst>
          </p:cNvPr>
          <p:cNvSpPr>
            <a:spLocks noGrp="1"/>
          </p:cNvSpPr>
          <p:nvPr>
            <p:ph sz="quarter" idx="4"/>
          </p:nvPr>
        </p:nvSpPr>
        <p:spPr>
          <a:xfrm>
            <a:off x="596897" y="4248150"/>
            <a:ext cx="5183188" cy="3684588"/>
          </a:xfrm>
        </p:spPr>
        <p:txBody>
          <a:bodyPr>
            <a:normAutofit fontScale="92500" lnSpcReduction="10000"/>
          </a:bodyPr>
          <a:lstStyle/>
          <a:p>
            <a:pPr marL="0" indent="0">
              <a:buNone/>
            </a:pPr>
            <a:r>
              <a:rPr lang="en-US" sz="2800" dirty="0">
                <a:latin typeface="Times New Roman" panose="02020603050405020304" pitchFamily="18" charset="0"/>
                <a:cs typeface="Times New Roman" panose="02020603050405020304" pitchFamily="18" charset="0"/>
              </a:rPr>
              <a:t>   </a:t>
            </a:r>
            <a:r>
              <a:rPr lang="en-US" sz="3200" b="1" dirty="0">
                <a:latin typeface="Times New Roman" panose="02020603050405020304" pitchFamily="18" charset="0"/>
                <a:cs typeface="Times New Roman" panose="02020603050405020304" pitchFamily="18" charset="0"/>
              </a:rPr>
              <a:t>UK partners</a:t>
            </a:r>
            <a:endParaRPr lang="en-US" sz="3200" dirty="0"/>
          </a:p>
          <a:p>
            <a:r>
              <a:rPr lang="en-US" dirty="0">
                <a:latin typeface="Times New Roman" panose="02020603050405020304" pitchFamily="18" charset="0"/>
                <a:cs typeface="Times New Roman" panose="02020603050405020304" pitchFamily="18" charset="0"/>
              </a:rPr>
              <a:t>Access to Chinese industry</a:t>
            </a:r>
          </a:p>
          <a:p>
            <a:r>
              <a:rPr lang="en-US" dirty="0">
                <a:latin typeface="Times New Roman" panose="02020603050405020304" pitchFamily="18" charset="0"/>
                <a:cs typeface="Times New Roman" panose="02020603050405020304" pitchFamily="18" charset="0"/>
              </a:rPr>
              <a:t>New business relationships</a:t>
            </a:r>
          </a:p>
          <a:p>
            <a:r>
              <a:rPr lang="en-US" dirty="0">
                <a:latin typeface="Times New Roman" panose="02020603050405020304" pitchFamily="18" charset="0"/>
                <a:cs typeface="Times New Roman" panose="02020603050405020304" pitchFamily="18" charset="0"/>
              </a:rPr>
              <a:t>Business opportunities</a:t>
            </a:r>
            <a:endParaRPr lang="bg-BG"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5B762BE8-572A-4393-9E61-22FA4925826F}"/>
              </a:ext>
            </a:extLst>
          </p:cNvPr>
          <p:cNvSpPr txBox="1"/>
          <p:nvPr/>
        </p:nvSpPr>
        <p:spPr>
          <a:xfrm>
            <a:off x="7833064" y="6207126"/>
            <a:ext cx="6093500" cy="369332"/>
          </a:xfrm>
          <a:prstGeom prst="rect">
            <a:avLst/>
          </a:prstGeom>
          <a:noFill/>
        </p:spPr>
        <p:txBody>
          <a:bodyPr wrap="square">
            <a:spAutoFit/>
          </a:bodyPr>
          <a:lstStyle/>
          <a:p>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(Briefing,  2011)</a:t>
            </a:r>
            <a:endParaRPr lang="en-US" dirty="0"/>
          </a:p>
        </p:txBody>
      </p:sp>
      <p:pic>
        <p:nvPicPr>
          <p:cNvPr id="14" name="Content Placeholder 4" descr="A picture containing flag&#10;&#10;Description automatically generated">
            <a:extLst>
              <a:ext uri="{FF2B5EF4-FFF2-40B4-BE49-F238E27FC236}">
                <a16:creationId xmlns:a16="http://schemas.microsoft.com/office/drawing/2014/main" id="{338BB5C8-1356-4139-91AA-261CA390C118}"/>
              </a:ext>
            </a:extLst>
          </p:cNvPr>
          <p:cNvPicPr>
            <a:picLocks noChangeAspect="1"/>
          </p:cNvPicPr>
          <p:nvPr/>
        </p:nvPicPr>
        <p:blipFill rotWithShape="1">
          <a:blip r:embed="rId2">
            <a:extLst>
              <a:ext uri="{28A0092B-C50C-407E-A947-70E740481C1C}">
                <a14:useLocalDpi xmlns:a14="http://schemas.microsoft.com/office/drawing/2010/main" val="0"/>
              </a:ext>
            </a:extLst>
          </a:blip>
          <a:srcRect l="23105" r="18857" b="-1"/>
          <a:stretch/>
        </p:blipFill>
        <p:spPr>
          <a:xfrm>
            <a:off x="6229215" y="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16" name="TextBox 15">
            <a:extLst>
              <a:ext uri="{FF2B5EF4-FFF2-40B4-BE49-F238E27FC236}">
                <a16:creationId xmlns:a16="http://schemas.microsoft.com/office/drawing/2014/main" id="{05F9A8C7-7CB5-4C84-BAD1-94B1CC5C2E21}"/>
              </a:ext>
            </a:extLst>
          </p:cNvPr>
          <p:cNvSpPr txBox="1"/>
          <p:nvPr/>
        </p:nvSpPr>
        <p:spPr>
          <a:xfrm>
            <a:off x="1138316" y="6354396"/>
            <a:ext cx="6962930" cy="369332"/>
          </a:xfrm>
          <a:prstGeom prst="rect">
            <a:avLst/>
          </a:prstGeom>
          <a:noFill/>
        </p:spPr>
        <p:txBody>
          <a:bodyPr wrap="square">
            <a:spAutoFit/>
          </a:bodyPr>
          <a:lstStyle/>
          <a:p>
            <a:r>
              <a:rPr lang="en-US" sz="1800" dirty="0">
                <a:solidFill>
                  <a:schemeClr val="bg2">
                    <a:lumMod val="25000"/>
                  </a:schemeClr>
                </a:solidFill>
                <a:effectLst/>
                <a:latin typeface="Times New Roman" panose="02020603050405020304" pitchFamily="18" charset="0"/>
                <a:ea typeface="Calibri" panose="020F0502020204030204" pitchFamily="34" charset="0"/>
                <a:cs typeface="Times New Roman" panose="02020603050405020304" pitchFamily="18" charset="0"/>
              </a:rPr>
              <a:t>(Briefing, 2011) </a:t>
            </a:r>
            <a:endParaRPr lang="en-US" dirty="0">
              <a:solidFill>
                <a:schemeClr val="bg2">
                  <a:lumMod val="25000"/>
                </a:schemeClr>
              </a:solidFill>
            </a:endParaRPr>
          </a:p>
        </p:txBody>
      </p:sp>
    </p:spTree>
    <p:extLst>
      <p:ext uri="{BB962C8B-B14F-4D97-AF65-F5344CB8AC3E}">
        <p14:creationId xmlns:p14="http://schemas.microsoft.com/office/powerpoint/2010/main" val="12362561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920BD-7988-487B-9DCA-4E6BB46DD5C7}"/>
              </a:ext>
            </a:extLst>
          </p:cNvPr>
          <p:cNvSpPr>
            <a:spLocks noGrp="1"/>
          </p:cNvSpPr>
          <p:nvPr>
            <p:ph type="title"/>
          </p:nvPr>
        </p:nvSpPr>
        <p:spPr>
          <a:xfrm>
            <a:off x="838200" y="924232"/>
            <a:ext cx="5251317" cy="1248198"/>
          </a:xfrm>
        </p:spPr>
        <p:txBody>
          <a:bodyPr>
            <a:normAutofit fontScale="90000"/>
          </a:bodyPr>
          <a:lstStyle/>
          <a:p>
            <a:r>
              <a:rPr lang="en-US" sz="4000" b="1" dirty="0">
                <a:latin typeface="Times New Roman" panose="02020603050405020304" pitchFamily="18" charset="0"/>
                <a:cs typeface="Times New Roman" panose="02020603050405020304" pitchFamily="18" charset="0"/>
              </a:rPr>
              <a:t>Failures factors of joint venture -  </a:t>
            </a:r>
            <a:br>
              <a:rPr lang="en-US" sz="4000" b="1" dirty="0">
                <a:latin typeface="Times New Roman" panose="02020603050405020304" pitchFamily="18" charset="0"/>
                <a:cs typeface="Times New Roman" panose="02020603050405020304" pitchFamily="18" charset="0"/>
              </a:rPr>
            </a:br>
            <a:r>
              <a:rPr lang="en-US" sz="4000" b="1" dirty="0">
                <a:latin typeface="Times New Roman" panose="02020603050405020304" pitchFamily="18" charset="0"/>
                <a:cs typeface="Times New Roman" panose="02020603050405020304" pitchFamily="18" charset="0"/>
              </a:rPr>
              <a:t>Internal</a:t>
            </a:r>
            <a:br>
              <a:rPr lang="en-US" sz="4000" dirty="0">
                <a:latin typeface="Times New Roman" panose="02020603050405020304" pitchFamily="18" charset="0"/>
                <a:cs typeface="Times New Roman" panose="02020603050405020304" pitchFamily="18" charset="0"/>
              </a:rPr>
            </a:br>
            <a:br>
              <a:rPr lang="en-US" sz="2800" dirty="0">
                <a:latin typeface="Times New Roman" panose="02020603050405020304" pitchFamily="18" charset="0"/>
                <a:cs typeface="Times New Roman" panose="02020603050405020304" pitchFamily="18" charset="0"/>
              </a:rPr>
            </a:br>
            <a:endParaRPr lang="bg-BG" sz="2800" dirty="0">
              <a:latin typeface="Times New Roman" panose="02020603050405020304" pitchFamily="18" charset="0"/>
              <a:cs typeface="Times New Roman" panose="02020603050405020304" pitchFamily="18" charset="0"/>
            </a:endParaRPr>
          </a:p>
        </p:txBody>
      </p:sp>
      <p:sp>
        <p:nvSpPr>
          <p:cNvPr id="9" name="Content Placeholder 8">
            <a:extLst>
              <a:ext uri="{FF2B5EF4-FFF2-40B4-BE49-F238E27FC236}">
                <a16:creationId xmlns:a16="http://schemas.microsoft.com/office/drawing/2014/main" id="{388306AA-0B7D-8F7E-FE74-30189DBCDC83}"/>
              </a:ext>
            </a:extLst>
          </p:cNvPr>
          <p:cNvSpPr>
            <a:spLocks noGrp="1"/>
          </p:cNvSpPr>
          <p:nvPr>
            <p:ph idx="1"/>
          </p:nvPr>
        </p:nvSpPr>
        <p:spPr>
          <a:xfrm>
            <a:off x="838200" y="2880851"/>
            <a:ext cx="4619621" cy="3296111"/>
          </a:xfrm>
        </p:spPr>
        <p:txBody>
          <a:bodyPr>
            <a:normAutofit/>
          </a:bodyPr>
          <a:lstStyle/>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Distrust</a:t>
            </a: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Insufficient competence</a:t>
            </a: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Conflicts at work and stuff</a:t>
            </a: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Inefficient project structure</a:t>
            </a: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Disagreements over technologies transfer </a:t>
            </a:r>
          </a:p>
          <a:p>
            <a:endParaRPr lang="en-US" sz="2000" dirty="0">
              <a:latin typeface="Times New Roman" panose="02020603050405020304" pitchFamily="18" charset="0"/>
              <a:cs typeface="Times New Roman" panose="02020603050405020304" pitchFamily="18" charset="0"/>
            </a:endParaRPr>
          </a:p>
        </p:txBody>
      </p:sp>
      <p:pic>
        <p:nvPicPr>
          <p:cNvPr id="5" name="Content Placeholder 4" descr="A picture containing flag&#10;&#10;Description automatically generated">
            <a:extLst>
              <a:ext uri="{FF2B5EF4-FFF2-40B4-BE49-F238E27FC236}">
                <a16:creationId xmlns:a16="http://schemas.microsoft.com/office/drawing/2014/main" id="{74E2F096-5ECD-417C-8AA0-0A01A916EE9F}"/>
              </a:ext>
            </a:extLst>
          </p:cNvPr>
          <p:cNvPicPr>
            <a:picLocks noChangeAspect="1"/>
          </p:cNvPicPr>
          <p:nvPr/>
        </p:nvPicPr>
        <p:blipFill rotWithShape="1">
          <a:blip r:embed="rId2">
            <a:extLst>
              <a:ext uri="{28A0092B-C50C-407E-A947-70E740481C1C}">
                <a14:useLocalDpi xmlns:a14="http://schemas.microsoft.com/office/drawing/2010/main" val="0"/>
              </a:ext>
            </a:extLst>
          </a:blip>
          <a:srcRect l="23105" r="18857"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6" name="TextBox 5">
            <a:extLst>
              <a:ext uri="{FF2B5EF4-FFF2-40B4-BE49-F238E27FC236}">
                <a16:creationId xmlns:a16="http://schemas.microsoft.com/office/drawing/2014/main" id="{6BD1E116-721D-4661-8355-5779818B1DA3}"/>
              </a:ext>
            </a:extLst>
          </p:cNvPr>
          <p:cNvSpPr txBox="1"/>
          <p:nvPr/>
        </p:nvSpPr>
        <p:spPr>
          <a:xfrm>
            <a:off x="1089422" y="6315895"/>
            <a:ext cx="6093618" cy="369332"/>
          </a:xfrm>
          <a:prstGeom prst="rect">
            <a:avLst/>
          </a:prstGeom>
          <a:noFill/>
        </p:spPr>
        <p:txBody>
          <a:bodyPr wrap="square">
            <a:spAutoFit/>
          </a:bodyPr>
          <a:lstStyle/>
          <a:p>
            <a:r>
              <a:rPr lang="en-US" sz="1800" dirty="0">
                <a:solidFill>
                  <a:schemeClr val="bg2">
                    <a:lumMod val="25000"/>
                  </a:schemeClr>
                </a:solidFill>
                <a:effectLst/>
                <a:latin typeface="Times New Roman" panose="02020603050405020304" pitchFamily="18" charset="0"/>
                <a:ea typeface="Calibri" panose="020F0502020204030204" pitchFamily="34" charset="0"/>
                <a:cs typeface="Times New Roman" panose="02020603050405020304" pitchFamily="18" charset="0"/>
              </a:rPr>
              <a:t>(Wang, Y. 2008) </a:t>
            </a:r>
            <a:endParaRPr lang="en-US" dirty="0">
              <a:solidFill>
                <a:schemeClr val="bg2">
                  <a:lumMod val="25000"/>
                </a:schemeClr>
              </a:solidFill>
            </a:endParaRPr>
          </a:p>
        </p:txBody>
      </p:sp>
    </p:spTree>
    <p:extLst>
      <p:ext uri="{BB962C8B-B14F-4D97-AF65-F5344CB8AC3E}">
        <p14:creationId xmlns:p14="http://schemas.microsoft.com/office/powerpoint/2010/main" val="14242511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flag&#10;&#10;Description automatically generated">
            <a:extLst>
              <a:ext uri="{FF2B5EF4-FFF2-40B4-BE49-F238E27FC236}">
                <a16:creationId xmlns:a16="http://schemas.microsoft.com/office/drawing/2014/main" id="{C3A52105-98F9-4489-A535-63D78BB6288A}"/>
              </a:ext>
            </a:extLst>
          </p:cNvPr>
          <p:cNvPicPr>
            <a:picLocks noChangeAspect="1"/>
          </p:cNvPicPr>
          <p:nvPr/>
        </p:nvPicPr>
        <p:blipFill rotWithShape="1">
          <a:blip r:embed="rId2">
            <a:extLst>
              <a:ext uri="{28A0092B-C50C-407E-A947-70E740481C1C}">
                <a14:useLocalDpi xmlns:a14="http://schemas.microsoft.com/office/drawing/2010/main" val="0"/>
              </a:ext>
            </a:extLst>
          </a:blip>
          <a:srcRect l="5884" r="-1" b="-1"/>
          <a:stretch/>
        </p:blipFill>
        <p:spPr>
          <a:xfrm>
            <a:off x="4660388" y="-17694"/>
            <a:ext cx="7531609" cy="6875694"/>
          </a:xfrm>
          <a:prstGeom prst="rect">
            <a:avLst/>
          </a:prstGeom>
        </p:spPr>
      </p:pic>
      <p:sp>
        <p:nvSpPr>
          <p:cNvPr id="21" name="Rectangle 2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0CF15F6-020F-46DA-8CF0-9DDE8B71589F}"/>
              </a:ext>
            </a:extLst>
          </p:cNvPr>
          <p:cNvSpPr>
            <a:spLocks noGrp="1"/>
          </p:cNvSpPr>
          <p:nvPr>
            <p:ph type="title"/>
          </p:nvPr>
        </p:nvSpPr>
        <p:spPr>
          <a:xfrm>
            <a:off x="828368" y="542105"/>
            <a:ext cx="3822189" cy="1899912"/>
          </a:xfrm>
        </p:spPr>
        <p:txBody>
          <a:bodyPr>
            <a:normAutofit/>
          </a:bodyPr>
          <a:lstStyle/>
          <a:p>
            <a:r>
              <a:rPr lang="en-US" sz="3600" b="1" dirty="0">
                <a:latin typeface="Times New Roman" panose="02020603050405020304" pitchFamily="18" charset="0"/>
                <a:cs typeface="Times New Roman" panose="02020603050405020304" pitchFamily="18" charset="0"/>
              </a:rPr>
              <a:t>Failures factors of joint venture – </a:t>
            </a:r>
            <a:br>
              <a:rPr lang="en-US" sz="3600" b="1" dirty="0">
                <a:latin typeface="Times New Roman" panose="02020603050405020304" pitchFamily="18" charset="0"/>
                <a:cs typeface="Times New Roman" panose="02020603050405020304" pitchFamily="18" charset="0"/>
              </a:rPr>
            </a:br>
            <a:r>
              <a:rPr lang="en-US" sz="3600" b="1" dirty="0">
                <a:latin typeface="Times New Roman" panose="02020603050405020304" pitchFamily="18" charset="0"/>
                <a:cs typeface="Times New Roman" panose="02020603050405020304" pitchFamily="18" charset="0"/>
              </a:rPr>
              <a:t>External</a:t>
            </a:r>
            <a:endParaRPr lang="bg-BG"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5BDC324-110D-43E8-9AD2-85AD7FE8DF45}"/>
              </a:ext>
            </a:extLst>
          </p:cNvPr>
          <p:cNvSpPr>
            <a:spLocks noGrp="1"/>
          </p:cNvSpPr>
          <p:nvPr>
            <p:ph idx="1"/>
          </p:nvPr>
        </p:nvSpPr>
        <p:spPr>
          <a:xfrm>
            <a:off x="828368" y="2707864"/>
            <a:ext cx="3736157" cy="3040473"/>
          </a:xfrm>
        </p:spPr>
        <p:txBody>
          <a:bodyPr>
            <a:noAutofit/>
          </a:bodyPr>
          <a:lstStyle/>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Language barrier</a:t>
            </a: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Inflation</a:t>
            </a: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Unstable exchange rate</a:t>
            </a: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Expropriation of land</a:t>
            </a: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Problem with local authorities</a:t>
            </a:r>
            <a:endParaRPr lang="bg-BG"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D9BA89C2-771A-4C44-9E0C-0DFE5D76B12D}"/>
              </a:ext>
            </a:extLst>
          </p:cNvPr>
          <p:cNvSpPr txBox="1"/>
          <p:nvPr/>
        </p:nvSpPr>
        <p:spPr>
          <a:xfrm>
            <a:off x="1089422" y="6315895"/>
            <a:ext cx="6093618" cy="369332"/>
          </a:xfrm>
          <a:prstGeom prst="rect">
            <a:avLst/>
          </a:prstGeom>
          <a:noFill/>
        </p:spPr>
        <p:txBody>
          <a:bodyPr wrap="square">
            <a:spAutoFit/>
          </a:bodyPr>
          <a:lstStyle/>
          <a:p>
            <a:r>
              <a:rPr lang="en-US" sz="1800" dirty="0">
                <a:solidFill>
                  <a:schemeClr val="bg2">
                    <a:lumMod val="25000"/>
                  </a:schemeClr>
                </a:solidFill>
                <a:effectLst/>
                <a:latin typeface="Times New Roman" panose="02020603050405020304" pitchFamily="18" charset="0"/>
                <a:ea typeface="Calibri" panose="020F0502020204030204" pitchFamily="34" charset="0"/>
                <a:cs typeface="Times New Roman" panose="02020603050405020304" pitchFamily="18" charset="0"/>
              </a:rPr>
              <a:t>(Wang, Y. 2008) </a:t>
            </a:r>
            <a:endParaRPr lang="en-US" dirty="0">
              <a:solidFill>
                <a:schemeClr val="bg2">
                  <a:lumMod val="25000"/>
                </a:schemeClr>
              </a:solidFill>
            </a:endParaRPr>
          </a:p>
        </p:txBody>
      </p:sp>
    </p:spTree>
    <p:extLst>
      <p:ext uri="{BB962C8B-B14F-4D97-AF65-F5344CB8AC3E}">
        <p14:creationId xmlns:p14="http://schemas.microsoft.com/office/powerpoint/2010/main" val="4376054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1">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7B5300-033B-4BF7-9736-7AEC0511A03F}"/>
              </a:ext>
            </a:extLst>
          </p:cNvPr>
          <p:cNvSpPr>
            <a:spLocks noGrp="1"/>
          </p:cNvSpPr>
          <p:nvPr>
            <p:ph type="title"/>
          </p:nvPr>
        </p:nvSpPr>
        <p:spPr>
          <a:xfrm>
            <a:off x="6513788" y="365125"/>
            <a:ext cx="4840010" cy="1807305"/>
          </a:xfrm>
        </p:spPr>
        <p:txBody>
          <a:bodyPr>
            <a:normAutofit/>
          </a:bodyPr>
          <a:lstStyle/>
          <a:p>
            <a:pPr algn="ctr"/>
            <a:r>
              <a:rPr lang="en-US" sz="3600" dirty="0">
                <a:latin typeface="Times New Roman" panose="02020603050405020304" pitchFamily="18" charset="0"/>
                <a:cs typeface="Times New Roman" panose="02020603050405020304" pitchFamily="18" charset="0"/>
              </a:rPr>
              <a:t>Recommendations</a:t>
            </a:r>
            <a:endParaRPr lang="bg-BG" sz="3600" dirty="0">
              <a:latin typeface="Times New Roman" panose="02020603050405020304" pitchFamily="18" charset="0"/>
              <a:cs typeface="Times New Roman" panose="02020603050405020304" pitchFamily="18" charset="0"/>
            </a:endParaRPr>
          </a:p>
        </p:txBody>
      </p:sp>
      <p:pic>
        <p:nvPicPr>
          <p:cNvPr id="5" name="Content Placeholder 4" descr="A tall building in a city&#10;&#10;Description automatically generated with low confidence">
            <a:extLst>
              <a:ext uri="{FF2B5EF4-FFF2-40B4-BE49-F238E27FC236}">
                <a16:creationId xmlns:a16="http://schemas.microsoft.com/office/drawing/2014/main" id="{BF0571B3-445B-4C0B-BFA8-5AD591B58AE0}"/>
              </a:ext>
            </a:extLst>
          </p:cNvPr>
          <p:cNvPicPr>
            <a:picLocks noChangeAspect="1"/>
          </p:cNvPicPr>
          <p:nvPr/>
        </p:nvPicPr>
        <p:blipFill rotWithShape="1">
          <a:blip r:embed="rId2">
            <a:extLst>
              <a:ext uri="{28A0092B-C50C-407E-A947-70E740481C1C}">
                <a14:useLocalDpi xmlns:a14="http://schemas.microsoft.com/office/drawing/2010/main" val="0"/>
              </a:ext>
            </a:extLst>
          </a:blip>
          <a:srcRect t="21795" r="-1"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17" name="Content Placeholder 8">
            <a:extLst>
              <a:ext uri="{FF2B5EF4-FFF2-40B4-BE49-F238E27FC236}">
                <a16:creationId xmlns:a16="http://schemas.microsoft.com/office/drawing/2014/main" id="{0C9F2CC7-FD5A-4BC5-4513-0B5682C42686}"/>
              </a:ext>
            </a:extLst>
          </p:cNvPr>
          <p:cNvSpPr>
            <a:spLocks noGrp="1"/>
          </p:cNvSpPr>
          <p:nvPr>
            <p:ph idx="1"/>
          </p:nvPr>
        </p:nvSpPr>
        <p:spPr>
          <a:xfrm>
            <a:off x="6513788" y="2333297"/>
            <a:ext cx="4840010" cy="3843666"/>
          </a:xfrm>
        </p:spPr>
        <p:txBody>
          <a:bodyPr>
            <a:normAutofit/>
          </a:bodyPr>
          <a:lstStyle/>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Both sides have a clear vision and strategy before setting up the joint venture</a:t>
            </a:r>
            <a:endParaRPr lang="bg-BG" dirty="0">
              <a:latin typeface="Times New Roman" panose="02020603050405020304" pitchFamily="18" charset="0"/>
              <a:cs typeface="Times New Roman" panose="02020603050405020304" pitchFamily="18" charset="0"/>
            </a:endParaRPr>
          </a:p>
          <a:p>
            <a:pPr>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Open sharing of plans between the two companies before the joint venture is established</a:t>
            </a:r>
          </a:p>
        </p:txBody>
      </p:sp>
    </p:spTree>
    <p:extLst>
      <p:ext uri="{BB962C8B-B14F-4D97-AF65-F5344CB8AC3E}">
        <p14:creationId xmlns:p14="http://schemas.microsoft.com/office/powerpoint/2010/main" val="13265305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B5300-033B-4BF7-9736-7AEC0511A03F}"/>
              </a:ext>
            </a:extLst>
          </p:cNvPr>
          <p:cNvSpPr>
            <a:spLocks noGrp="1"/>
          </p:cNvSpPr>
          <p:nvPr>
            <p:ph type="title"/>
          </p:nvPr>
        </p:nvSpPr>
        <p:spPr>
          <a:xfrm>
            <a:off x="6513788" y="365125"/>
            <a:ext cx="4840010" cy="1807305"/>
          </a:xfrm>
        </p:spPr>
        <p:txBody>
          <a:bodyPr>
            <a:normAutofit/>
          </a:bodyPr>
          <a:lstStyle/>
          <a:p>
            <a:pPr algn="ctr"/>
            <a:r>
              <a:rPr lang="en-US" sz="3600" dirty="0">
                <a:latin typeface="Times New Roman" panose="02020603050405020304" pitchFamily="18" charset="0"/>
                <a:cs typeface="Times New Roman" panose="02020603050405020304" pitchFamily="18" charset="0"/>
              </a:rPr>
              <a:t>Recommendations</a:t>
            </a:r>
            <a:endParaRPr lang="bg-BG" sz="3600" dirty="0">
              <a:latin typeface="Times New Roman" panose="02020603050405020304" pitchFamily="18" charset="0"/>
              <a:cs typeface="Times New Roman" panose="02020603050405020304" pitchFamily="18" charset="0"/>
            </a:endParaRPr>
          </a:p>
        </p:txBody>
      </p:sp>
      <p:pic>
        <p:nvPicPr>
          <p:cNvPr id="5" name="Content Placeholder 4" descr="A tall building in a city&#10;&#10;Description automatically generated with low confidence">
            <a:extLst>
              <a:ext uri="{FF2B5EF4-FFF2-40B4-BE49-F238E27FC236}">
                <a16:creationId xmlns:a16="http://schemas.microsoft.com/office/drawing/2014/main" id="{BF0571B3-445B-4C0B-BFA8-5AD591B58AE0}"/>
              </a:ext>
            </a:extLst>
          </p:cNvPr>
          <p:cNvPicPr>
            <a:picLocks noChangeAspect="1"/>
          </p:cNvPicPr>
          <p:nvPr/>
        </p:nvPicPr>
        <p:blipFill rotWithShape="1">
          <a:blip r:embed="rId2">
            <a:extLst>
              <a:ext uri="{28A0092B-C50C-407E-A947-70E740481C1C}">
                <a14:useLocalDpi xmlns:a14="http://schemas.microsoft.com/office/drawing/2010/main" val="0"/>
              </a:ext>
            </a:extLst>
          </a:blip>
          <a:srcRect t="21795" r="-1"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17" name="Content Placeholder 8">
            <a:extLst>
              <a:ext uri="{FF2B5EF4-FFF2-40B4-BE49-F238E27FC236}">
                <a16:creationId xmlns:a16="http://schemas.microsoft.com/office/drawing/2014/main" id="{0C9F2CC7-FD5A-4BC5-4513-0B5682C42686}"/>
              </a:ext>
            </a:extLst>
          </p:cNvPr>
          <p:cNvSpPr>
            <a:spLocks noGrp="1"/>
          </p:cNvSpPr>
          <p:nvPr>
            <p:ph idx="1"/>
          </p:nvPr>
        </p:nvSpPr>
        <p:spPr>
          <a:xfrm>
            <a:off x="6096000" y="2333297"/>
            <a:ext cx="5695666" cy="3843666"/>
          </a:xfrm>
        </p:spPr>
        <p:txBody>
          <a:bodyPr>
            <a:normAutofit fontScale="92500" lnSpcReduction="10000"/>
          </a:bodyPr>
          <a:lstStyle/>
          <a:p>
            <a:pPr rtl="0">
              <a:spcBef>
                <a:spcPts val="0"/>
              </a:spcBef>
              <a:spcAft>
                <a:spcPts val="0"/>
              </a:spcAft>
            </a:pPr>
            <a:endParaRPr lang="en-US" sz="2800" b="0" i="0" u="none" strike="noStrike" dirty="0">
              <a:solidFill>
                <a:srgbClr val="000000"/>
              </a:solidFill>
              <a:effectLst/>
              <a:latin typeface="Times New Roman" panose="02020603050405020304" pitchFamily="18" charset="0"/>
              <a:cs typeface="Times New Roman" panose="02020603050405020304" pitchFamily="18" charset="0"/>
            </a:endParaRPr>
          </a:p>
          <a:p>
            <a:pPr>
              <a:spcBef>
                <a:spcPts val="0"/>
              </a:spcBef>
              <a:buFont typeface="Wingdings" panose="05000000000000000000" pitchFamily="2" charset="2"/>
              <a:buChar char="Ø"/>
            </a:pPr>
            <a:r>
              <a:rPr lang="en-US" sz="2800" b="0" i="0" u="none" strike="noStrike" dirty="0">
                <a:solidFill>
                  <a:srgbClr val="000000"/>
                </a:solidFill>
                <a:effectLst/>
                <a:latin typeface="Times New Roman" panose="02020603050405020304" pitchFamily="18" charset="0"/>
                <a:cs typeface="Times New Roman" panose="02020603050405020304" pitchFamily="18" charset="0"/>
              </a:rPr>
              <a:t>Cultural training is recommended providing workers with a better understanding of the cultural variations between China and  United Kingdom</a:t>
            </a:r>
          </a:p>
          <a:p>
            <a:pPr>
              <a:spcBef>
                <a:spcPts val="0"/>
              </a:spcBef>
              <a:buFont typeface="Wingdings" panose="05000000000000000000" pitchFamily="2" charset="2"/>
              <a:buChar char="Ø"/>
            </a:pPr>
            <a:endParaRPr lang="en-US" sz="2800" b="0" i="0" u="none" strike="noStrike" dirty="0">
              <a:solidFill>
                <a:srgbClr val="000000"/>
              </a:solidFill>
              <a:effectLst/>
              <a:latin typeface="Times New Roman" panose="02020603050405020304" pitchFamily="18" charset="0"/>
              <a:cs typeface="Times New Roman" panose="02020603050405020304" pitchFamily="18" charset="0"/>
            </a:endParaRPr>
          </a:p>
          <a:p>
            <a:pPr>
              <a:spcBef>
                <a:spcPts val="0"/>
              </a:spcBef>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Building an effective mechanism for communication and management </a:t>
            </a:r>
            <a:endParaRPr lang="en-US" sz="2800" b="0" i="0" u="none" strike="noStrike" dirty="0">
              <a:solidFill>
                <a:srgbClr val="222222"/>
              </a:solidFill>
              <a:effectLst/>
              <a:latin typeface="Times New Roman" panose="02020603050405020304" pitchFamily="18" charset="0"/>
              <a:cs typeface="Times New Roman" panose="02020603050405020304" pitchFamily="18" charset="0"/>
            </a:endParaRPr>
          </a:p>
          <a:p>
            <a:pPr marL="0" indent="0" rtl="0">
              <a:spcBef>
                <a:spcPts val="0"/>
              </a:spcBef>
              <a:spcAft>
                <a:spcPts val="0"/>
              </a:spcAft>
              <a:buNone/>
            </a:pPr>
            <a:endParaRPr lang="en-US" b="0" dirty="0">
              <a:effectLst/>
              <a:latin typeface="Times New Roman" panose="02020603050405020304" pitchFamily="18" charset="0"/>
              <a:cs typeface="Times New Roman" panose="02020603050405020304" pitchFamily="18" charset="0"/>
            </a:endParaRPr>
          </a:p>
          <a:p>
            <a:pPr rtl="0">
              <a:spcBef>
                <a:spcPts val="0"/>
              </a:spcBef>
              <a:spcAft>
                <a:spcPts val="0"/>
              </a:spcAft>
              <a:buFont typeface="Wingdings" panose="05000000000000000000" pitchFamily="2" charset="2"/>
              <a:buChar char="Ø"/>
            </a:pPr>
            <a:r>
              <a:rPr lang="en-US" sz="2800" b="0" i="0" u="none" strike="noStrike" dirty="0">
                <a:solidFill>
                  <a:srgbClr val="000000"/>
                </a:solidFill>
                <a:effectLst/>
                <a:latin typeface="Times New Roman" panose="02020603050405020304" pitchFamily="18" charset="0"/>
                <a:cs typeface="Times New Roman" panose="02020603050405020304" pitchFamily="18" charset="0"/>
              </a:rPr>
              <a:t>Maintaining a consistent language among staff is essential</a:t>
            </a:r>
            <a:endParaRPr lang="bg-BG"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336305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22" name="Picture 21" descr="A picture containing flag&#10;&#10;Description automatically generated">
            <a:extLst>
              <a:ext uri="{FF2B5EF4-FFF2-40B4-BE49-F238E27FC236}">
                <a16:creationId xmlns:a16="http://schemas.microsoft.com/office/drawing/2014/main" id="{FAC8759F-C073-49EA-A810-6857A2172A04}"/>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l="18828" r="12943" b="-1"/>
          <a:stretch/>
        </p:blipFill>
        <p:spPr>
          <a:xfrm>
            <a:off x="5182104" y="10"/>
            <a:ext cx="7009896" cy="6857990"/>
          </a:xfrm>
          <a:custGeom>
            <a:avLst/>
            <a:gdLst/>
            <a:ahLst/>
            <a:cxnLst/>
            <a:rect l="l" t="t" r="r" b="b"/>
            <a:pathLst>
              <a:path w="7009896" h="6858000">
                <a:moveTo>
                  <a:pt x="0" y="0"/>
                </a:moveTo>
                <a:lnTo>
                  <a:pt x="7009896" y="0"/>
                </a:lnTo>
                <a:lnTo>
                  <a:pt x="7009896" y="6858000"/>
                </a:lnTo>
                <a:lnTo>
                  <a:pt x="21616" y="6858000"/>
                </a:lnTo>
                <a:lnTo>
                  <a:pt x="129867" y="6647018"/>
                </a:lnTo>
                <a:cubicBezTo>
                  <a:pt x="1043295" y="4758249"/>
                  <a:pt x="1332296" y="2559611"/>
                  <a:pt x="814641" y="380651"/>
                </a:cubicBezTo>
                <a:lnTo>
                  <a:pt x="714685" y="1"/>
                </a:lnTo>
                <a:lnTo>
                  <a:pt x="0" y="1"/>
                </a:lnTo>
                <a:close/>
              </a:path>
            </a:pathLst>
          </a:custGeom>
        </p:spPr>
      </p:pic>
      <p:sp>
        <p:nvSpPr>
          <p:cNvPr id="82" name="Freeform: Shape 26">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83" name="Freeform: Shape 28">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7A69861-AC11-4308-8E9D-F58C179DCBB0}"/>
              </a:ext>
            </a:extLst>
          </p:cNvPr>
          <p:cNvSpPr>
            <a:spLocks noGrp="1"/>
          </p:cNvSpPr>
          <p:nvPr>
            <p:ph type="title"/>
          </p:nvPr>
        </p:nvSpPr>
        <p:spPr>
          <a:xfrm>
            <a:off x="804673" y="1396289"/>
            <a:ext cx="4782458" cy="1325563"/>
          </a:xfrm>
        </p:spPr>
        <p:txBody>
          <a:bodyPr>
            <a:normAutofit/>
          </a:bodyPr>
          <a:lstStyle/>
          <a:p>
            <a:r>
              <a:rPr lang="en-GB" dirty="0">
                <a:latin typeface="Times New Roman" panose="02020603050405020304" pitchFamily="18" charset="0"/>
                <a:cs typeface="Times New Roman" panose="02020603050405020304" pitchFamily="18" charset="0"/>
              </a:rPr>
              <a:t>Conclusion </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C979006-228E-433A-B2F5-C42C4564AA20}"/>
              </a:ext>
            </a:extLst>
          </p:cNvPr>
          <p:cNvSpPr>
            <a:spLocks noGrp="1"/>
          </p:cNvSpPr>
          <p:nvPr>
            <p:ph idx="1"/>
          </p:nvPr>
        </p:nvSpPr>
        <p:spPr>
          <a:xfrm>
            <a:off x="804672" y="2871982"/>
            <a:ext cx="4782458" cy="3181684"/>
          </a:xfrm>
        </p:spPr>
        <p:txBody>
          <a:bodyPr anchor="t">
            <a:normAutofit/>
          </a:bodyPr>
          <a:lstStyle/>
          <a:p>
            <a:pPr marL="0" indent="0">
              <a:buNone/>
            </a:pPr>
            <a:endParaRPr lang="en-US" sz="1800">
              <a:latin typeface="Times New Roman" panose="02020603050405020304" pitchFamily="18" charset="0"/>
              <a:cs typeface="Times New Roman" panose="02020603050405020304" pitchFamily="18" charset="0"/>
            </a:endParaRPr>
          </a:p>
          <a:p>
            <a:pPr marL="0" indent="0">
              <a:buNone/>
            </a:pPr>
            <a:endParaRPr lang="en-US" sz="1800">
              <a:latin typeface="Times New Roman" panose="02020603050405020304" pitchFamily="18" charset="0"/>
              <a:cs typeface="Times New Roman" panose="02020603050405020304" pitchFamily="18" charset="0"/>
            </a:endParaRPr>
          </a:p>
          <a:p>
            <a:pPr marL="0" indent="0">
              <a:buNone/>
            </a:pPr>
            <a:r>
              <a:rPr lang="en-US" sz="1800">
                <a:latin typeface="Times New Roman" panose="02020603050405020304" pitchFamily="18" charset="0"/>
                <a:cs typeface="Times New Roman" panose="02020603050405020304" pitchFamily="18" charset="0"/>
              </a:rPr>
              <a:t>With the rapid development of globalization, many companies are using development and internationalization strategies to enter new markets. It is important to pay close attention to the link between national and organizational cultures to help the China-UK Joint Venture work together successfully</a:t>
            </a:r>
          </a:p>
        </p:txBody>
      </p:sp>
    </p:spTree>
    <p:extLst>
      <p:ext uri="{BB962C8B-B14F-4D97-AF65-F5344CB8AC3E}">
        <p14:creationId xmlns:p14="http://schemas.microsoft.com/office/powerpoint/2010/main" val="3463758575"/>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8" name="Picture 7" descr="A picture containing mountain, valley, outdoor, nature&#10;&#10;Description automatically generated">
            <a:extLst>
              <a:ext uri="{FF2B5EF4-FFF2-40B4-BE49-F238E27FC236}">
                <a16:creationId xmlns:a16="http://schemas.microsoft.com/office/drawing/2014/main" id="{2FFB10CF-F952-4225-B52F-182D42295021}"/>
              </a:ext>
            </a:extLst>
          </p:cNvPr>
          <p:cNvPicPr>
            <a:picLocks noChangeAspect="1"/>
          </p:cNvPicPr>
          <p:nvPr/>
        </p:nvPicPr>
        <p:blipFill rotWithShape="1">
          <a:blip r:embed="rId2">
            <a:extLst>
              <a:ext uri="{28A0092B-C50C-407E-A947-70E740481C1C}">
                <a14:useLocalDpi xmlns:a14="http://schemas.microsoft.com/office/drawing/2010/main" val="0"/>
              </a:ext>
            </a:extLst>
          </a:blip>
          <a:srcRect l="16779" r="25725"/>
          <a:stretch/>
        </p:blipFill>
        <p:spPr>
          <a:xfrm>
            <a:off x="5182104" y="10"/>
            <a:ext cx="7009896" cy="6857990"/>
          </a:xfrm>
          <a:custGeom>
            <a:avLst/>
            <a:gdLst/>
            <a:ahLst/>
            <a:cxnLst/>
            <a:rect l="l" t="t" r="r" b="b"/>
            <a:pathLst>
              <a:path w="7009896" h="6858000">
                <a:moveTo>
                  <a:pt x="0" y="0"/>
                </a:moveTo>
                <a:lnTo>
                  <a:pt x="7009896" y="0"/>
                </a:lnTo>
                <a:lnTo>
                  <a:pt x="7009896" y="6858000"/>
                </a:lnTo>
                <a:lnTo>
                  <a:pt x="21616" y="6858000"/>
                </a:lnTo>
                <a:lnTo>
                  <a:pt x="129867" y="6647018"/>
                </a:lnTo>
                <a:cubicBezTo>
                  <a:pt x="1043295" y="4758249"/>
                  <a:pt x="1332296" y="2559611"/>
                  <a:pt x="814641" y="380651"/>
                </a:cubicBezTo>
                <a:lnTo>
                  <a:pt x="714685" y="1"/>
                </a:lnTo>
                <a:lnTo>
                  <a:pt x="0" y="1"/>
                </a:lnTo>
                <a:close/>
              </a:path>
            </a:pathLst>
          </a:custGeom>
        </p:spPr>
      </p:pic>
      <p:sp>
        <p:nvSpPr>
          <p:cNvPr id="23" name="Freeform: Shape 22">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5" name="Freeform: Shape 24">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890A195-08C6-4772-AE4A-FA1BB2E08D8E}"/>
              </a:ext>
            </a:extLst>
          </p:cNvPr>
          <p:cNvSpPr>
            <a:spLocks noGrp="1"/>
          </p:cNvSpPr>
          <p:nvPr>
            <p:ph type="title"/>
          </p:nvPr>
        </p:nvSpPr>
        <p:spPr>
          <a:xfrm>
            <a:off x="1014534" y="0"/>
            <a:ext cx="4782458" cy="1325563"/>
          </a:xfrm>
        </p:spPr>
        <p:txBody>
          <a:bodyPr>
            <a:normAutofit/>
          </a:bodyPr>
          <a:lstStyle/>
          <a:p>
            <a:r>
              <a:rPr lang="en-US" dirty="0">
                <a:latin typeface="Times New Roman" panose="02020603050405020304" pitchFamily="18" charset="0"/>
                <a:cs typeface="Times New Roman" panose="02020603050405020304" pitchFamily="18" charset="0"/>
              </a:rPr>
              <a:t>References</a:t>
            </a:r>
            <a:endParaRPr lang="bg-BG"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DA080EF-DB37-4D10-9E96-C7B23E833E99}"/>
              </a:ext>
            </a:extLst>
          </p:cNvPr>
          <p:cNvSpPr>
            <a:spLocks noGrp="1"/>
          </p:cNvSpPr>
          <p:nvPr>
            <p:ph idx="1"/>
          </p:nvPr>
        </p:nvSpPr>
        <p:spPr>
          <a:xfrm>
            <a:off x="149902" y="1135724"/>
            <a:ext cx="5946098" cy="4586551"/>
          </a:xfrm>
        </p:spPr>
        <p:txBody>
          <a:bodyPr anchor="t">
            <a:noAutofit/>
          </a:bodyPr>
          <a:lstStyle/>
          <a:p>
            <a:pPr marL="0" indent="0">
              <a:buNone/>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Briefing, C. (2011). In: A. S. S. W. Chris Devonshire-Ellis, ed.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Setting Up Joint Ventures in China. </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3rd ed. Hong Kong: Asia Briefing.</a:t>
            </a:r>
          </a:p>
          <a:p>
            <a:pPr marL="0" indent="0">
              <a:buNone/>
            </a:pPr>
            <a:r>
              <a:rPr lang="en-GB" sz="1400" dirty="0" err="1">
                <a:effectLst/>
                <a:latin typeface="Times New Roman" panose="02020603050405020304" pitchFamily="18" charset="0"/>
                <a:ea typeface="Calibri" panose="020F0502020204030204" pitchFamily="34" charset="0"/>
              </a:rPr>
              <a:t>Globerman</a:t>
            </a:r>
            <a:r>
              <a:rPr lang="en-GB" sz="1400" dirty="0">
                <a:effectLst/>
                <a:latin typeface="Times New Roman" panose="02020603050405020304" pitchFamily="18" charset="0"/>
                <a:ea typeface="Calibri" panose="020F0502020204030204" pitchFamily="34" charset="0"/>
              </a:rPr>
              <a:t>, S. &amp; Shapiro, D. (2002). </a:t>
            </a:r>
            <a:r>
              <a:rPr lang="en-GB" sz="1400" i="1" dirty="0">
                <a:effectLst/>
                <a:latin typeface="Times New Roman" panose="02020603050405020304" pitchFamily="18" charset="0"/>
                <a:ea typeface="Calibri" panose="020F0502020204030204" pitchFamily="34" charset="0"/>
              </a:rPr>
              <a:t>Global Foreign Direct Investment Flows: the Role of Governance Infrastructure. </a:t>
            </a:r>
            <a:r>
              <a:rPr lang="en-GB" sz="1400" dirty="0">
                <a:effectLst/>
                <a:latin typeface="Times New Roman" panose="02020603050405020304" pitchFamily="18" charset="0"/>
                <a:ea typeface="Calibri" panose="020F0502020204030204" pitchFamily="34" charset="0"/>
              </a:rPr>
              <a:t>4th ed. </a:t>
            </a:r>
            <a:r>
              <a:rPr lang="en-GB" sz="1400" dirty="0" err="1">
                <a:effectLst/>
                <a:latin typeface="Times New Roman" panose="02020603050405020304" pitchFamily="18" charset="0"/>
                <a:ea typeface="Calibri" panose="020F0502020204030204" pitchFamily="34" charset="0"/>
              </a:rPr>
              <a:t>s.l.:World</a:t>
            </a:r>
            <a:r>
              <a:rPr lang="en-GB" sz="1400" dirty="0">
                <a:effectLst/>
                <a:latin typeface="Times New Roman" panose="02020603050405020304" pitchFamily="18" charset="0"/>
                <a:ea typeface="Calibri" panose="020F0502020204030204" pitchFamily="34" charset="0"/>
              </a:rPr>
              <a:t> Development</a:t>
            </a:r>
          </a:p>
          <a:p>
            <a:pPr marL="0" indent="0">
              <a:buNone/>
            </a:pPr>
            <a:r>
              <a:rPr lang="en-GB" sz="1400" dirty="0">
                <a:effectLst/>
                <a:latin typeface="Times New Roman" panose="02020603050405020304" pitchFamily="18" charset="0"/>
                <a:ea typeface="Calibri" panose="020F0502020204030204" pitchFamily="34" charset="0"/>
              </a:rPr>
              <a:t>Harris, P. &amp; Moran, R. (2004). </a:t>
            </a:r>
            <a:r>
              <a:rPr lang="en-GB" sz="1400" i="1" dirty="0">
                <a:effectLst/>
                <a:latin typeface="Times New Roman" panose="02020603050405020304" pitchFamily="18" charset="0"/>
                <a:ea typeface="Calibri" panose="020F0502020204030204" pitchFamily="34" charset="0"/>
              </a:rPr>
              <a:t>Managing cultural differences: Global Leadership Strategies for the 21st Century. </a:t>
            </a:r>
            <a:r>
              <a:rPr lang="en-GB" sz="1400" dirty="0">
                <a:effectLst/>
                <a:latin typeface="Times New Roman" panose="02020603050405020304" pitchFamily="18" charset="0"/>
                <a:ea typeface="Calibri" panose="020F0502020204030204" pitchFamily="34" charset="0"/>
              </a:rPr>
              <a:t>6 ed. Burlington: Linacre House.</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Hofstede Insights (2022).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COUNTRY COMPARISON. </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[Online] </a:t>
            </a:r>
            <a:br>
              <a:rPr lang="en-US" sz="1400" dirty="0">
                <a:effectLst/>
                <a:latin typeface="Times New Roman" panose="02020603050405020304" pitchFamily="18" charset="0"/>
                <a:ea typeface="Calibri" panose="020F0502020204030204" pitchFamily="34" charset="0"/>
                <a:cs typeface="Times New Roman" panose="02020603050405020304" pitchFamily="18" charset="0"/>
              </a:rPr>
            </a:b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US" sz="1400" u="sng" dirty="0">
                <a:effectLst/>
                <a:latin typeface="Times New Roman" panose="02020603050405020304" pitchFamily="18" charset="0"/>
                <a:ea typeface="Calibri" panose="020F0502020204030204" pitchFamily="34" charset="0"/>
                <a:cs typeface="Times New Roman" panose="02020603050405020304" pitchFamily="18" charset="0"/>
              </a:rPr>
              <a:t>https://www.hofstede-insights.com/country-comparison/china-the-uk/</a:t>
            </a:r>
            <a:br>
              <a:rPr lang="en-US" sz="1400" dirty="0">
                <a:effectLst/>
                <a:latin typeface="Times New Roman" panose="02020603050405020304" pitchFamily="18" charset="0"/>
                <a:ea typeface="Calibri" panose="020F0502020204030204" pitchFamily="34" charset="0"/>
                <a:cs typeface="Times New Roman" panose="02020603050405020304" pitchFamily="18" charset="0"/>
              </a:rPr>
            </a:b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[Accessed 10 March 2022].</a:t>
            </a:r>
          </a:p>
          <a:p>
            <a:pPr marL="0" indent="0" rtl="0">
              <a:spcBef>
                <a:spcPts val="0"/>
              </a:spcBef>
              <a:spcAft>
                <a:spcPts val="0"/>
              </a:spcAft>
              <a:buNone/>
            </a:pPr>
            <a:endParaRPr lang="en-US" sz="1400" b="0" i="0" u="none" strike="noStrike" dirty="0">
              <a:effectLst/>
              <a:latin typeface="Times New Roman" panose="02020603050405020304" pitchFamily="18" charset="0"/>
              <a:cs typeface="Times New Roman" panose="02020603050405020304" pitchFamily="18" charset="0"/>
            </a:endParaRPr>
          </a:p>
          <a:p>
            <a:pPr marL="0" indent="0" rtl="0">
              <a:spcBef>
                <a:spcPts val="0"/>
              </a:spcBef>
              <a:spcAft>
                <a:spcPts val="0"/>
              </a:spcAft>
              <a:buNone/>
            </a:pPr>
            <a:r>
              <a:rPr lang="en-US" sz="1400" b="0" i="0" u="none" strike="noStrike" dirty="0">
                <a:effectLst/>
                <a:latin typeface="Times New Roman" panose="02020603050405020304" pitchFamily="18" charset="0"/>
                <a:cs typeface="Times New Roman" panose="02020603050405020304" pitchFamily="18" charset="0"/>
              </a:rPr>
              <a:t>Rashed, M.S. and </a:t>
            </a:r>
            <a:r>
              <a:rPr lang="en-US" sz="1400" b="0" i="0" u="none" strike="noStrike" dirty="0" err="1">
                <a:effectLst/>
                <a:latin typeface="Times New Roman" panose="02020603050405020304" pitchFamily="18" charset="0"/>
                <a:cs typeface="Times New Roman" panose="02020603050405020304" pitchFamily="18" charset="0"/>
              </a:rPr>
              <a:t>Nesha</a:t>
            </a:r>
            <a:r>
              <a:rPr lang="en-US" sz="1400" b="0" i="0" u="none" strike="noStrike" dirty="0">
                <a:effectLst/>
                <a:latin typeface="Times New Roman" panose="02020603050405020304" pitchFamily="18" charset="0"/>
                <a:cs typeface="Times New Roman" panose="02020603050405020304" pitchFamily="18" charset="0"/>
              </a:rPr>
              <a:t>, A.U., (2016). Doing Business in and with China: The Challenges are Great, but so are the Opportunities. </a:t>
            </a:r>
            <a:r>
              <a:rPr lang="en-US" sz="1400" b="0" i="1" u="none" strike="noStrike" dirty="0">
                <a:effectLst/>
                <a:latin typeface="Times New Roman" panose="02020603050405020304" pitchFamily="18" charset="0"/>
                <a:cs typeface="Times New Roman" panose="02020603050405020304" pitchFamily="18" charset="0"/>
              </a:rPr>
              <a:t>Global journal of management and business research</a:t>
            </a:r>
            <a:r>
              <a:rPr lang="en-US" sz="1400" b="0" i="0" u="none" strike="noStrike" dirty="0">
                <a:effectLst/>
                <a:latin typeface="Times New Roman" panose="02020603050405020304" pitchFamily="18" charset="0"/>
                <a:cs typeface="Times New Roman" panose="02020603050405020304" pitchFamily="18" charset="0"/>
              </a:rPr>
              <a:t>.</a:t>
            </a:r>
            <a:endParaRPr lang="en-US" sz="1400" b="0" dirty="0">
              <a:effectLst/>
              <a:latin typeface="Times New Roman" panose="02020603050405020304" pitchFamily="18" charset="0"/>
              <a:cs typeface="Times New Roman" panose="02020603050405020304" pitchFamily="18" charset="0"/>
            </a:endParaRPr>
          </a:p>
          <a:p>
            <a:pPr marL="0" indent="0" rtl="0">
              <a:spcBef>
                <a:spcPts val="0"/>
              </a:spcBef>
              <a:spcAft>
                <a:spcPts val="0"/>
              </a:spcAft>
              <a:buNone/>
            </a:pPr>
            <a:endParaRPr lang="en-US" sz="1400" b="0" i="0" u="none" strike="noStrike" dirty="0">
              <a:effectLst/>
              <a:latin typeface="Times New Roman" panose="02020603050405020304" pitchFamily="18" charset="0"/>
              <a:cs typeface="Times New Roman" panose="02020603050405020304" pitchFamily="18" charset="0"/>
            </a:endParaRPr>
          </a:p>
          <a:p>
            <a:pPr marL="0" indent="0" rtl="0">
              <a:spcBef>
                <a:spcPts val="0"/>
              </a:spcBef>
              <a:spcAft>
                <a:spcPts val="0"/>
              </a:spcAft>
              <a:buNone/>
            </a:pPr>
            <a:r>
              <a:rPr lang="en-US" sz="1400" b="0" i="0" u="none" strike="noStrike" dirty="0">
                <a:effectLst/>
                <a:latin typeface="Times New Roman" panose="02020603050405020304" pitchFamily="18" charset="0"/>
                <a:cs typeface="Times New Roman" panose="02020603050405020304" pitchFamily="18" charset="0"/>
              </a:rPr>
              <a:t>Rahman, M.M., (2019). Cultural Differences, Strengths and Weaknesses A Comparison between and United Kingdom (UK) Malaysia. </a:t>
            </a:r>
            <a:r>
              <a:rPr lang="en-US" sz="1400" b="0" i="1" u="none" strike="noStrike" dirty="0">
                <a:effectLst/>
                <a:latin typeface="Times New Roman" panose="02020603050405020304" pitchFamily="18" charset="0"/>
                <a:cs typeface="Times New Roman" panose="02020603050405020304" pitchFamily="18" charset="0"/>
              </a:rPr>
              <a:t>Global Journal of Management And Business Research</a:t>
            </a:r>
            <a:r>
              <a:rPr lang="en-US" sz="1400" b="0" i="0" u="none" strike="noStrike" dirty="0">
                <a:effectLst/>
                <a:latin typeface="Times New Roman" panose="02020603050405020304" pitchFamily="18" charset="0"/>
                <a:cs typeface="Times New Roman" panose="02020603050405020304" pitchFamily="18" charset="0"/>
              </a:rPr>
              <a:t>.</a:t>
            </a:r>
            <a:endParaRPr lang="bg-BG"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Wang, Y. (2008). In: </a:t>
            </a:r>
            <a:r>
              <a:rPr lang="en-US" sz="1400" i="1" dirty="0">
                <a:effectLst/>
                <a:latin typeface="Times New Roman" panose="02020603050405020304" pitchFamily="18" charset="0"/>
                <a:ea typeface="Calibri" panose="020F0502020204030204" pitchFamily="34" charset="0"/>
                <a:cs typeface="Times New Roman" panose="02020603050405020304" pitchFamily="18" charset="0"/>
              </a:rPr>
              <a:t>CONTRACTUAL JOINT VENTURES IN CHINA: FORMATION, EVOLUTION AND OPERATION. </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New York: Nova Science Publishers, Inc. .</a:t>
            </a:r>
            <a:endParaRPr lang="bg-BG" sz="1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r>
              <a:rPr lang="en-US" sz="1400" dirty="0">
                <a:effectLst/>
                <a:latin typeface="Times New Roman" panose="02020603050405020304" pitchFamily="18" charset="0"/>
                <a:ea typeface="Calibri" panose="020F0502020204030204" pitchFamily="34" charset="0"/>
              </a:rPr>
              <a:t>World Bank Group, 2021. </a:t>
            </a:r>
            <a:r>
              <a:rPr lang="en-US" sz="1400" i="1" dirty="0">
                <a:effectLst/>
                <a:latin typeface="Times New Roman" panose="02020603050405020304" pitchFamily="18" charset="0"/>
                <a:ea typeface="Calibri" panose="020F0502020204030204" pitchFamily="34" charset="0"/>
              </a:rPr>
              <a:t>Freedom of Expression 2021. Comparing in 190 Economies. </a:t>
            </a:r>
            <a:r>
              <a:rPr lang="en-US" sz="1400" dirty="0">
                <a:effectLst/>
                <a:latin typeface="Times New Roman" panose="02020603050405020304" pitchFamily="18" charset="0"/>
                <a:ea typeface="Calibri" panose="020F0502020204030204" pitchFamily="34" charset="0"/>
              </a:rPr>
              <a:t>[Online] </a:t>
            </a:r>
            <a:br>
              <a:rPr lang="en-US" sz="1400" dirty="0">
                <a:effectLst/>
                <a:latin typeface="Times New Roman" panose="02020603050405020304" pitchFamily="18" charset="0"/>
                <a:ea typeface="Calibri" panose="020F0502020204030204" pitchFamily="34" charset="0"/>
              </a:rPr>
            </a:br>
            <a:r>
              <a:rPr lang="en-US" sz="1400" dirty="0">
                <a:effectLst/>
                <a:latin typeface="Times New Roman" panose="02020603050405020304" pitchFamily="18" charset="0"/>
                <a:ea typeface="Calibri" panose="020F0502020204030204" pitchFamily="34" charset="0"/>
              </a:rPr>
              <a:t>Available at: </a:t>
            </a:r>
            <a:r>
              <a:rPr lang="en-US" sz="1400" u="sng" dirty="0">
                <a:effectLst/>
                <a:latin typeface="Times New Roman" panose="02020603050405020304" pitchFamily="18" charset="0"/>
                <a:ea typeface="Calibri" panose="020F0502020204030204" pitchFamily="34" charset="0"/>
              </a:rPr>
              <a:t>https://openknowledge.worldbank.org/handle/1086/326436</a:t>
            </a:r>
            <a:br>
              <a:rPr lang="en-US" sz="1400" dirty="0">
                <a:effectLst/>
                <a:latin typeface="Times New Roman" panose="02020603050405020304" pitchFamily="18" charset="0"/>
                <a:ea typeface="Calibri" panose="020F0502020204030204" pitchFamily="34" charset="0"/>
              </a:rPr>
            </a:br>
            <a:r>
              <a:rPr lang="en-US" sz="1400" dirty="0">
                <a:effectLst/>
                <a:latin typeface="Times New Roman" panose="02020603050405020304" pitchFamily="18" charset="0"/>
                <a:ea typeface="Calibri" panose="020F0502020204030204" pitchFamily="34" charset="0"/>
              </a:rPr>
              <a:t>[Accessed 20 March 2022].</a:t>
            </a:r>
          </a:p>
          <a:p>
            <a:pPr marL="0" indent="0">
              <a:buNone/>
            </a:pPr>
            <a:endParaRPr lang="bg-BG"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00310212"/>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Freeform: Shape 70">
            <a:extLst>
              <a:ext uri="{FF2B5EF4-FFF2-40B4-BE49-F238E27FC236}">
                <a16:creationId xmlns:a16="http://schemas.microsoft.com/office/drawing/2014/main" id="{B670DBD5-770C-4383-9F54-5B86E86BD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0277" y="0"/>
            <a:ext cx="9771446" cy="6858000"/>
          </a:xfrm>
          <a:custGeom>
            <a:avLst/>
            <a:gdLst>
              <a:gd name="connsiteX0" fmla="*/ 1422188 w 9771446"/>
              <a:gd name="connsiteY0" fmla="*/ 0 h 6858000"/>
              <a:gd name="connsiteX1" fmla="*/ 8349258 w 9771446"/>
              <a:gd name="connsiteY1" fmla="*/ 0 h 6858000"/>
              <a:gd name="connsiteX2" fmla="*/ 8502224 w 9771446"/>
              <a:gd name="connsiteY2" fmla="*/ 159673 h 6858000"/>
              <a:gd name="connsiteX3" fmla="*/ 9771446 w 9771446"/>
              <a:gd name="connsiteY3" fmla="*/ 3429001 h 6858000"/>
              <a:gd name="connsiteX4" fmla="*/ 8502224 w 9771446"/>
              <a:gd name="connsiteY4" fmla="*/ 6698330 h 6858000"/>
              <a:gd name="connsiteX5" fmla="*/ 8349260 w 9771446"/>
              <a:gd name="connsiteY5" fmla="*/ 6858000 h 6858000"/>
              <a:gd name="connsiteX6" fmla="*/ 1422186 w 9771446"/>
              <a:gd name="connsiteY6" fmla="*/ 6858000 h 6858000"/>
              <a:gd name="connsiteX7" fmla="*/ 1269223 w 9771446"/>
              <a:gd name="connsiteY7" fmla="*/ 6698330 h 6858000"/>
              <a:gd name="connsiteX8" fmla="*/ 0 w 9771446"/>
              <a:gd name="connsiteY8" fmla="*/ 3429001 h 6858000"/>
              <a:gd name="connsiteX9" fmla="*/ 1269223 w 9771446"/>
              <a:gd name="connsiteY9" fmla="*/ 15967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71446" h="6858000">
                <a:moveTo>
                  <a:pt x="1422188" y="0"/>
                </a:moveTo>
                <a:lnTo>
                  <a:pt x="8349258" y="0"/>
                </a:lnTo>
                <a:lnTo>
                  <a:pt x="8502224" y="159673"/>
                </a:lnTo>
                <a:cubicBezTo>
                  <a:pt x="9290813" y="1023162"/>
                  <a:pt x="9771446" y="2170221"/>
                  <a:pt x="9771446" y="3429001"/>
                </a:cubicBezTo>
                <a:cubicBezTo>
                  <a:pt x="9771446" y="4687781"/>
                  <a:pt x="9290813" y="5834840"/>
                  <a:pt x="8502224" y="6698330"/>
                </a:cubicBezTo>
                <a:lnTo>
                  <a:pt x="8349260" y="6858000"/>
                </a:lnTo>
                <a:lnTo>
                  <a:pt x="1422186" y="6858000"/>
                </a:lnTo>
                <a:lnTo>
                  <a:pt x="1269223" y="6698330"/>
                </a:lnTo>
                <a:cubicBezTo>
                  <a:pt x="480633" y="5834840"/>
                  <a:pt x="0" y="4687781"/>
                  <a:pt x="0" y="3429001"/>
                </a:cubicBezTo>
                <a:cubicBezTo>
                  <a:pt x="0" y="2170221"/>
                  <a:pt x="480633" y="1023162"/>
                  <a:pt x="1269223" y="159673"/>
                </a:cubicBezTo>
                <a:close/>
              </a:path>
            </a:pathLst>
          </a:custGeom>
          <a:solidFill>
            <a:schemeClr val="bg1">
              <a:lumMod val="85000"/>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Business Thank-You Letter Examples">
            <a:extLst>
              <a:ext uri="{FF2B5EF4-FFF2-40B4-BE49-F238E27FC236}">
                <a16:creationId xmlns:a16="http://schemas.microsoft.com/office/drawing/2014/main" id="{97B86737-0E9D-44F0-BCE8-FEBC91C96E5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368"/>
          <a:stretch/>
        </p:blipFill>
        <p:spPr bwMode="auto">
          <a:xfrm>
            <a:off x="1460597" y="10"/>
            <a:ext cx="9270806" cy="6857990"/>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4191706"/>
      </p:ext>
    </p:extLst>
  </p:cSld>
  <p:clrMapOvr>
    <a:masterClrMapping/>
  </p:clrMapOvr>
</p:sld>
</file>

<file path=ppt/theme/theme1.xml><?xml version="1.0" encoding="utf-8"?>
<a:theme xmlns:a="http://schemas.openxmlformats.org/drawingml/2006/main" name="Office Theme">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TM16401371[[fn=Atlas]]</Template>
  <TotalTime>32555</TotalTime>
  <Words>922</Words>
  <Application>Microsoft Office PowerPoint</Application>
  <PresentationFormat>Widescreen</PresentationFormat>
  <Paragraphs>176</Paragraphs>
  <Slides>16</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Avenir Next LT Pro</vt:lpstr>
      <vt:lpstr>Calibri</vt:lpstr>
      <vt:lpstr>Calibri Light</vt:lpstr>
      <vt:lpstr>Times New Roman</vt:lpstr>
      <vt:lpstr>Wingdings</vt:lpstr>
      <vt:lpstr>Office Theme</vt:lpstr>
      <vt:lpstr> CHINA – UK JOINT VENTURE IN THE CONSTRUCTION SECTOR</vt:lpstr>
      <vt:lpstr>Main Content</vt:lpstr>
      <vt:lpstr>    Introduction</vt:lpstr>
      <vt:lpstr>Chinese culture </vt:lpstr>
      <vt:lpstr>PowerPoint Presentation</vt:lpstr>
      <vt:lpstr>PowerPoint Presentation</vt:lpstr>
      <vt:lpstr>PowerPoint Presentation</vt:lpstr>
      <vt:lpstr>PowerPoint Presentation</vt:lpstr>
      <vt:lpstr>Success Factors Of Joint Venture</vt:lpstr>
      <vt:lpstr>Failures factors of joint venture -   Internal  </vt:lpstr>
      <vt:lpstr>Failures factors of joint venture –  External</vt:lpstr>
      <vt:lpstr>Recommendations</vt:lpstr>
      <vt:lpstr>Recommendations</vt:lpstr>
      <vt:lpstr>Conclusion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Stela Rachkova (1813119)</dc:creator>
  <cp:lastModifiedBy>Stela Rachkova (1813119)</cp:lastModifiedBy>
  <cp:revision>21</cp:revision>
  <dcterms:created xsi:type="dcterms:W3CDTF">2022-03-24T18:22:35Z</dcterms:created>
  <dcterms:modified xsi:type="dcterms:W3CDTF">2022-04-26T18:33:55Z</dcterms:modified>
</cp:coreProperties>
</file>