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791" r:id="rId6"/>
    <p:sldId id="792" r:id="rId7"/>
    <p:sldId id="793" r:id="rId8"/>
    <p:sldId id="794" r:id="rId9"/>
    <p:sldId id="795" r:id="rId10"/>
    <p:sldId id="796" r:id="rId11"/>
    <p:sldId id="797" r:id="rId12"/>
    <p:sldId id="798" r:id="rId13"/>
    <p:sldId id="799" r:id="rId14"/>
    <p:sldId id="800" r:id="rId15"/>
    <p:sldId id="27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CA390A-A92B-4845-A0A5-F6CF5A9139EE}" v="384" dt="2024-06-06T22:20:24.5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4" autoAdjust="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B24C78-9DE9-4B1D-83D7-4D63A4DCB456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F91ABF-3C91-4815-B611-A14377E66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83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27/08/2025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600" y="832375"/>
            <a:ext cx="7992888" cy="1470025"/>
          </a:xfrm>
        </p:spPr>
        <p:txBody>
          <a:bodyPr>
            <a:normAutofit/>
          </a:bodyPr>
          <a:lstStyle/>
          <a:p>
            <a:pPr algn="l"/>
            <a:r>
              <a:rPr lang="en-GB" b="1" i="0" u="none" strike="noStrike" dirty="0">
                <a:effectLst/>
                <a:latin typeface="Lato" panose="020F0502020204030203" pitchFamily="34" charset="0"/>
              </a:rPr>
              <a:t>BSc (Hons) Cloud Computing</a:t>
            </a:r>
            <a:endParaRPr lang="en-GB" b="0" i="0" dirty="0">
              <a:effectLst/>
              <a:latin typeface="Lato" panose="020F050202020403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F19CEE-DBDB-4661-BBB2-6DFE130B9BEC}"/>
              </a:ext>
            </a:extLst>
          </p:cNvPr>
          <p:cNvSpPr txBox="1"/>
          <p:nvPr/>
        </p:nvSpPr>
        <p:spPr>
          <a:xfrm>
            <a:off x="827584" y="2204864"/>
            <a:ext cx="7488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Code : ACCA5019 – </a:t>
            </a:r>
            <a:r>
              <a:rPr lang="en-US" sz="3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Business and Web Management</a:t>
            </a:r>
            <a:endParaRPr lang="en-GB" sz="3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0D095E-C257-4933-8AEA-430DBB0C5787}"/>
              </a:ext>
            </a:extLst>
          </p:cNvPr>
          <p:cNvSpPr txBox="1"/>
          <p:nvPr/>
        </p:nvSpPr>
        <p:spPr>
          <a:xfrm>
            <a:off x="1835696" y="4869160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 Mobolanle Bello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9C3A6D-BCF4-470F-96E7-38CA4076E710}"/>
              </a:ext>
            </a:extLst>
          </p:cNvPr>
          <p:cNvSpPr txBox="1"/>
          <p:nvPr/>
        </p:nvSpPr>
        <p:spPr>
          <a:xfrm>
            <a:off x="1187624" y="3447004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 04 : </a:t>
            </a:r>
            <a:r>
              <a:rPr lang="en-GB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 to Inkscape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84862-4F7F-B006-A09B-1DB97B41F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/>
              <a:t>INKSCAPE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3A43-8309-8BCC-AF20-EB3791B21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764704"/>
            <a:ext cx="4536504" cy="3917032"/>
          </a:xfrm>
        </p:spPr>
        <p:txBody>
          <a:bodyPr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Inkscape is an open-source and cross-platform application for creating graphics. </a:t>
            </a:r>
          </a:p>
        </p:txBody>
      </p:sp>
      <p:pic>
        <p:nvPicPr>
          <p:cNvPr id="4" name="Google Shape;135;p14">
            <a:extLst>
              <a:ext uri="{FF2B5EF4-FFF2-40B4-BE49-F238E27FC236}">
                <a16:creationId xmlns:a16="http://schemas.microsoft.com/office/drawing/2014/main" id="{DA5F0232-D78A-3DC1-2F48-EC067CA2F92B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004048" y="1173930"/>
            <a:ext cx="3360574" cy="3305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4682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84862-4F7F-B006-A09B-1DB97B41F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/>
              <a:t>Inkscape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3A43-8309-8BCC-AF20-EB3791B21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989052"/>
            <a:ext cx="4536504" cy="3917032"/>
          </a:xfrm>
        </p:spPr>
        <p:txBody>
          <a:bodyPr>
            <a:normAutofit/>
          </a:bodyPr>
          <a:lstStyle/>
          <a:p>
            <a:pPr marL="114300" indent="0" algn="l">
              <a:lnSpc>
                <a:spcPct val="150000"/>
              </a:lnSpc>
              <a:buNone/>
            </a:pPr>
            <a:r>
              <a:rPr lang="en-GB" sz="28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Inkscape interface is similar to other graphics editors.</a:t>
            </a:r>
          </a:p>
        </p:txBody>
      </p:sp>
      <p:pic>
        <p:nvPicPr>
          <p:cNvPr id="4" name="Google Shape;135;p14">
            <a:extLst>
              <a:ext uri="{FF2B5EF4-FFF2-40B4-BE49-F238E27FC236}">
                <a16:creationId xmlns:a16="http://schemas.microsoft.com/office/drawing/2014/main" id="{DA5F0232-D78A-3DC1-2F48-EC067CA2F92B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004048" y="1173930"/>
            <a:ext cx="3360574" cy="3305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71682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84862-4F7F-B006-A09B-1DB97B41F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/>
              <a:t>Inkscape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3A43-8309-8BCC-AF20-EB3791B21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764704"/>
            <a:ext cx="4536504" cy="3917032"/>
          </a:xfrm>
        </p:spPr>
        <p:txBody>
          <a:bodyPr>
            <a:noAutofit/>
          </a:bodyPr>
          <a:lstStyle/>
          <a:p>
            <a:pPr marL="11430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toolbar contains buttons for common tasks, such as :</a:t>
            </a:r>
          </a:p>
          <a:p>
            <a:pPr algn="l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creating shapes</a:t>
            </a:r>
          </a:p>
          <a:p>
            <a:pPr algn="l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filling objects, and </a:t>
            </a:r>
          </a:p>
          <a:p>
            <a:pPr algn="l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adding text.</a:t>
            </a:r>
          </a:p>
        </p:txBody>
      </p:sp>
      <p:pic>
        <p:nvPicPr>
          <p:cNvPr id="4" name="Google Shape;135;p14">
            <a:extLst>
              <a:ext uri="{FF2B5EF4-FFF2-40B4-BE49-F238E27FC236}">
                <a16:creationId xmlns:a16="http://schemas.microsoft.com/office/drawing/2014/main" id="{DA5F0232-D78A-3DC1-2F48-EC067CA2F92B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004048" y="1173930"/>
            <a:ext cx="3360574" cy="3305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834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84862-4F7F-B006-A09B-1DB97B41F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/>
              <a:t>Inkscape Interface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3A43-8309-8BCC-AF20-EB3791B21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64" y="793779"/>
            <a:ext cx="3649729" cy="4680520"/>
          </a:xfrm>
        </p:spPr>
        <p:txBody>
          <a:bodyPr>
            <a:normAutofit fontScale="85000" lnSpcReduction="10000"/>
          </a:bodyPr>
          <a:lstStyle/>
          <a:p>
            <a:pPr marL="571500" indent="-457200" algn="l">
              <a:lnSpc>
                <a:spcPct val="17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toolbox contains tools for drawing and editing shapes.</a:t>
            </a:r>
          </a:p>
          <a:p>
            <a:pPr marL="571500" indent="-457200" algn="l">
              <a:lnSpc>
                <a:spcPct val="17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document window is where you create your vector graphic</a:t>
            </a:r>
            <a:r>
              <a:rPr lang="en-GB" sz="800" i="0" dirty="0">
                <a:effectLst/>
                <a:latin typeface="Quicksand" panose="020B0604020202020204" charset="0"/>
              </a:rPr>
              <a:t>.</a:t>
            </a:r>
          </a:p>
        </p:txBody>
      </p:sp>
      <p:pic>
        <p:nvPicPr>
          <p:cNvPr id="5" name="Picture 4" descr="A computer screen shot of a rectangle&#10;&#10;Description automatically generated">
            <a:extLst>
              <a:ext uri="{FF2B5EF4-FFF2-40B4-BE49-F238E27FC236}">
                <a16:creationId xmlns:a16="http://schemas.microsoft.com/office/drawing/2014/main" id="{913C84C9-264A-C087-1461-AE64C41A5D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9241" y="1196752"/>
            <a:ext cx="5004000" cy="387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96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84862-4F7F-B006-A09B-1DB97B41F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/>
              <a:t>Inkscape Interface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3A43-8309-8BCC-AF20-EB3791B21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089459"/>
            <a:ext cx="3816424" cy="3917032"/>
          </a:xfrm>
        </p:spPr>
        <p:txBody>
          <a:bodyPr>
            <a:normAutofit/>
          </a:bodyPr>
          <a:lstStyle/>
          <a:p>
            <a:pPr marL="114300" indent="0" algn="l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8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status bar displays information about the selected object.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45F5185C-3181-3B94-0809-DE18D4D31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3487" y="1268760"/>
            <a:ext cx="4716000" cy="3558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04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84862-4F7F-B006-A09B-1DB97B41F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/>
              <a:t>Inkscape Interface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3A43-8309-8BCC-AF20-EB3791B21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196752"/>
            <a:ext cx="4536504" cy="3917032"/>
          </a:xfrm>
        </p:spPr>
        <p:txBody>
          <a:bodyPr>
            <a:normAutofit fontScale="92500" lnSpcReduction="20000"/>
          </a:bodyPr>
          <a:lstStyle/>
          <a:p>
            <a:pPr marL="114300" indent="0" algn="l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Main Components:</a:t>
            </a:r>
          </a:p>
          <a:p>
            <a:pPr marL="571500" indent="-457200" algn="l">
              <a:lnSpc>
                <a:spcPct val="17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Toolbox</a:t>
            </a:r>
          </a:p>
          <a:p>
            <a:pPr marL="571500" indent="-457200" algn="l">
              <a:lnSpc>
                <a:spcPct val="17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anvas</a:t>
            </a:r>
          </a:p>
          <a:p>
            <a:pPr marL="571500" indent="-457200" algn="l">
              <a:lnSpc>
                <a:spcPct val="17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2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roperties</a:t>
            </a:r>
          </a:p>
          <a:p>
            <a:pPr marL="571500" indent="-457200" algn="l">
              <a:lnSpc>
                <a:spcPct val="17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sz="2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ayers</a:t>
            </a:r>
          </a:p>
          <a:p>
            <a:pPr marL="571500" indent="-457200" algn="l">
              <a:lnSpc>
                <a:spcPct val="17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sz="2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tatus Bar</a:t>
            </a:r>
            <a:br>
              <a:rPr lang="en-GB" sz="800" dirty="0"/>
            </a:b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4061827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84862-4F7F-B006-A09B-1DB97B41F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/>
              <a:t>Drawing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3A43-8309-8BCC-AF20-EB3791B21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885" y="678579"/>
            <a:ext cx="4536504" cy="3917032"/>
          </a:xfrm>
        </p:spPr>
        <p:txBody>
          <a:bodyPr>
            <a:normAutofit/>
          </a:bodyPr>
          <a:lstStyle/>
          <a:p>
            <a:pPr marL="114300" indent="0" algn="l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Inkscape has tools for drawing a variety of different shapes: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Google Shape;140;p15">
            <a:extLst>
              <a:ext uri="{FF2B5EF4-FFF2-40B4-BE49-F238E27FC236}">
                <a16:creationId xmlns:a16="http://schemas.microsoft.com/office/drawing/2014/main" id="{57068E8B-E773-FEC2-9E9E-45D9FC394A45}"/>
              </a:ext>
            </a:extLst>
          </p:cNvPr>
          <p:cNvSpPr txBox="1">
            <a:spLocks/>
          </p:cNvSpPr>
          <p:nvPr/>
        </p:nvSpPr>
        <p:spPr>
          <a:xfrm>
            <a:off x="-287288" y="2092875"/>
            <a:ext cx="4261200" cy="36591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94999">
              <a:spcBef>
                <a:spcPts val="0"/>
              </a:spcBef>
              <a:buSzPts val="1800"/>
              <a:buFont typeface="Arial" pitchFamily="34" charset="0"/>
              <a:buChar char="●"/>
            </a:pPr>
            <a:r>
              <a:rPr lang="en-GB" dirty="0"/>
              <a:t>Rectangles</a:t>
            </a:r>
          </a:p>
          <a:p>
            <a:pPr marL="1394999">
              <a:spcBef>
                <a:spcPts val="0"/>
              </a:spcBef>
              <a:buSzPts val="1800"/>
              <a:buFont typeface="Arial" pitchFamily="34" charset="0"/>
              <a:buChar char="●"/>
            </a:pPr>
            <a:r>
              <a:rPr lang="en-GB" dirty="0"/>
              <a:t>Squares</a:t>
            </a:r>
          </a:p>
          <a:p>
            <a:pPr marL="1394999">
              <a:spcBef>
                <a:spcPts val="0"/>
              </a:spcBef>
              <a:buSzPts val="1800"/>
              <a:buFont typeface="Arial" pitchFamily="34" charset="0"/>
              <a:buChar char="●"/>
            </a:pPr>
            <a:r>
              <a:rPr lang="en-GB" dirty="0"/>
              <a:t>Circles</a:t>
            </a:r>
          </a:p>
          <a:p>
            <a:pPr marL="1394999">
              <a:spcBef>
                <a:spcPts val="0"/>
              </a:spcBef>
              <a:buSzPts val="1800"/>
              <a:buFont typeface="Arial" pitchFamily="34" charset="0"/>
              <a:buChar char="●"/>
            </a:pPr>
            <a:r>
              <a:rPr lang="en-GB" dirty="0"/>
              <a:t>Ellipses</a:t>
            </a:r>
          </a:p>
          <a:p>
            <a:pPr marL="1394999">
              <a:spcBef>
                <a:spcPts val="0"/>
              </a:spcBef>
              <a:buSzPts val="1800"/>
              <a:buFont typeface="Arial" pitchFamily="34" charset="0"/>
              <a:buChar char="●"/>
            </a:pPr>
            <a:r>
              <a:rPr lang="en-GB" dirty="0"/>
              <a:t>Arcs</a:t>
            </a:r>
          </a:p>
          <a:p>
            <a:pPr marL="1394999">
              <a:spcBef>
                <a:spcPts val="0"/>
              </a:spcBef>
              <a:buSzPts val="1800"/>
              <a:buFont typeface="Arial" pitchFamily="34" charset="0"/>
              <a:buChar char="●"/>
            </a:pPr>
            <a:r>
              <a:rPr lang="en-GB" dirty="0"/>
              <a:t>Polygons</a:t>
            </a:r>
          </a:p>
          <a:p>
            <a:pPr marL="1394999">
              <a:spcBef>
                <a:spcPts val="0"/>
              </a:spcBef>
              <a:buSzPts val="1800"/>
              <a:buFont typeface="Arial" pitchFamily="34" charset="0"/>
              <a:buChar char="●"/>
            </a:pPr>
            <a:r>
              <a:rPr lang="en-GB" dirty="0"/>
              <a:t>Stars</a:t>
            </a:r>
          </a:p>
        </p:txBody>
      </p:sp>
      <p:pic>
        <p:nvPicPr>
          <p:cNvPr id="5" name="Google Shape;143;p15">
            <a:extLst>
              <a:ext uri="{FF2B5EF4-FFF2-40B4-BE49-F238E27FC236}">
                <a16:creationId xmlns:a16="http://schemas.microsoft.com/office/drawing/2014/main" id="{C3AE6FAA-82A2-B08E-1FD7-6C364553070F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5508" t="1468" r="69984" b="80121"/>
          <a:stretch/>
        </p:blipFill>
        <p:spPr>
          <a:xfrm>
            <a:off x="6143841" y="1403872"/>
            <a:ext cx="1011044" cy="107051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" name="Google Shape;144;p15">
            <a:extLst>
              <a:ext uri="{FF2B5EF4-FFF2-40B4-BE49-F238E27FC236}">
                <a16:creationId xmlns:a16="http://schemas.microsoft.com/office/drawing/2014/main" id="{1F1B603D-5B9D-E0E0-4775-36521DE00B10}"/>
              </a:ext>
            </a:extLst>
          </p:cNvPr>
          <p:cNvGrpSpPr/>
          <p:nvPr/>
        </p:nvGrpSpPr>
        <p:grpSpPr>
          <a:xfrm>
            <a:off x="3165049" y="2195342"/>
            <a:ext cx="2887450" cy="757725"/>
            <a:chOff x="3104150" y="1702600"/>
            <a:chExt cx="2887450" cy="757725"/>
          </a:xfrm>
        </p:grpSpPr>
        <p:sp>
          <p:nvSpPr>
            <p:cNvPr id="7" name="Google Shape;145;p15">
              <a:extLst>
                <a:ext uri="{FF2B5EF4-FFF2-40B4-BE49-F238E27FC236}">
                  <a16:creationId xmlns:a16="http://schemas.microsoft.com/office/drawing/2014/main" id="{7E8CCCCB-81FB-FD42-A510-7BFB31CC46DE}"/>
                </a:ext>
              </a:extLst>
            </p:cNvPr>
            <p:cNvSpPr/>
            <p:nvPr/>
          </p:nvSpPr>
          <p:spPr>
            <a:xfrm>
              <a:off x="3104150" y="1949125"/>
              <a:ext cx="156300" cy="511200"/>
            </a:xfrm>
            <a:prstGeom prst="rightBrace">
              <a:avLst>
                <a:gd name="adj1" fmla="val 50000"/>
                <a:gd name="adj2" fmla="val 50000"/>
              </a:avLst>
            </a:prstGeom>
            <a:noFill/>
            <a:ln w="19050" cap="flat" cmpd="sng">
              <a:solidFill>
                <a:srgbClr val="5B5BA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cxnSp>
          <p:nvCxnSpPr>
            <p:cNvPr id="8" name="Google Shape;146;p15">
              <a:extLst>
                <a:ext uri="{FF2B5EF4-FFF2-40B4-BE49-F238E27FC236}">
                  <a16:creationId xmlns:a16="http://schemas.microsoft.com/office/drawing/2014/main" id="{50E85AB3-A960-D937-E203-42FDD75F8642}"/>
                </a:ext>
              </a:extLst>
            </p:cNvPr>
            <p:cNvCxnSpPr/>
            <p:nvPr/>
          </p:nvCxnSpPr>
          <p:spPr>
            <a:xfrm rot="10800000" flipH="1">
              <a:off x="3429000" y="1702600"/>
              <a:ext cx="2562600" cy="505200"/>
            </a:xfrm>
            <a:prstGeom prst="straightConnector1">
              <a:avLst/>
            </a:prstGeom>
            <a:noFill/>
            <a:ln w="38100" cap="flat" cmpd="sng">
              <a:solidFill>
                <a:srgbClr val="5B5BA5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9" name="Google Shape;147;p15">
            <a:extLst>
              <a:ext uri="{FF2B5EF4-FFF2-40B4-BE49-F238E27FC236}">
                <a16:creationId xmlns:a16="http://schemas.microsoft.com/office/drawing/2014/main" id="{6D13543D-ECF1-B30D-D015-30C6B0C0E340}"/>
              </a:ext>
            </a:extLst>
          </p:cNvPr>
          <p:cNvGrpSpPr/>
          <p:nvPr/>
        </p:nvGrpSpPr>
        <p:grpSpPr>
          <a:xfrm>
            <a:off x="2873564" y="3385995"/>
            <a:ext cx="3014050" cy="813000"/>
            <a:chOff x="3104150" y="2568000"/>
            <a:chExt cx="3014050" cy="813000"/>
          </a:xfrm>
        </p:grpSpPr>
        <p:sp>
          <p:nvSpPr>
            <p:cNvPr id="10" name="Google Shape;148;p15">
              <a:extLst>
                <a:ext uri="{FF2B5EF4-FFF2-40B4-BE49-F238E27FC236}">
                  <a16:creationId xmlns:a16="http://schemas.microsoft.com/office/drawing/2014/main" id="{50EA1164-1291-E765-6899-477FCE14757D}"/>
                </a:ext>
              </a:extLst>
            </p:cNvPr>
            <p:cNvSpPr/>
            <p:nvPr/>
          </p:nvSpPr>
          <p:spPr>
            <a:xfrm>
              <a:off x="3104150" y="2568000"/>
              <a:ext cx="156300" cy="813000"/>
            </a:xfrm>
            <a:prstGeom prst="rightBrace">
              <a:avLst>
                <a:gd name="adj1" fmla="val 50000"/>
                <a:gd name="adj2" fmla="val 50000"/>
              </a:avLst>
            </a:prstGeom>
            <a:noFill/>
            <a:ln w="19050" cap="flat" cmpd="sng">
              <a:solidFill>
                <a:srgbClr val="5B5BA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cxnSp>
          <p:nvCxnSpPr>
            <p:cNvPr id="11" name="Google Shape;149;p15">
              <a:extLst>
                <a:ext uri="{FF2B5EF4-FFF2-40B4-BE49-F238E27FC236}">
                  <a16:creationId xmlns:a16="http://schemas.microsoft.com/office/drawing/2014/main" id="{7993153F-9EE6-A5DE-0159-751A210E0EE3}"/>
                </a:ext>
              </a:extLst>
            </p:cNvPr>
            <p:cNvCxnSpPr/>
            <p:nvPr/>
          </p:nvCxnSpPr>
          <p:spPr>
            <a:xfrm rot="10800000" flipH="1">
              <a:off x="3429000" y="2857525"/>
              <a:ext cx="2689200" cy="108000"/>
            </a:xfrm>
            <a:prstGeom prst="straightConnector1">
              <a:avLst/>
            </a:prstGeom>
            <a:noFill/>
            <a:ln w="38100" cap="flat" cmpd="sng">
              <a:solidFill>
                <a:srgbClr val="5B5BA5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12" name="Google Shape;150;p15">
            <a:extLst>
              <a:ext uri="{FF2B5EF4-FFF2-40B4-BE49-F238E27FC236}">
                <a16:creationId xmlns:a16="http://schemas.microsoft.com/office/drawing/2014/main" id="{D53EB604-D5E6-D5D9-4AFB-6B1352399D6F}"/>
              </a:ext>
            </a:extLst>
          </p:cNvPr>
          <p:cNvGrpSpPr/>
          <p:nvPr/>
        </p:nvGrpSpPr>
        <p:grpSpPr>
          <a:xfrm>
            <a:off x="3061975" y="4795296"/>
            <a:ext cx="3020050" cy="511200"/>
            <a:chOff x="3104150" y="3515225"/>
            <a:chExt cx="3020050" cy="511200"/>
          </a:xfrm>
        </p:grpSpPr>
        <p:sp>
          <p:nvSpPr>
            <p:cNvPr id="13" name="Google Shape;151;p15">
              <a:extLst>
                <a:ext uri="{FF2B5EF4-FFF2-40B4-BE49-F238E27FC236}">
                  <a16:creationId xmlns:a16="http://schemas.microsoft.com/office/drawing/2014/main" id="{C1D6FC82-6A88-8128-2775-51B75DA95621}"/>
                </a:ext>
              </a:extLst>
            </p:cNvPr>
            <p:cNvSpPr/>
            <p:nvPr/>
          </p:nvSpPr>
          <p:spPr>
            <a:xfrm>
              <a:off x="3104150" y="3515225"/>
              <a:ext cx="156300" cy="511200"/>
            </a:xfrm>
            <a:prstGeom prst="rightBrace">
              <a:avLst>
                <a:gd name="adj1" fmla="val 50000"/>
                <a:gd name="adj2" fmla="val 50000"/>
              </a:avLst>
            </a:prstGeom>
            <a:noFill/>
            <a:ln w="19050" cap="flat" cmpd="sng">
              <a:solidFill>
                <a:srgbClr val="5B5BA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cxnSp>
          <p:nvCxnSpPr>
            <p:cNvPr id="14" name="Google Shape;152;p15">
              <a:extLst>
                <a:ext uri="{FF2B5EF4-FFF2-40B4-BE49-F238E27FC236}">
                  <a16:creationId xmlns:a16="http://schemas.microsoft.com/office/drawing/2014/main" id="{3FD7FEEE-6FED-0074-B1F9-55EEB00E3512}"/>
                </a:ext>
              </a:extLst>
            </p:cNvPr>
            <p:cNvCxnSpPr/>
            <p:nvPr/>
          </p:nvCxnSpPr>
          <p:spPr>
            <a:xfrm>
              <a:off x="3429000" y="3767625"/>
              <a:ext cx="2695200" cy="154800"/>
            </a:xfrm>
            <a:prstGeom prst="straightConnector1">
              <a:avLst/>
            </a:prstGeom>
            <a:noFill/>
            <a:ln w="38100" cap="flat" cmpd="sng">
              <a:solidFill>
                <a:srgbClr val="5B5BA5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pic>
        <p:nvPicPr>
          <p:cNvPr id="15" name="Google Shape;143;p15">
            <a:extLst>
              <a:ext uri="{FF2B5EF4-FFF2-40B4-BE49-F238E27FC236}">
                <a16:creationId xmlns:a16="http://schemas.microsoft.com/office/drawing/2014/main" id="{0B3679BC-C72C-375E-1104-00B87B5024F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4019" t="23130" r="67832" b="59409"/>
          <a:stretch/>
        </p:blipFill>
        <p:spPr>
          <a:xfrm>
            <a:off x="6248847" y="3183736"/>
            <a:ext cx="1161221" cy="10152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43;p15">
            <a:extLst>
              <a:ext uri="{FF2B5EF4-FFF2-40B4-BE49-F238E27FC236}">
                <a16:creationId xmlns:a16="http://schemas.microsoft.com/office/drawing/2014/main" id="{F9981BF5-2F26-C3C8-AE29-B1579863C83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42350" r="67832" b="38072"/>
          <a:stretch/>
        </p:blipFill>
        <p:spPr>
          <a:xfrm>
            <a:off x="6286750" y="4737309"/>
            <a:ext cx="1327025" cy="11383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386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84862-4F7F-B006-A09B-1DB97B41F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Drawing Rectangles and Eclipses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3A43-8309-8BCC-AF20-EB3791B21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830546"/>
            <a:ext cx="3110040" cy="3917032"/>
          </a:xfrm>
        </p:spPr>
        <p:txBody>
          <a:bodyPr>
            <a:noAutofit/>
          </a:bodyPr>
          <a:lstStyle/>
          <a:p>
            <a:pPr lvl="0" algn="l" rtl="0">
              <a:lnSpc>
                <a:spcPct val="150000"/>
              </a:lnSpc>
              <a:spcBef>
                <a:spcPts val="0"/>
              </a:spcBef>
              <a:buSzPts val="1800"/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Choose a shape tool</a:t>
            </a:r>
          </a:p>
          <a:p>
            <a:pPr lvl="0" algn="l" rtl="0">
              <a:lnSpc>
                <a:spcPct val="150000"/>
              </a:lnSpc>
              <a:spcBef>
                <a:spcPts val="0"/>
              </a:spcBef>
              <a:buSzPts val="1800"/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Drag a shape out on the page</a:t>
            </a:r>
          </a:p>
          <a:p>
            <a:pPr lvl="0" algn="l" rtl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To create circles or squares hold </a:t>
            </a:r>
            <a:r>
              <a:rPr lang="en-GB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trl</a:t>
            </a:r>
            <a:r>
              <a:rPr lang="en-GB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as you drag.</a:t>
            </a:r>
          </a:p>
          <a:p>
            <a:pPr marL="114300" indent="0" algn="l">
              <a:lnSpc>
                <a:spcPct val="150000"/>
              </a:lnSpc>
              <a:spcBef>
                <a:spcPts val="0"/>
              </a:spcBef>
              <a:buNone/>
            </a:pP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oogle Shape;161;p16">
            <a:extLst>
              <a:ext uri="{FF2B5EF4-FFF2-40B4-BE49-F238E27FC236}">
                <a16:creationId xmlns:a16="http://schemas.microsoft.com/office/drawing/2014/main" id="{698698E2-1947-E920-7515-0050FD399AB3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635896" y="971600"/>
            <a:ext cx="4848576" cy="3634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5893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84862-4F7F-B006-A09B-1DB97B41F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872" y="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/>
              <a:t>Drawing Polygons and Stars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3A43-8309-8BCC-AF20-EB3791B21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42999"/>
            <a:ext cx="3672408" cy="4349519"/>
          </a:xfrm>
        </p:spPr>
        <p:txBody>
          <a:bodyPr>
            <a:normAutofit fontScale="92500" lnSpcReduction="10000"/>
          </a:bodyPr>
          <a:lstStyle/>
          <a:p>
            <a:pPr marL="457200" lvl="0" algn="l" rtl="0">
              <a:lnSpc>
                <a:spcPct val="150000"/>
              </a:lnSpc>
              <a:spcBef>
                <a:spcPts val="0"/>
              </a:spcBef>
              <a:buSzPts val="1800"/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Choose the polygon or star shape tool</a:t>
            </a:r>
          </a:p>
          <a:p>
            <a:pPr marL="457200" lvl="0" algn="l" rtl="0">
              <a:lnSpc>
                <a:spcPct val="150000"/>
              </a:lnSpc>
              <a:spcBef>
                <a:spcPts val="0"/>
              </a:spcBef>
              <a:buSzPts val="1800"/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Drag a shape out on the page</a:t>
            </a:r>
          </a:p>
          <a:p>
            <a:pPr lvl="0" algn="l" rtl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Change the options at the top of the screen:</a:t>
            </a:r>
          </a:p>
          <a:p>
            <a:pPr marL="457200" lvl="0" algn="l" rtl="0">
              <a:lnSpc>
                <a:spcPct val="150000"/>
              </a:lnSpc>
              <a:spcBef>
                <a:spcPts val="0"/>
              </a:spcBef>
              <a:buSzPts val="1800"/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Polygon or star</a:t>
            </a:r>
          </a:p>
          <a:p>
            <a:pPr marL="457200" lvl="0" algn="l" rtl="0">
              <a:lnSpc>
                <a:spcPct val="150000"/>
              </a:lnSpc>
              <a:spcBef>
                <a:spcPts val="0"/>
              </a:spcBef>
              <a:buSzPts val="1800"/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Number of corners</a:t>
            </a:r>
          </a:p>
          <a:p>
            <a:pPr marL="114300" indent="0" algn="l">
              <a:lnSpc>
                <a:spcPct val="150000"/>
              </a:lnSpc>
              <a:spcBef>
                <a:spcPts val="0"/>
              </a:spcBef>
              <a:buNone/>
            </a:pPr>
            <a:br>
              <a:rPr lang="en-GB" sz="800" dirty="0"/>
            </a:br>
            <a:endParaRPr lang="en-GB" sz="800" dirty="0"/>
          </a:p>
        </p:txBody>
      </p:sp>
      <p:pic>
        <p:nvPicPr>
          <p:cNvPr id="5" name="Google Shape;166;p17">
            <a:extLst>
              <a:ext uri="{FF2B5EF4-FFF2-40B4-BE49-F238E27FC236}">
                <a16:creationId xmlns:a16="http://schemas.microsoft.com/office/drawing/2014/main" id="{00868EEB-F1CB-C6D5-C23F-1DBCFA302A30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635896" y="1365481"/>
            <a:ext cx="4848576" cy="36349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103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84862-4F7F-B006-A09B-1DB97B41F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872" y="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/>
              <a:t>Change Shape Fill and 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3A43-8309-8BCC-AF20-EB3791B21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518" y="1126630"/>
            <a:ext cx="3047338" cy="4966666"/>
          </a:xfrm>
        </p:spPr>
        <p:txBody>
          <a:bodyPr>
            <a:normAutofit fontScale="92500" lnSpcReduction="20000"/>
          </a:bodyPr>
          <a:lstStyle/>
          <a:p>
            <a:pPr marL="0" lvl="0" indent="0" algn="l" rtl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can change the fill and outline (stroke) of a shape as you create it or after you have created it.</a:t>
            </a:r>
          </a:p>
          <a:p>
            <a:pPr marL="0" lvl="0" indent="0" algn="l" rtl="0">
              <a:lnSpc>
                <a:spcPct val="17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Note: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Inkscape will keep your settings for the next shape you create.</a:t>
            </a:r>
          </a:p>
          <a:p>
            <a:pPr marL="114300" indent="0" algn="l">
              <a:lnSpc>
                <a:spcPct val="150000"/>
              </a:lnSpc>
              <a:buNone/>
            </a:pPr>
            <a:br>
              <a:rPr lang="en-GB" sz="800" dirty="0"/>
            </a:br>
            <a:endParaRPr lang="en-GB" sz="800" dirty="0"/>
          </a:p>
        </p:txBody>
      </p:sp>
      <p:pic>
        <p:nvPicPr>
          <p:cNvPr id="4" name="Google Shape;187;p19">
            <a:extLst>
              <a:ext uri="{FF2B5EF4-FFF2-40B4-BE49-F238E27FC236}">
                <a16:creationId xmlns:a16="http://schemas.microsoft.com/office/drawing/2014/main" id="{4552CE20-1EA8-53BC-07C8-28E05C22623A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19872" y="908720"/>
            <a:ext cx="5580000" cy="3821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2974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57DA4-B743-4B3E-B3A9-AB9CD8D0AAFF}"/>
              </a:ext>
            </a:extLst>
          </p:cNvPr>
          <p:cNvSpPr txBox="1">
            <a:spLocks/>
          </p:cNvSpPr>
          <p:nvPr/>
        </p:nvSpPr>
        <p:spPr>
          <a:xfrm>
            <a:off x="53752" y="1700808"/>
            <a:ext cx="9036496" cy="77809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/>
            <a:r>
              <a:rPr lang="en-GB" sz="4000" b="1" i="0" dirty="0">
                <a:solidFill>
                  <a:srgbClr val="2323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Questions &amp; Answers</a:t>
            </a:r>
          </a:p>
        </p:txBody>
      </p:sp>
    </p:spTree>
    <p:extLst>
      <p:ext uri="{BB962C8B-B14F-4D97-AF65-F5344CB8AC3E}">
        <p14:creationId xmlns:p14="http://schemas.microsoft.com/office/powerpoint/2010/main" val="1511693551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Sylvia Hoffmann</DisplayName>
        <AccountId>4398</AccountId>
        <AccountType/>
      </UserInfo>
      <UserInfo>
        <DisplayName>Llinos McVicar</DisplayName>
        <AccountId>4803</AccountId>
        <AccountType/>
      </UserInfo>
      <UserInfo>
        <DisplayName>Bunmi Thomas</DisplayName>
        <AccountId>20016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4" ma:contentTypeDescription="Create a new document." ma:contentTypeScope="" ma:versionID="697e22ecbe2135e394169004b01b34a9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d20f70134215217fb266d1d94757e047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211f9404-bca0-4bcf-9c1d-965ccb6f8d2d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terms/"/>
    <ds:schemaRef ds:uri="303dbf9b-b85b-46a0-94f1-894078c07ecd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DCF9ABB-9528-409E-A13D-EBE9E1E9DF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246</Words>
  <Application>Microsoft Office PowerPoint</Application>
  <PresentationFormat>On-screen Show (4:3)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Lato</vt:lpstr>
      <vt:lpstr>Myriad Pro</vt:lpstr>
      <vt:lpstr>Open Sans</vt:lpstr>
      <vt:lpstr>Quicksand</vt:lpstr>
      <vt:lpstr>Wingdings</vt:lpstr>
      <vt:lpstr>20140311PresentationUWTSDTemplate</vt:lpstr>
      <vt:lpstr>BSc (Hons) Cloud Computing</vt:lpstr>
      <vt:lpstr>INKSCAPE</vt:lpstr>
      <vt:lpstr>Inkscape</vt:lpstr>
      <vt:lpstr>Inkscape</vt:lpstr>
      <vt:lpstr>Inkscape Interface</vt:lpstr>
      <vt:lpstr>Inkscape Interface</vt:lpstr>
      <vt:lpstr>Inkscape Interface</vt:lpstr>
      <vt:lpstr>Drawing Shapes</vt:lpstr>
      <vt:lpstr>Drawing Rectangles and Eclipses</vt:lpstr>
      <vt:lpstr>Drawing Polygons and Stars</vt:lpstr>
      <vt:lpstr>Change Shape Fill and Outline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Mobolanle Bello</cp:lastModifiedBy>
  <cp:revision>45</cp:revision>
  <dcterms:created xsi:type="dcterms:W3CDTF">2015-04-14T15:21:28Z</dcterms:created>
  <dcterms:modified xsi:type="dcterms:W3CDTF">2025-08-27T13:06:08Z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