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Lst>
  <p:sldSz cx="6858000" cy="9144000" type="screen4x3"/>
  <p:notesSz cx="6888163"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ED0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1452" y="2178"/>
      </p:cViewPr>
      <p:guideLst>
        <p:guide orient="horz" pos="288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569"/>
            <a:ext cx="5829300" cy="1960033"/>
          </a:xfrm>
        </p:spPr>
        <p:txBody>
          <a:bodyPr/>
          <a:lstStyle/>
          <a:p>
            <a:r>
              <a:rPr lang="en-US" smtClean="0"/>
              <a:t>Click to edit Master title style</a:t>
            </a:r>
            <a:endParaRPr lang="en-GB"/>
          </a:p>
        </p:txBody>
      </p:sp>
      <p:sp>
        <p:nvSpPr>
          <p:cNvPr id="3" name="Subtitle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2729255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225309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5875867"/>
            <a:ext cx="5829300" cy="181610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541735" y="3875620"/>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464315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42900" y="2133602"/>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486150" y="2133602"/>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B051206-07A9-48BE-B71B-862CE8BAA81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062225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342901"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42901"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3483770"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483770"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B051206-07A9-48BE-B71B-862CE8BAA81D}" type="datetimeFigureOut">
              <a:rPr lang="en-GB" smtClean="0"/>
              <a:t>02/03/2018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888925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B051206-07A9-48BE-B71B-862CE8BAA81D}" type="datetimeFigureOut">
              <a:rPr lang="en-GB" smtClean="0"/>
              <a:t>02/03/2018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50145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51206-07A9-48BE-B71B-862CE8BAA81D}" type="datetimeFigureOut">
              <a:rPr lang="en-GB" smtClean="0"/>
              <a:t>02/03/2018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76422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1" y="364067"/>
            <a:ext cx="2256235" cy="154940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2681288" y="364069"/>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342901" y="1913469"/>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051206-07A9-48BE-B71B-862CE8BAA81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20041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400801"/>
            <a:ext cx="4114800" cy="755651"/>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344216" y="7156452"/>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051206-07A9-48BE-B71B-862CE8BAA81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65014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259733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66186"/>
            <a:ext cx="1543050" cy="780203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42900" y="366186"/>
            <a:ext cx="4514850" cy="78020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2930781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342900" y="2133602"/>
            <a:ext cx="6172200" cy="603461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342900" y="8475136"/>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BB051206-07A9-48BE-B71B-862CE8BAA81D}" type="datetimeFigureOut">
              <a:rPr lang="en-GB" smtClean="0"/>
              <a:t>02/03/2018</a:t>
            </a:fld>
            <a:endParaRPr lang="en-GB"/>
          </a:p>
        </p:txBody>
      </p:sp>
      <p:sp>
        <p:nvSpPr>
          <p:cNvPr id="5" name="Footer Placeholder 4"/>
          <p:cNvSpPr>
            <a:spLocks noGrp="1"/>
          </p:cNvSpPr>
          <p:nvPr>
            <p:ph type="ftr" sz="quarter" idx="3"/>
          </p:nvPr>
        </p:nvSpPr>
        <p:spPr>
          <a:xfrm>
            <a:off x="2343150" y="8475136"/>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914900" y="8475136"/>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F40D76C7-2023-47A0-A480-916A433365D0}" type="slidenum">
              <a:rPr lang="en-GB" smtClean="0"/>
              <a:t>‹#›</a:t>
            </a:fld>
            <a:endParaRPr lang="en-GB"/>
          </a:p>
        </p:txBody>
      </p:sp>
    </p:spTree>
    <p:extLst>
      <p:ext uri="{BB962C8B-B14F-4D97-AF65-F5344CB8AC3E}">
        <p14:creationId xmlns:p14="http://schemas.microsoft.com/office/powerpoint/2010/main" val="386507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dx.doi.org/10.1080/14789949.2015.107726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2870106" y="1124081"/>
            <a:ext cx="1014202" cy="303826"/>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15" name="Rounded Rectangle 14"/>
          <p:cNvSpPr/>
          <p:nvPr/>
        </p:nvSpPr>
        <p:spPr>
          <a:xfrm>
            <a:off x="973940" y="18816"/>
            <a:ext cx="4806535" cy="874904"/>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9" name="TextBox 8"/>
          <p:cNvSpPr txBox="1"/>
          <p:nvPr/>
        </p:nvSpPr>
        <p:spPr>
          <a:xfrm>
            <a:off x="836712" y="31946"/>
            <a:ext cx="5184576" cy="646331"/>
          </a:xfrm>
          <a:prstGeom prst="rect">
            <a:avLst/>
          </a:prstGeom>
          <a:noFill/>
        </p:spPr>
        <p:txBody>
          <a:bodyPr wrap="square" rtlCol="0">
            <a:spAutoFit/>
          </a:bodyPr>
          <a:lstStyle/>
          <a:p>
            <a:pPr algn="ctr"/>
            <a:r>
              <a:rPr lang="en-GB" b="1" dirty="0" smtClean="0">
                <a:solidFill>
                  <a:srgbClr val="F9ED05"/>
                </a:solidFill>
                <a:latin typeface="Times New Roman" pitchFamily="18" charset="0"/>
                <a:cs typeface="Times New Roman" pitchFamily="18" charset="0"/>
              </a:rPr>
              <a:t>Demonstrating the role of research in Applied Psychology: Forensic Psychology</a:t>
            </a:r>
            <a:endParaRPr lang="en-GB" b="1" dirty="0">
              <a:solidFill>
                <a:srgbClr val="F9ED05"/>
              </a:solidFill>
              <a:latin typeface="Times New Roman" pitchFamily="18" charset="0"/>
              <a:cs typeface="Times New Roman" pitchFamily="18" charset="0"/>
            </a:endParaRPr>
          </a:p>
        </p:txBody>
      </p:sp>
      <p:sp>
        <p:nvSpPr>
          <p:cNvPr id="11" name="TextBox 10"/>
          <p:cNvSpPr txBox="1"/>
          <p:nvPr/>
        </p:nvSpPr>
        <p:spPr>
          <a:xfrm>
            <a:off x="819" y="1433433"/>
            <a:ext cx="6857181" cy="784830"/>
          </a:xfrm>
          <a:prstGeom prst="rect">
            <a:avLst/>
          </a:prstGeom>
          <a:noFill/>
        </p:spPr>
        <p:txBody>
          <a:bodyPr wrap="square" rtlCol="0">
            <a:spAutoFit/>
          </a:bodyPr>
          <a:lstStyle/>
          <a:p>
            <a:r>
              <a:rPr lang="en-GB" sz="900" dirty="0" smtClean="0">
                <a:latin typeface="Times New Roman" pitchFamily="18" charset="0"/>
                <a:cs typeface="Times New Roman" pitchFamily="18" charset="0"/>
              </a:rPr>
              <a:t>The aim of the two selected studies was to establish the characteristic traits of juveniles admitted to a medium secure forensic hospital and to determine the relationship between psychopathy and attachment. Study one establishes personality traits by using ICD-10 diagnosis, the MACI self-report and SAVREY risk assessment. Findings suggest high levels of violence in adolescence is often associated with childhood neglect or abuse.  Study two uses YPI and ECR self-report measures. Correlations found significant differences in age and gender when establishing psychotic traits.  </a:t>
            </a:r>
            <a:endParaRPr lang="en-GB" sz="900" dirty="0">
              <a:latin typeface="Times New Roman" pitchFamily="18" charset="0"/>
              <a:cs typeface="Times New Roman" pitchFamily="18" charset="0"/>
            </a:endParaRPr>
          </a:p>
        </p:txBody>
      </p:sp>
      <p:sp>
        <p:nvSpPr>
          <p:cNvPr id="12" name="TextBox 11"/>
          <p:cNvSpPr txBox="1"/>
          <p:nvPr/>
        </p:nvSpPr>
        <p:spPr>
          <a:xfrm>
            <a:off x="2996952" y="1137495"/>
            <a:ext cx="1045066"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Abstract</a:t>
            </a:r>
            <a:endParaRPr lang="en-GB" sz="1200" b="1" dirty="0">
              <a:solidFill>
                <a:srgbClr val="F9ED05"/>
              </a:solidFill>
              <a:latin typeface="Times New Roman" pitchFamily="18" charset="0"/>
              <a:cs typeface="Times New Roman" pitchFamily="18" charset="0"/>
            </a:endParaRPr>
          </a:p>
        </p:txBody>
      </p:sp>
      <p:cxnSp>
        <p:nvCxnSpPr>
          <p:cNvPr id="17" name="Straight Connector 16"/>
          <p:cNvCxnSpPr/>
          <p:nvPr/>
        </p:nvCxnSpPr>
        <p:spPr>
          <a:xfrm>
            <a:off x="72962" y="2211091"/>
            <a:ext cx="6696744" cy="0"/>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
        <p:nvSpPr>
          <p:cNvPr id="18" name="Rounded Rectangle 17"/>
          <p:cNvSpPr/>
          <p:nvPr/>
        </p:nvSpPr>
        <p:spPr>
          <a:xfrm>
            <a:off x="627074" y="2276134"/>
            <a:ext cx="1145741" cy="252870"/>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19" name="TextBox 18"/>
          <p:cNvSpPr txBox="1"/>
          <p:nvPr/>
        </p:nvSpPr>
        <p:spPr>
          <a:xfrm>
            <a:off x="658344" y="2264069"/>
            <a:ext cx="1080120"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Introduction</a:t>
            </a:r>
            <a:endParaRPr lang="en-GB" sz="1200" b="1" dirty="0">
              <a:solidFill>
                <a:srgbClr val="F9ED05"/>
              </a:solidFill>
              <a:latin typeface="Times New Roman" pitchFamily="18" charset="0"/>
              <a:cs typeface="Times New Roman" pitchFamily="18" charset="0"/>
            </a:endParaRPr>
          </a:p>
        </p:txBody>
      </p:sp>
      <p:sp>
        <p:nvSpPr>
          <p:cNvPr id="20" name="TextBox 19"/>
          <p:cNvSpPr txBox="1"/>
          <p:nvPr/>
        </p:nvSpPr>
        <p:spPr>
          <a:xfrm>
            <a:off x="-1535" y="2545412"/>
            <a:ext cx="2240049" cy="3262432"/>
          </a:xfrm>
          <a:prstGeom prst="rect">
            <a:avLst/>
          </a:prstGeom>
          <a:noFill/>
        </p:spPr>
        <p:txBody>
          <a:bodyPr wrap="square" rtlCol="0">
            <a:spAutoFit/>
          </a:bodyPr>
          <a:lstStyle/>
          <a:p>
            <a:r>
              <a:rPr lang="en-GB" sz="900" dirty="0" smtClean="0">
                <a:latin typeface="Times New Roman" pitchFamily="18" charset="0"/>
                <a:cs typeface="Times New Roman" pitchFamily="18" charset="0"/>
              </a:rPr>
              <a:t>Forensic psychology is the link between the justice system and psychology. Forensic psychologists </a:t>
            </a:r>
            <a:r>
              <a:rPr lang="en-GB" sz="900" dirty="0" smtClean="0">
                <a:latin typeface="Times New Roman" pitchFamily="18" charset="0"/>
                <a:cs typeface="Times New Roman" pitchFamily="18" charset="0"/>
              </a:rPr>
              <a:t>utilise a </a:t>
            </a:r>
            <a:r>
              <a:rPr lang="en-GB" sz="900" dirty="0" smtClean="0">
                <a:latin typeface="Times New Roman" pitchFamily="18" charset="0"/>
                <a:cs typeface="Times New Roman" pitchFamily="18" charset="0"/>
              </a:rPr>
              <a:t>range of </a:t>
            </a:r>
            <a:r>
              <a:rPr lang="en-GB" sz="900" dirty="0" smtClean="0">
                <a:latin typeface="Times New Roman" pitchFamily="18" charset="0"/>
                <a:cs typeface="Times New Roman" pitchFamily="18" charset="0"/>
              </a:rPr>
              <a:t>information by using </a:t>
            </a:r>
            <a:r>
              <a:rPr lang="en-GB" sz="900" dirty="0" smtClean="0">
                <a:latin typeface="Times New Roman" pitchFamily="18" charset="0"/>
                <a:cs typeface="Times New Roman" pitchFamily="18" charset="0"/>
              </a:rPr>
              <a:t>assessments and measures to further understand offender behaviour. </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    The two research articles discussed look at the characteristic traits associated with juvenile offenders, with a focus on their clinical evaluations (Hill, Argent, </a:t>
            </a:r>
            <a:r>
              <a:rPr lang="en-GB" sz="900" dirty="0" err="1" smtClean="0">
                <a:latin typeface="Times New Roman" pitchFamily="18" charset="0"/>
                <a:cs typeface="Times New Roman" pitchFamily="18" charset="0"/>
              </a:rPr>
              <a:t>Lolley</a:t>
            </a:r>
            <a:r>
              <a:rPr lang="en-GB" sz="900" dirty="0" smtClean="0">
                <a:latin typeface="Times New Roman" pitchFamily="18" charset="0"/>
                <a:cs typeface="Times New Roman" pitchFamily="18" charset="0"/>
              </a:rPr>
              <a:t> &amp; Wallington, 2015). The aim of this research is to establish a typical profile of adolescent offenders. Along with this, the relationship between psychopathy and attachment is also examined in an attempt to find possible underlying reasons for violent behaviours (</a:t>
            </a:r>
            <a:r>
              <a:rPr lang="en-GB" sz="900" dirty="0" err="1" smtClean="0">
                <a:latin typeface="Times New Roman" pitchFamily="18" charset="0"/>
                <a:cs typeface="Times New Roman" pitchFamily="18" charset="0"/>
              </a:rPr>
              <a:t>Conradi</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Boertien</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Cavus</a:t>
            </a:r>
            <a:r>
              <a:rPr lang="en-GB" sz="900" dirty="0" smtClean="0">
                <a:latin typeface="Times New Roman" pitchFamily="18" charset="0"/>
                <a:cs typeface="Times New Roman" pitchFamily="18" charset="0"/>
              </a:rPr>
              <a:t> &amp; </a:t>
            </a:r>
            <a:r>
              <a:rPr lang="en-GB" sz="900" dirty="0" err="1" smtClean="0">
                <a:latin typeface="Times New Roman" pitchFamily="18" charset="0"/>
                <a:cs typeface="Times New Roman" pitchFamily="18" charset="0"/>
              </a:rPr>
              <a:t>Verschuere</a:t>
            </a:r>
            <a:r>
              <a:rPr lang="en-GB" sz="900" dirty="0" smtClean="0">
                <a:latin typeface="Times New Roman" pitchFamily="18" charset="0"/>
                <a:cs typeface="Times New Roman" pitchFamily="18" charset="0"/>
              </a:rPr>
              <a:t>, 2015).  </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     The purpose of research in this area is to help enhance public safety, to prevent offenders causing harm to themselves and others and finding better ways of rehabilitating offenders.</a:t>
            </a:r>
            <a:endParaRPr lang="en-GB" sz="900" dirty="0">
              <a:latin typeface="Times New Roman" pitchFamily="18" charset="0"/>
              <a:cs typeface="Times New Roman" pitchFamily="18" charset="0"/>
            </a:endParaRPr>
          </a:p>
        </p:txBody>
      </p:sp>
      <p:sp>
        <p:nvSpPr>
          <p:cNvPr id="24" name="Rounded Rectangle 23"/>
          <p:cNvSpPr/>
          <p:nvPr/>
        </p:nvSpPr>
        <p:spPr>
          <a:xfrm>
            <a:off x="627074" y="5682862"/>
            <a:ext cx="951084" cy="325853"/>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5" name="Rounded Rectangle 24"/>
          <p:cNvSpPr/>
          <p:nvPr/>
        </p:nvSpPr>
        <p:spPr>
          <a:xfrm>
            <a:off x="4943689" y="3599075"/>
            <a:ext cx="1462178" cy="302048"/>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6" name="Rounded Rectangle 25"/>
          <p:cNvSpPr/>
          <p:nvPr/>
        </p:nvSpPr>
        <p:spPr>
          <a:xfrm>
            <a:off x="4802644" y="7205589"/>
            <a:ext cx="1770792" cy="295693"/>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7" name="TextBox 26"/>
          <p:cNvSpPr txBox="1"/>
          <p:nvPr/>
        </p:nvSpPr>
        <p:spPr>
          <a:xfrm>
            <a:off x="766356" y="5707288"/>
            <a:ext cx="864096"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Method</a:t>
            </a:r>
            <a:endParaRPr lang="en-GB" sz="1200" b="1" dirty="0">
              <a:solidFill>
                <a:srgbClr val="F9ED05"/>
              </a:solidFill>
              <a:latin typeface="Times New Roman" pitchFamily="18" charset="0"/>
              <a:cs typeface="Times New Roman" pitchFamily="18" charset="0"/>
            </a:endParaRPr>
          </a:p>
        </p:txBody>
      </p:sp>
      <p:sp>
        <p:nvSpPr>
          <p:cNvPr id="28" name="TextBox 27"/>
          <p:cNvSpPr txBox="1"/>
          <p:nvPr/>
        </p:nvSpPr>
        <p:spPr>
          <a:xfrm>
            <a:off x="-1536" y="6142647"/>
            <a:ext cx="2236979" cy="2477601"/>
          </a:xfrm>
          <a:prstGeom prst="rect">
            <a:avLst/>
          </a:prstGeom>
          <a:noFill/>
        </p:spPr>
        <p:txBody>
          <a:bodyPr wrap="square" rtlCol="0">
            <a:spAutoFit/>
          </a:bodyPr>
          <a:lstStyle/>
          <a:p>
            <a:r>
              <a:rPr lang="en-GB" sz="1000" b="1" dirty="0" smtClean="0">
                <a:latin typeface="Times New Roman" pitchFamily="18" charset="0"/>
                <a:cs typeface="Times New Roman" pitchFamily="18" charset="0"/>
              </a:rPr>
              <a:t>Participants</a:t>
            </a:r>
          </a:p>
          <a:p>
            <a:r>
              <a:rPr lang="en-GB" sz="900" dirty="0" smtClean="0">
                <a:latin typeface="Times New Roman" pitchFamily="18" charset="0"/>
                <a:cs typeface="Times New Roman" pitchFamily="18" charset="0"/>
              </a:rPr>
              <a:t>Study one: 64 young men ranging between 12 and 17 years with a mean age of 16.7. whom have been consecutively admitted to Bluebird House – An NHS mixed gender, adolescent forensic, medium secure hospital</a:t>
            </a:r>
            <a:r>
              <a:rPr lang="en-GB" sz="900" dirty="0">
                <a:latin typeface="Times New Roman" pitchFamily="18" charset="0"/>
                <a:cs typeface="Times New Roman" pitchFamily="18" charset="0"/>
              </a:rPr>
              <a:t> </a:t>
            </a:r>
            <a:r>
              <a:rPr lang="en-GB" sz="900" dirty="0" smtClean="0">
                <a:latin typeface="Times New Roman" pitchFamily="18" charset="0"/>
                <a:cs typeface="Times New Roman" pitchFamily="18" charset="0"/>
              </a:rPr>
              <a:t>(Hill, Argent, </a:t>
            </a:r>
            <a:r>
              <a:rPr lang="en-GB" sz="900" dirty="0" err="1" smtClean="0">
                <a:latin typeface="Times New Roman" pitchFamily="18" charset="0"/>
                <a:cs typeface="Times New Roman" pitchFamily="18" charset="0"/>
              </a:rPr>
              <a:t>Lolley</a:t>
            </a:r>
            <a:r>
              <a:rPr lang="en-GB" sz="900" dirty="0" smtClean="0">
                <a:latin typeface="Times New Roman" pitchFamily="18" charset="0"/>
                <a:cs typeface="Times New Roman" pitchFamily="18" charset="0"/>
              </a:rPr>
              <a:t> &amp; Wallington, 2015).</a:t>
            </a:r>
            <a:r>
              <a:rPr lang="en-GB" sz="900" dirty="0" smtClean="0">
                <a:solidFill>
                  <a:srgbClr val="FF0000"/>
                </a:solidFill>
                <a:latin typeface="Times New Roman" pitchFamily="18" charset="0"/>
                <a:cs typeface="Times New Roman" pitchFamily="18" charset="0"/>
              </a:rPr>
              <a:t/>
            </a:r>
            <a:br>
              <a:rPr lang="en-GB" sz="900" dirty="0" smtClean="0">
                <a:solidFill>
                  <a:srgbClr val="FF0000"/>
                </a:solidFill>
                <a:latin typeface="Times New Roman" pitchFamily="18" charset="0"/>
                <a:cs typeface="Times New Roman" pitchFamily="18" charset="0"/>
              </a:rPr>
            </a:br>
            <a:r>
              <a:rPr lang="en-GB" sz="900" dirty="0">
                <a:solidFill>
                  <a:srgbClr val="00B0F0"/>
                </a:solidFill>
                <a:latin typeface="Times New Roman" pitchFamily="18" charset="0"/>
                <a:cs typeface="Times New Roman" pitchFamily="18" charset="0"/>
              </a:rPr>
              <a:t/>
            </a:r>
            <a:br>
              <a:rPr lang="en-GB" sz="900" dirty="0">
                <a:solidFill>
                  <a:srgbClr val="00B0F0"/>
                </a:solidFill>
                <a:latin typeface="Times New Roman" pitchFamily="18" charset="0"/>
                <a:cs typeface="Times New Roman" pitchFamily="18" charset="0"/>
              </a:rPr>
            </a:br>
            <a:r>
              <a:rPr lang="en-GB" sz="900" dirty="0" smtClean="0">
                <a:latin typeface="Times New Roman" pitchFamily="18" charset="0"/>
                <a:cs typeface="Times New Roman" pitchFamily="18" charset="0"/>
              </a:rPr>
              <a:t>Study two: 1074 undergraduate psychology students (71.2% Female) with a mean age of 20.12 years, ranging between 17 and 44) (</a:t>
            </a:r>
            <a:r>
              <a:rPr lang="en-GB" sz="900" dirty="0" err="1" smtClean="0">
                <a:latin typeface="Times New Roman" pitchFamily="18" charset="0"/>
                <a:cs typeface="Times New Roman" pitchFamily="18" charset="0"/>
              </a:rPr>
              <a:t>Conradi</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Boertien</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Vavus</a:t>
            </a:r>
            <a:r>
              <a:rPr lang="en-GB" sz="900" dirty="0" smtClean="0">
                <a:latin typeface="Times New Roman" pitchFamily="18" charset="0"/>
                <a:cs typeface="Times New Roman" pitchFamily="18" charset="0"/>
              </a:rPr>
              <a:t> &amp; </a:t>
            </a:r>
            <a:r>
              <a:rPr lang="en-GB" sz="900" dirty="0" err="1" smtClean="0">
                <a:latin typeface="Times New Roman" pitchFamily="18" charset="0"/>
                <a:cs typeface="Times New Roman" pitchFamily="18" charset="0"/>
              </a:rPr>
              <a:t>Verchuere</a:t>
            </a:r>
            <a:r>
              <a:rPr lang="en-GB" sz="900" dirty="0" smtClean="0">
                <a:latin typeface="Times New Roman" pitchFamily="18" charset="0"/>
                <a:cs typeface="Times New Roman" pitchFamily="18" charset="0"/>
              </a:rPr>
              <a:t>, 2015).</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
            </a:r>
            <a:br>
              <a:rPr lang="en-GB" sz="900" dirty="0" smtClean="0">
                <a:latin typeface="Times New Roman" pitchFamily="18" charset="0"/>
                <a:cs typeface="Times New Roman" pitchFamily="18" charset="0"/>
              </a:rPr>
            </a:br>
            <a:r>
              <a:rPr lang="en-GB" sz="1000" b="1" dirty="0" smtClean="0">
                <a:latin typeface="Times New Roman" pitchFamily="18" charset="0"/>
                <a:cs typeface="Times New Roman" pitchFamily="18" charset="0"/>
              </a:rPr>
              <a:t>Design</a:t>
            </a:r>
            <a:br>
              <a:rPr lang="en-GB" sz="1000" b="1"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Both studies included in this poster use correlation analysis.</a:t>
            </a:r>
          </a:p>
        </p:txBody>
      </p:sp>
      <p:cxnSp>
        <p:nvCxnSpPr>
          <p:cNvPr id="32" name="Straight Connector 31"/>
          <p:cNvCxnSpPr/>
          <p:nvPr/>
        </p:nvCxnSpPr>
        <p:spPr>
          <a:xfrm>
            <a:off x="2232579" y="2276134"/>
            <a:ext cx="0" cy="6832370"/>
          </a:xfrm>
          <a:prstGeom prst="line">
            <a:avLst/>
          </a:prstGeom>
          <a:ln/>
        </p:spPr>
        <p:style>
          <a:lnRef idx="1">
            <a:schemeClr val="dk1"/>
          </a:lnRef>
          <a:fillRef idx="0">
            <a:schemeClr val="dk1"/>
          </a:fillRef>
          <a:effectRef idx="0">
            <a:schemeClr val="dk1"/>
          </a:effectRef>
          <a:fontRef idx="minor">
            <a:schemeClr val="tx1"/>
          </a:fontRef>
        </p:style>
      </p:cxnSp>
      <p:cxnSp>
        <p:nvCxnSpPr>
          <p:cNvPr id="33" name="Straight Connector 32"/>
          <p:cNvCxnSpPr/>
          <p:nvPr/>
        </p:nvCxnSpPr>
        <p:spPr>
          <a:xfrm>
            <a:off x="4563126" y="2264069"/>
            <a:ext cx="0" cy="6844435"/>
          </a:xfrm>
          <a:prstGeom prst="line">
            <a:avLst/>
          </a:prstGeom>
          <a:ln/>
        </p:spPr>
        <p:style>
          <a:lnRef idx="1">
            <a:schemeClr val="dk1"/>
          </a:lnRef>
          <a:fillRef idx="0">
            <a:schemeClr val="dk1"/>
          </a:fillRef>
          <a:effectRef idx="0">
            <a:schemeClr val="dk1"/>
          </a:effectRef>
          <a:fontRef idx="minor">
            <a:schemeClr val="tx1"/>
          </a:fontRef>
        </p:style>
      </p:cxnSp>
      <p:sp>
        <p:nvSpPr>
          <p:cNvPr id="35" name="TextBox 34"/>
          <p:cNvSpPr txBox="1"/>
          <p:nvPr/>
        </p:nvSpPr>
        <p:spPr>
          <a:xfrm>
            <a:off x="5053895" y="3624124"/>
            <a:ext cx="1296144"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Study outcomes</a:t>
            </a:r>
            <a:endParaRPr lang="en-GB" sz="1200" b="1" dirty="0">
              <a:solidFill>
                <a:srgbClr val="F9ED05"/>
              </a:solidFill>
              <a:latin typeface="Times New Roman" pitchFamily="18" charset="0"/>
              <a:cs typeface="Times New Roman" pitchFamily="18" charset="0"/>
            </a:endParaRPr>
          </a:p>
        </p:txBody>
      </p:sp>
      <p:sp>
        <p:nvSpPr>
          <p:cNvPr id="41" name="TextBox 40"/>
          <p:cNvSpPr txBox="1"/>
          <p:nvPr/>
        </p:nvSpPr>
        <p:spPr>
          <a:xfrm>
            <a:off x="4868777" y="7205589"/>
            <a:ext cx="1823396"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Ethical considerations</a:t>
            </a:r>
            <a:endParaRPr lang="en-GB" sz="1200" b="1" dirty="0">
              <a:solidFill>
                <a:srgbClr val="F9ED05"/>
              </a:solidFill>
              <a:latin typeface="Times New Roman" pitchFamily="18" charset="0"/>
              <a:cs typeface="Times New Roman" pitchFamily="18" charset="0"/>
            </a:endParaRPr>
          </a:p>
        </p:txBody>
      </p:sp>
      <p:sp>
        <p:nvSpPr>
          <p:cNvPr id="2" name="TextBox 1"/>
          <p:cNvSpPr txBox="1"/>
          <p:nvPr/>
        </p:nvSpPr>
        <p:spPr>
          <a:xfrm>
            <a:off x="2245036" y="2264069"/>
            <a:ext cx="2318090" cy="7048083"/>
          </a:xfrm>
          <a:prstGeom prst="rect">
            <a:avLst/>
          </a:prstGeom>
          <a:noFill/>
        </p:spPr>
        <p:txBody>
          <a:bodyPr wrap="square" rtlCol="0">
            <a:spAutoFit/>
          </a:bodyPr>
          <a:lstStyle/>
          <a:p>
            <a:r>
              <a:rPr lang="en-GB" sz="1000" b="1" dirty="0" smtClean="0">
                <a:latin typeface="Times New Roman" pitchFamily="18" charset="0"/>
                <a:cs typeface="Times New Roman" pitchFamily="18" charset="0"/>
              </a:rPr>
              <a:t>Materials</a:t>
            </a:r>
            <a:r>
              <a:rPr lang="en-GB" sz="900" dirty="0" smtClean="0">
                <a:solidFill>
                  <a:schemeClr val="accent1"/>
                </a:solidFill>
                <a:latin typeface="Times New Roman" pitchFamily="18" charset="0"/>
                <a:cs typeface="Times New Roman" pitchFamily="18" charset="0"/>
              </a:rPr>
              <a:t/>
            </a:r>
            <a:br>
              <a:rPr lang="en-GB" sz="900" dirty="0" smtClean="0">
                <a:solidFill>
                  <a:schemeClr val="accent1"/>
                </a:solidFill>
                <a:latin typeface="Times New Roman" pitchFamily="18" charset="0"/>
                <a:cs typeface="Times New Roman" pitchFamily="18" charset="0"/>
              </a:rPr>
            </a:br>
            <a:r>
              <a:rPr lang="en-GB" sz="900" dirty="0" smtClean="0">
                <a:latin typeface="Times New Roman" pitchFamily="18" charset="0"/>
                <a:cs typeface="Times New Roman" pitchFamily="18" charset="0"/>
              </a:rPr>
              <a:t>Study one uses a range of hospital records to gather information that determines the personality traits of those admitted to Bluebird House.  These materials include; demographic information which states the age, ethnicity and length of stay. Clinical information containing the mental health Act 1983 that each individual was admitted under </a:t>
            </a:r>
            <a:r>
              <a:rPr lang="en-GB" sz="900" dirty="0">
                <a:latin typeface="Times New Roman" pitchFamily="18" charset="0"/>
                <a:cs typeface="Times New Roman" pitchFamily="18" charset="0"/>
              </a:rPr>
              <a:t>a</a:t>
            </a:r>
            <a:r>
              <a:rPr lang="en-GB" sz="900" dirty="0" smtClean="0">
                <a:latin typeface="Times New Roman" pitchFamily="18" charset="0"/>
                <a:cs typeface="Times New Roman" pitchFamily="18" charset="0"/>
              </a:rPr>
              <a:t>nd their assigned diagnostic category. Clinical diagnosis made by using the ICD-10 (The ICD-10 classification of mental and behavioural disorders, 1992). The 160 item self-report inventory (MACI)(</a:t>
            </a:r>
            <a:r>
              <a:rPr lang="en-GB" sz="900" dirty="0" err="1" smtClean="0">
                <a:latin typeface="Times New Roman" pitchFamily="18" charset="0"/>
                <a:cs typeface="Times New Roman" pitchFamily="18" charset="0"/>
              </a:rPr>
              <a:t>Millon</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Millon</a:t>
            </a:r>
            <a:r>
              <a:rPr lang="en-GB" sz="900" dirty="0" smtClean="0">
                <a:latin typeface="Times New Roman" pitchFamily="18" charset="0"/>
                <a:cs typeface="Times New Roman" pitchFamily="18" charset="0"/>
              </a:rPr>
              <a:t>, David, &amp; </a:t>
            </a:r>
            <a:r>
              <a:rPr lang="en-GB" sz="900" dirty="0" err="1" smtClean="0">
                <a:latin typeface="Times New Roman" pitchFamily="18" charset="0"/>
                <a:cs typeface="Times New Roman" pitchFamily="18" charset="0"/>
              </a:rPr>
              <a:t>Gossman</a:t>
            </a:r>
            <a:r>
              <a:rPr lang="en-GB" sz="900" dirty="0" smtClean="0">
                <a:latin typeface="Times New Roman" pitchFamily="18" charset="0"/>
                <a:cs typeface="Times New Roman" pitchFamily="18" charset="0"/>
              </a:rPr>
              <a:t>, 2006 As </a:t>
            </a:r>
            <a:r>
              <a:rPr lang="en-GB" sz="900" dirty="0">
                <a:latin typeface="Times New Roman" pitchFamily="18" charset="0"/>
                <a:cs typeface="Times New Roman" pitchFamily="18" charset="0"/>
              </a:rPr>
              <a:t>cited </a:t>
            </a:r>
            <a:r>
              <a:rPr lang="en-GB" sz="900" dirty="0" smtClean="0">
                <a:latin typeface="Times New Roman" pitchFamily="18" charset="0"/>
                <a:cs typeface="Times New Roman" pitchFamily="18" charset="0"/>
              </a:rPr>
              <a:t>in Hill</a:t>
            </a:r>
            <a:r>
              <a:rPr lang="en-GB" sz="900" dirty="0">
                <a:latin typeface="Times New Roman" pitchFamily="18" charset="0"/>
                <a:cs typeface="Times New Roman" pitchFamily="18" charset="0"/>
              </a:rPr>
              <a:t>, Argent, </a:t>
            </a:r>
            <a:r>
              <a:rPr lang="en-GB" sz="900" dirty="0" err="1">
                <a:latin typeface="Times New Roman" pitchFamily="18" charset="0"/>
                <a:cs typeface="Times New Roman" pitchFamily="18" charset="0"/>
              </a:rPr>
              <a:t>Lolley</a:t>
            </a:r>
            <a:r>
              <a:rPr lang="en-GB" sz="900" dirty="0">
                <a:latin typeface="Times New Roman" pitchFamily="18" charset="0"/>
                <a:cs typeface="Times New Roman" pitchFamily="18" charset="0"/>
              </a:rPr>
              <a:t> &amp; Wallington, </a:t>
            </a:r>
            <a:r>
              <a:rPr lang="en-GB" sz="900" dirty="0" smtClean="0">
                <a:latin typeface="Times New Roman" pitchFamily="18" charset="0"/>
                <a:cs typeface="Times New Roman" pitchFamily="18" charset="0"/>
              </a:rPr>
              <a:t>2015) and </a:t>
            </a:r>
            <a:r>
              <a:rPr lang="en-GB" sz="900" dirty="0">
                <a:latin typeface="Times New Roman" pitchFamily="18" charset="0"/>
                <a:cs typeface="Times New Roman" pitchFamily="18" charset="0"/>
              </a:rPr>
              <a:t>t</a:t>
            </a:r>
            <a:r>
              <a:rPr lang="en-GB" sz="900" dirty="0" smtClean="0">
                <a:latin typeface="Times New Roman" pitchFamily="18" charset="0"/>
                <a:cs typeface="Times New Roman" pitchFamily="18" charset="0"/>
              </a:rPr>
              <a:t>he structured assessment of violence risk in youth (SAVRY)(</a:t>
            </a:r>
            <a:r>
              <a:rPr lang="en-GB" sz="900" dirty="0" err="1" smtClean="0">
                <a:latin typeface="Times New Roman" pitchFamily="18" charset="0"/>
                <a:cs typeface="Times New Roman" pitchFamily="18" charset="0"/>
              </a:rPr>
              <a:t>Borum</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Bartel</a:t>
            </a:r>
            <a:r>
              <a:rPr lang="en-GB" sz="900" dirty="0" smtClean="0">
                <a:latin typeface="Times New Roman" pitchFamily="18" charset="0"/>
                <a:cs typeface="Times New Roman" pitchFamily="18" charset="0"/>
              </a:rPr>
              <a:t> &amp; Forth, 2003. As </a:t>
            </a:r>
            <a:r>
              <a:rPr lang="en-GB" sz="900" dirty="0">
                <a:latin typeface="Times New Roman" pitchFamily="18" charset="0"/>
                <a:cs typeface="Times New Roman" pitchFamily="18" charset="0"/>
              </a:rPr>
              <a:t>cited </a:t>
            </a:r>
            <a:r>
              <a:rPr lang="en-GB" sz="900" dirty="0" smtClean="0">
                <a:latin typeface="Times New Roman" pitchFamily="18" charset="0"/>
                <a:cs typeface="Times New Roman" pitchFamily="18" charset="0"/>
              </a:rPr>
              <a:t>in Hill</a:t>
            </a:r>
            <a:r>
              <a:rPr lang="en-GB" sz="900" dirty="0">
                <a:latin typeface="Times New Roman" pitchFamily="18" charset="0"/>
                <a:cs typeface="Times New Roman" pitchFamily="18" charset="0"/>
              </a:rPr>
              <a:t>, Argent, </a:t>
            </a:r>
            <a:r>
              <a:rPr lang="en-GB" sz="900" dirty="0" err="1">
                <a:latin typeface="Times New Roman" pitchFamily="18" charset="0"/>
                <a:cs typeface="Times New Roman" pitchFamily="18" charset="0"/>
              </a:rPr>
              <a:t>Lolley</a:t>
            </a:r>
            <a:r>
              <a:rPr lang="en-GB" sz="900" dirty="0">
                <a:latin typeface="Times New Roman" pitchFamily="18" charset="0"/>
                <a:cs typeface="Times New Roman" pitchFamily="18" charset="0"/>
              </a:rPr>
              <a:t> &amp; Wallington, 2015  </a:t>
            </a:r>
            <a:r>
              <a:rPr lang="en-GB" sz="900" dirty="0" smtClean="0">
                <a:latin typeface="Times New Roman" pitchFamily="18" charset="0"/>
                <a:cs typeface="Times New Roman" pitchFamily="18" charset="0"/>
              </a:rPr>
              <a:t>).</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     Study two uses The Youth Psychotic traits inventory (</a:t>
            </a:r>
            <a:r>
              <a:rPr lang="en-GB" sz="900" dirty="0">
                <a:latin typeface="Times New Roman" pitchFamily="18" charset="0"/>
                <a:cs typeface="Times New Roman" pitchFamily="18" charset="0"/>
              </a:rPr>
              <a:t>YPI) (</a:t>
            </a:r>
            <a:r>
              <a:rPr lang="en-GB" sz="900" dirty="0" err="1">
                <a:latin typeface="Times New Roman" pitchFamily="18" charset="0"/>
                <a:cs typeface="Times New Roman" pitchFamily="18" charset="0"/>
              </a:rPr>
              <a:t>Andershed</a:t>
            </a:r>
            <a:r>
              <a:rPr lang="en-GB" sz="900" dirty="0">
                <a:latin typeface="Times New Roman" pitchFamily="18" charset="0"/>
                <a:cs typeface="Times New Roman" pitchFamily="18" charset="0"/>
              </a:rPr>
              <a:t>, Kerr, </a:t>
            </a:r>
            <a:r>
              <a:rPr lang="en-GB" sz="900" dirty="0" err="1">
                <a:latin typeface="Times New Roman" pitchFamily="18" charset="0"/>
                <a:cs typeface="Times New Roman" pitchFamily="18" charset="0"/>
              </a:rPr>
              <a:t>Stattin</a:t>
            </a:r>
            <a:r>
              <a:rPr lang="en-GB" sz="900" dirty="0">
                <a:latin typeface="Times New Roman" pitchFamily="18" charset="0"/>
                <a:cs typeface="Times New Roman" pitchFamily="18" charset="0"/>
              </a:rPr>
              <a:t> &amp; </a:t>
            </a:r>
            <a:r>
              <a:rPr lang="en-GB" sz="900" dirty="0" err="1">
                <a:latin typeface="Times New Roman" pitchFamily="18" charset="0"/>
                <a:cs typeface="Times New Roman" pitchFamily="18" charset="0"/>
              </a:rPr>
              <a:t>Levander</a:t>
            </a:r>
            <a:r>
              <a:rPr lang="en-GB" sz="900" dirty="0">
                <a:latin typeface="Times New Roman" pitchFamily="18" charset="0"/>
                <a:cs typeface="Times New Roman" pitchFamily="18" charset="0"/>
              </a:rPr>
              <a:t>, </a:t>
            </a:r>
            <a:r>
              <a:rPr lang="en-GB" sz="900" dirty="0" smtClean="0">
                <a:latin typeface="Times New Roman" pitchFamily="18" charset="0"/>
                <a:cs typeface="Times New Roman" pitchFamily="18" charset="0"/>
              </a:rPr>
              <a:t>2001 As cited in </a:t>
            </a:r>
            <a:r>
              <a:rPr lang="nl-NL" sz="900" dirty="0">
                <a:latin typeface="Times New Roman" pitchFamily="18" charset="0"/>
                <a:cs typeface="Times New Roman" pitchFamily="18" charset="0"/>
              </a:rPr>
              <a:t>Conradi, Boertien, Vavus &amp; Verchuere, 2015).</a:t>
            </a:r>
            <a:r>
              <a:rPr lang="en-GB" sz="900" dirty="0" smtClean="0">
                <a:latin typeface="Times New Roman" pitchFamily="18" charset="0"/>
                <a:cs typeface="Times New Roman" pitchFamily="18" charset="0"/>
              </a:rPr>
              <a:t>  This is a fifty item self-report measure covering three dimensions; Callous-unemotional, grandiose-manipulative and impulsive-irresponsible. This is to measure psychotic like traits. The ECR </a:t>
            </a:r>
            <a:r>
              <a:rPr lang="en-GB" sz="900" dirty="0">
                <a:latin typeface="Times New Roman" pitchFamily="18" charset="0"/>
                <a:cs typeface="Times New Roman" pitchFamily="18" charset="0"/>
              </a:rPr>
              <a:t>questionnaire (Brennan, Clarke &amp;nShaver,1998</a:t>
            </a:r>
            <a:r>
              <a:rPr lang="en-GB" sz="900" dirty="0" smtClean="0">
                <a:latin typeface="Times New Roman" pitchFamily="18" charset="0"/>
                <a:cs typeface="Times New Roman" pitchFamily="18" charset="0"/>
              </a:rPr>
              <a:t>) </a:t>
            </a:r>
            <a:r>
              <a:rPr lang="en-GB" sz="900" dirty="0">
                <a:latin typeface="Times New Roman" pitchFamily="18" charset="0"/>
                <a:cs typeface="Times New Roman" pitchFamily="18" charset="0"/>
              </a:rPr>
              <a:t>was </a:t>
            </a:r>
            <a:r>
              <a:rPr lang="en-GB" sz="900" dirty="0" smtClean="0">
                <a:latin typeface="Times New Roman" pitchFamily="18" charset="0"/>
                <a:cs typeface="Times New Roman" pitchFamily="18" charset="0"/>
              </a:rPr>
              <a:t>also used to measure adult attachment and looks into anxiety related to rejection and abandonment as well as </a:t>
            </a:r>
            <a:r>
              <a:rPr lang="en-GB" sz="900" dirty="0">
                <a:latin typeface="Times New Roman" pitchFamily="18" charset="0"/>
                <a:cs typeface="Times New Roman" pitchFamily="18" charset="0"/>
              </a:rPr>
              <a:t>avoidance</a:t>
            </a:r>
            <a:r>
              <a:rPr lang="en-GB" sz="900" dirty="0" smtClean="0">
                <a:latin typeface="Times New Roman" pitchFamily="18" charset="0"/>
                <a:cs typeface="Times New Roman" pitchFamily="18" charset="0"/>
              </a:rPr>
              <a:t>.</a:t>
            </a:r>
            <a:br>
              <a:rPr lang="en-GB" sz="900" dirty="0" smtClean="0">
                <a:latin typeface="Times New Roman" pitchFamily="18" charset="0"/>
                <a:cs typeface="Times New Roman" pitchFamily="18" charset="0"/>
              </a:rPr>
            </a:br>
            <a:r>
              <a:rPr lang="en-GB" sz="900" dirty="0">
                <a:latin typeface="Times New Roman" pitchFamily="18" charset="0"/>
                <a:cs typeface="Times New Roman" pitchFamily="18" charset="0"/>
              </a:rPr>
              <a:t/>
            </a:r>
            <a:br>
              <a:rPr lang="en-GB" sz="900" dirty="0">
                <a:latin typeface="Times New Roman" pitchFamily="18" charset="0"/>
                <a:cs typeface="Times New Roman" pitchFamily="18" charset="0"/>
              </a:rPr>
            </a:br>
            <a:r>
              <a:rPr lang="en-GB" sz="1000" b="1" dirty="0">
                <a:latin typeface="Times New Roman" pitchFamily="18" charset="0"/>
                <a:cs typeface="Times New Roman" pitchFamily="18" charset="0"/>
              </a:rPr>
              <a:t>Procedure</a:t>
            </a:r>
            <a:r>
              <a:rPr lang="en-GB" sz="900" dirty="0">
                <a:latin typeface="Times New Roman" pitchFamily="18" charset="0"/>
                <a:cs typeface="Times New Roman" pitchFamily="18" charset="0"/>
              </a:rPr>
              <a:t/>
            </a:r>
            <a:br>
              <a:rPr lang="en-GB" sz="900" dirty="0">
                <a:latin typeface="Times New Roman" pitchFamily="18" charset="0"/>
                <a:cs typeface="Times New Roman" pitchFamily="18" charset="0"/>
              </a:rPr>
            </a:br>
            <a:r>
              <a:rPr lang="en-GB" sz="900" dirty="0">
                <a:latin typeface="Times New Roman" pitchFamily="18" charset="0"/>
                <a:cs typeface="Times New Roman" pitchFamily="18" charset="0"/>
              </a:rPr>
              <a:t>Over the course of study one, the MACI is completed by each individual on admission to Bluebird house, this is then used to assign them to one of three categories; Personality patterns, expressed concerns or clinical syndromes, this aims to identify any personal problems. Following this, information is gathered by conducting interviews with the individual and/or their caregivers, along with any incident reports. This is used to structure the SAVRY report.  Correlation analyses was then conducted using all the gathered information to determine a trait. </a:t>
            </a:r>
          </a:p>
          <a:p>
            <a:r>
              <a:rPr lang="en-GB" sz="900" dirty="0" smtClean="0">
                <a:solidFill>
                  <a:schemeClr val="accent1"/>
                </a:solidFill>
              </a:rPr>
              <a:t/>
            </a:r>
            <a:br>
              <a:rPr lang="en-GB" sz="900" dirty="0" smtClean="0">
                <a:solidFill>
                  <a:schemeClr val="accent1"/>
                </a:solidFill>
              </a:rPr>
            </a:br>
            <a:endParaRPr lang="en-GB" sz="900" dirty="0">
              <a:solidFill>
                <a:schemeClr val="accent1"/>
              </a:solidFill>
            </a:endParaRPr>
          </a:p>
        </p:txBody>
      </p:sp>
      <p:sp>
        <p:nvSpPr>
          <p:cNvPr id="5" name="TextBox 4"/>
          <p:cNvSpPr txBox="1"/>
          <p:nvPr/>
        </p:nvSpPr>
        <p:spPr>
          <a:xfrm>
            <a:off x="4595986" y="3912318"/>
            <a:ext cx="2184109" cy="3277820"/>
          </a:xfrm>
          <a:prstGeom prst="rect">
            <a:avLst/>
          </a:prstGeom>
          <a:noFill/>
        </p:spPr>
        <p:txBody>
          <a:bodyPr wrap="square" rtlCol="0">
            <a:spAutoFit/>
          </a:bodyPr>
          <a:lstStyle/>
          <a:p>
            <a:r>
              <a:rPr lang="en-GB" sz="900" dirty="0" smtClean="0">
                <a:latin typeface="Times New Roman" pitchFamily="18" charset="0"/>
                <a:cs typeface="Times New Roman" pitchFamily="18" charset="0"/>
              </a:rPr>
              <a:t>Results from the MACI and SAVRY risk assessments in study one found similar results. It most that most individuals admitted had a history of parental criminality, family discord and were often substance users. </a:t>
            </a:r>
            <a:r>
              <a:rPr lang="en-GB" sz="900" dirty="0" smtClean="0">
                <a:latin typeface="Times New Roman" pitchFamily="18" charset="0"/>
                <a:cs typeface="Times New Roman" pitchFamily="18" charset="0"/>
              </a:rPr>
              <a:t>Figures have also shown that youths with high levels of violent behaviours had often experienced neglect or abuse during childhood. (Smith &amp; Thornberry, 1995, Cited in Hill, Argent, </a:t>
            </a:r>
            <a:r>
              <a:rPr lang="en-GB" sz="900" dirty="0" err="1" smtClean="0">
                <a:latin typeface="Times New Roman" pitchFamily="18" charset="0"/>
                <a:cs typeface="Times New Roman" pitchFamily="18" charset="0"/>
              </a:rPr>
              <a:t>Lolley</a:t>
            </a:r>
            <a:r>
              <a:rPr lang="en-GB" sz="900" dirty="0" smtClean="0">
                <a:latin typeface="Times New Roman" pitchFamily="18" charset="0"/>
                <a:cs typeface="Times New Roman" pitchFamily="18" charset="0"/>
              </a:rPr>
              <a:t> &amp; Wallington, 2015).</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Study two found that age was positively related to psychopathy traits and attachment avoidance. It was also found that men reported to have higher levels of psychotic traits but lower levels of attachment than women</a:t>
            </a:r>
            <a:r>
              <a:rPr lang="en-GB" sz="900" dirty="0" smtClean="0">
                <a:latin typeface="Times New Roman" pitchFamily="18" charset="0"/>
                <a:cs typeface="Times New Roman" pitchFamily="18" charset="0"/>
              </a:rPr>
              <a:t>. These studies offer a better insight into understanding the issue’s surrounding violent behaviours and possible causes. With further research it may be possible to create appropriate interventions and therapies to help lower crime rates and reoffending.</a:t>
            </a:r>
            <a:endParaRPr lang="en-GB" sz="900" dirty="0">
              <a:latin typeface="Times New Roman" pitchFamily="18" charset="0"/>
              <a:cs typeface="Times New Roman" pitchFamily="18" charset="0"/>
            </a:endParaRPr>
          </a:p>
        </p:txBody>
      </p:sp>
      <p:sp>
        <p:nvSpPr>
          <p:cNvPr id="7" name="TextBox 6"/>
          <p:cNvSpPr txBox="1"/>
          <p:nvPr/>
        </p:nvSpPr>
        <p:spPr>
          <a:xfrm>
            <a:off x="4564614" y="2123728"/>
            <a:ext cx="2189856" cy="1477328"/>
          </a:xfrm>
          <a:prstGeom prst="rect">
            <a:avLst/>
          </a:prstGeom>
          <a:noFill/>
        </p:spPr>
        <p:txBody>
          <a:bodyPr wrap="square" rtlCol="0">
            <a:spAutoFit/>
          </a:bodyPr>
          <a:lstStyle/>
          <a:p>
            <a:r>
              <a:rPr lang="en-GB" sz="900" dirty="0" smtClean="0">
                <a:latin typeface="Times New Roman" pitchFamily="18" charset="0"/>
                <a:cs typeface="Times New Roman" pitchFamily="18" charset="0"/>
              </a:rPr>
              <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The participants in study two were first asked to complete</a:t>
            </a:r>
          </a:p>
          <a:p>
            <a:r>
              <a:rPr lang="en-GB" sz="900" dirty="0" smtClean="0">
                <a:latin typeface="Times New Roman" pitchFamily="18" charset="0"/>
                <a:cs typeface="Times New Roman" pitchFamily="18" charset="0"/>
              </a:rPr>
              <a:t>The ECR followed by the YPI. The two variables were then correlated to determine if there is a relationship between them. Secondly the two correlations were compared with </a:t>
            </a:r>
            <a:r>
              <a:rPr lang="en-GB" sz="900" dirty="0" err="1" smtClean="0">
                <a:latin typeface="Times New Roman" pitchFamily="18" charset="0"/>
                <a:cs typeface="Times New Roman" pitchFamily="18" charset="0"/>
              </a:rPr>
              <a:t>Steiger’s</a:t>
            </a:r>
            <a:r>
              <a:rPr lang="en-GB" sz="900" dirty="0" smtClean="0">
                <a:latin typeface="Times New Roman" pitchFamily="18" charset="0"/>
                <a:cs typeface="Times New Roman" pitchFamily="18" charset="0"/>
              </a:rPr>
              <a:t> </a:t>
            </a:r>
            <a:r>
              <a:rPr lang="en-GB" sz="900" dirty="0" smtClean="0">
                <a:latin typeface="Times New Roman" pitchFamily="18" charset="0"/>
                <a:cs typeface="Times New Roman" pitchFamily="18" charset="0"/>
              </a:rPr>
              <a:t>Z test for dependant correlations and to check if age and/or gender influence the outcome. </a:t>
            </a:r>
            <a:endParaRPr lang="en-GB" sz="900" dirty="0">
              <a:latin typeface="Times New Roman" pitchFamily="18" charset="0"/>
              <a:cs typeface="Times New Roman" pitchFamily="18" charset="0"/>
            </a:endParaRPr>
          </a:p>
        </p:txBody>
      </p:sp>
      <p:sp>
        <p:nvSpPr>
          <p:cNvPr id="8" name="TextBox 7"/>
          <p:cNvSpPr txBox="1"/>
          <p:nvPr/>
        </p:nvSpPr>
        <p:spPr>
          <a:xfrm>
            <a:off x="4609913" y="7524328"/>
            <a:ext cx="2184109" cy="1477328"/>
          </a:xfrm>
          <a:prstGeom prst="rect">
            <a:avLst/>
          </a:prstGeom>
          <a:noFill/>
        </p:spPr>
        <p:txBody>
          <a:bodyPr wrap="square" rtlCol="0">
            <a:spAutoFit/>
          </a:bodyPr>
          <a:lstStyle/>
          <a:p>
            <a:r>
              <a:rPr lang="en-GB" sz="900" dirty="0" smtClean="0">
                <a:latin typeface="Times New Roman" pitchFamily="18" charset="0"/>
                <a:cs typeface="Times New Roman" pitchFamily="18" charset="0"/>
              </a:rPr>
              <a:t>Both studies were approved by the BPS Code of Ethics and no ethical issue’s were reported. However, there was no mention of participants giving consent.  </a:t>
            </a:r>
            <a:r>
              <a:rPr lang="en-GB" sz="900" dirty="0" smtClean="0">
                <a:latin typeface="Times New Roman" pitchFamily="18" charset="0"/>
                <a:cs typeface="Times New Roman" pitchFamily="18" charset="0"/>
              </a:rPr>
              <a:t>Also, when working with vulnerable adults and adolescents it is important to remember that gaining consent may be difficult due to the problems surrounding the individual, i.e. An adolescent coming from an abusive household. </a:t>
            </a:r>
            <a:endParaRPr lang="en-GB" sz="900" dirty="0">
              <a:latin typeface="Times New Roman" pitchFamily="18" charset="0"/>
              <a:cs typeface="Times New Roman" pitchFamily="18" charset="0"/>
            </a:endParaRPr>
          </a:p>
        </p:txBody>
      </p:sp>
      <p:sp>
        <p:nvSpPr>
          <p:cNvPr id="10" name="TextBox 9"/>
          <p:cNvSpPr txBox="1"/>
          <p:nvPr/>
        </p:nvSpPr>
        <p:spPr>
          <a:xfrm>
            <a:off x="4802644" y="906938"/>
            <a:ext cx="896399" cy="230832"/>
          </a:xfrm>
          <a:prstGeom prst="rect">
            <a:avLst/>
          </a:prstGeom>
          <a:noFill/>
        </p:spPr>
        <p:txBody>
          <a:bodyPr wrap="none" rtlCol="0">
            <a:spAutoFit/>
          </a:bodyPr>
          <a:lstStyle/>
          <a:p>
            <a:r>
              <a:rPr lang="en-GB" sz="900" dirty="0" smtClean="0">
                <a:latin typeface="Times New Roman" pitchFamily="18" charset="0"/>
                <a:cs typeface="Times New Roman" pitchFamily="18" charset="0"/>
              </a:rPr>
              <a:t>By Amy Locke</a:t>
            </a:r>
            <a:endParaRPr lang="en-GB" sz="900" dirty="0">
              <a:latin typeface="Times New Roman" pitchFamily="18" charset="0"/>
              <a:cs typeface="Times New Roman" pitchFamily="18"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2916" y="18816"/>
            <a:ext cx="842349" cy="989057"/>
          </a:xfrm>
          <a:prstGeom prst="rect">
            <a:avLst/>
          </a:prstGeom>
        </p:spPr>
      </p:pic>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06" y="0"/>
            <a:ext cx="842349" cy="989057"/>
          </a:xfrm>
          <a:prstGeom prst="rect">
            <a:avLst/>
          </a:prstGeom>
        </p:spPr>
      </p:pic>
      <p:sp>
        <p:nvSpPr>
          <p:cNvPr id="3" name="TextBox 2"/>
          <p:cNvSpPr txBox="1"/>
          <p:nvPr/>
        </p:nvSpPr>
        <p:spPr>
          <a:xfrm>
            <a:off x="973940" y="893720"/>
            <a:ext cx="595035" cy="230832"/>
          </a:xfrm>
          <a:prstGeom prst="rect">
            <a:avLst/>
          </a:prstGeom>
          <a:noFill/>
        </p:spPr>
        <p:txBody>
          <a:bodyPr wrap="none" rtlCol="0">
            <a:spAutoFit/>
          </a:bodyPr>
          <a:lstStyle/>
          <a:p>
            <a:r>
              <a:rPr lang="en-GB" sz="900" dirty="0" smtClean="0">
                <a:latin typeface="Times New Roman" pitchFamily="18" charset="0"/>
                <a:cs typeface="Times New Roman" pitchFamily="18" charset="0"/>
              </a:rPr>
              <a:t>UWTSD</a:t>
            </a:r>
            <a:endParaRPr lang="en-GB" sz="900" dirty="0">
              <a:latin typeface="Times New Roman" pitchFamily="18" charset="0"/>
              <a:cs typeface="Times New Roman" pitchFamily="18" charset="0"/>
            </a:endParaRPr>
          </a:p>
        </p:txBody>
      </p:sp>
    </p:spTree>
    <p:extLst>
      <p:ext uri="{BB962C8B-B14F-4D97-AF65-F5344CB8AC3E}">
        <p14:creationId xmlns:p14="http://schemas.microsoft.com/office/powerpoint/2010/main" val="3140354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6858000" cy="2123658"/>
          </a:xfrm>
          <a:prstGeom prst="rect">
            <a:avLst/>
          </a:prstGeom>
          <a:noFill/>
        </p:spPr>
        <p:txBody>
          <a:bodyPr wrap="square" rtlCol="0">
            <a:spAutoFit/>
          </a:bodyPr>
          <a:lstStyle/>
          <a:p>
            <a:r>
              <a:rPr lang="en-GB" sz="1200" b="1" dirty="0" smtClean="0">
                <a:solidFill>
                  <a:srgbClr val="323232"/>
                </a:solidFill>
                <a:latin typeface="Times New Roman"/>
              </a:rPr>
              <a:t>References</a:t>
            </a:r>
          </a:p>
          <a:p>
            <a:endParaRPr lang="en-GB" sz="1200" dirty="0">
              <a:solidFill>
                <a:srgbClr val="323232"/>
              </a:solidFill>
              <a:latin typeface="Times New Roman"/>
            </a:endParaRPr>
          </a:p>
          <a:p>
            <a:r>
              <a:rPr lang="en-GB" sz="1200" dirty="0" err="1" smtClean="0">
                <a:solidFill>
                  <a:srgbClr val="323232"/>
                </a:solidFill>
                <a:latin typeface="Times New Roman"/>
              </a:rPr>
              <a:t>Conradi</a:t>
            </a:r>
            <a:r>
              <a:rPr lang="en-GB" sz="1200" dirty="0">
                <a:solidFill>
                  <a:srgbClr val="323232"/>
                </a:solidFill>
                <a:latin typeface="Times New Roman"/>
              </a:rPr>
              <a:t>, H. J., </a:t>
            </a:r>
            <a:r>
              <a:rPr lang="en-GB" sz="1200" dirty="0" err="1">
                <a:solidFill>
                  <a:srgbClr val="323232"/>
                </a:solidFill>
                <a:latin typeface="Times New Roman"/>
              </a:rPr>
              <a:t>Boertien</a:t>
            </a:r>
            <a:r>
              <a:rPr lang="en-GB" sz="1200" dirty="0">
                <a:solidFill>
                  <a:srgbClr val="323232"/>
                </a:solidFill>
                <a:latin typeface="Times New Roman"/>
              </a:rPr>
              <a:t>, S. D., </a:t>
            </a:r>
            <a:r>
              <a:rPr lang="en-GB" sz="1200" dirty="0" err="1">
                <a:solidFill>
                  <a:srgbClr val="323232"/>
                </a:solidFill>
                <a:latin typeface="Times New Roman"/>
              </a:rPr>
              <a:t>Cavus</a:t>
            </a:r>
            <a:r>
              <a:rPr lang="en-GB" sz="1200" dirty="0">
                <a:solidFill>
                  <a:srgbClr val="323232"/>
                </a:solidFill>
                <a:latin typeface="Times New Roman"/>
              </a:rPr>
              <a:t>, H., &amp; </a:t>
            </a:r>
            <a:r>
              <a:rPr lang="en-GB" sz="1200" dirty="0" err="1">
                <a:solidFill>
                  <a:srgbClr val="323232"/>
                </a:solidFill>
                <a:latin typeface="Times New Roman"/>
              </a:rPr>
              <a:t>Verschuere</a:t>
            </a:r>
            <a:r>
              <a:rPr lang="en-GB" sz="1200" dirty="0">
                <a:solidFill>
                  <a:srgbClr val="323232"/>
                </a:solidFill>
                <a:latin typeface="Times New Roman"/>
              </a:rPr>
              <a:t>, B. (2015). Examining psychology </a:t>
            </a:r>
            <a:r>
              <a:rPr lang="en-GB" sz="1200" dirty="0" smtClean="0">
                <a:solidFill>
                  <a:srgbClr val="323232"/>
                </a:solidFill>
                <a:latin typeface="Times New Roman"/>
              </a:rPr>
              <a:t>   </a:t>
            </a:r>
          </a:p>
          <a:p>
            <a:r>
              <a:rPr lang="en-GB" sz="1200" dirty="0" smtClean="0">
                <a:solidFill>
                  <a:srgbClr val="323232"/>
                </a:solidFill>
                <a:latin typeface="Times New Roman"/>
              </a:rPr>
              <a:t>   from </a:t>
            </a:r>
            <a:r>
              <a:rPr lang="en-GB" sz="1200" dirty="0">
                <a:solidFill>
                  <a:srgbClr val="323232"/>
                </a:solidFill>
                <a:latin typeface="Times New Roman"/>
              </a:rPr>
              <a:t>an attachment perspective: the role of fear of rejection and </a:t>
            </a:r>
            <a:r>
              <a:rPr lang="en-GB" sz="1200" dirty="0" smtClean="0">
                <a:solidFill>
                  <a:srgbClr val="323232"/>
                </a:solidFill>
                <a:latin typeface="Times New Roman"/>
              </a:rPr>
              <a:t>abandonment.</a:t>
            </a:r>
            <a:r>
              <a:rPr lang="en-GB" sz="1200" dirty="0">
                <a:solidFill>
                  <a:srgbClr val="323232"/>
                </a:solidFill>
                <a:latin typeface="Times New Roman"/>
              </a:rPr>
              <a:t> </a:t>
            </a:r>
            <a:r>
              <a:rPr lang="en-GB" sz="1200" i="1" dirty="0">
                <a:solidFill>
                  <a:srgbClr val="323232"/>
                </a:solidFill>
                <a:latin typeface="Times New Roman"/>
              </a:rPr>
              <a:t>The journal of </a:t>
            </a:r>
            <a:r>
              <a:rPr lang="en-GB" sz="1200" i="1" dirty="0" smtClean="0">
                <a:solidFill>
                  <a:srgbClr val="323232"/>
                </a:solidFill>
                <a:latin typeface="Times New Roman"/>
              </a:rPr>
              <a:t> </a:t>
            </a:r>
          </a:p>
          <a:p>
            <a:r>
              <a:rPr lang="en-GB" sz="1200" i="1" dirty="0">
                <a:solidFill>
                  <a:srgbClr val="323232"/>
                </a:solidFill>
                <a:latin typeface="Times New Roman"/>
              </a:rPr>
              <a:t> </a:t>
            </a:r>
            <a:r>
              <a:rPr lang="en-GB" sz="1200" i="1" dirty="0" smtClean="0">
                <a:solidFill>
                  <a:srgbClr val="323232"/>
                </a:solidFill>
                <a:latin typeface="Times New Roman"/>
              </a:rPr>
              <a:t>  forensic </a:t>
            </a:r>
            <a:r>
              <a:rPr lang="en-GB" sz="1200" i="1" dirty="0">
                <a:solidFill>
                  <a:srgbClr val="323232"/>
                </a:solidFill>
                <a:latin typeface="Times New Roman"/>
              </a:rPr>
              <a:t>psychiatry &amp; psychology,27</a:t>
            </a:r>
            <a:r>
              <a:rPr lang="en-GB" sz="1200" dirty="0">
                <a:solidFill>
                  <a:srgbClr val="323232"/>
                </a:solidFill>
                <a:latin typeface="Times New Roman"/>
              </a:rPr>
              <a:t>(1), </a:t>
            </a:r>
            <a:r>
              <a:rPr lang="en-GB" sz="1200" dirty="0" smtClean="0">
                <a:solidFill>
                  <a:srgbClr val="323232"/>
                </a:solidFill>
                <a:latin typeface="Times New Roman"/>
              </a:rPr>
              <a:t>92-109.</a:t>
            </a:r>
            <a:r>
              <a:rPr lang="en-GB" sz="1200" dirty="0" smtClean="0">
                <a:solidFill>
                  <a:srgbClr val="323232"/>
                </a:solidFill>
                <a:latin typeface="Times New Roman"/>
                <a:hlinkClick r:id="rId2"/>
              </a:rPr>
              <a:t> http</a:t>
            </a:r>
            <a:r>
              <a:rPr lang="en-GB" sz="1200" dirty="0">
                <a:solidFill>
                  <a:srgbClr val="323232"/>
                </a:solidFill>
                <a:latin typeface="Times New Roman"/>
                <a:hlinkClick r:id="rId2"/>
              </a:rPr>
              <a:t>://</a:t>
            </a:r>
            <a:r>
              <a:rPr lang="en-GB" sz="1200" dirty="0" smtClean="0">
                <a:solidFill>
                  <a:srgbClr val="323232"/>
                </a:solidFill>
                <a:latin typeface="Times New Roman"/>
                <a:hlinkClick r:id="rId2"/>
              </a:rPr>
              <a:t>dx.doi.org/10.1080/14789949.2015.1077264</a:t>
            </a:r>
            <a:r>
              <a:rPr lang="en-GB" sz="1200" dirty="0" smtClean="0">
                <a:solidFill>
                  <a:srgbClr val="323232"/>
                </a:solidFill>
                <a:latin typeface="Times New Roman"/>
              </a:rPr>
              <a:t/>
            </a:r>
            <a:br>
              <a:rPr lang="en-GB" sz="1200" dirty="0" smtClean="0">
                <a:solidFill>
                  <a:srgbClr val="323232"/>
                </a:solidFill>
                <a:latin typeface="Times New Roman"/>
              </a:rPr>
            </a:br>
            <a:endParaRPr lang="en-GB" sz="1200" dirty="0">
              <a:solidFill>
                <a:srgbClr val="323232"/>
              </a:solidFill>
              <a:latin typeface="Times New Roman"/>
            </a:endParaRPr>
          </a:p>
          <a:p>
            <a:r>
              <a:rPr lang="en-GB" sz="1200" dirty="0">
                <a:solidFill>
                  <a:srgbClr val="323232"/>
                </a:solidFill>
                <a:latin typeface="Times New Roman"/>
              </a:rPr>
              <a:t>Davey, G. (Ed.). (2011). </a:t>
            </a:r>
            <a:r>
              <a:rPr lang="en-GB" sz="1200" i="1" dirty="0">
                <a:solidFill>
                  <a:srgbClr val="323232"/>
                </a:solidFill>
                <a:latin typeface="Times New Roman"/>
              </a:rPr>
              <a:t>Applied Psychology</a:t>
            </a:r>
            <a:r>
              <a:rPr lang="en-GB" sz="1200" dirty="0">
                <a:solidFill>
                  <a:srgbClr val="323232"/>
                </a:solidFill>
                <a:latin typeface="Times New Roman"/>
              </a:rPr>
              <a:t>. London: BPS Blackwell</a:t>
            </a:r>
            <a:r>
              <a:rPr lang="en-GB" sz="1200" dirty="0" smtClean="0">
                <a:solidFill>
                  <a:srgbClr val="323232"/>
                </a:solidFill>
                <a:latin typeface="Times New Roman"/>
              </a:rPr>
              <a:t>.</a:t>
            </a:r>
          </a:p>
          <a:p>
            <a:endParaRPr lang="en-GB" sz="1200" dirty="0">
              <a:solidFill>
                <a:srgbClr val="323232"/>
              </a:solidFill>
              <a:latin typeface="Times New Roman"/>
            </a:endParaRPr>
          </a:p>
          <a:p>
            <a:r>
              <a:rPr lang="en-GB" sz="1200" dirty="0">
                <a:solidFill>
                  <a:srgbClr val="323232"/>
                </a:solidFill>
                <a:latin typeface="Times New Roman"/>
              </a:rPr>
              <a:t>Hill, S. A., Argent, S. E., </a:t>
            </a:r>
            <a:r>
              <a:rPr lang="en-GB" sz="1200" dirty="0" err="1">
                <a:solidFill>
                  <a:srgbClr val="323232"/>
                </a:solidFill>
                <a:latin typeface="Times New Roman"/>
              </a:rPr>
              <a:t>Lolley</a:t>
            </a:r>
            <a:r>
              <a:rPr lang="en-GB" sz="1200" dirty="0">
                <a:solidFill>
                  <a:srgbClr val="323232"/>
                </a:solidFill>
                <a:latin typeface="Times New Roman"/>
              </a:rPr>
              <a:t>, J., &amp; Wallington, F. (2015). Characteristics of male patients </a:t>
            </a:r>
            <a:r>
              <a:rPr lang="en-GB" sz="1200" dirty="0" smtClean="0">
                <a:solidFill>
                  <a:srgbClr val="323232"/>
                </a:solidFill>
                <a:latin typeface="Times New Roman"/>
              </a:rPr>
              <a:t> </a:t>
            </a:r>
          </a:p>
          <a:p>
            <a:r>
              <a:rPr lang="en-GB" sz="1200" dirty="0">
                <a:solidFill>
                  <a:srgbClr val="323232"/>
                </a:solidFill>
                <a:latin typeface="Times New Roman"/>
              </a:rPr>
              <a:t> </a:t>
            </a:r>
            <a:r>
              <a:rPr lang="en-GB" sz="1200" dirty="0" smtClean="0">
                <a:solidFill>
                  <a:srgbClr val="323232"/>
                </a:solidFill>
                <a:latin typeface="Times New Roman"/>
              </a:rPr>
              <a:t>  admitted </a:t>
            </a:r>
            <a:r>
              <a:rPr lang="en-GB" sz="1200" dirty="0">
                <a:solidFill>
                  <a:srgbClr val="323232"/>
                </a:solidFill>
                <a:latin typeface="Times New Roman"/>
              </a:rPr>
              <a:t>to an adolescent secure forensic psychiatric hospital. </a:t>
            </a:r>
            <a:r>
              <a:rPr lang="en-GB" sz="1200" i="1" dirty="0" smtClean="0">
                <a:solidFill>
                  <a:srgbClr val="323232"/>
                </a:solidFill>
                <a:latin typeface="Times New Roman"/>
              </a:rPr>
              <a:t>The journal </a:t>
            </a:r>
            <a:r>
              <a:rPr lang="en-GB" sz="1200" i="1" dirty="0">
                <a:solidFill>
                  <a:srgbClr val="323232"/>
                </a:solidFill>
                <a:latin typeface="Times New Roman"/>
              </a:rPr>
              <a:t>of forensic </a:t>
            </a:r>
            <a:endParaRPr lang="en-GB" sz="1200" i="1" dirty="0" smtClean="0">
              <a:solidFill>
                <a:srgbClr val="323232"/>
              </a:solidFill>
              <a:latin typeface="Times New Roman"/>
            </a:endParaRPr>
          </a:p>
          <a:p>
            <a:r>
              <a:rPr lang="en-GB" sz="1200" i="1" dirty="0">
                <a:solidFill>
                  <a:srgbClr val="323232"/>
                </a:solidFill>
                <a:latin typeface="Times New Roman"/>
              </a:rPr>
              <a:t> </a:t>
            </a:r>
            <a:r>
              <a:rPr lang="en-GB" sz="1200" i="1" dirty="0" smtClean="0">
                <a:solidFill>
                  <a:srgbClr val="323232"/>
                </a:solidFill>
                <a:latin typeface="Times New Roman"/>
              </a:rPr>
              <a:t>  psychiatry </a:t>
            </a:r>
            <a:r>
              <a:rPr lang="en-GB" sz="1200" i="1" dirty="0">
                <a:solidFill>
                  <a:srgbClr val="323232"/>
                </a:solidFill>
                <a:latin typeface="Times New Roman"/>
              </a:rPr>
              <a:t>&amp; psychology,</a:t>
            </a:r>
            <a:r>
              <a:rPr lang="en-GB" sz="1200" dirty="0">
                <a:solidFill>
                  <a:srgbClr val="323232"/>
                </a:solidFill>
                <a:latin typeface="Times New Roman"/>
              </a:rPr>
              <a:t> </a:t>
            </a:r>
            <a:r>
              <a:rPr lang="en-GB" sz="1200" i="1" dirty="0">
                <a:solidFill>
                  <a:srgbClr val="323232"/>
                </a:solidFill>
                <a:latin typeface="Times New Roman"/>
              </a:rPr>
              <a:t>27</a:t>
            </a:r>
            <a:r>
              <a:rPr lang="en-GB" sz="1200" dirty="0">
                <a:solidFill>
                  <a:srgbClr val="323232"/>
                </a:solidFill>
                <a:latin typeface="Times New Roman"/>
              </a:rPr>
              <a:t>(1), 21-37</a:t>
            </a:r>
            <a:r>
              <a:rPr lang="en-GB" sz="1200" dirty="0" smtClean="0">
                <a:solidFill>
                  <a:srgbClr val="323232"/>
                </a:solidFill>
                <a:latin typeface="Times New Roman"/>
              </a:rPr>
              <a:t>. </a:t>
            </a:r>
            <a:r>
              <a:rPr lang="en-GB" sz="1200" dirty="0">
                <a:solidFill>
                  <a:srgbClr val="323232"/>
                </a:solidFill>
                <a:latin typeface="Times New Roman"/>
              </a:rPr>
              <a:t>http://dx.doi.org/10.1080/14789949.2015.1094117</a:t>
            </a:r>
            <a:endParaRPr lang="en-GB" sz="1200" dirty="0" smtClean="0">
              <a:solidFill>
                <a:srgbClr val="323232"/>
              </a:solidFill>
              <a:latin typeface="Times New Roman"/>
            </a:endParaRPr>
          </a:p>
        </p:txBody>
      </p:sp>
    </p:spTree>
    <p:extLst>
      <p:ext uri="{BB962C8B-B14F-4D97-AF65-F5344CB8AC3E}">
        <p14:creationId xmlns:p14="http://schemas.microsoft.com/office/powerpoint/2010/main" val="29781142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7030</TotalTime>
  <Words>377</Words>
  <Application>Microsoft Office PowerPoint</Application>
  <PresentationFormat>On-screen Show (4:3)</PresentationFormat>
  <Paragraphs>28</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Coleman Stacey Leigh</dc:creator>
  <cp:lastModifiedBy>Amy89</cp:lastModifiedBy>
  <cp:revision>70</cp:revision>
  <cp:lastPrinted>2018-03-02T19:54:26Z</cp:lastPrinted>
  <dcterms:created xsi:type="dcterms:W3CDTF">2013-04-30T08:51:17Z</dcterms:created>
  <dcterms:modified xsi:type="dcterms:W3CDTF">2018-03-02T20:34:11Z</dcterms:modified>
</cp:coreProperties>
</file>