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256" r:id="rId5"/>
    <p:sldId id="257" r:id="rId6"/>
    <p:sldId id="262" r:id="rId7"/>
    <p:sldId id="267" r:id="rId8"/>
    <p:sldId id="268" r:id="rId9"/>
    <p:sldId id="269" r:id="rId10"/>
    <p:sldId id="270" r:id="rId11"/>
    <p:sldId id="261" r:id="rId12"/>
    <p:sldId id="271" r:id="rId13"/>
    <p:sldId id="259" r:id="rId14"/>
    <p:sldId id="263" r:id="rId15"/>
    <p:sldId id="264" r:id="rId16"/>
    <p:sldId id="265" r:id="rId17"/>
    <p:sldId id="266" r:id="rId18"/>
    <p:sldId id="260" r:id="rId19"/>
    <p:sldId id="272" r:id="rId20"/>
    <p:sldId id="273"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3" d="100"/>
          <a:sy n="43" d="100"/>
        </p:scale>
        <p:origin x="-120" y="-113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notesMaster" Target="notesMasters/notesMaster1.xml"/><Relationship Id="rId23" Type="http://schemas.openxmlformats.org/officeDocument/2006/relationships/handoutMaster" Target="handoutMasters/handoutMaster1.xml"/><Relationship Id="rId24" Type="http://schemas.openxmlformats.org/officeDocument/2006/relationships/printerSettings" Target="printerSettings/printerSettings1.bin"/><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 Id="rId28" Type="http://schemas.openxmlformats.org/officeDocument/2006/relationships/tableStyles" Target="tableStyles.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01/11/2016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01/11/2016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28373174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Planning is very crucial.</a:t>
            </a:r>
            <a:r>
              <a:rPr lang="en-US" baseline="0" dirty="0" smtClean="0"/>
              <a:t> There is a need to balance peak usage requirements without over-expenditure on infrastructure. In some cases moderate investment may result in under-provisioning. </a:t>
            </a:r>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3291879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reliability: </a:t>
            </a:r>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39502998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ubiquitous:</a:t>
            </a:r>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2098547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Ref: The NIST Definition of Cloud Computing</a:t>
            </a:r>
          </a:p>
          <a:p>
            <a:r>
              <a:rPr lang="en-US" dirty="0" smtClean="0"/>
              <a:t>http://</a:t>
            </a:r>
            <a:r>
              <a:rPr lang="en-US" dirty="0" err="1" smtClean="0"/>
              <a:t>csrc.nist.gov</a:t>
            </a:r>
            <a:r>
              <a:rPr lang="en-US" dirty="0" smtClean="0"/>
              <a:t>/publications/</a:t>
            </a:r>
            <a:r>
              <a:rPr lang="en-US" dirty="0" err="1" smtClean="0"/>
              <a:t>nistpubs</a:t>
            </a:r>
            <a:r>
              <a:rPr lang="en-US" dirty="0" smtClean="0"/>
              <a:t>/800-145/SP800-145.pdf</a:t>
            </a:r>
          </a:p>
          <a:p>
            <a:r>
              <a:rPr lang="en-US" dirty="0" smtClean="0"/>
              <a:t>Source:</a:t>
            </a:r>
            <a:r>
              <a:rPr lang="en-US" baseline="0" dirty="0" smtClean="0"/>
              <a:t> http://</a:t>
            </a:r>
            <a:r>
              <a:rPr lang="en-US" baseline="0" dirty="0" err="1" smtClean="0"/>
              <a:t>aka.ms</a:t>
            </a:r>
            <a:r>
              <a:rPr lang="en-US" baseline="0" dirty="0" smtClean="0"/>
              <a:t>/532</a:t>
            </a:r>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2248594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Once configured usage can be automated without</a:t>
            </a:r>
            <a:r>
              <a:rPr lang="en-US" baseline="0" dirty="0" smtClean="0"/>
              <a:t> further human interaction.. On-demand self-service usage</a:t>
            </a:r>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31116698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thin client -  machines with low load</a:t>
            </a:r>
          </a:p>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41532699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01/11/2016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01/11/2016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01/11/2016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01/11/2016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01/11/2016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01/11/2016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01/11/2016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5.xml"/><Relationship Id="rId3"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5.png"/><Relationship Id="rId1" Type="http://schemas.openxmlformats.org/officeDocument/2006/relationships/slideLayout" Target="../slideLayouts/slideLayout8.xml"/><Relationship Id="rId2"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4" Type="http://schemas.openxmlformats.org/officeDocument/2006/relationships/image" Target="../media/image7.png"/><Relationship Id="rId5" Type="http://schemas.openxmlformats.org/officeDocument/2006/relationships/image" Target="../media/image8.png"/><Relationship Id="rId1" Type="http://schemas.openxmlformats.org/officeDocument/2006/relationships/slideLayout" Target="../slideLayouts/slideLayout8.xml"/><Relationship Id="rId2"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9.png"/><Relationship Id="rId3" Type="http://schemas.openxmlformats.org/officeDocument/2006/relationships/image" Target="../media/image1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a:bodyPr>
          <a:lstStyle/>
          <a:p>
            <a:r>
              <a:rPr lang="en-GB" dirty="0" smtClean="0">
                <a:solidFill>
                  <a:schemeClr val="bg1"/>
                </a:solidFill>
              </a:rPr>
              <a:t>CLOUD COMPUTING TECHNOLOGIES</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Today’s discussion</a:t>
            </a:r>
            <a:endParaRPr lang="en-GB" dirty="0"/>
          </a:p>
        </p:txBody>
      </p:sp>
      <p:sp>
        <p:nvSpPr>
          <p:cNvPr id="3" name="Content Placeholder 2"/>
          <p:cNvSpPr>
            <a:spLocks noGrp="1"/>
          </p:cNvSpPr>
          <p:nvPr>
            <p:ph idx="1"/>
          </p:nvPr>
        </p:nvSpPr>
        <p:spPr>
          <a:xfrm>
            <a:off x="796752" y="1988840"/>
            <a:ext cx="7550496" cy="2952328"/>
          </a:xfrm>
        </p:spPr>
        <p:txBody>
          <a:bodyPr>
            <a:normAutofit/>
          </a:bodyPr>
          <a:lstStyle/>
          <a:p>
            <a:r>
              <a:rPr lang="en-GB" dirty="0" smtClean="0"/>
              <a:t>Motivation(Business drivers)</a:t>
            </a:r>
          </a:p>
          <a:p>
            <a:r>
              <a:rPr lang="en-GB" dirty="0" smtClean="0"/>
              <a:t>Essential Characteristics</a:t>
            </a:r>
          </a:p>
          <a:p>
            <a:r>
              <a:rPr lang="en-GB" dirty="0" smtClean="0"/>
              <a:t>Advantages</a:t>
            </a:r>
          </a:p>
          <a:p>
            <a:r>
              <a:rPr lang="en-GB" dirty="0" smtClean="0"/>
              <a:t>Disadvantages</a:t>
            </a:r>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Business Drivers</a:t>
            </a:r>
            <a:endParaRPr lang="en-US" dirty="0"/>
          </a:p>
        </p:txBody>
      </p:sp>
      <p:sp>
        <p:nvSpPr>
          <p:cNvPr id="3" name="Content Placeholder 2"/>
          <p:cNvSpPr>
            <a:spLocks noGrp="1"/>
          </p:cNvSpPr>
          <p:nvPr>
            <p:ph idx="1"/>
          </p:nvPr>
        </p:nvSpPr>
        <p:spPr/>
        <p:txBody>
          <a:bodyPr/>
          <a:lstStyle/>
          <a:p>
            <a:pPr algn="just"/>
            <a:r>
              <a:rPr lang="en-US" dirty="0"/>
              <a:t>F</a:t>
            </a:r>
            <a:r>
              <a:rPr lang="en-US" dirty="0" smtClean="0"/>
              <a:t>actors that influenced the providers &amp; consumers to cloud</a:t>
            </a:r>
          </a:p>
          <a:p>
            <a:pPr lvl="1" algn="just"/>
            <a:r>
              <a:rPr lang="en-US" dirty="0" smtClean="0">
                <a:solidFill>
                  <a:srgbClr val="17375E"/>
                </a:solidFill>
              </a:rPr>
              <a:t>Capacity Planning</a:t>
            </a:r>
          </a:p>
          <a:p>
            <a:pPr lvl="1" algn="just"/>
            <a:r>
              <a:rPr lang="en-US" dirty="0" smtClean="0">
                <a:solidFill>
                  <a:srgbClr val="17375E"/>
                </a:solidFill>
              </a:rPr>
              <a:t>Cost Reduction</a:t>
            </a:r>
          </a:p>
          <a:p>
            <a:pPr lvl="1" algn="just"/>
            <a:r>
              <a:rPr lang="en-US" dirty="0" smtClean="0">
                <a:solidFill>
                  <a:srgbClr val="17375E"/>
                </a:solidFill>
              </a:rPr>
              <a:t>Organizational Agility</a:t>
            </a:r>
          </a:p>
          <a:p>
            <a:endParaRPr lang="en-US" dirty="0"/>
          </a:p>
        </p:txBody>
      </p:sp>
    </p:spTree>
    <p:extLst>
      <p:ext uri="{BB962C8B-B14F-4D97-AF65-F5344CB8AC3E}">
        <p14:creationId xmlns:p14="http://schemas.microsoft.com/office/powerpoint/2010/main" val="324523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Capacity Planning</a:t>
            </a:r>
            <a:endParaRPr lang="en-US" dirty="0"/>
          </a:p>
        </p:txBody>
      </p:sp>
      <p:sp>
        <p:nvSpPr>
          <p:cNvPr id="3" name="Content Placeholder 2"/>
          <p:cNvSpPr>
            <a:spLocks noGrp="1"/>
          </p:cNvSpPr>
          <p:nvPr>
            <p:ph idx="1"/>
          </p:nvPr>
        </p:nvSpPr>
        <p:spPr/>
        <p:txBody>
          <a:bodyPr>
            <a:normAutofit/>
          </a:bodyPr>
          <a:lstStyle/>
          <a:p>
            <a:pPr algn="just"/>
            <a:r>
              <a:rPr lang="en-US" dirty="0" smtClean="0"/>
              <a:t>Definition:</a:t>
            </a:r>
          </a:p>
          <a:p>
            <a:pPr marL="457200" lvl="1" indent="0" algn="just">
              <a:buNone/>
            </a:pPr>
            <a:r>
              <a:rPr lang="en-US" sz="2200" dirty="0" smtClean="0">
                <a:solidFill>
                  <a:srgbClr val="17375E"/>
                </a:solidFill>
              </a:rPr>
              <a:t>Process of determining &amp; fulfilling future demand of an organization’s </a:t>
            </a:r>
          </a:p>
          <a:p>
            <a:pPr lvl="2" algn="just"/>
            <a:r>
              <a:rPr lang="en-US" sz="2000" dirty="0" smtClean="0">
                <a:solidFill>
                  <a:srgbClr val="17375E"/>
                </a:solidFill>
              </a:rPr>
              <a:t>IT resources</a:t>
            </a:r>
          </a:p>
          <a:p>
            <a:pPr lvl="2" algn="just"/>
            <a:r>
              <a:rPr lang="en-US" sz="2000" dirty="0" smtClean="0">
                <a:solidFill>
                  <a:srgbClr val="17375E"/>
                </a:solidFill>
              </a:rPr>
              <a:t>products</a:t>
            </a:r>
          </a:p>
          <a:p>
            <a:pPr lvl="2" algn="just"/>
            <a:r>
              <a:rPr lang="en-US" sz="2000" dirty="0" smtClean="0">
                <a:solidFill>
                  <a:srgbClr val="17375E"/>
                </a:solidFill>
              </a:rPr>
              <a:t>services</a:t>
            </a:r>
          </a:p>
          <a:p>
            <a:pPr algn="just"/>
            <a:r>
              <a:rPr lang="en-US" dirty="0" smtClean="0"/>
              <a:t>Capacity </a:t>
            </a:r>
          </a:p>
          <a:p>
            <a:pPr marL="457200" lvl="1" indent="0" algn="just">
              <a:buNone/>
            </a:pPr>
            <a:r>
              <a:rPr lang="en-US" sz="2000" dirty="0" smtClean="0">
                <a:solidFill>
                  <a:srgbClr val="17375E"/>
                </a:solidFill>
              </a:rPr>
              <a:t>maximum amount of work an IT resource is capable of delivering in a given period of time</a:t>
            </a:r>
          </a:p>
          <a:p>
            <a:endParaRPr lang="en-US" dirty="0"/>
          </a:p>
        </p:txBody>
      </p:sp>
    </p:spTree>
    <p:extLst>
      <p:ext uri="{BB962C8B-B14F-4D97-AF65-F5344CB8AC3E}">
        <p14:creationId xmlns:p14="http://schemas.microsoft.com/office/powerpoint/2010/main" val="4003897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Capacity Planning</a:t>
            </a:r>
            <a:endParaRPr lang="en-US" dirty="0"/>
          </a:p>
        </p:txBody>
      </p:sp>
      <p:sp>
        <p:nvSpPr>
          <p:cNvPr id="3" name="Content Placeholder 2"/>
          <p:cNvSpPr>
            <a:spLocks noGrp="1"/>
          </p:cNvSpPr>
          <p:nvPr>
            <p:ph idx="1"/>
          </p:nvPr>
        </p:nvSpPr>
        <p:spPr/>
        <p:txBody>
          <a:bodyPr>
            <a:normAutofit/>
          </a:bodyPr>
          <a:lstStyle/>
          <a:p>
            <a:r>
              <a:rPr lang="en-US" dirty="0" smtClean="0"/>
              <a:t>Planning needed to minimize</a:t>
            </a:r>
          </a:p>
          <a:p>
            <a:pPr lvl="1"/>
            <a:r>
              <a:rPr lang="en-US" sz="2000" dirty="0" smtClean="0">
                <a:solidFill>
                  <a:srgbClr val="17375E"/>
                </a:solidFill>
              </a:rPr>
              <a:t>over-provisioning</a:t>
            </a:r>
          </a:p>
          <a:p>
            <a:pPr lvl="1"/>
            <a:r>
              <a:rPr lang="en-US" sz="2000" dirty="0" smtClean="0">
                <a:solidFill>
                  <a:srgbClr val="17375E"/>
                </a:solidFill>
              </a:rPr>
              <a:t>under-provisioning</a:t>
            </a:r>
          </a:p>
          <a:p>
            <a:r>
              <a:rPr lang="en-US" dirty="0" smtClean="0"/>
              <a:t>Capacity planning strategies</a:t>
            </a:r>
          </a:p>
          <a:p>
            <a:pPr marL="457200" lvl="1" indent="0">
              <a:buNone/>
            </a:pPr>
            <a:r>
              <a:rPr lang="en-US" dirty="0" smtClean="0"/>
              <a:t>	Lead : </a:t>
            </a:r>
            <a:r>
              <a:rPr lang="en-US" sz="2000" dirty="0" smtClean="0">
                <a:solidFill>
                  <a:schemeClr val="tx2">
                    <a:lumMod val="75000"/>
                  </a:schemeClr>
                </a:solidFill>
              </a:rPr>
              <a:t>adding capacity in anticipation of demand</a:t>
            </a:r>
          </a:p>
          <a:p>
            <a:pPr marL="457200" lvl="1" indent="0">
              <a:buNone/>
            </a:pPr>
            <a:r>
              <a:rPr lang="en-US" dirty="0" smtClean="0"/>
              <a:t>	Lag : </a:t>
            </a:r>
            <a:r>
              <a:rPr lang="en-US" sz="2000" dirty="0">
                <a:solidFill>
                  <a:srgbClr val="17375E"/>
                </a:solidFill>
              </a:rPr>
              <a:t>adding when IT reaches its full capacity</a:t>
            </a:r>
          </a:p>
          <a:p>
            <a:pPr marL="457200" lvl="1" indent="0">
              <a:buNone/>
            </a:pPr>
            <a:r>
              <a:rPr lang="en-US" dirty="0" smtClean="0"/>
              <a:t>	Match : </a:t>
            </a:r>
            <a:r>
              <a:rPr lang="en-US" sz="2000" dirty="0">
                <a:solidFill>
                  <a:srgbClr val="17375E"/>
                </a:solidFill>
              </a:rPr>
              <a:t>adding in small increments as demand increases</a:t>
            </a:r>
          </a:p>
        </p:txBody>
      </p:sp>
    </p:spTree>
    <p:extLst>
      <p:ext uri="{BB962C8B-B14F-4D97-AF65-F5344CB8AC3E}">
        <p14:creationId xmlns:p14="http://schemas.microsoft.com/office/powerpoint/2010/main" val="2341630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Cost Reduction</a:t>
            </a:r>
            <a:endParaRPr lang="en-US" dirty="0"/>
          </a:p>
        </p:txBody>
      </p:sp>
      <p:sp>
        <p:nvSpPr>
          <p:cNvPr id="3" name="Content Placeholder 2"/>
          <p:cNvSpPr>
            <a:spLocks noGrp="1"/>
          </p:cNvSpPr>
          <p:nvPr>
            <p:ph idx="1"/>
          </p:nvPr>
        </p:nvSpPr>
        <p:spPr/>
        <p:txBody>
          <a:bodyPr>
            <a:normAutofit lnSpcReduction="10000"/>
          </a:bodyPr>
          <a:lstStyle/>
          <a:p>
            <a:r>
              <a:rPr lang="en-US" dirty="0" smtClean="0"/>
              <a:t>Cost</a:t>
            </a:r>
          </a:p>
          <a:p>
            <a:pPr lvl="1"/>
            <a:r>
              <a:rPr lang="en-US" sz="2000" dirty="0" smtClean="0">
                <a:solidFill>
                  <a:srgbClr val="17375E"/>
                </a:solidFill>
              </a:rPr>
              <a:t>for new infrastructure</a:t>
            </a:r>
          </a:p>
          <a:p>
            <a:pPr lvl="1"/>
            <a:r>
              <a:rPr lang="en-US" sz="2000" dirty="0" smtClean="0">
                <a:solidFill>
                  <a:srgbClr val="17375E"/>
                </a:solidFill>
              </a:rPr>
              <a:t>for ongoing ownership</a:t>
            </a:r>
          </a:p>
          <a:p>
            <a:r>
              <a:rPr lang="en-US" dirty="0" smtClean="0"/>
              <a:t>Infrastructure related over-head</a:t>
            </a:r>
          </a:p>
          <a:p>
            <a:pPr lvl="1"/>
            <a:r>
              <a:rPr lang="en-US" sz="2000" dirty="0" smtClean="0">
                <a:solidFill>
                  <a:srgbClr val="17375E"/>
                </a:solidFill>
              </a:rPr>
              <a:t>technical personnel</a:t>
            </a:r>
          </a:p>
          <a:p>
            <a:pPr lvl="1"/>
            <a:r>
              <a:rPr lang="en-US" sz="2000" dirty="0" smtClean="0">
                <a:solidFill>
                  <a:srgbClr val="17375E"/>
                </a:solidFill>
              </a:rPr>
              <a:t>upgrades(testing &amp; deployment)</a:t>
            </a:r>
          </a:p>
          <a:p>
            <a:pPr lvl="1"/>
            <a:r>
              <a:rPr lang="en-US" sz="2000" dirty="0" smtClean="0">
                <a:solidFill>
                  <a:srgbClr val="17375E"/>
                </a:solidFill>
              </a:rPr>
              <a:t>utility bills(power &amp; cooling)</a:t>
            </a:r>
          </a:p>
          <a:p>
            <a:pPr lvl="1"/>
            <a:r>
              <a:rPr lang="en-US" sz="2000" dirty="0" smtClean="0">
                <a:solidFill>
                  <a:srgbClr val="17375E"/>
                </a:solidFill>
              </a:rPr>
              <a:t>security &amp; access control </a:t>
            </a:r>
          </a:p>
          <a:p>
            <a:pPr lvl="1"/>
            <a:r>
              <a:rPr lang="en-US" sz="2000" dirty="0" smtClean="0">
                <a:solidFill>
                  <a:srgbClr val="17375E"/>
                </a:solidFill>
              </a:rPr>
              <a:t>administrative &amp; accounting staff(maintaining license &amp; support arrangements)</a:t>
            </a:r>
          </a:p>
          <a:p>
            <a:pPr lvl="1"/>
            <a:endParaRPr lang="en-US" dirty="0" smtClean="0"/>
          </a:p>
          <a:p>
            <a:pPr lvl="1"/>
            <a:endParaRPr lang="en-US" dirty="0" smtClean="0"/>
          </a:p>
          <a:p>
            <a:endParaRPr lang="en-US" dirty="0"/>
          </a:p>
        </p:txBody>
      </p:sp>
    </p:spTree>
    <p:extLst>
      <p:ext uri="{BB962C8B-B14F-4D97-AF65-F5344CB8AC3E}">
        <p14:creationId xmlns:p14="http://schemas.microsoft.com/office/powerpoint/2010/main" val="1498636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Organizational Agility</a:t>
            </a:r>
            <a:endParaRPr lang="en-US" dirty="0"/>
          </a:p>
        </p:txBody>
      </p:sp>
      <p:sp>
        <p:nvSpPr>
          <p:cNvPr id="3" name="Content Placeholder 2"/>
          <p:cNvSpPr>
            <a:spLocks noGrp="1"/>
          </p:cNvSpPr>
          <p:nvPr>
            <p:ph idx="1"/>
          </p:nvPr>
        </p:nvSpPr>
        <p:spPr/>
        <p:txBody>
          <a:bodyPr>
            <a:normAutofit lnSpcReduction="10000"/>
          </a:bodyPr>
          <a:lstStyle/>
          <a:p>
            <a:r>
              <a:rPr lang="en-US" dirty="0" smtClean="0"/>
              <a:t>Definition</a:t>
            </a:r>
          </a:p>
          <a:p>
            <a:pPr marL="457200" lvl="1" indent="0">
              <a:buNone/>
            </a:pPr>
            <a:r>
              <a:rPr lang="en-US" dirty="0" smtClean="0"/>
              <a:t>	</a:t>
            </a:r>
            <a:r>
              <a:rPr lang="en-US" sz="2000" dirty="0" smtClean="0">
                <a:solidFill>
                  <a:srgbClr val="17375E"/>
                </a:solidFill>
              </a:rPr>
              <a:t>Measure of organization’s responsiveness to change</a:t>
            </a:r>
          </a:p>
          <a:p>
            <a:r>
              <a:rPr lang="en-US" dirty="0" smtClean="0"/>
              <a:t>Situations</a:t>
            </a:r>
          </a:p>
          <a:p>
            <a:pPr lvl="1" algn="just"/>
            <a:r>
              <a:rPr lang="en-US" sz="2000" dirty="0" smtClean="0">
                <a:solidFill>
                  <a:srgbClr val="17375E"/>
                </a:solidFill>
              </a:rPr>
              <a:t>not able to respond to usage fluctuations as limited infrastructure was initially set up due to inadequate budget.</a:t>
            </a:r>
          </a:p>
          <a:p>
            <a:pPr lvl="1" algn="just"/>
            <a:r>
              <a:rPr lang="en-US" sz="2000" dirty="0" smtClean="0">
                <a:solidFill>
                  <a:srgbClr val="17375E"/>
                </a:solidFill>
              </a:rPr>
              <a:t>changing business needs and priorities</a:t>
            </a:r>
          </a:p>
          <a:p>
            <a:pPr lvl="1" algn="just"/>
            <a:r>
              <a:rPr lang="en-US" sz="2000" dirty="0" smtClean="0">
                <a:solidFill>
                  <a:srgbClr val="17375E"/>
                </a:solidFill>
              </a:rPr>
              <a:t>lack of reliability measures</a:t>
            </a:r>
          </a:p>
          <a:p>
            <a:pPr lvl="1" algn="just"/>
            <a:r>
              <a:rPr lang="en-US" sz="2000" dirty="0">
                <a:solidFill>
                  <a:srgbClr val="17375E"/>
                </a:solidFill>
              </a:rPr>
              <a:t>i</a:t>
            </a:r>
            <a:r>
              <a:rPr lang="en-US" sz="2000" dirty="0" smtClean="0">
                <a:solidFill>
                  <a:srgbClr val="17375E"/>
                </a:solidFill>
              </a:rPr>
              <a:t>nability to respond (organization may not be able to keep up with market demands, competitive pressures, &amp; its own business goals</a:t>
            </a:r>
          </a:p>
          <a:p>
            <a:pPr lvl="1" algn="just"/>
            <a:endParaRPr lang="en-US" sz="2000" dirty="0" smtClean="0">
              <a:solidFill>
                <a:srgbClr val="17375E"/>
              </a:solidFill>
            </a:endParaRPr>
          </a:p>
          <a:p>
            <a:pPr lvl="1"/>
            <a:endParaRPr lang="en-US" dirty="0" smtClean="0"/>
          </a:p>
          <a:p>
            <a:endParaRPr lang="en-US" dirty="0" smtClean="0"/>
          </a:p>
          <a:p>
            <a:endParaRPr lang="en-US" dirty="0"/>
          </a:p>
        </p:txBody>
      </p:sp>
    </p:spTree>
    <p:extLst>
      <p:ext uri="{BB962C8B-B14F-4D97-AF65-F5344CB8AC3E}">
        <p14:creationId xmlns:p14="http://schemas.microsoft.com/office/powerpoint/2010/main" val="1218071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NIST Definition</a:t>
            </a:r>
            <a:endParaRPr lang="en-US" dirty="0"/>
          </a:p>
        </p:txBody>
      </p:sp>
      <p:sp>
        <p:nvSpPr>
          <p:cNvPr id="3" name="Content Placeholder 2"/>
          <p:cNvSpPr>
            <a:spLocks noGrp="1"/>
          </p:cNvSpPr>
          <p:nvPr>
            <p:ph idx="1"/>
          </p:nvPr>
        </p:nvSpPr>
        <p:spPr/>
        <p:txBody>
          <a:bodyPr>
            <a:normAutofit fontScale="92500"/>
          </a:bodyPr>
          <a:lstStyle/>
          <a:p>
            <a:pPr marL="0" indent="0" algn="just">
              <a:buNone/>
            </a:pPr>
            <a:r>
              <a:rPr lang="en-US" sz="2800" dirty="0">
                <a:ln w="12700">
                  <a:solidFill>
                    <a:schemeClr val="tx2">
                      <a:satMod val="155000"/>
                    </a:schemeClr>
                  </a:solidFill>
                  <a:prstDash val="solid"/>
                </a:ln>
                <a:solidFill>
                  <a:srgbClr val="17375E"/>
                </a:solidFill>
                <a:effectLst>
                  <a:outerShdw blurRad="41275" dist="20320" dir="1800000" algn="tl" rotWithShape="0">
                    <a:srgbClr val="000000">
                      <a:alpha val="40000"/>
                    </a:srgbClr>
                  </a:outerShdw>
                </a:effectLst>
              </a:rPr>
              <a:t>Cloud computing is a model for enabling ubiquitous, convenient, on-demand network access to a shared pool of configurable computing resources (e.g., networks, servers, storage, applications, and services) that can be rapidly provisioned and released with minimal management effort or service provider interaction. This cloud model is composed of five essential characteristics, three service models, and four deployment models. </a:t>
            </a:r>
          </a:p>
          <a:p>
            <a:endParaRPr lang="en-US" dirty="0"/>
          </a:p>
        </p:txBody>
      </p:sp>
      <p:sp>
        <p:nvSpPr>
          <p:cNvPr id="4" name="TextBox 3"/>
          <p:cNvSpPr txBox="1"/>
          <p:nvPr/>
        </p:nvSpPr>
        <p:spPr>
          <a:xfrm>
            <a:off x="3740727" y="-1270000"/>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5281703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t="26875" b="6641"/>
          <a:stretch/>
        </p:blipFill>
        <p:spPr>
          <a:xfrm>
            <a:off x="827584" y="1412776"/>
            <a:ext cx="7607300" cy="3672408"/>
          </a:xfrm>
          <a:prstGeom prst="rect">
            <a:avLst/>
          </a:prstGeom>
        </p:spPr>
      </p:pic>
      <p:sp>
        <p:nvSpPr>
          <p:cNvPr id="3" name="Title 2"/>
          <p:cNvSpPr>
            <a:spLocks noGrp="1"/>
          </p:cNvSpPr>
          <p:nvPr>
            <p:ph type="title"/>
          </p:nvPr>
        </p:nvSpPr>
        <p:spPr/>
        <p:txBody>
          <a:bodyPr>
            <a:normAutofit/>
          </a:bodyPr>
          <a:lstStyle/>
          <a:p>
            <a:r>
              <a:rPr lang="en-US" dirty="0" smtClean="0"/>
              <a:t>Essential characteristics</a:t>
            </a:r>
            <a:endParaRPr lang="en-US" dirty="0"/>
          </a:p>
        </p:txBody>
      </p:sp>
      <p:sp>
        <p:nvSpPr>
          <p:cNvPr id="5" name="TextBox 4"/>
          <p:cNvSpPr txBox="1"/>
          <p:nvPr/>
        </p:nvSpPr>
        <p:spPr>
          <a:xfrm>
            <a:off x="7037" y="5013176"/>
            <a:ext cx="4060907" cy="707886"/>
          </a:xfrm>
          <a:prstGeom prst="rect">
            <a:avLst/>
          </a:prstGeom>
          <a:noFill/>
        </p:spPr>
        <p:txBody>
          <a:bodyPr wrap="square" rtlCol="0">
            <a:spAutoFit/>
          </a:bodyPr>
          <a:lstStyle/>
          <a:p>
            <a:r>
              <a:rPr lang="en-US" sz="1000" dirty="0"/>
              <a:t>Ref: The NIST Definition of Cloud Computing</a:t>
            </a:r>
          </a:p>
          <a:p>
            <a:r>
              <a:rPr lang="en-US" sz="1000" dirty="0"/>
              <a:t>http://</a:t>
            </a:r>
            <a:r>
              <a:rPr lang="en-US" sz="1000" dirty="0" err="1"/>
              <a:t>csrc.nist.gov</a:t>
            </a:r>
            <a:r>
              <a:rPr lang="en-US" sz="1000" dirty="0"/>
              <a:t>/publications/</a:t>
            </a:r>
            <a:r>
              <a:rPr lang="en-US" sz="1000" dirty="0" err="1"/>
              <a:t>nistpubs</a:t>
            </a:r>
            <a:r>
              <a:rPr lang="en-US" sz="1000" dirty="0"/>
              <a:t>/800-145/SP800-145.pdf</a:t>
            </a:r>
          </a:p>
          <a:p>
            <a:r>
              <a:rPr lang="en-US" sz="1000" dirty="0"/>
              <a:t>Source: http://</a:t>
            </a:r>
            <a:r>
              <a:rPr lang="en-US" sz="1000" dirty="0" err="1"/>
              <a:t>aka.ms</a:t>
            </a:r>
            <a:r>
              <a:rPr lang="en-US" sz="1000" dirty="0"/>
              <a:t>/532</a:t>
            </a:r>
          </a:p>
          <a:p>
            <a:endParaRPr lang="en-US" sz="1000" dirty="0"/>
          </a:p>
        </p:txBody>
      </p:sp>
    </p:spTree>
    <p:extLst>
      <p:ext uri="{BB962C8B-B14F-4D97-AF65-F5344CB8AC3E}">
        <p14:creationId xmlns:p14="http://schemas.microsoft.com/office/powerpoint/2010/main" val="2849267907"/>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1315"/>
            <a:ext cx="3008313" cy="1162050"/>
          </a:xfrm>
        </p:spPr>
        <p:txBody>
          <a:bodyPr/>
          <a:lstStyle/>
          <a:p>
            <a:r>
              <a:rPr lang="en-US" dirty="0" smtClean="0"/>
              <a:t>On-demand services</a:t>
            </a:r>
            <a:endParaRPr lang="en-US" dirty="0"/>
          </a:p>
        </p:txBody>
      </p:sp>
      <p:sp>
        <p:nvSpPr>
          <p:cNvPr id="4" name="Text Placeholder 3"/>
          <p:cNvSpPr>
            <a:spLocks noGrp="1"/>
          </p:cNvSpPr>
          <p:nvPr>
            <p:ph type="body" sz="half" idx="2"/>
          </p:nvPr>
        </p:nvSpPr>
        <p:spPr>
          <a:xfrm>
            <a:off x="457200" y="1703365"/>
            <a:ext cx="2818655" cy="4029891"/>
          </a:xfrm>
        </p:spPr>
        <p:txBody>
          <a:bodyPr/>
          <a:lstStyle/>
          <a:p>
            <a:pPr algn="just"/>
            <a:r>
              <a:rPr lang="en-US" dirty="0"/>
              <a:t>A consumer can unilaterally provision computing capabilities, such as server time and network storage, as needed automatically without requiring human interaction with each service provider. </a:t>
            </a:r>
          </a:p>
          <a:p>
            <a:pPr algn="just"/>
            <a:endParaRPr lang="en-US" dirty="0"/>
          </a:p>
        </p:txBody>
      </p:sp>
      <p:pic>
        <p:nvPicPr>
          <p:cNvPr id="12" name="Picture 11"/>
          <p:cNvPicPr>
            <a:picLocks noChangeAspect="1"/>
          </p:cNvPicPr>
          <p:nvPr/>
        </p:nvPicPr>
        <p:blipFill>
          <a:blip r:embed="rId3"/>
          <a:stretch>
            <a:fillRect/>
          </a:stretch>
        </p:blipFill>
        <p:spPr>
          <a:xfrm flipH="1">
            <a:off x="3923928" y="1556792"/>
            <a:ext cx="1152128" cy="2613900"/>
          </a:xfrm>
          <a:prstGeom prst="rect">
            <a:avLst/>
          </a:prstGeom>
        </p:spPr>
      </p:pic>
      <p:sp>
        <p:nvSpPr>
          <p:cNvPr id="13" name="Cloud 12"/>
          <p:cNvSpPr/>
          <p:nvPr/>
        </p:nvSpPr>
        <p:spPr>
          <a:xfrm>
            <a:off x="6732240" y="1844824"/>
            <a:ext cx="2201988" cy="1800200"/>
          </a:xfrm>
          <a:prstGeom prst="cloud">
            <a:avLst/>
          </a:prstGeom>
          <a:ln/>
        </p:spPr>
        <p:style>
          <a:lnRef idx="2">
            <a:schemeClr val="accent5"/>
          </a:lnRef>
          <a:fillRef idx="1">
            <a:schemeClr val="lt1"/>
          </a:fillRef>
          <a:effectRef idx="0">
            <a:schemeClr val="accent5"/>
          </a:effectRef>
          <a:fontRef idx="minor">
            <a:schemeClr val="dk1"/>
          </a:fontRef>
        </p:style>
        <p:txBody>
          <a:bodyPr/>
          <a:lstStyle/>
          <a:p>
            <a:r>
              <a:rPr lang="en-US" dirty="0" smtClean="0"/>
              <a:t>    </a:t>
            </a:r>
          </a:p>
          <a:p>
            <a:r>
              <a:rPr lang="en-US" dirty="0"/>
              <a:t> </a:t>
            </a:r>
            <a:r>
              <a:rPr lang="en-US" dirty="0" smtClean="0"/>
              <a:t>      </a:t>
            </a:r>
            <a:r>
              <a:rPr lang="en-US"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Cloud</a:t>
            </a:r>
            <a:r>
              <a:rPr lang="en-US" dirty="0" smtClean="0"/>
              <a:t>         </a:t>
            </a:r>
          </a:p>
          <a:p>
            <a:r>
              <a:rPr lang="en-US" dirty="0"/>
              <a:t> </a:t>
            </a:r>
            <a:r>
              <a:rPr lang="en-US" dirty="0" smtClean="0"/>
              <a:t>  </a:t>
            </a:r>
            <a:endParaRPr lang="en-US" dirty="0"/>
          </a:p>
        </p:txBody>
      </p:sp>
      <p:grpSp>
        <p:nvGrpSpPr>
          <p:cNvPr id="23" name="Group 22"/>
          <p:cNvGrpSpPr/>
          <p:nvPr/>
        </p:nvGrpSpPr>
        <p:grpSpPr>
          <a:xfrm>
            <a:off x="5004048" y="2102659"/>
            <a:ext cx="1872208" cy="318229"/>
            <a:chOff x="5004048" y="2102659"/>
            <a:chExt cx="1872208" cy="318229"/>
          </a:xfrm>
        </p:grpSpPr>
        <p:cxnSp>
          <p:nvCxnSpPr>
            <p:cNvPr id="14" name="Straight Connector 13"/>
            <p:cNvCxnSpPr/>
            <p:nvPr/>
          </p:nvCxnSpPr>
          <p:spPr>
            <a:xfrm>
              <a:off x="5044917" y="2407784"/>
              <a:ext cx="1687323" cy="13104"/>
            </a:xfrm>
            <a:prstGeom prst="line">
              <a:avLst/>
            </a:prstGeom>
            <a:ln>
              <a:solidFill>
                <a:schemeClr val="accent1">
                  <a:lumMod val="75000"/>
                </a:schemeClr>
              </a:solidFill>
              <a:tailEnd type="triangle" w="lg"/>
            </a:ln>
          </p:spPr>
          <p:style>
            <a:lnRef idx="2">
              <a:schemeClr val="accent1"/>
            </a:lnRef>
            <a:fillRef idx="0">
              <a:schemeClr val="accent1"/>
            </a:fillRef>
            <a:effectRef idx="1">
              <a:schemeClr val="accent1"/>
            </a:effectRef>
            <a:fontRef idx="minor">
              <a:schemeClr val="tx1"/>
            </a:fontRef>
          </p:style>
        </p:cxnSp>
        <p:sp>
          <p:nvSpPr>
            <p:cNvPr id="22" name="TextBox 21"/>
            <p:cNvSpPr txBox="1"/>
            <p:nvPr/>
          </p:nvSpPr>
          <p:spPr>
            <a:xfrm>
              <a:off x="5004048" y="2102659"/>
              <a:ext cx="1872208" cy="246221"/>
            </a:xfrm>
            <a:prstGeom prst="rect">
              <a:avLst/>
            </a:prstGeom>
            <a:noFill/>
          </p:spPr>
          <p:txBody>
            <a:bodyPr wrap="square" rtlCol="0">
              <a:spAutoFit/>
            </a:bodyPr>
            <a:lstStyle/>
            <a:p>
              <a:r>
                <a:rPr lang="en-US" sz="1000" dirty="0"/>
                <a:t>G</a:t>
              </a:r>
              <a:r>
                <a:rPr lang="en-US" sz="1000" dirty="0" smtClean="0"/>
                <a:t>ive 100 GB storage </a:t>
              </a:r>
              <a:endParaRPr lang="en-US" sz="1000" dirty="0"/>
            </a:p>
          </p:txBody>
        </p:sp>
      </p:grpSp>
      <p:grpSp>
        <p:nvGrpSpPr>
          <p:cNvPr id="28" name="Group 27"/>
          <p:cNvGrpSpPr/>
          <p:nvPr/>
        </p:nvGrpSpPr>
        <p:grpSpPr>
          <a:xfrm>
            <a:off x="5004048" y="3140968"/>
            <a:ext cx="1656184" cy="1011812"/>
            <a:chOff x="5004048" y="3140968"/>
            <a:chExt cx="1656184" cy="1011812"/>
          </a:xfrm>
        </p:grpSpPr>
        <p:cxnSp>
          <p:nvCxnSpPr>
            <p:cNvPr id="16" name="Straight Connector 15"/>
            <p:cNvCxnSpPr/>
            <p:nvPr/>
          </p:nvCxnSpPr>
          <p:spPr>
            <a:xfrm flipH="1">
              <a:off x="5004048" y="3140968"/>
              <a:ext cx="1656184" cy="0"/>
            </a:xfrm>
            <a:prstGeom prst="line">
              <a:avLst/>
            </a:prstGeom>
            <a:ln>
              <a:solidFill>
                <a:schemeClr val="accent3">
                  <a:lumMod val="50000"/>
                </a:schemeClr>
              </a:solidFill>
              <a:tailEnd type="triangle" w="lg"/>
            </a:ln>
          </p:spPr>
          <p:style>
            <a:lnRef idx="2">
              <a:schemeClr val="accent1"/>
            </a:lnRef>
            <a:fillRef idx="0">
              <a:schemeClr val="accent1"/>
            </a:fillRef>
            <a:effectRef idx="1">
              <a:schemeClr val="accent1"/>
            </a:effectRef>
            <a:fontRef idx="minor">
              <a:schemeClr val="tx1"/>
            </a:fontRef>
          </p:style>
        </p:cxnSp>
        <p:pic>
          <p:nvPicPr>
            <p:cNvPr id="27" name="Picture 26"/>
            <p:cNvPicPr>
              <a:picLocks noChangeAspect="1"/>
            </p:cNvPicPr>
            <p:nvPr/>
          </p:nvPicPr>
          <p:blipFill>
            <a:blip r:embed="rId4"/>
            <a:stretch>
              <a:fillRect/>
            </a:stretch>
          </p:blipFill>
          <p:spPr>
            <a:xfrm>
              <a:off x="5076056" y="3212976"/>
              <a:ext cx="1562100" cy="939804"/>
            </a:xfrm>
            <a:prstGeom prst="rect">
              <a:avLst/>
            </a:prstGeom>
          </p:spPr>
        </p:pic>
      </p:grpSp>
    </p:spTree>
    <p:extLst>
      <p:ext uri="{BB962C8B-B14F-4D97-AF65-F5344CB8AC3E}">
        <p14:creationId xmlns:p14="http://schemas.microsoft.com/office/powerpoint/2010/main" val="188624720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Broad network access</a:t>
            </a:r>
            <a:endParaRPr lang="en-US" dirty="0"/>
          </a:p>
        </p:txBody>
      </p:sp>
      <p:sp>
        <p:nvSpPr>
          <p:cNvPr id="4" name="Text Placeholder 3"/>
          <p:cNvSpPr>
            <a:spLocks noGrp="1"/>
          </p:cNvSpPr>
          <p:nvPr>
            <p:ph type="body" sz="half" idx="2"/>
          </p:nvPr>
        </p:nvSpPr>
        <p:spPr/>
        <p:txBody>
          <a:bodyPr/>
          <a:lstStyle/>
          <a:p>
            <a:pPr algn="just"/>
            <a:r>
              <a:rPr lang="en-US" dirty="0"/>
              <a:t>Capabilities are available over the network and accessed through standard mechanisms that promote use by heterogeneous thin or thick client platforms (e.g., mobile phones, tablets, laptops, and workstations). </a:t>
            </a:r>
          </a:p>
          <a:p>
            <a:endParaRPr lang="en-US" dirty="0"/>
          </a:p>
        </p:txBody>
      </p:sp>
      <p:pic>
        <p:nvPicPr>
          <p:cNvPr id="5" name="Picture 4"/>
          <p:cNvPicPr>
            <a:picLocks noChangeAspect="1"/>
          </p:cNvPicPr>
          <p:nvPr/>
        </p:nvPicPr>
        <p:blipFill>
          <a:blip r:embed="rId3"/>
          <a:stretch>
            <a:fillRect/>
          </a:stretch>
        </p:blipFill>
        <p:spPr>
          <a:xfrm>
            <a:off x="4355976" y="3717032"/>
            <a:ext cx="1172344" cy="1013460"/>
          </a:xfrm>
          <a:prstGeom prst="rect">
            <a:avLst/>
          </a:prstGeom>
        </p:spPr>
      </p:pic>
      <p:pic>
        <p:nvPicPr>
          <p:cNvPr id="6" name="Picture 5"/>
          <p:cNvPicPr>
            <a:picLocks noChangeAspect="1"/>
          </p:cNvPicPr>
          <p:nvPr/>
        </p:nvPicPr>
        <p:blipFill>
          <a:blip r:embed="rId4">
            <a:duotone>
              <a:prstClr val="black"/>
              <a:schemeClr val="accent5">
                <a:tint val="45000"/>
                <a:satMod val="400000"/>
              </a:schemeClr>
            </a:duotone>
          </a:blip>
          <a:stretch>
            <a:fillRect/>
          </a:stretch>
        </p:blipFill>
        <p:spPr>
          <a:xfrm>
            <a:off x="7668344" y="3645024"/>
            <a:ext cx="1296144" cy="922408"/>
          </a:xfrm>
          <a:prstGeom prst="rect">
            <a:avLst/>
          </a:prstGeom>
        </p:spPr>
      </p:pic>
      <p:pic>
        <p:nvPicPr>
          <p:cNvPr id="7" name="Picture 6"/>
          <p:cNvPicPr>
            <a:picLocks noChangeAspect="1"/>
          </p:cNvPicPr>
          <p:nvPr/>
        </p:nvPicPr>
        <p:blipFill rotWithShape="1">
          <a:blip r:embed="rId5"/>
          <a:srcRect l="709" r="50634"/>
          <a:stretch/>
        </p:blipFill>
        <p:spPr>
          <a:xfrm>
            <a:off x="6300192" y="4005064"/>
            <a:ext cx="719298" cy="1196752"/>
          </a:xfrm>
          <a:prstGeom prst="rect">
            <a:avLst/>
          </a:prstGeom>
        </p:spPr>
      </p:pic>
      <p:sp>
        <p:nvSpPr>
          <p:cNvPr id="8" name="Cloud 7"/>
          <p:cNvSpPr/>
          <p:nvPr/>
        </p:nvSpPr>
        <p:spPr>
          <a:xfrm>
            <a:off x="4932040" y="836712"/>
            <a:ext cx="3168352" cy="1787224"/>
          </a:xfrm>
          <a:prstGeom prst="cloud">
            <a:avLst/>
          </a:prstGeom>
          <a:ln/>
        </p:spPr>
        <p:style>
          <a:lnRef idx="0">
            <a:schemeClr val="accent1"/>
          </a:lnRef>
          <a:fillRef idx="3">
            <a:schemeClr val="accent1"/>
          </a:fillRef>
          <a:effectRef idx="3">
            <a:schemeClr val="accent1"/>
          </a:effectRef>
          <a:fontRef idx="minor">
            <a:schemeClr val="lt1"/>
          </a:fontRef>
        </p:style>
        <p:txBody>
          <a:bodyPr/>
          <a:lstStyle/>
          <a:p>
            <a:endParaRPr lang="en-US" dirty="0" smtClean="0">
              <a:effectLst>
                <a:glow rad="228600">
                  <a:schemeClr val="accent1">
                    <a:satMod val="175000"/>
                    <a:alpha val="40000"/>
                  </a:schemeClr>
                </a:glow>
              </a:effectLst>
            </a:endParaRPr>
          </a:p>
          <a:p>
            <a:r>
              <a:rPr lang="en-US" dirty="0">
                <a:effectLst>
                  <a:glow rad="228600">
                    <a:schemeClr val="accent1">
                      <a:satMod val="175000"/>
                      <a:alpha val="40000"/>
                    </a:schemeClr>
                  </a:glow>
                </a:effectLst>
              </a:rPr>
              <a:t> </a:t>
            </a:r>
            <a:r>
              <a:rPr lang="en-US" dirty="0" smtClean="0">
                <a:effectLst>
                  <a:glow rad="228600">
                    <a:schemeClr val="accent1">
                      <a:satMod val="175000"/>
                      <a:alpha val="40000"/>
                    </a:schemeClr>
                  </a:glow>
                </a:effectLst>
              </a:rPr>
              <a:t>          </a:t>
            </a:r>
            <a:r>
              <a:rPr lang="en-US"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Cloud</a:t>
            </a:r>
            <a:endParaRPr lang="en-US"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cxnSp>
        <p:nvCxnSpPr>
          <p:cNvPr id="9" name="Straight Connector 8"/>
          <p:cNvCxnSpPr/>
          <p:nvPr/>
        </p:nvCxnSpPr>
        <p:spPr>
          <a:xfrm flipH="1">
            <a:off x="4860032" y="2421741"/>
            <a:ext cx="436074" cy="1079267"/>
          </a:xfrm>
          <a:prstGeom prst="line">
            <a:avLst/>
          </a:prstGeom>
          <a:ln w="38100" cmpd="sng">
            <a:tailEnd type="triangle" w="lg"/>
          </a:ln>
        </p:spPr>
        <p:style>
          <a:lnRef idx="1">
            <a:schemeClr val="accent4"/>
          </a:lnRef>
          <a:fillRef idx="0">
            <a:schemeClr val="accent4"/>
          </a:fillRef>
          <a:effectRef idx="0">
            <a:schemeClr val="accent4"/>
          </a:effectRef>
          <a:fontRef idx="minor">
            <a:schemeClr val="tx1"/>
          </a:fontRef>
        </p:style>
      </p:cxnSp>
      <p:cxnSp>
        <p:nvCxnSpPr>
          <p:cNvPr id="11" name="Straight Connector 10"/>
          <p:cNvCxnSpPr/>
          <p:nvPr/>
        </p:nvCxnSpPr>
        <p:spPr>
          <a:xfrm>
            <a:off x="6538100" y="2728790"/>
            <a:ext cx="122132" cy="1132258"/>
          </a:xfrm>
          <a:prstGeom prst="line">
            <a:avLst/>
          </a:prstGeom>
          <a:ln>
            <a:tailEnd type="triangle" w="lg"/>
          </a:ln>
        </p:spPr>
        <p:style>
          <a:lnRef idx="1">
            <a:schemeClr val="accent6"/>
          </a:lnRef>
          <a:fillRef idx="0">
            <a:schemeClr val="accent6"/>
          </a:fillRef>
          <a:effectRef idx="0">
            <a:schemeClr val="accent6"/>
          </a:effectRef>
          <a:fontRef idx="minor">
            <a:schemeClr val="tx1"/>
          </a:fontRef>
        </p:style>
      </p:cxnSp>
      <p:cxnSp>
        <p:nvCxnSpPr>
          <p:cNvPr id="13" name="Straight Connector 12"/>
          <p:cNvCxnSpPr/>
          <p:nvPr/>
        </p:nvCxnSpPr>
        <p:spPr>
          <a:xfrm>
            <a:off x="7524328" y="2564904"/>
            <a:ext cx="604255" cy="933243"/>
          </a:xfrm>
          <a:prstGeom prst="line">
            <a:avLst/>
          </a:prstGeom>
          <a:ln w="57150" cmpd="sng">
            <a:solidFill>
              <a:srgbClr val="FF6600"/>
            </a:solidFill>
            <a:tailEnd type="triangle" w="lg"/>
          </a:ln>
        </p:spPr>
        <p:style>
          <a:lnRef idx="2">
            <a:schemeClr val="accent1"/>
          </a:lnRef>
          <a:fillRef idx="0">
            <a:schemeClr val="accent1"/>
          </a:fillRef>
          <a:effectRef idx="1">
            <a:schemeClr val="accent1"/>
          </a:effectRef>
          <a:fontRef idx="minor">
            <a:schemeClr val="tx1"/>
          </a:fontRef>
        </p:style>
      </p:cxnSp>
      <p:sp>
        <p:nvSpPr>
          <p:cNvPr id="15" name="TextBox 14"/>
          <p:cNvSpPr txBox="1"/>
          <p:nvPr/>
        </p:nvSpPr>
        <p:spPr>
          <a:xfrm rot="16200000">
            <a:off x="6089684" y="3043118"/>
            <a:ext cx="576064" cy="276999"/>
          </a:xfrm>
          <a:prstGeom prst="rect">
            <a:avLst/>
          </a:prstGeom>
          <a:noFill/>
        </p:spPr>
        <p:txBody>
          <a:bodyPr wrap="square" rtlCol="0">
            <a:spAutoFit/>
          </a:bodyPr>
          <a:lstStyle/>
          <a:p>
            <a:r>
              <a:rPr lang="en-US" sz="1200" dirty="0" smtClean="0"/>
              <a:t>thin</a:t>
            </a:r>
            <a:endParaRPr lang="en-US" sz="1200" dirty="0"/>
          </a:p>
        </p:txBody>
      </p:sp>
      <p:sp>
        <p:nvSpPr>
          <p:cNvPr id="16" name="TextBox 15"/>
          <p:cNvSpPr txBox="1"/>
          <p:nvPr/>
        </p:nvSpPr>
        <p:spPr>
          <a:xfrm rot="14949026">
            <a:off x="7223610" y="2926444"/>
            <a:ext cx="720080" cy="369332"/>
          </a:xfrm>
          <a:prstGeom prst="rect">
            <a:avLst/>
          </a:prstGeom>
          <a:noFill/>
        </p:spPr>
        <p:txBody>
          <a:bodyPr wrap="square" rtlCol="0">
            <a:spAutoFit/>
          </a:bodyPr>
          <a:lstStyle/>
          <a:p>
            <a:r>
              <a:rPr lang="en-US" dirty="0" smtClean="0"/>
              <a:t>thick</a:t>
            </a:r>
            <a:endParaRPr lang="en-US" dirty="0"/>
          </a:p>
        </p:txBody>
      </p:sp>
    </p:spTree>
    <p:extLst>
      <p:ext uri="{BB962C8B-B14F-4D97-AF65-F5344CB8AC3E}">
        <p14:creationId xmlns:p14="http://schemas.microsoft.com/office/powerpoint/2010/main" val="3965403461"/>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Resource Pooling</a:t>
            </a:r>
            <a:endParaRPr lang="en-US" dirty="0"/>
          </a:p>
        </p:txBody>
      </p:sp>
      <p:sp>
        <p:nvSpPr>
          <p:cNvPr id="4" name="Text Placeholder 3"/>
          <p:cNvSpPr>
            <a:spLocks noGrp="1"/>
          </p:cNvSpPr>
          <p:nvPr>
            <p:ph type="body" sz="half" idx="2"/>
          </p:nvPr>
        </p:nvSpPr>
        <p:spPr/>
        <p:txBody>
          <a:bodyPr/>
          <a:lstStyle/>
          <a:p>
            <a:pPr algn="just"/>
            <a:r>
              <a:rPr lang="en-US" dirty="0"/>
              <a:t>The provider’s computing resources are pooled to serve multiple consumers using a multi-tenant model, with different physical and virtual resources dynamically assigned and reassigned according to consumer demand. There is a sense of location independence in that the customer generally has no control or knowledge over the exact location of the provided resources but may be able to specify location at a higher level of abstraction (e.g., country, state, or datacenter). Examples of resources include storage, processing, memory, and network bandwidth. </a:t>
            </a:r>
          </a:p>
          <a:p>
            <a:endParaRPr lang="en-US" dirty="0"/>
          </a:p>
        </p:txBody>
      </p:sp>
      <p:grpSp>
        <p:nvGrpSpPr>
          <p:cNvPr id="13" name="Group 12"/>
          <p:cNvGrpSpPr/>
          <p:nvPr/>
        </p:nvGrpSpPr>
        <p:grpSpPr>
          <a:xfrm>
            <a:off x="3635896" y="1052736"/>
            <a:ext cx="2304256" cy="1275322"/>
            <a:chOff x="3995936" y="1556792"/>
            <a:chExt cx="2304256" cy="1275322"/>
          </a:xfrm>
        </p:grpSpPr>
        <p:pic>
          <p:nvPicPr>
            <p:cNvPr id="5" name="Picture 4"/>
            <p:cNvPicPr>
              <a:picLocks noChangeAspect="1"/>
            </p:cNvPicPr>
            <p:nvPr/>
          </p:nvPicPr>
          <p:blipFill>
            <a:blip r:embed="rId2"/>
            <a:stretch>
              <a:fillRect/>
            </a:stretch>
          </p:blipFill>
          <p:spPr>
            <a:xfrm>
              <a:off x="3995936" y="1772816"/>
              <a:ext cx="2304256" cy="1059298"/>
            </a:xfrm>
            <a:prstGeom prst="rect">
              <a:avLst/>
            </a:prstGeom>
          </p:spPr>
        </p:pic>
        <p:sp>
          <p:nvSpPr>
            <p:cNvPr id="11" name="TextBox 10"/>
            <p:cNvSpPr txBox="1"/>
            <p:nvPr/>
          </p:nvSpPr>
          <p:spPr>
            <a:xfrm>
              <a:off x="4644008" y="1556792"/>
              <a:ext cx="1512168" cy="276999"/>
            </a:xfrm>
            <a:prstGeom prst="rect">
              <a:avLst/>
            </a:prstGeom>
            <a:noFill/>
          </p:spPr>
          <p:txBody>
            <a:bodyPr wrap="square" rtlCol="0">
              <a:spAutoFit/>
            </a:bodyPr>
            <a:lstStyle/>
            <a:p>
              <a:r>
                <a:rPr lang="en-US" sz="1200" dirty="0" smtClean="0"/>
                <a:t>Server Pool</a:t>
              </a:r>
              <a:endParaRPr lang="en-US" sz="1200" dirty="0"/>
            </a:p>
          </p:txBody>
        </p:sp>
      </p:grpSp>
      <p:grpSp>
        <p:nvGrpSpPr>
          <p:cNvPr id="14" name="Group 13"/>
          <p:cNvGrpSpPr/>
          <p:nvPr/>
        </p:nvGrpSpPr>
        <p:grpSpPr>
          <a:xfrm>
            <a:off x="3563888" y="3418160"/>
            <a:ext cx="2520280" cy="946944"/>
            <a:chOff x="3995936" y="3212976"/>
            <a:chExt cx="2520280" cy="946944"/>
          </a:xfrm>
        </p:grpSpPr>
        <p:grpSp>
          <p:nvGrpSpPr>
            <p:cNvPr id="10" name="Group 9"/>
            <p:cNvGrpSpPr/>
            <p:nvPr/>
          </p:nvGrpSpPr>
          <p:grpSpPr>
            <a:xfrm>
              <a:off x="3995936" y="3501008"/>
              <a:ext cx="2520280" cy="658912"/>
              <a:chOff x="4139952" y="3068960"/>
              <a:chExt cx="2675136" cy="802928"/>
            </a:xfrm>
          </p:grpSpPr>
          <p:pic>
            <p:nvPicPr>
              <p:cNvPr id="6" name="Picture 5"/>
              <p:cNvPicPr>
                <a:picLocks noChangeAspect="1"/>
              </p:cNvPicPr>
              <p:nvPr/>
            </p:nvPicPr>
            <p:blipFill>
              <a:blip r:embed="rId3"/>
              <a:stretch>
                <a:fillRect/>
              </a:stretch>
            </p:blipFill>
            <p:spPr>
              <a:xfrm>
                <a:off x="4139952" y="3068960"/>
                <a:ext cx="802928" cy="802928"/>
              </a:xfrm>
              <a:prstGeom prst="rect">
                <a:avLst/>
              </a:prstGeom>
            </p:spPr>
          </p:pic>
          <p:pic>
            <p:nvPicPr>
              <p:cNvPr id="7" name="Picture 6"/>
              <p:cNvPicPr>
                <a:picLocks noChangeAspect="1"/>
              </p:cNvPicPr>
              <p:nvPr/>
            </p:nvPicPr>
            <p:blipFill>
              <a:blip r:embed="rId3"/>
              <a:stretch>
                <a:fillRect/>
              </a:stretch>
            </p:blipFill>
            <p:spPr>
              <a:xfrm>
                <a:off x="4788024" y="3068960"/>
                <a:ext cx="802928" cy="802928"/>
              </a:xfrm>
              <a:prstGeom prst="rect">
                <a:avLst/>
              </a:prstGeom>
            </p:spPr>
          </p:pic>
          <p:pic>
            <p:nvPicPr>
              <p:cNvPr id="8" name="Picture 7"/>
              <p:cNvPicPr>
                <a:picLocks noChangeAspect="1"/>
              </p:cNvPicPr>
              <p:nvPr/>
            </p:nvPicPr>
            <p:blipFill>
              <a:blip r:embed="rId3"/>
              <a:stretch>
                <a:fillRect/>
              </a:stretch>
            </p:blipFill>
            <p:spPr>
              <a:xfrm>
                <a:off x="5364088" y="3068960"/>
                <a:ext cx="802928" cy="802928"/>
              </a:xfrm>
              <a:prstGeom prst="rect">
                <a:avLst/>
              </a:prstGeom>
            </p:spPr>
          </p:pic>
          <p:pic>
            <p:nvPicPr>
              <p:cNvPr id="9" name="Picture 8"/>
              <p:cNvPicPr>
                <a:picLocks noChangeAspect="1"/>
              </p:cNvPicPr>
              <p:nvPr/>
            </p:nvPicPr>
            <p:blipFill>
              <a:blip r:embed="rId3"/>
              <a:stretch>
                <a:fillRect/>
              </a:stretch>
            </p:blipFill>
            <p:spPr>
              <a:xfrm>
                <a:off x="6012160" y="3068960"/>
                <a:ext cx="802928" cy="802928"/>
              </a:xfrm>
              <a:prstGeom prst="rect">
                <a:avLst/>
              </a:prstGeom>
            </p:spPr>
          </p:pic>
        </p:grpSp>
        <p:sp>
          <p:nvSpPr>
            <p:cNvPr id="12" name="TextBox 11"/>
            <p:cNvSpPr txBox="1"/>
            <p:nvPr/>
          </p:nvSpPr>
          <p:spPr>
            <a:xfrm>
              <a:off x="4644008" y="3212976"/>
              <a:ext cx="1728192" cy="276999"/>
            </a:xfrm>
            <a:prstGeom prst="rect">
              <a:avLst/>
            </a:prstGeom>
            <a:noFill/>
          </p:spPr>
          <p:txBody>
            <a:bodyPr wrap="square" rtlCol="0">
              <a:spAutoFit/>
            </a:bodyPr>
            <a:lstStyle/>
            <a:p>
              <a:r>
                <a:rPr lang="en-US" sz="1200" dirty="0" smtClean="0"/>
                <a:t>Storage Pool</a:t>
              </a:r>
              <a:endParaRPr lang="en-US" sz="1200" dirty="0"/>
            </a:p>
          </p:txBody>
        </p:sp>
      </p:grpSp>
      <p:grpSp>
        <p:nvGrpSpPr>
          <p:cNvPr id="20" name="Group 19"/>
          <p:cNvGrpSpPr/>
          <p:nvPr/>
        </p:nvGrpSpPr>
        <p:grpSpPr>
          <a:xfrm>
            <a:off x="6732240" y="1916832"/>
            <a:ext cx="1800200" cy="1571200"/>
            <a:chOff x="7020272" y="1916832"/>
            <a:chExt cx="1800200" cy="1571200"/>
          </a:xfrm>
        </p:grpSpPr>
        <p:sp>
          <p:nvSpPr>
            <p:cNvPr id="15" name="Cloud 14"/>
            <p:cNvSpPr/>
            <p:nvPr/>
          </p:nvSpPr>
          <p:spPr>
            <a:xfrm>
              <a:off x="7020272" y="1916832"/>
              <a:ext cx="1800200" cy="1571200"/>
            </a:xfrm>
            <a:prstGeom prst="cloud">
              <a:avLst/>
            </a:prstGeom>
            <a:ln/>
          </p:spPr>
          <p:style>
            <a:lnRef idx="0">
              <a:schemeClr val="accent1"/>
            </a:lnRef>
            <a:fillRef idx="3">
              <a:schemeClr val="accent1"/>
            </a:fillRef>
            <a:effectRef idx="3">
              <a:schemeClr val="accent1"/>
            </a:effectRef>
            <a:fontRef idx="minor">
              <a:schemeClr val="lt1"/>
            </a:fontRef>
          </p:style>
          <p:txBody>
            <a:bodyPr/>
            <a:lstStyle/>
            <a:p>
              <a:endParaRPr lang="en-US" dirty="0" smtClean="0">
                <a:effectLst>
                  <a:glow rad="228600">
                    <a:schemeClr val="accent1">
                      <a:satMod val="175000"/>
                      <a:alpha val="40000"/>
                    </a:schemeClr>
                  </a:glow>
                </a:effectLst>
              </a:endParaRPr>
            </a:p>
            <a:p>
              <a:r>
                <a:rPr lang="en-US" dirty="0">
                  <a:effectLst>
                    <a:glow rad="228600">
                      <a:schemeClr val="accent1">
                        <a:satMod val="175000"/>
                        <a:alpha val="40000"/>
                      </a:schemeClr>
                    </a:glow>
                  </a:effectLst>
                </a:rPr>
                <a:t> </a:t>
              </a:r>
              <a:r>
                <a:rPr lang="en-US" dirty="0" smtClean="0">
                  <a:effectLst>
                    <a:glow rad="228600">
                      <a:schemeClr val="accent1">
                        <a:satMod val="175000"/>
                        <a:alpha val="40000"/>
                      </a:schemeClr>
                    </a:glow>
                  </a:effectLst>
                </a:rPr>
                <a:t>          </a:t>
              </a:r>
              <a:endParaRPr lang="en-US"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pic>
          <p:nvPicPr>
            <p:cNvPr id="16" name="Picture 15"/>
            <p:cNvPicPr>
              <a:picLocks noChangeAspect="1"/>
            </p:cNvPicPr>
            <p:nvPr/>
          </p:nvPicPr>
          <p:blipFill rotWithShape="1">
            <a:blip r:embed="rId3"/>
            <a:srcRect r="19708"/>
            <a:stretch/>
          </p:blipFill>
          <p:spPr>
            <a:xfrm>
              <a:off x="7884368" y="2420888"/>
              <a:ext cx="625380" cy="658912"/>
            </a:xfrm>
            <a:prstGeom prst="rect">
              <a:avLst/>
            </a:prstGeom>
          </p:spPr>
        </p:pic>
        <p:pic>
          <p:nvPicPr>
            <p:cNvPr id="18" name="Picture 17"/>
            <p:cNvPicPr>
              <a:picLocks noChangeAspect="1"/>
            </p:cNvPicPr>
            <p:nvPr/>
          </p:nvPicPr>
          <p:blipFill rotWithShape="1">
            <a:blip r:embed="rId2"/>
            <a:srcRect l="43024" t="13917" r="43858" b="22446"/>
            <a:stretch/>
          </p:blipFill>
          <p:spPr>
            <a:xfrm>
              <a:off x="7308304" y="2420888"/>
              <a:ext cx="469546" cy="674109"/>
            </a:xfrm>
            <a:prstGeom prst="rect">
              <a:avLst/>
            </a:prstGeom>
          </p:spPr>
        </p:pic>
      </p:grpSp>
      <p:sp>
        <p:nvSpPr>
          <p:cNvPr id="23" name="Right Bracket 22"/>
          <p:cNvSpPr/>
          <p:nvPr/>
        </p:nvSpPr>
        <p:spPr>
          <a:xfrm>
            <a:off x="6012160" y="1700808"/>
            <a:ext cx="362309" cy="2304256"/>
          </a:xfrm>
          <a:prstGeom prst="rightBracket">
            <a:avLst/>
          </a:prstGeom>
          <a:ln/>
        </p:spPr>
        <p:style>
          <a:lnRef idx="2">
            <a:schemeClr val="accent1"/>
          </a:lnRef>
          <a:fillRef idx="0">
            <a:schemeClr val="accent1"/>
          </a:fillRef>
          <a:effectRef idx="1">
            <a:schemeClr val="accent1"/>
          </a:effectRef>
          <a:fontRef idx="minor">
            <a:schemeClr val="tx1"/>
          </a:fontRef>
        </p:style>
        <p:txBody>
          <a:bodyPr/>
          <a:lstStyle/>
          <a:p>
            <a:endParaRPr lang="en-US"/>
          </a:p>
        </p:txBody>
      </p:sp>
      <p:cxnSp>
        <p:nvCxnSpPr>
          <p:cNvPr id="24" name="Straight Connector 23"/>
          <p:cNvCxnSpPr/>
          <p:nvPr/>
        </p:nvCxnSpPr>
        <p:spPr>
          <a:xfrm>
            <a:off x="6372200" y="2852936"/>
            <a:ext cx="432048" cy="0"/>
          </a:xfrm>
          <a:prstGeom prst="line">
            <a:avLst/>
          </a:prstGeom>
          <a:ln>
            <a:solidFill>
              <a:srgbClr val="FF6600"/>
            </a:solidFill>
            <a:tailEnd type="triangle" w="lg"/>
          </a:ln>
        </p:spPr>
        <p:style>
          <a:lnRef idx="2">
            <a:schemeClr val="accent1"/>
          </a:lnRef>
          <a:fillRef idx="0">
            <a:schemeClr val="accent1"/>
          </a:fillRef>
          <a:effectRef idx="1">
            <a:schemeClr val="accent1"/>
          </a:effectRef>
          <a:fontRef idx="minor">
            <a:schemeClr val="tx1"/>
          </a:fontRef>
        </p:style>
      </p:cxnSp>
      <p:cxnSp>
        <p:nvCxnSpPr>
          <p:cNvPr id="30" name="Straight Connector 29"/>
          <p:cNvCxnSpPr/>
          <p:nvPr/>
        </p:nvCxnSpPr>
        <p:spPr>
          <a:xfrm>
            <a:off x="8532440" y="2636912"/>
            <a:ext cx="432048" cy="0"/>
          </a:xfrm>
          <a:prstGeom prst="line">
            <a:avLst/>
          </a:prstGeom>
          <a:ln>
            <a:solidFill>
              <a:srgbClr val="FF6600"/>
            </a:solidFill>
            <a:tailEnd type="triangle" w="lg"/>
          </a:ln>
        </p:spPr>
        <p:style>
          <a:lnRef idx="2">
            <a:schemeClr val="accent1"/>
          </a:lnRef>
          <a:fillRef idx="0">
            <a:schemeClr val="accent1"/>
          </a:fillRef>
          <a:effectRef idx="1">
            <a:schemeClr val="accent1"/>
          </a:effectRef>
          <a:fontRef idx="minor">
            <a:schemeClr val="tx1"/>
          </a:fontRef>
        </p:style>
      </p:cxnSp>
      <p:sp>
        <p:nvSpPr>
          <p:cNvPr id="31" name="TextBox 30"/>
          <p:cNvSpPr txBox="1"/>
          <p:nvPr/>
        </p:nvSpPr>
        <p:spPr>
          <a:xfrm rot="16200000">
            <a:off x="6027259" y="2549805"/>
            <a:ext cx="1080120" cy="246221"/>
          </a:xfrm>
          <a:prstGeom prst="rect">
            <a:avLst/>
          </a:prstGeom>
          <a:noFill/>
        </p:spPr>
        <p:txBody>
          <a:bodyPr wrap="square" rtlCol="0">
            <a:spAutoFit/>
          </a:bodyPr>
          <a:lstStyle/>
          <a:p>
            <a:r>
              <a:rPr lang="en-US" sz="1000" dirty="0" smtClean="0"/>
              <a:t>from provider</a:t>
            </a:r>
            <a:endParaRPr lang="en-US" sz="1000" dirty="0"/>
          </a:p>
        </p:txBody>
      </p:sp>
      <p:sp>
        <p:nvSpPr>
          <p:cNvPr id="32" name="TextBox 31"/>
          <p:cNvSpPr txBox="1"/>
          <p:nvPr/>
        </p:nvSpPr>
        <p:spPr>
          <a:xfrm rot="16200000">
            <a:off x="7899467" y="2117758"/>
            <a:ext cx="1656184" cy="246221"/>
          </a:xfrm>
          <a:prstGeom prst="rect">
            <a:avLst/>
          </a:prstGeom>
          <a:noFill/>
        </p:spPr>
        <p:txBody>
          <a:bodyPr wrap="square" rtlCol="0">
            <a:spAutoFit/>
          </a:bodyPr>
          <a:lstStyle/>
          <a:p>
            <a:r>
              <a:rPr lang="en-US" sz="1000" dirty="0" smtClean="0"/>
              <a:t>to consumer</a:t>
            </a:r>
            <a:endParaRPr lang="en-US" sz="1000" dirty="0"/>
          </a:p>
        </p:txBody>
      </p:sp>
    </p:spTree>
    <p:extLst>
      <p:ext uri="{BB962C8B-B14F-4D97-AF65-F5344CB8AC3E}">
        <p14:creationId xmlns:p14="http://schemas.microsoft.com/office/powerpoint/2010/main" val="1990766569"/>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Rapid elasticity</a:t>
            </a:r>
            <a:endParaRPr lang="en-US" dirty="0"/>
          </a:p>
        </p:txBody>
      </p:sp>
      <p:sp>
        <p:nvSpPr>
          <p:cNvPr id="4" name="Text Placeholder 3"/>
          <p:cNvSpPr>
            <a:spLocks noGrp="1"/>
          </p:cNvSpPr>
          <p:nvPr>
            <p:ph type="body" sz="half" idx="2"/>
          </p:nvPr>
        </p:nvSpPr>
        <p:spPr/>
        <p:txBody>
          <a:bodyPr/>
          <a:lstStyle/>
          <a:p>
            <a:pPr algn="just"/>
            <a:r>
              <a:rPr lang="en-US" dirty="0"/>
              <a:t>Capabilities can be elastically provisioned and released, in some cases automatically, to scale rapidly outward and inward commensurate with demand. To the consumer, the capabilities available for provisioning often appear to be unlimited and can be appropriated in any quantity at any time. </a:t>
            </a:r>
          </a:p>
          <a:p>
            <a:pPr algn="just"/>
            <a:endParaRPr lang="en-US" dirty="0"/>
          </a:p>
        </p:txBody>
      </p:sp>
      <p:pic>
        <p:nvPicPr>
          <p:cNvPr id="5" name="Picture 4"/>
          <p:cNvPicPr>
            <a:picLocks noChangeAspect="1"/>
          </p:cNvPicPr>
          <p:nvPr/>
        </p:nvPicPr>
        <p:blipFill>
          <a:blip r:embed="rId2"/>
          <a:stretch>
            <a:fillRect/>
          </a:stretch>
        </p:blipFill>
        <p:spPr>
          <a:xfrm>
            <a:off x="3779912" y="404664"/>
            <a:ext cx="5184576" cy="4824536"/>
          </a:xfrm>
          <a:prstGeom prst="rect">
            <a:avLst/>
          </a:prstGeom>
        </p:spPr>
      </p:pic>
    </p:spTree>
    <p:extLst>
      <p:ext uri="{BB962C8B-B14F-4D97-AF65-F5344CB8AC3E}">
        <p14:creationId xmlns:p14="http://schemas.microsoft.com/office/powerpoint/2010/main" val="4200033120"/>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Measured service</a:t>
            </a:r>
            <a:endParaRPr lang="en-US" dirty="0"/>
          </a:p>
        </p:txBody>
      </p:sp>
      <p:sp>
        <p:nvSpPr>
          <p:cNvPr id="4" name="Text Placeholder 3"/>
          <p:cNvSpPr>
            <a:spLocks noGrp="1"/>
          </p:cNvSpPr>
          <p:nvPr>
            <p:ph idx="1"/>
          </p:nvPr>
        </p:nvSpPr>
        <p:spPr/>
        <p:txBody>
          <a:bodyPr>
            <a:normAutofit fontScale="92500" lnSpcReduction="10000"/>
          </a:bodyPr>
          <a:lstStyle/>
          <a:p>
            <a:pPr algn="just"/>
            <a:r>
              <a:rPr lang="en-US" dirty="0"/>
              <a:t>Cloud systems automatically control and optimize resource use by leveraging a metering capability1 at some level of abstraction appropriate to the type of service (e.g., storage, processing, bandwidth, and active user accounts). Resource usage can be monitored, controlled, and reported, providing transparency for both the provider and consumer of the utilized service. </a:t>
            </a:r>
          </a:p>
          <a:p>
            <a:pPr algn="just"/>
            <a:endParaRPr lang="en-US" dirty="0"/>
          </a:p>
        </p:txBody>
      </p:sp>
    </p:spTree>
    <p:extLst>
      <p:ext uri="{BB962C8B-B14F-4D97-AF65-F5344CB8AC3E}">
        <p14:creationId xmlns:p14="http://schemas.microsoft.com/office/powerpoint/2010/main" val="40116639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Advantages</a:t>
            </a:r>
            <a:endParaRPr lang="en-US" dirty="0"/>
          </a:p>
        </p:txBody>
      </p:sp>
      <p:sp>
        <p:nvSpPr>
          <p:cNvPr id="4" name="Content Placeholder 3"/>
          <p:cNvSpPr>
            <a:spLocks noGrp="1"/>
          </p:cNvSpPr>
          <p:nvPr>
            <p:ph idx="1"/>
          </p:nvPr>
        </p:nvSpPr>
        <p:spPr/>
        <p:txBody>
          <a:bodyPr>
            <a:normAutofit fontScale="92500" lnSpcReduction="10000"/>
          </a:bodyPr>
          <a:lstStyle/>
          <a:p>
            <a:pPr algn="just"/>
            <a:r>
              <a:rPr lang="en-US" sz="2800" dirty="0" smtClean="0"/>
              <a:t>Reduced investment &amp; proportional costs</a:t>
            </a:r>
          </a:p>
          <a:p>
            <a:pPr algn="just"/>
            <a:r>
              <a:rPr lang="en-US" sz="2800" dirty="0" smtClean="0"/>
              <a:t>Pay-as-you-go computing resources</a:t>
            </a:r>
          </a:p>
          <a:p>
            <a:pPr algn="just"/>
            <a:r>
              <a:rPr lang="en-US" sz="2800" dirty="0" smtClean="0"/>
              <a:t>Unlimited computing resources</a:t>
            </a:r>
          </a:p>
          <a:p>
            <a:pPr algn="just"/>
            <a:r>
              <a:rPr lang="en-US" sz="2800" dirty="0" smtClean="0"/>
              <a:t>Ability to add or remove IT resources</a:t>
            </a:r>
          </a:p>
          <a:p>
            <a:pPr algn="just"/>
            <a:r>
              <a:rPr lang="en-US" sz="2800" dirty="0" smtClean="0"/>
              <a:t>Abstraction of the infrastructure</a:t>
            </a:r>
          </a:p>
          <a:p>
            <a:pPr algn="just"/>
            <a:r>
              <a:rPr lang="en-US" sz="2800" dirty="0" smtClean="0"/>
              <a:t>Increased scalability</a:t>
            </a:r>
          </a:p>
          <a:p>
            <a:pPr algn="just"/>
            <a:r>
              <a:rPr lang="en-US" sz="2800" dirty="0" smtClean="0"/>
              <a:t>Increased availability &amp; reliability</a:t>
            </a:r>
          </a:p>
          <a:p>
            <a:pPr marL="0" indent="0" algn="just">
              <a:buNone/>
            </a:pPr>
            <a:r>
              <a:rPr lang="en-US" sz="2800" dirty="0" smtClean="0"/>
              <a:t>Example </a:t>
            </a:r>
            <a:r>
              <a:rPr lang="en-US" sz="2800" dirty="0" smtClean="0">
                <a:solidFill>
                  <a:schemeClr val="accent1">
                    <a:lumMod val="75000"/>
                  </a:schemeClr>
                </a:solidFill>
              </a:rPr>
              <a:t>: 100tasks –</a:t>
            </a:r>
            <a:r>
              <a:rPr lang="en-US" sz="2800" dirty="0" smtClean="0">
                <a:solidFill>
                  <a:srgbClr val="17375E"/>
                </a:solidFill>
              </a:rPr>
              <a:t> </a:t>
            </a:r>
            <a:r>
              <a:rPr lang="en-US" sz="2800" dirty="0" smtClean="0">
                <a:solidFill>
                  <a:srgbClr val="0084B4"/>
                </a:solidFill>
              </a:rPr>
              <a:t>rents 100 server &amp; allocate one task to each server</a:t>
            </a:r>
            <a:endParaRPr lang="en-US" sz="2800" dirty="0">
              <a:solidFill>
                <a:srgbClr val="0084B4"/>
              </a:solidFill>
            </a:endParaRPr>
          </a:p>
        </p:txBody>
      </p:sp>
    </p:spTree>
    <p:extLst>
      <p:ext uri="{BB962C8B-B14F-4D97-AF65-F5344CB8AC3E}">
        <p14:creationId xmlns:p14="http://schemas.microsoft.com/office/powerpoint/2010/main" val="38052162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Disadvantages</a:t>
            </a:r>
            <a:endParaRPr lang="en-US" dirty="0"/>
          </a:p>
        </p:txBody>
      </p:sp>
      <p:sp>
        <p:nvSpPr>
          <p:cNvPr id="3" name="Content Placeholder 2"/>
          <p:cNvSpPr>
            <a:spLocks noGrp="1"/>
          </p:cNvSpPr>
          <p:nvPr>
            <p:ph idx="1"/>
          </p:nvPr>
        </p:nvSpPr>
        <p:spPr/>
        <p:txBody>
          <a:bodyPr>
            <a:normAutofit lnSpcReduction="10000"/>
          </a:bodyPr>
          <a:lstStyle/>
          <a:p>
            <a:r>
              <a:rPr lang="en-US" dirty="0" smtClean="0"/>
              <a:t>Increased security vulnerabilities</a:t>
            </a:r>
          </a:p>
          <a:p>
            <a:r>
              <a:rPr lang="en-US" dirty="0" smtClean="0"/>
              <a:t>Reduced operational governance control</a:t>
            </a:r>
          </a:p>
          <a:p>
            <a:pPr lvl="2"/>
            <a:r>
              <a:rPr lang="en-US" dirty="0" smtClean="0">
                <a:solidFill>
                  <a:srgbClr val="0084B4"/>
                </a:solidFill>
              </a:rPr>
              <a:t>SLAs </a:t>
            </a:r>
            <a:endParaRPr lang="en-US" dirty="0">
              <a:solidFill>
                <a:srgbClr val="0084B4"/>
              </a:solidFill>
            </a:endParaRPr>
          </a:p>
          <a:p>
            <a:pPr lvl="2"/>
            <a:r>
              <a:rPr lang="en-US" dirty="0" smtClean="0">
                <a:solidFill>
                  <a:srgbClr val="0084B4"/>
                </a:solidFill>
              </a:rPr>
              <a:t>geographic location -  latency</a:t>
            </a:r>
          </a:p>
          <a:p>
            <a:r>
              <a:rPr lang="en-US" dirty="0" smtClean="0"/>
              <a:t>Limited portability between cloud providers</a:t>
            </a:r>
          </a:p>
          <a:p>
            <a:r>
              <a:rPr lang="en-US" dirty="0" smtClean="0"/>
              <a:t>Multiregional compliance and legal issues</a:t>
            </a:r>
          </a:p>
          <a:p>
            <a:pPr lvl="2"/>
            <a:r>
              <a:rPr lang="en-US" dirty="0" smtClean="0">
                <a:solidFill>
                  <a:srgbClr val="0084B4"/>
                </a:solidFill>
              </a:rPr>
              <a:t>Example: personal data of UK citizen should be within the UK</a:t>
            </a:r>
            <a:endParaRPr lang="en-US" dirty="0">
              <a:solidFill>
                <a:srgbClr val="0084B4"/>
              </a:solidFill>
            </a:endParaRPr>
          </a:p>
        </p:txBody>
      </p:sp>
    </p:spTree>
    <p:extLst>
      <p:ext uri="{BB962C8B-B14F-4D97-AF65-F5344CB8AC3E}">
        <p14:creationId xmlns:p14="http://schemas.microsoft.com/office/powerpoint/2010/main" val="40380201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Work</a:t>
            </a:r>
            <a:endParaRPr lang="en-US" dirty="0"/>
          </a:p>
        </p:txBody>
      </p:sp>
      <p:sp>
        <p:nvSpPr>
          <p:cNvPr id="3" name="Content Placeholder 2"/>
          <p:cNvSpPr>
            <a:spLocks noGrp="1"/>
          </p:cNvSpPr>
          <p:nvPr>
            <p:ph idx="1"/>
          </p:nvPr>
        </p:nvSpPr>
        <p:spPr/>
        <p:txBody>
          <a:bodyPr/>
          <a:lstStyle/>
          <a:p>
            <a:r>
              <a:rPr lang="en-US" dirty="0" smtClean="0"/>
              <a:t>Each student has chosen a particular CC provider and come with a brief account about their services</a:t>
            </a:r>
            <a:endParaRPr lang="en-US" dirty="0"/>
          </a:p>
        </p:txBody>
      </p:sp>
    </p:spTree>
    <p:extLst>
      <p:ext uri="{BB962C8B-B14F-4D97-AF65-F5344CB8AC3E}">
        <p14:creationId xmlns:p14="http://schemas.microsoft.com/office/powerpoint/2010/main" val="354352656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schemas.microsoft.com/office/2006/documentManagement/types"/>
    <ds:schemaRef ds:uri="http://purl.org/dc/terms/"/>
    <ds:schemaRef ds:uri="303dbf9b-b85b-46a0-94f1-894078c07ecd"/>
    <ds:schemaRef ds:uri="http://www.w3.org/XML/1998/namespace"/>
    <ds:schemaRef ds:uri="http://purl.org/dc/elements/1.1/"/>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38036</TotalTime>
  <Words>757</Words>
  <Application>Microsoft Macintosh PowerPoint</Application>
  <PresentationFormat>On-screen Show (4:3)</PresentationFormat>
  <Paragraphs>112</Paragraphs>
  <Slides>17</Slides>
  <Notes>7</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20140311PresentationUWTSDTemplate</vt:lpstr>
      <vt:lpstr>CLOUD COMPUTING TECHNOLOGIES</vt:lpstr>
      <vt:lpstr>Today’s discussion</vt:lpstr>
      <vt:lpstr>Business Drivers</vt:lpstr>
      <vt:lpstr>Capacity Planning</vt:lpstr>
      <vt:lpstr>Capacity Planning</vt:lpstr>
      <vt:lpstr>Cost Reduction</vt:lpstr>
      <vt:lpstr>Organizational Agility</vt:lpstr>
      <vt:lpstr>NIST Definition</vt:lpstr>
      <vt:lpstr>Essential characteristics</vt:lpstr>
      <vt:lpstr>On-demand services</vt:lpstr>
      <vt:lpstr>Broad network access</vt:lpstr>
      <vt:lpstr>Resource Pooling</vt:lpstr>
      <vt:lpstr>Rapid elasticity</vt:lpstr>
      <vt:lpstr>Measured service</vt:lpstr>
      <vt:lpstr>Advantages</vt:lpstr>
      <vt:lpstr>Disadvantages</vt:lpstr>
      <vt:lpstr>Work</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MY LAPTOP</cp:lastModifiedBy>
  <cp:revision>59</cp:revision>
  <dcterms:created xsi:type="dcterms:W3CDTF">2015-04-14T15:21:28Z</dcterms:created>
  <dcterms:modified xsi:type="dcterms:W3CDTF">2016-11-01T14:58:43Z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