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728F1FA-D024-462B-8819-B715EE3B4DB7}">
          <p14:sldIdLst>
            <p14:sldId id="256"/>
            <p14:sldId id="257"/>
            <p14:sldId id="258"/>
            <p14:sldId id="259"/>
            <p14:sldId id="260"/>
            <p14:sldId id="261"/>
            <p14:sldId id="262"/>
            <p14:sldId id="26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34" autoAdjust="0"/>
    <p:restoredTop sz="94660"/>
  </p:normalViewPr>
  <p:slideViewPr>
    <p:cSldViewPr snapToGrid="0">
      <p:cViewPr varScale="1">
        <p:scale>
          <a:sx n="90" d="100"/>
          <a:sy n="90" d="100"/>
        </p:scale>
        <p:origin x="41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689077-AC98-47BE-96C3-F699F14AE1EF}" type="datetimeFigureOut">
              <a:rPr lang="en-IN" smtClean="0"/>
              <a:t>04-03-2026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57620C-E8C3-4D9C-B19E-C621767FE8FB}" type="slidenum">
              <a:rPr lang="en-IN" smtClean="0"/>
              <a:t>‹#›</a:t>
            </a:fld>
            <a:endParaRPr lang="en-IN"/>
          </a:p>
        </p:txBody>
      </p:sp>
    </p:spTree>
    <p:extLst>
      <p:ext uri="{BB962C8B-B14F-4D97-AF65-F5344CB8AC3E}">
        <p14:creationId xmlns:p14="http://schemas.microsoft.com/office/powerpoint/2010/main" val="2771593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business plan has proposed an idea of developing sustainable home cleaning products and services in the UK. It will be offering plant-based, non-toxic and biodegradable cleaning products while giving professional household cleaning services. Legally, it will be emerging as a Private Limited Company (Ltd) to utilise the tax advantages and limited liability to be considered. The business model will be following a triple bottom line approach which stresses on social responsibility, environmental protection and profitability.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257620C-E8C3-4D9C-B19E-C621767FE8FB}" type="slidenum">
              <a:rPr lang="en-IN" smtClean="0"/>
              <a:t>3</a:t>
            </a:fld>
            <a:endParaRPr lang="en-IN"/>
          </a:p>
        </p:txBody>
      </p:sp>
    </p:spTree>
    <p:extLst>
      <p:ext uri="{BB962C8B-B14F-4D97-AF65-F5344CB8AC3E}">
        <p14:creationId xmlns:p14="http://schemas.microsoft.com/office/powerpoint/2010/main" val="2030301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PESTEL analysis has revealed that, among the six external forces, the political, economic and environmental forces will be the three most positively influencing points for the business idea. Politically, the </a:t>
            </a:r>
            <a:r>
              <a:rPr lang="en-GB" sz="1200" i="1" kern="1200" dirty="0">
                <a:solidFill>
                  <a:schemeClr val="tx1"/>
                </a:solidFill>
                <a:effectLst/>
                <a:latin typeface="+mn-lt"/>
                <a:ea typeface="+mn-ea"/>
                <a:cs typeface="+mn-cs"/>
              </a:rPr>
              <a:t>25 Year Environment Plan</a:t>
            </a:r>
            <a:r>
              <a:rPr lang="en-GB" sz="1200" kern="1200" dirty="0">
                <a:solidFill>
                  <a:schemeClr val="tx1"/>
                </a:solidFill>
                <a:effectLst/>
                <a:latin typeface="+mn-lt"/>
                <a:ea typeface="+mn-ea"/>
                <a:cs typeface="+mn-cs"/>
              </a:rPr>
              <a:t> by the UK Government promotes environmental protection and waste reduction, strong policy support for sustainable businesses and the UK government’s SME Support schemes and government grants are aligned with the business feasibility and financial security.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257620C-E8C3-4D9C-B19E-C621767FE8FB}" type="slidenum">
              <a:rPr lang="en-IN" smtClean="0"/>
              <a:t>4</a:t>
            </a:fld>
            <a:endParaRPr lang="en-IN"/>
          </a:p>
        </p:txBody>
      </p:sp>
    </p:spTree>
    <p:extLst>
      <p:ext uri="{BB962C8B-B14F-4D97-AF65-F5344CB8AC3E}">
        <p14:creationId xmlns:p14="http://schemas.microsoft.com/office/powerpoint/2010/main" val="795601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two major marketing strategies to be considered by the business involve value-based pricing and influencer-led digital promotion. The value-based pricing strategy refers to the one which helps consumers to positively perceive the benefits offered by certain goods. Here, the approach will influence consumers to perceive the health and ecological benefits of sustainable and non-toxic cleaning products instead of single production cost. Such an approach will attract the eco-conscious segment alongside strengthening brand positioning. Influencer-led digital promotion will strengthen consumer engagement via social media platforms which will develop consumer trust, credibility and purchasing intention.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257620C-E8C3-4D9C-B19E-C621767FE8FB}" type="slidenum">
              <a:rPr lang="en-IN" smtClean="0"/>
              <a:t>5</a:t>
            </a:fld>
            <a:endParaRPr lang="en-IN"/>
          </a:p>
        </p:txBody>
      </p:sp>
    </p:spTree>
    <p:extLst>
      <p:ext uri="{BB962C8B-B14F-4D97-AF65-F5344CB8AC3E}">
        <p14:creationId xmlns:p14="http://schemas.microsoft.com/office/powerpoint/2010/main" val="1209249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Initially, the business requires an investment of £20,000 for starting operations in the UK where £10,000 will be arranged from government grants, start-up loan and bootstrapping. Personal savings, help from family and friends will help in covering £5,000 which will reduce the liability and financial risk related to interests. The remaining £5,000 will be obtained from a fixed-interest Start Up Loan. Together these will help in carrying out operational costs including staff wages, purchasing raw materials and short-term cash flow management.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257620C-E8C3-4D9C-B19E-C621767FE8FB}" type="slidenum">
              <a:rPr lang="en-IN" smtClean="0"/>
              <a:t>6</a:t>
            </a:fld>
            <a:endParaRPr lang="en-IN"/>
          </a:p>
        </p:txBody>
      </p:sp>
    </p:spTree>
    <p:extLst>
      <p:ext uri="{BB962C8B-B14F-4D97-AF65-F5344CB8AC3E}">
        <p14:creationId xmlns:p14="http://schemas.microsoft.com/office/powerpoint/2010/main" val="2706822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conclude, the proposed business idea for sustainable home cleaning products and services business in the UK is highly feasible from economic, political and environmental aspects. The supportive UK government schemes, the strong economic growth of the cleaning sector and growing consumer concern towards sustainability and environmental protection will help the business to develop trust and strong brand positioning. The clear operational plan and a structured funding approach will help the business to represent a responsible, competitive and financially viable opportunity. </a:t>
            </a:r>
            <a:endParaRPr lang="en-IN" dirty="0"/>
          </a:p>
        </p:txBody>
      </p:sp>
      <p:sp>
        <p:nvSpPr>
          <p:cNvPr id="4" name="Slide Number Placeholder 3"/>
          <p:cNvSpPr>
            <a:spLocks noGrp="1"/>
          </p:cNvSpPr>
          <p:nvPr>
            <p:ph type="sldNum" sz="quarter" idx="5"/>
          </p:nvPr>
        </p:nvSpPr>
        <p:spPr/>
        <p:txBody>
          <a:bodyPr/>
          <a:lstStyle/>
          <a:p>
            <a:fld id="{8257620C-E8C3-4D9C-B19E-C621767FE8FB}" type="slidenum">
              <a:rPr lang="en-IN" smtClean="0"/>
              <a:t>7</a:t>
            </a:fld>
            <a:endParaRPr lang="en-IN"/>
          </a:p>
        </p:txBody>
      </p:sp>
    </p:spTree>
    <p:extLst>
      <p:ext uri="{BB962C8B-B14F-4D97-AF65-F5344CB8AC3E}">
        <p14:creationId xmlns:p14="http://schemas.microsoft.com/office/powerpoint/2010/main" val="1303977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7150635-32F6-4889-BB2A-3A37773E9CD2}" type="datetimeFigureOut">
              <a:rPr lang="en-IN" smtClean="0"/>
              <a:t>04-03-2026</a:t>
            </a:fld>
            <a:endParaRPr lang="en-IN"/>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IN"/>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F2FE3F0C-31C9-432C-BBA0-C04D8BC7E1DA}" type="slidenum">
              <a:rPr lang="en-IN" smtClean="0"/>
              <a:t>‹#›</a:t>
            </a:fld>
            <a:endParaRPr lang="en-IN"/>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430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150635-32F6-4889-BB2A-3A37773E9CD2}" type="datetimeFigureOut">
              <a:rPr lang="en-IN" smtClean="0"/>
              <a:t>04-03-2026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2FE3F0C-31C9-432C-BBA0-C04D8BC7E1DA}" type="slidenum">
              <a:rPr lang="en-IN" smtClean="0"/>
              <a:t>‹#›</a:t>
            </a:fld>
            <a:endParaRPr lang="en-IN"/>
          </a:p>
        </p:txBody>
      </p:sp>
    </p:spTree>
    <p:extLst>
      <p:ext uri="{BB962C8B-B14F-4D97-AF65-F5344CB8AC3E}">
        <p14:creationId xmlns:p14="http://schemas.microsoft.com/office/powerpoint/2010/main" val="1123778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150635-32F6-4889-BB2A-3A37773E9CD2}" type="datetimeFigureOut">
              <a:rPr lang="en-IN" smtClean="0"/>
              <a:t>04-03-2026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2FE3F0C-31C9-432C-BBA0-C04D8BC7E1DA}" type="slidenum">
              <a:rPr lang="en-IN" smtClean="0"/>
              <a:t>‹#›</a:t>
            </a:fld>
            <a:endParaRPr lang="en-IN"/>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8383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150635-32F6-4889-BB2A-3A37773E9CD2}" type="datetimeFigureOut">
              <a:rPr lang="en-IN" smtClean="0"/>
              <a:t>04-03-2026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2FE3F0C-31C9-432C-BBA0-C04D8BC7E1DA}" type="slidenum">
              <a:rPr lang="en-IN" smtClean="0"/>
              <a:t>‹#›</a:t>
            </a:fld>
            <a:endParaRPr lang="en-IN"/>
          </a:p>
        </p:txBody>
      </p:sp>
    </p:spTree>
    <p:extLst>
      <p:ext uri="{BB962C8B-B14F-4D97-AF65-F5344CB8AC3E}">
        <p14:creationId xmlns:p14="http://schemas.microsoft.com/office/powerpoint/2010/main" val="2926160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150635-32F6-4889-BB2A-3A37773E9CD2}" type="datetimeFigureOut">
              <a:rPr lang="en-IN" smtClean="0"/>
              <a:t>04-03-2026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2FE3F0C-31C9-432C-BBA0-C04D8BC7E1DA}" type="slidenum">
              <a:rPr lang="en-IN" smtClean="0"/>
              <a:t>‹#›</a:t>
            </a:fld>
            <a:endParaRPr lang="en-IN"/>
          </a:p>
        </p:txBody>
      </p:sp>
    </p:spTree>
    <p:extLst>
      <p:ext uri="{BB962C8B-B14F-4D97-AF65-F5344CB8AC3E}">
        <p14:creationId xmlns:p14="http://schemas.microsoft.com/office/powerpoint/2010/main" val="3377251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7150635-32F6-4889-BB2A-3A37773E9CD2}" type="datetimeFigureOut">
              <a:rPr lang="en-IN" smtClean="0"/>
              <a:t>04-03-2026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2FE3F0C-31C9-432C-BBA0-C04D8BC7E1DA}" type="slidenum">
              <a:rPr lang="en-IN" smtClean="0"/>
              <a:t>‹#›</a:t>
            </a:fld>
            <a:endParaRPr lang="en-IN"/>
          </a:p>
        </p:txBody>
      </p:sp>
    </p:spTree>
    <p:extLst>
      <p:ext uri="{BB962C8B-B14F-4D97-AF65-F5344CB8AC3E}">
        <p14:creationId xmlns:p14="http://schemas.microsoft.com/office/powerpoint/2010/main" val="3606652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150635-32F6-4889-BB2A-3A37773E9CD2}" type="datetimeFigureOut">
              <a:rPr lang="en-IN" smtClean="0"/>
              <a:t>04-03-2026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2FE3F0C-31C9-432C-BBA0-C04D8BC7E1DA}" type="slidenum">
              <a:rPr lang="en-IN" smtClean="0"/>
              <a:t>‹#›</a:t>
            </a:fld>
            <a:endParaRPr lang="en-IN"/>
          </a:p>
        </p:txBody>
      </p:sp>
    </p:spTree>
    <p:extLst>
      <p:ext uri="{BB962C8B-B14F-4D97-AF65-F5344CB8AC3E}">
        <p14:creationId xmlns:p14="http://schemas.microsoft.com/office/powerpoint/2010/main" val="4213201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150635-32F6-4889-BB2A-3A37773E9CD2}" type="datetimeFigureOut">
              <a:rPr lang="en-IN" smtClean="0"/>
              <a:t>04-03-2026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2FE3F0C-31C9-432C-BBA0-C04D8BC7E1DA}" type="slidenum">
              <a:rPr lang="en-IN" smtClean="0"/>
              <a:t>‹#›</a:t>
            </a:fld>
            <a:endParaRPr lang="en-IN"/>
          </a:p>
        </p:txBody>
      </p:sp>
    </p:spTree>
    <p:extLst>
      <p:ext uri="{BB962C8B-B14F-4D97-AF65-F5344CB8AC3E}">
        <p14:creationId xmlns:p14="http://schemas.microsoft.com/office/powerpoint/2010/main" val="610768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150635-32F6-4889-BB2A-3A37773E9CD2}" type="datetimeFigureOut">
              <a:rPr lang="en-IN" smtClean="0"/>
              <a:t>04-03-2026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2FE3F0C-31C9-432C-BBA0-C04D8BC7E1DA}" type="slidenum">
              <a:rPr lang="en-IN" smtClean="0"/>
              <a:t>‹#›</a:t>
            </a:fld>
            <a:endParaRPr lang="en-IN"/>
          </a:p>
        </p:txBody>
      </p:sp>
    </p:spTree>
    <p:extLst>
      <p:ext uri="{BB962C8B-B14F-4D97-AF65-F5344CB8AC3E}">
        <p14:creationId xmlns:p14="http://schemas.microsoft.com/office/powerpoint/2010/main" val="3654541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150635-32F6-4889-BB2A-3A37773E9CD2}" type="datetimeFigureOut">
              <a:rPr lang="en-IN" smtClean="0"/>
              <a:t>04-03-2026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2FE3F0C-31C9-432C-BBA0-C04D8BC7E1DA}" type="slidenum">
              <a:rPr lang="en-IN" smtClean="0"/>
              <a:t>‹#›</a:t>
            </a:fld>
            <a:endParaRPr lang="en-IN"/>
          </a:p>
        </p:txBody>
      </p:sp>
    </p:spTree>
    <p:extLst>
      <p:ext uri="{BB962C8B-B14F-4D97-AF65-F5344CB8AC3E}">
        <p14:creationId xmlns:p14="http://schemas.microsoft.com/office/powerpoint/2010/main" val="3852534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150635-32F6-4889-BB2A-3A37773E9CD2}" type="datetimeFigureOut">
              <a:rPr lang="en-IN" smtClean="0"/>
              <a:t>04-03-2026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2FE3F0C-31C9-432C-BBA0-C04D8BC7E1DA}" type="slidenum">
              <a:rPr lang="en-IN" smtClean="0"/>
              <a:t>‹#›</a:t>
            </a:fld>
            <a:endParaRPr lang="en-IN"/>
          </a:p>
        </p:txBody>
      </p:sp>
    </p:spTree>
    <p:extLst>
      <p:ext uri="{BB962C8B-B14F-4D97-AF65-F5344CB8AC3E}">
        <p14:creationId xmlns:p14="http://schemas.microsoft.com/office/powerpoint/2010/main" val="3562867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7150635-32F6-4889-BB2A-3A37773E9CD2}" type="datetimeFigureOut">
              <a:rPr lang="en-IN" smtClean="0"/>
              <a:t>04-03-2026</a:t>
            </a:fld>
            <a:endParaRPr lang="en-IN"/>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IN"/>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F2FE3F0C-31C9-432C-BBA0-C04D8BC7E1DA}" type="slidenum">
              <a:rPr lang="en-IN" smtClean="0"/>
              <a:t>‹#›</a:t>
            </a:fld>
            <a:endParaRPr lang="en-IN"/>
          </a:p>
        </p:txBody>
      </p:sp>
    </p:spTree>
    <p:extLst>
      <p:ext uri="{BB962C8B-B14F-4D97-AF65-F5344CB8AC3E}">
        <p14:creationId xmlns:p14="http://schemas.microsoft.com/office/powerpoint/2010/main" val="39430261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_Toc223360142"/><Relationship Id="rId7" Type="http://schemas.openxmlformats.org/officeDocument/2006/relationships/hyperlink" Target="#_Toc223360146"/><Relationship Id="rId2" Type="http://schemas.openxmlformats.org/officeDocument/2006/relationships/hyperlink" Target="#_Toc223360141"/><Relationship Id="rId1" Type="http://schemas.openxmlformats.org/officeDocument/2006/relationships/slideLayout" Target="../slideLayouts/slideLayout2.xml"/><Relationship Id="rId6" Type="http://schemas.openxmlformats.org/officeDocument/2006/relationships/hyperlink" Target="#_Toc223360145"/><Relationship Id="rId5" Type="http://schemas.openxmlformats.org/officeDocument/2006/relationships/hyperlink" Target="#_Toc223360144"/><Relationship Id="rId4" Type="http://schemas.openxmlformats.org/officeDocument/2006/relationships/hyperlink" Target="#_Toc223360143"/></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ibisworld.com/united-kingdom/industry/cleaning-services/200310/#GeographicBreakdown" TargetMode="External"/><Relationship Id="rId3" Type="http://schemas.openxmlformats.org/officeDocument/2006/relationships/hyperlink" Target="https://hbr.org/2016/08/a-quick-guide-to-value-based-pricing" TargetMode="External"/><Relationship Id="rId7" Type="http://schemas.openxmlformats.org/officeDocument/2006/relationships/hyperlink" Target="https://www.gov.uk/limited-company-formation" TargetMode="External"/><Relationship Id="rId2" Type="http://schemas.openxmlformats.org/officeDocument/2006/relationships/hyperlink" Target="https://www.gov.uk/government/publications/25-year-environment-plan" TargetMode="External"/><Relationship Id="rId1" Type="http://schemas.openxmlformats.org/officeDocument/2006/relationships/slideLayout" Target="../slideLayouts/slideLayout2.xml"/><Relationship Id="rId6" Type="http://schemas.openxmlformats.org/officeDocument/2006/relationships/hyperlink" Target="https://www.gov.uk/business-finance-support" TargetMode="External"/><Relationship Id="rId5" Type="http://schemas.openxmlformats.org/officeDocument/2006/relationships/hyperlink" Target="https://www.ellenmacarthurfoundation.org/topics/circular-economy-introduction/overview" TargetMode="External"/><Relationship Id="rId4" Type="http://schemas.openxmlformats.org/officeDocument/2006/relationships/hyperlink" Target="https://hbr.org/2025/12/how-to-do-influencer-marketing-that-customers-actually-trust" TargetMode="External"/><Relationship Id="rId9" Type="http://schemas.openxmlformats.org/officeDocument/2006/relationships/hyperlink" Target="https://www.statista.com/outlook/cmo/home-laundry-care/household-cleaners/united-kingdom?srsltid=AfmBOor7dwV8u6fOP9iO-zcIRInUZyLmkHK3gHksKHbiTyrht43nt-Jj#analyst-opin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6C1A1-E1C1-A249-61FE-B9E38CC9389B}"/>
              </a:ext>
            </a:extLst>
          </p:cNvPr>
          <p:cNvSpPr>
            <a:spLocks noGrp="1"/>
          </p:cNvSpPr>
          <p:nvPr>
            <p:ph type="ctrTitle"/>
          </p:nvPr>
        </p:nvSpPr>
        <p:spPr>
          <a:xfrm>
            <a:off x="1524000" y="965770"/>
            <a:ext cx="9144000" cy="3253109"/>
          </a:xfrm>
        </p:spPr>
        <p:txBody>
          <a:bodyPr>
            <a:noAutofit/>
          </a:bodyPr>
          <a:lstStyle/>
          <a:p>
            <a:r>
              <a:rPr lang="en-IN" sz="2800" b="1" dirty="0"/>
              <a:t>Certificate in Higher Education Business Skills for the Workplace</a:t>
            </a:r>
            <a:br>
              <a:rPr lang="en-IN" sz="2800" b="1" dirty="0">
                <a:effectLst/>
              </a:rPr>
            </a:br>
            <a:r>
              <a:rPr lang="en-IN" sz="2800" b="1" dirty="0"/>
              <a:t>Enterprise and Entrepreneurship</a:t>
            </a:r>
            <a:br>
              <a:rPr lang="en-IN" sz="2800" b="1" dirty="0">
                <a:effectLst/>
              </a:rPr>
            </a:br>
            <a:r>
              <a:rPr lang="en-IN" sz="2800" b="1" dirty="0"/>
              <a:t>LCLM4006</a:t>
            </a:r>
            <a:br>
              <a:rPr lang="en-IN" sz="2800" b="1" dirty="0">
                <a:effectLst/>
              </a:rPr>
            </a:br>
            <a:r>
              <a:rPr lang="en-IN" sz="2800" b="1" dirty="0"/>
              <a:t>Lecturer:</a:t>
            </a:r>
            <a:br>
              <a:rPr lang="en-IN" sz="2800" b="1" dirty="0">
                <a:effectLst/>
              </a:rPr>
            </a:br>
            <a:r>
              <a:rPr lang="en-IN" sz="2800" b="1" dirty="0"/>
              <a:t>Birmingham: Dr Chung Lai Johnny Wan</a:t>
            </a:r>
            <a:br>
              <a:rPr lang="en-IN" sz="2800" b="1" dirty="0">
                <a:effectLst/>
              </a:rPr>
            </a:br>
            <a:r>
              <a:rPr lang="en-IN" sz="2800" b="1" dirty="0"/>
              <a:t>London:  Dr Charles </a:t>
            </a:r>
            <a:r>
              <a:rPr lang="en-IN" sz="2800" b="1" dirty="0" err="1"/>
              <a:t>Oham</a:t>
            </a:r>
            <a:br>
              <a:rPr lang="en-IN" sz="2800" b="1" dirty="0">
                <a:effectLst/>
              </a:rPr>
            </a:br>
            <a:r>
              <a:rPr lang="en-IN" sz="2800" b="1" dirty="0"/>
              <a:t>Part 2: Individual Presentation Pitch</a:t>
            </a:r>
          </a:p>
        </p:txBody>
      </p:sp>
      <p:sp>
        <p:nvSpPr>
          <p:cNvPr id="3" name="Subtitle 2">
            <a:extLst>
              <a:ext uri="{FF2B5EF4-FFF2-40B4-BE49-F238E27FC236}">
                <a16:creationId xmlns:a16="http://schemas.microsoft.com/office/drawing/2014/main" id="{5FCA85DE-DDBD-F6F8-AA4A-243EC9182B6E}"/>
              </a:ext>
            </a:extLst>
          </p:cNvPr>
          <p:cNvSpPr>
            <a:spLocks noGrp="1"/>
          </p:cNvSpPr>
          <p:nvPr>
            <p:ph type="subTitle" idx="1"/>
          </p:nvPr>
        </p:nvSpPr>
        <p:spPr>
          <a:xfrm>
            <a:off x="1524000" y="4403422"/>
            <a:ext cx="9144000" cy="1655762"/>
          </a:xfrm>
        </p:spPr>
        <p:txBody>
          <a:bodyPr>
            <a:normAutofit/>
          </a:bodyPr>
          <a:lstStyle/>
          <a:p>
            <a:r>
              <a:rPr lang="nl-NL" b="1" dirty="0"/>
              <a:t>Student ID: </a:t>
            </a:r>
            <a:r>
              <a:rPr lang="en-GB"/>
              <a:t>2434851</a:t>
            </a:r>
            <a:endParaRPr lang="nl-NL" b="0" dirty="0">
              <a:effectLst/>
            </a:endParaRPr>
          </a:p>
          <a:p>
            <a:r>
              <a:rPr lang="nl-NL" b="1" dirty="0"/>
              <a:t>Student Name: Petruta Batista</a:t>
            </a:r>
            <a:endParaRPr lang="nl-NL" b="0" dirty="0">
              <a:effectLst/>
            </a:endParaRPr>
          </a:p>
        </p:txBody>
      </p:sp>
    </p:spTree>
    <p:extLst>
      <p:ext uri="{BB962C8B-B14F-4D97-AF65-F5344CB8AC3E}">
        <p14:creationId xmlns:p14="http://schemas.microsoft.com/office/powerpoint/2010/main" val="2320833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15400-9786-9EF8-B984-4C9AC40509BB}"/>
              </a:ext>
            </a:extLst>
          </p:cNvPr>
          <p:cNvSpPr>
            <a:spLocks noGrp="1"/>
          </p:cNvSpPr>
          <p:nvPr>
            <p:ph type="title"/>
          </p:nvPr>
        </p:nvSpPr>
        <p:spPr/>
        <p:txBody>
          <a:bodyPr/>
          <a:lstStyle/>
          <a:p>
            <a:r>
              <a:rPr lang="en-IN" b="1" dirty="0"/>
              <a:t>Table of contents </a:t>
            </a:r>
          </a:p>
        </p:txBody>
      </p:sp>
      <p:sp>
        <p:nvSpPr>
          <p:cNvPr id="4" name="Rectangle 1">
            <a:extLst>
              <a:ext uri="{FF2B5EF4-FFF2-40B4-BE49-F238E27FC236}">
                <a16:creationId xmlns:a16="http://schemas.microsoft.com/office/drawing/2014/main" id="{38971D83-57E4-D8EE-6DC2-9A40338FB84D}"/>
              </a:ext>
            </a:extLst>
          </p:cNvPr>
          <p:cNvSpPr>
            <a:spLocks noGrp="1" noChangeArrowheads="1"/>
          </p:cNvSpPr>
          <p:nvPr>
            <p:ph idx="1"/>
          </p:nvPr>
        </p:nvSpPr>
        <p:spPr bwMode="auto">
          <a:xfrm>
            <a:off x="1207482" y="2293134"/>
            <a:ext cx="9777035"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7700" algn="r"/>
              </a:tabLst>
              <a:defRPr>
                <a:solidFill>
                  <a:schemeClr val="tx1"/>
                </a:solidFill>
                <a:latin typeface="Arial" panose="020B0604020202020204" pitchFamily="34" charset="0"/>
              </a:defRPr>
            </a:lvl1pPr>
            <a:lvl2pPr eaLnBrk="0" fontAlgn="base" hangingPunct="0">
              <a:spcBef>
                <a:spcPct val="0"/>
              </a:spcBef>
              <a:spcAft>
                <a:spcPct val="0"/>
              </a:spcAft>
              <a:tabLst>
                <a:tab pos="5727700" algn="r"/>
              </a:tabLst>
              <a:defRPr>
                <a:solidFill>
                  <a:schemeClr val="tx1"/>
                </a:solidFill>
                <a:latin typeface="Arial" panose="020B0604020202020204" pitchFamily="34" charset="0"/>
              </a:defRPr>
            </a:lvl2pPr>
            <a:lvl3pPr eaLnBrk="0" fontAlgn="base" hangingPunct="0">
              <a:spcBef>
                <a:spcPct val="0"/>
              </a:spcBef>
              <a:spcAft>
                <a:spcPct val="0"/>
              </a:spcAft>
              <a:tabLst>
                <a:tab pos="5727700" algn="r"/>
              </a:tabLst>
              <a:defRPr>
                <a:solidFill>
                  <a:schemeClr val="tx1"/>
                </a:solidFill>
                <a:latin typeface="Arial" panose="020B0604020202020204" pitchFamily="34" charset="0"/>
              </a:defRPr>
            </a:lvl3pPr>
            <a:lvl4pPr eaLnBrk="0" fontAlgn="base" hangingPunct="0">
              <a:spcBef>
                <a:spcPct val="0"/>
              </a:spcBef>
              <a:spcAft>
                <a:spcPct val="0"/>
              </a:spcAft>
              <a:tabLst>
                <a:tab pos="5727700" algn="r"/>
              </a:tabLst>
              <a:defRPr>
                <a:solidFill>
                  <a:schemeClr val="tx1"/>
                </a:solidFill>
                <a:latin typeface="Arial" panose="020B0604020202020204" pitchFamily="34" charset="0"/>
              </a:defRPr>
            </a:lvl4pPr>
            <a:lvl5pPr eaLnBrk="0" fontAlgn="base" hangingPunct="0">
              <a:spcBef>
                <a:spcPct val="0"/>
              </a:spcBef>
              <a:spcAft>
                <a:spcPct val="0"/>
              </a:spcAft>
              <a:tabLst>
                <a:tab pos="5727700" algn="r"/>
              </a:tabLst>
              <a:defRPr>
                <a:solidFill>
                  <a:schemeClr val="tx1"/>
                </a:solidFill>
                <a:latin typeface="Arial" panose="020B0604020202020204" pitchFamily="34" charset="0"/>
              </a:defRPr>
            </a:lvl5pPr>
            <a:lvl6pPr eaLnBrk="0" fontAlgn="base" hangingPunct="0">
              <a:spcBef>
                <a:spcPct val="0"/>
              </a:spcBef>
              <a:spcAft>
                <a:spcPct val="0"/>
              </a:spcAft>
              <a:tabLst>
                <a:tab pos="5727700" algn="r"/>
              </a:tabLst>
              <a:defRPr>
                <a:solidFill>
                  <a:schemeClr val="tx1"/>
                </a:solidFill>
                <a:latin typeface="Arial" panose="020B0604020202020204" pitchFamily="34" charset="0"/>
              </a:defRPr>
            </a:lvl6pPr>
            <a:lvl7pPr eaLnBrk="0" fontAlgn="base" hangingPunct="0">
              <a:spcBef>
                <a:spcPct val="0"/>
              </a:spcBef>
              <a:spcAft>
                <a:spcPct val="0"/>
              </a:spcAft>
              <a:tabLst>
                <a:tab pos="5727700" algn="r"/>
              </a:tabLst>
              <a:defRPr>
                <a:solidFill>
                  <a:schemeClr val="tx1"/>
                </a:solidFill>
                <a:latin typeface="Arial" panose="020B0604020202020204" pitchFamily="34" charset="0"/>
              </a:defRPr>
            </a:lvl7pPr>
            <a:lvl8pPr eaLnBrk="0" fontAlgn="base" hangingPunct="0">
              <a:spcBef>
                <a:spcPct val="0"/>
              </a:spcBef>
              <a:spcAft>
                <a:spcPct val="0"/>
              </a:spcAft>
              <a:tabLst>
                <a:tab pos="5727700" algn="r"/>
              </a:tabLst>
              <a:defRPr>
                <a:solidFill>
                  <a:schemeClr val="tx1"/>
                </a:solidFill>
                <a:latin typeface="Arial" panose="020B0604020202020204" pitchFamily="34" charset="0"/>
              </a:defRPr>
            </a:lvl8pPr>
            <a:lvl9pPr eaLnBrk="0" fontAlgn="base" hangingPunct="0">
              <a:spcBef>
                <a:spcPct val="0"/>
              </a:spcBef>
              <a:spcAft>
                <a:spcPct val="0"/>
              </a:spcAft>
              <a:tabLst>
                <a:tab pos="5727700" algn="r"/>
              </a:tabLs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tab pos="5727700" algn="r"/>
              </a:tabLst>
            </a:pPr>
            <a:r>
              <a:rPr kumimoji="0" lang="en-GB" altLang="en-US" sz="3600" b="0" i="0" u="sng" strike="noStrike" cap="none" normalizeH="0" baseline="0" dirty="0">
                <a:ln>
                  <a:noFill/>
                </a:ln>
                <a:solidFill>
                  <a:srgbClr val="0000FF"/>
                </a:solidFill>
                <a:effectLst/>
                <a:latin typeface="Arial" panose="020B0604020202020204" pitchFamily="34" charset="0"/>
                <a:ea typeface="Arial" panose="020B0604020202020204" pitchFamily="34" charset="0"/>
                <a:hlinkClick r:id="rId2"/>
              </a:rPr>
              <a:t>Introduction and Overview of the business idea</a:t>
            </a:r>
            <a:endParaRPr kumimoji="0" lang="en-GB" altLang="en-US" sz="36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tab pos="5727700" algn="r"/>
              </a:tabLst>
            </a:pPr>
            <a:r>
              <a:rPr kumimoji="0" lang="en-GB" altLang="en-US" sz="3600" b="0" i="0" u="sng" strike="noStrike" cap="none" normalizeH="0" baseline="0" dirty="0">
                <a:ln>
                  <a:noFill/>
                </a:ln>
                <a:solidFill>
                  <a:srgbClr val="0000FF"/>
                </a:solidFill>
                <a:effectLst/>
                <a:latin typeface="Arial" panose="020B0604020202020204" pitchFamily="34" charset="0"/>
                <a:ea typeface="Arial" panose="020B0604020202020204" pitchFamily="34" charset="0"/>
                <a:hlinkClick r:id="rId3"/>
              </a:rPr>
              <a:t>Three important external factors from PESTLE</a:t>
            </a:r>
            <a:endParaRPr kumimoji="0" lang="en-GB" altLang="en-US" sz="36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tab pos="5727700" algn="r"/>
              </a:tabLst>
            </a:pPr>
            <a:r>
              <a:rPr kumimoji="0" lang="en-GB" altLang="en-US" sz="3600" b="0" i="0" u="sng" strike="noStrike" cap="none" normalizeH="0" baseline="0" dirty="0">
                <a:ln>
                  <a:noFill/>
                </a:ln>
                <a:solidFill>
                  <a:srgbClr val="0000FF"/>
                </a:solidFill>
                <a:effectLst/>
                <a:latin typeface="Arial" panose="020B0604020202020204" pitchFamily="34" charset="0"/>
                <a:ea typeface="Arial" panose="020B0604020202020204" pitchFamily="34" charset="0"/>
                <a:hlinkClick r:id="rId4"/>
              </a:rPr>
              <a:t>Two major marketing strategies</a:t>
            </a:r>
            <a:endParaRPr kumimoji="0" lang="en-GB" altLang="en-US" sz="36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tab pos="5727700" algn="r"/>
              </a:tabLst>
            </a:pPr>
            <a:r>
              <a:rPr kumimoji="0" lang="en-GB" altLang="en-US" sz="3600" b="0" i="0" u="sng" strike="noStrike" cap="none" normalizeH="0" baseline="0" dirty="0">
                <a:ln>
                  <a:noFill/>
                </a:ln>
                <a:solidFill>
                  <a:srgbClr val="0000FF"/>
                </a:solidFill>
                <a:effectLst/>
                <a:latin typeface="Arial" panose="020B0604020202020204" pitchFamily="34" charset="0"/>
                <a:ea typeface="Arial" panose="020B0604020202020204" pitchFamily="34" charset="0"/>
                <a:hlinkClick r:id="rId5"/>
              </a:rPr>
              <a:t>Funding requirements and allocation</a:t>
            </a:r>
            <a:endParaRPr kumimoji="0" lang="en-GB" altLang="en-US" sz="36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tab pos="5727700" algn="r"/>
              </a:tabLst>
            </a:pPr>
            <a:r>
              <a:rPr kumimoji="0" lang="en-GB" altLang="en-US" sz="3600" b="0" i="0" u="sng" strike="noStrike" cap="none" normalizeH="0" baseline="0" dirty="0">
                <a:ln>
                  <a:noFill/>
                </a:ln>
                <a:solidFill>
                  <a:srgbClr val="0000FF"/>
                </a:solidFill>
                <a:effectLst/>
                <a:latin typeface="Arial" panose="020B0604020202020204" pitchFamily="34" charset="0"/>
                <a:ea typeface="Arial" panose="020B0604020202020204" pitchFamily="34" charset="0"/>
                <a:hlinkClick r:id="rId6"/>
              </a:rPr>
              <a:t>Conclusion</a:t>
            </a:r>
            <a:endParaRPr kumimoji="0" lang="en-GB" altLang="en-US" sz="36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tab pos="5727700" algn="r"/>
              </a:tabLst>
            </a:pPr>
            <a:r>
              <a:rPr kumimoji="0" lang="en-GB" altLang="en-US" sz="3600" b="0" i="0" u="sng" strike="noStrike" cap="none" normalizeH="0" baseline="0" dirty="0">
                <a:ln>
                  <a:noFill/>
                </a:ln>
                <a:solidFill>
                  <a:srgbClr val="0000FF"/>
                </a:solidFill>
                <a:effectLst/>
                <a:latin typeface="Arial" panose="020B0604020202020204" pitchFamily="34" charset="0"/>
                <a:ea typeface="Arial" panose="020B0604020202020204" pitchFamily="34" charset="0"/>
                <a:hlinkClick r:id="rId7"/>
              </a:rPr>
              <a:t>Reference List</a:t>
            </a:r>
            <a:endParaRPr kumimoji="0" lang="en-GB" altLang="en-US" sz="3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54347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CBFEF-C63A-42BC-7143-526410F34E9A}"/>
              </a:ext>
            </a:extLst>
          </p:cNvPr>
          <p:cNvSpPr>
            <a:spLocks noGrp="1"/>
          </p:cNvSpPr>
          <p:nvPr>
            <p:ph type="title"/>
          </p:nvPr>
        </p:nvSpPr>
        <p:spPr/>
        <p:txBody>
          <a:bodyPr>
            <a:normAutofit/>
          </a:bodyPr>
          <a:lstStyle/>
          <a:p>
            <a:r>
              <a:rPr lang="en-GB" b="1" dirty="0"/>
              <a:t>Introduction and Overview of the business idea </a:t>
            </a:r>
            <a:endParaRPr lang="en-IN" dirty="0"/>
          </a:p>
        </p:txBody>
      </p:sp>
      <p:sp>
        <p:nvSpPr>
          <p:cNvPr id="3" name="Content Placeholder 2">
            <a:extLst>
              <a:ext uri="{FF2B5EF4-FFF2-40B4-BE49-F238E27FC236}">
                <a16:creationId xmlns:a16="http://schemas.microsoft.com/office/drawing/2014/main" id="{50BF746C-66F8-56D1-9BFA-984DABD1D75D}"/>
              </a:ext>
            </a:extLst>
          </p:cNvPr>
          <p:cNvSpPr>
            <a:spLocks noGrp="1"/>
          </p:cNvSpPr>
          <p:nvPr>
            <p:ph idx="1"/>
          </p:nvPr>
        </p:nvSpPr>
        <p:spPr/>
        <p:txBody>
          <a:bodyPr/>
          <a:lstStyle/>
          <a:p>
            <a:pPr lvl="0"/>
            <a:r>
              <a:rPr lang="en-GB" dirty="0"/>
              <a:t>Business idea - sustainable home cleaning products and services in the UK</a:t>
            </a:r>
            <a:endParaRPr lang="en-IN" dirty="0"/>
          </a:p>
          <a:p>
            <a:pPr lvl="0"/>
            <a:r>
              <a:rPr lang="en-GB" dirty="0"/>
              <a:t>Offerings - plant-based, non-toxic and biodegradable cleaning products while giving professional household cleaning services</a:t>
            </a:r>
            <a:endParaRPr lang="en-IN" dirty="0"/>
          </a:p>
          <a:p>
            <a:pPr lvl="0"/>
            <a:r>
              <a:rPr lang="en-GB" dirty="0"/>
              <a:t>Legal structure - Private limited company (to reduce liability and gain tax advantages) (GOV.UK, 2024)</a:t>
            </a:r>
            <a:endParaRPr lang="en-IN" dirty="0"/>
          </a:p>
          <a:p>
            <a:pPr lvl="0"/>
            <a:r>
              <a:rPr lang="en-GB" dirty="0"/>
              <a:t>Business model is aligned with a triple bottom line approach</a:t>
            </a:r>
            <a:endParaRPr lang="en-IN" dirty="0"/>
          </a:p>
          <a:p>
            <a:endParaRPr lang="en-IN" dirty="0"/>
          </a:p>
        </p:txBody>
      </p:sp>
    </p:spTree>
    <p:extLst>
      <p:ext uri="{BB962C8B-B14F-4D97-AF65-F5344CB8AC3E}">
        <p14:creationId xmlns:p14="http://schemas.microsoft.com/office/powerpoint/2010/main" val="568276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E43B8-FA29-4FF7-6B84-90DF2FF77F15}"/>
              </a:ext>
            </a:extLst>
          </p:cNvPr>
          <p:cNvSpPr>
            <a:spLocks noGrp="1"/>
          </p:cNvSpPr>
          <p:nvPr>
            <p:ph type="title"/>
          </p:nvPr>
        </p:nvSpPr>
        <p:spPr/>
        <p:txBody>
          <a:bodyPr/>
          <a:lstStyle/>
          <a:p>
            <a:r>
              <a:rPr lang="en-GB" b="1" dirty="0"/>
              <a:t>Three important external factors from PESTLE </a:t>
            </a:r>
            <a:endParaRPr lang="en-IN" dirty="0"/>
          </a:p>
        </p:txBody>
      </p:sp>
      <p:sp>
        <p:nvSpPr>
          <p:cNvPr id="3" name="Content Placeholder 2">
            <a:extLst>
              <a:ext uri="{FF2B5EF4-FFF2-40B4-BE49-F238E27FC236}">
                <a16:creationId xmlns:a16="http://schemas.microsoft.com/office/drawing/2014/main" id="{6A99D143-E50C-9E82-D459-F8570D6D3322}"/>
              </a:ext>
            </a:extLst>
          </p:cNvPr>
          <p:cNvSpPr>
            <a:spLocks noGrp="1"/>
          </p:cNvSpPr>
          <p:nvPr>
            <p:ph idx="1"/>
          </p:nvPr>
        </p:nvSpPr>
        <p:spPr>
          <a:xfrm>
            <a:off x="838200" y="1825625"/>
            <a:ext cx="5911921" cy="4351338"/>
          </a:xfrm>
        </p:spPr>
        <p:txBody>
          <a:bodyPr>
            <a:normAutofit lnSpcReduction="10000"/>
          </a:bodyPr>
          <a:lstStyle/>
          <a:p>
            <a:pPr lvl="0"/>
            <a:r>
              <a:rPr lang="en-GB" b="1" dirty="0"/>
              <a:t>Political: </a:t>
            </a:r>
            <a:r>
              <a:rPr lang="en-GB" dirty="0"/>
              <a:t>The </a:t>
            </a:r>
            <a:r>
              <a:rPr lang="en-GB" i="1" dirty="0"/>
              <a:t>25 Year Environment Plan</a:t>
            </a:r>
            <a:r>
              <a:rPr lang="en-GB" dirty="0"/>
              <a:t> by the UK Government promotes environmental protection and waste reduction, strong policy support for sustainable businesses (DEFRA, 2018), SME Support schemes and government grants will reduce financial risks  (GOV.UK, 2025)</a:t>
            </a:r>
            <a:endParaRPr lang="en-IN" dirty="0"/>
          </a:p>
          <a:p>
            <a:pPr lvl="0"/>
            <a:r>
              <a:rPr lang="en-GB" b="1" dirty="0"/>
              <a:t>Economic: </a:t>
            </a:r>
            <a:r>
              <a:rPr lang="en-GB" dirty="0"/>
              <a:t>UK cleaning services projected CAGR of 1.4% (IBISWorld, 2025), rising environmental awareness (Statista, 2024)</a:t>
            </a:r>
            <a:endParaRPr lang="en-IN" dirty="0"/>
          </a:p>
          <a:p>
            <a:pPr lvl="0"/>
            <a:r>
              <a:rPr lang="en-GB" b="1" dirty="0"/>
              <a:t>Environmental: </a:t>
            </a:r>
            <a:r>
              <a:rPr lang="en-GB" dirty="0"/>
              <a:t>Circular economy principle promotes sustainable production and waste reduction (Ellen MacArthur Foundation, 2023) </a:t>
            </a:r>
            <a:endParaRPr lang="en-IN" dirty="0"/>
          </a:p>
          <a:p>
            <a:endParaRPr lang="en-IN" dirty="0"/>
          </a:p>
        </p:txBody>
      </p:sp>
      <p:pic>
        <p:nvPicPr>
          <p:cNvPr id="5" name="Picture 4">
            <a:extLst>
              <a:ext uri="{FF2B5EF4-FFF2-40B4-BE49-F238E27FC236}">
                <a16:creationId xmlns:a16="http://schemas.microsoft.com/office/drawing/2014/main" id="{8D8E7DFD-FF1B-83DD-7525-EE40DB5D18FA}"/>
              </a:ext>
            </a:extLst>
          </p:cNvPr>
          <p:cNvPicPr>
            <a:picLocks noChangeAspect="1"/>
          </p:cNvPicPr>
          <p:nvPr/>
        </p:nvPicPr>
        <p:blipFill>
          <a:blip r:embed="rId3"/>
          <a:stretch>
            <a:fillRect/>
          </a:stretch>
        </p:blipFill>
        <p:spPr>
          <a:xfrm>
            <a:off x="7688220" y="2361523"/>
            <a:ext cx="3740342" cy="2035816"/>
          </a:xfrm>
          <a:prstGeom prst="rect">
            <a:avLst/>
          </a:prstGeom>
        </p:spPr>
      </p:pic>
      <p:sp>
        <p:nvSpPr>
          <p:cNvPr id="7" name="TextBox 6">
            <a:extLst>
              <a:ext uri="{FF2B5EF4-FFF2-40B4-BE49-F238E27FC236}">
                <a16:creationId xmlns:a16="http://schemas.microsoft.com/office/drawing/2014/main" id="{C30C4D7C-8FAC-6467-04E8-64E48FC31559}"/>
              </a:ext>
            </a:extLst>
          </p:cNvPr>
          <p:cNvSpPr txBox="1"/>
          <p:nvPr/>
        </p:nvSpPr>
        <p:spPr>
          <a:xfrm>
            <a:off x="8494159" y="4698842"/>
            <a:ext cx="6097712" cy="369332"/>
          </a:xfrm>
          <a:prstGeom prst="rect">
            <a:avLst/>
          </a:prstGeom>
          <a:noFill/>
        </p:spPr>
        <p:txBody>
          <a:bodyPr wrap="square">
            <a:spAutoFit/>
          </a:bodyPr>
          <a:lstStyle/>
          <a:p>
            <a:r>
              <a:rPr lang="en-GB" dirty="0"/>
              <a:t>(DEFRA, 2018)</a:t>
            </a:r>
            <a:endParaRPr lang="en-IN" dirty="0"/>
          </a:p>
        </p:txBody>
      </p:sp>
    </p:spTree>
    <p:extLst>
      <p:ext uri="{BB962C8B-B14F-4D97-AF65-F5344CB8AC3E}">
        <p14:creationId xmlns:p14="http://schemas.microsoft.com/office/powerpoint/2010/main" val="3332120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98DE6-F56A-2E9E-65B7-B6D9A62FDDB0}"/>
              </a:ext>
            </a:extLst>
          </p:cNvPr>
          <p:cNvSpPr>
            <a:spLocks noGrp="1"/>
          </p:cNvSpPr>
          <p:nvPr>
            <p:ph type="title"/>
          </p:nvPr>
        </p:nvSpPr>
        <p:spPr/>
        <p:txBody>
          <a:bodyPr/>
          <a:lstStyle/>
          <a:p>
            <a:r>
              <a:rPr lang="en-GB" b="1" dirty="0"/>
              <a:t>Two major marketing strategies</a:t>
            </a:r>
            <a:endParaRPr lang="en-IN" dirty="0"/>
          </a:p>
        </p:txBody>
      </p:sp>
      <p:sp>
        <p:nvSpPr>
          <p:cNvPr id="3" name="Content Placeholder 2">
            <a:extLst>
              <a:ext uri="{FF2B5EF4-FFF2-40B4-BE49-F238E27FC236}">
                <a16:creationId xmlns:a16="http://schemas.microsoft.com/office/drawing/2014/main" id="{83044E67-DDAA-376D-7737-28E81994E7EE}"/>
              </a:ext>
            </a:extLst>
          </p:cNvPr>
          <p:cNvSpPr>
            <a:spLocks noGrp="1"/>
          </p:cNvSpPr>
          <p:nvPr>
            <p:ph idx="1"/>
          </p:nvPr>
        </p:nvSpPr>
        <p:spPr>
          <a:xfrm>
            <a:off x="838201" y="1825625"/>
            <a:ext cx="5408488" cy="4351338"/>
          </a:xfrm>
        </p:spPr>
        <p:txBody>
          <a:bodyPr>
            <a:normAutofit/>
          </a:bodyPr>
          <a:lstStyle/>
          <a:p>
            <a:pPr lvl="0" algn="just"/>
            <a:r>
              <a:rPr lang="en-GB" b="1" dirty="0"/>
              <a:t>Value-based Pricing - </a:t>
            </a:r>
            <a:r>
              <a:rPr lang="en-GB" dirty="0"/>
              <a:t>Pricing will indicate perceived health and environmental benefits of the offerings (Dholakia, 2016), strengthened brand positioning </a:t>
            </a:r>
            <a:endParaRPr lang="en-IN" dirty="0"/>
          </a:p>
          <a:p>
            <a:pPr lvl="0" algn="just"/>
            <a:r>
              <a:rPr lang="en-GB" b="1" dirty="0"/>
              <a:t>Influencer-led digital promotion - </a:t>
            </a:r>
            <a:r>
              <a:rPr lang="en-GB" dirty="0"/>
              <a:t>Helpful in building credibility and trust through authentic social media engagement, influencer marketing will enhance purchase intention and consumer confidence (Duffek, Eisingerich and Merlo, 2025).</a:t>
            </a:r>
            <a:endParaRPr lang="en-IN" dirty="0"/>
          </a:p>
          <a:p>
            <a:endParaRPr lang="en-IN" dirty="0"/>
          </a:p>
        </p:txBody>
      </p:sp>
      <p:pic>
        <p:nvPicPr>
          <p:cNvPr id="2050" name="Picture 2">
            <a:extLst>
              <a:ext uri="{FF2B5EF4-FFF2-40B4-BE49-F238E27FC236}">
                <a16:creationId xmlns:a16="http://schemas.microsoft.com/office/drawing/2014/main" id="{7502B63C-0129-5A1D-9558-FFBE97476D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4859" y="2069520"/>
            <a:ext cx="4833707" cy="271896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09AE36C-7A0D-53B6-DE2B-3F38E152F143}"/>
              </a:ext>
            </a:extLst>
          </p:cNvPr>
          <p:cNvSpPr txBox="1"/>
          <p:nvPr/>
        </p:nvSpPr>
        <p:spPr>
          <a:xfrm>
            <a:off x="7685070" y="5034337"/>
            <a:ext cx="3482939" cy="646331"/>
          </a:xfrm>
          <a:prstGeom prst="rect">
            <a:avLst/>
          </a:prstGeom>
          <a:noFill/>
        </p:spPr>
        <p:txBody>
          <a:bodyPr wrap="square" rtlCol="0">
            <a:spAutoFit/>
          </a:bodyPr>
          <a:lstStyle/>
          <a:p>
            <a:pPr algn="ctr"/>
            <a:r>
              <a:rPr lang="en-IN" b="1" dirty="0"/>
              <a:t>(Source: </a:t>
            </a:r>
            <a:r>
              <a:rPr lang="en-GB" b="1" dirty="0"/>
              <a:t>Duffek, Eisingerich and Merlo, 2025)</a:t>
            </a:r>
            <a:r>
              <a:rPr lang="en-IN" b="1" dirty="0"/>
              <a:t> </a:t>
            </a:r>
          </a:p>
        </p:txBody>
      </p:sp>
    </p:spTree>
    <p:extLst>
      <p:ext uri="{BB962C8B-B14F-4D97-AF65-F5344CB8AC3E}">
        <p14:creationId xmlns:p14="http://schemas.microsoft.com/office/powerpoint/2010/main" val="4082512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C49A4-71FA-127E-8423-9B2890124BC7}"/>
              </a:ext>
            </a:extLst>
          </p:cNvPr>
          <p:cNvSpPr>
            <a:spLocks noGrp="1"/>
          </p:cNvSpPr>
          <p:nvPr>
            <p:ph type="title"/>
          </p:nvPr>
        </p:nvSpPr>
        <p:spPr/>
        <p:txBody>
          <a:bodyPr/>
          <a:lstStyle/>
          <a:p>
            <a:r>
              <a:rPr lang="en-GB" b="1" dirty="0"/>
              <a:t>Funding requirements and allocation</a:t>
            </a:r>
            <a:endParaRPr lang="en-IN" dirty="0"/>
          </a:p>
        </p:txBody>
      </p:sp>
      <p:sp>
        <p:nvSpPr>
          <p:cNvPr id="3" name="Content Placeholder 2">
            <a:extLst>
              <a:ext uri="{FF2B5EF4-FFF2-40B4-BE49-F238E27FC236}">
                <a16:creationId xmlns:a16="http://schemas.microsoft.com/office/drawing/2014/main" id="{BDE88A6C-E909-3A91-20B9-5033DCC2614A}"/>
              </a:ext>
            </a:extLst>
          </p:cNvPr>
          <p:cNvSpPr>
            <a:spLocks noGrp="1"/>
          </p:cNvSpPr>
          <p:nvPr>
            <p:ph idx="1"/>
          </p:nvPr>
        </p:nvSpPr>
        <p:spPr/>
        <p:txBody>
          <a:bodyPr/>
          <a:lstStyle/>
          <a:p>
            <a:pPr lvl="0"/>
            <a:r>
              <a:rPr lang="en-GB" dirty="0"/>
              <a:t>Initial investment of £20,000 is required for starting operations in the UK </a:t>
            </a:r>
            <a:endParaRPr lang="en-IN" dirty="0"/>
          </a:p>
          <a:p>
            <a:pPr lvl="0"/>
            <a:r>
              <a:rPr lang="en-GB" dirty="0"/>
              <a:t>£10,000 will be arranged from government grants, start-up loan and bootstrapping</a:t>
            </a:r>
            <a:endParaRPr lang="en-IN" dirty="0"/>
          </a:p>
          <a:p>
            <a:pPr lvl="0"/>
            <a:r>
              <a:rPr lang="en-GB" dirty="0"/>
              <a:t>Personal savings, help from family and friends will help in covering £5,000, reduce the liability and burden related to interests</a:t>
            </a:r>
            <a:endParaRPr lang="en-IN" dirty="0"/>
          </a:p>
          <a:p>
            <a:pPr lvl="0"/>
            <a:r>
              <a:rPr lang="en-GB" dirty="0"/>
              <a:t>The remaining £5,000 will be obtained from a fixed-interest Start Up Loan</a:t>
            </a:r>
            <a:endParaRPr lang="en-IN" dirty="0"/>
          </a:p>
          <a:p>
            <a:endParaRPr lang="en-IN" dirty="0"/>
          </a:p>
        </p:txBody>
      </p:sp>
    </p:spTree>
    <p:extLst>
      <p:ext uri="{BB962C8B-B14F-4D97-AF65-F5344CB8AC3E}">
        <p14:creationId xmlns:p14="http://schemas.microsoft.com/office/powerpoint/2010/main" val="3192479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3B1A9-FC97-67E6-0903-585C1C49656C}"/>
              </a:ext>
            </a:extLst>
          </p:cNvPr>
          <p:cNvSpPr>
            <a:spLocks noGrp="1"/>
          </p:cNvSpPr>
          <p:nvPr>
            <p:ph type="title"/>
          </p:nvPr>
        </p:nvSpPr>
        <p:spPr/>
        <p:txBody>
          <a:bodyPr/>
          <a:lstStyle/>
          <a:p>
            <a:r>
              <a:rPr lang="en-IN" b="1" dirty="0"/>
              <a:t>Conclusion </a:t>
            </a:r>
          </a:p>
        </p:txBody>
      </p:sp>
      <p:sp>
        <p:nvSpPr>
          <p:cNvPr id="3" name="Content Placeholder 2">
            <a:extLst>
              <a:ext uri="{FF2B5EF4-FFF2-40B4-BE49-F238E27FC236}">
                <a16:creationId xmlns:a16="http://schemas.microsoft.com/office/drawing/2014/main" id="{87647BCC-16B9-4092-128B-8E3D27BEB1BD}"/>
              </a:ext>
            </a:extLst>
          </p:cNvPr>
          <p:cNvSpPr>
            <a:spLocks noGrp="1"/>
          </p:cNvSpPr>
          <p:nvPr>
            <p:ph idx="1"/>
          </p:nvPr>
        </p:nvSpPr>
        <p:spPr/>
        <p:txBody>
          <a:bodyPr/>
          <a:lstStyle/>
          <a:p>
            <a:pPr lvl="0"/>
            <a:r>
              <a:rPr lang="en-GB" dirty="0"/>
              <a:t>The business idea is highly feasible from economic, political and environmental aspects</a:t>
            </a:r>
            <a:endParaRPr lang="en-IN" dirty="0"/>
          </a:p>
          <a:p>
            <a:pPr lvl="0"/>
            <a:r>
              <a:rPr lang="en-GB" dirty="0"/>
              <a:t>UK government schemes, the strong economic growth of the cleaning sector and growing consumer concern towards sustainability and environmental protection will help the business to grow </a:t>
            </a:r>
            <a:endParaRPr lang="en-IN" dirty="0"/>
          </a:p>
          <a:p>
            <a:pPr lvl="0"/>
            <a:r>
              <a:rPr lang="en-GB" dirty="0"/>
              <a:t>Structured funding and clear operational plan make it viable </a:t>
            </a:r>
            <a:endParaRPr lang="en-IN" dirty="0"/>
          </a:p>
          <a:p>
            <a:endParaRPr lang="en-IN" dirty="0"/>
          </a:p>
        </p:txBody>
      </p:sp>
    </p:spTree>
    <p:extLst>
      <p:ext uri="{BB962C8B-B14F-4D97-AF65-F5344CB8AC3E}">
        <p14:creationId xmlns:p14="http://schemas.microsoft.com/office/powerpoint/2010/main" val="4239229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D3319-098A-AF1E-F2F9-37662D202EBC}"/>
              </a:ext>
            </a:extLst>
          </p:cNvPr>
          <p:cNvSpPr>
            <a:spLocks noGrp="1"/>
          </p:cNvSpPr>
          <p:nvPr>
            <p:ph type="title"/>
          </p:nvPr>
        </p:nvSpPr>
        <p:spPr/>
        <p:txBody>
          <a:bodyPr/>
          <a:lstStyle/>
          <a:p>
            <a:r>
              <a:rPr lang="en-IN" b="1" dirty="0"/>
              <a:t>Reference List </a:t>
            </a:r>
          </a:p>
        </p:txBody>
      </p:sp>
      <p:sp>
        <p:nvSpPr>
          <p:cNvPr id="3" name="Content Placeholder 2">
            <a:extLst>
              <a:ext uri="{FF2B5EF4-FFF2-40B4-BE49-F238E27FC236}">
                <a16:creationId xmlns:a16="http://schemas.microsoft.com/office/drawing/2014/main" id="{44392CB5-6C7B-E48A-DF56-566F42C67FBF}"/>
              </a:ext>
            </a:extLst>
          </p:cNvPr>
          <p:cNvSpPr>
            <a:spLocks noGrp="1"/>
          </p:cNvSpPr>
          <p:nvPr>
            <p:ph idx="1"/>
          </p:nvPr>
        </p:nvSpPr>
        <p:spPr/>
        <p:txBody>
          <a:bodyPr>
            <a:normAutofit fontScale="55000" lnSpcReduction="20000"/>
          </a:bodyPr>
          <a:lstStyle/>
          <a:p>
            <a:r>
              <a:rPr lang="en-GB" dirty="0"/>
              <a:t>DEFRA (2018) </a:t>
            </a:r>
            <a:r>
              <a:rPr lang="en-GB" i="1" dirty="0"/>
              <a:t>25 Year Environment Plan</a:t>
            </a:r>
            <a:r>
              <a:rPr lang="en-GB" dirty="0"/>
              <a:t>, </a:t>
            </a:r>
            <a:r>
              <a:rPr lang="en-GB" i="1" dirty="0"/>
              <a:t>GOV.UK</a:t>
            </a:r>
            <a:r>
              <a:rPr lang="en-GB" dirty="0"/>
              <a:t>. Available at: </a:t>
            </a:r>
            <a:r>
              <a:rPr lang="en-GB" u="sng" dirty="0">
                <a:hlinkClick r:id="rId2"/>
              </a:rPr>
              <a:t>https://www.gov.uk/government/publications/25-year-environment-plan</a:t>
            </a:r>
            <a:r>
              <a:rPr lang="en-GB" dirty="0"/>
              <a:t> (Accessed: 02 March 2026).</a:t>
            </a:r>
            <a:endParaRPr lang="en-IN" dirty="0"/>
          </a:p>
          <a:p>
            <a:r>
              <a:rPr lang="en-GB" dirty="0"/>
              <a:t>Dholakia, U. (2016) </a:t>
            </a:r>
            <a:r>
              <a:rPr lang="en-GB" i="1" dirty="0"/>
              <a:t>A Quick Guide to Value-Based Pricing</a:t>
            </a:r>
            <a:r>
              <a:rPr lang="en-GB" dirty="0"/>
              <a:t>, </a:t>
            </a:r>
            <a:r>
              <a:rPr lang="en-GB" i="1" dirty="0"/>
              <a:t>Harvard Business Review</a:t>
            </a:r>
            <a:r>
              <a:rPr lang="en-GB" dirty="0"/>
              <a:t>. Harvard Business Review. Available at: </a:t>
            </a:r>
            <a:r>
              <a:rPr lang="en-GB" u="sng" dirty="0">
                <a:hlinkClick r:id="rId3"/>
              </a:rPr>
              <a:t>https://hbr.org/2016/08/a-quick-guide-to-value-based-pricing</a:t>
            </a:r>
            <a:r>
              <a:rPr lang="en-GB" dirty="0"/>
              <a:t> (Accessed: 02 March 2026).</a:t>
            </a:r>
            <a:endParaRPr lang="en-IN" dirty="0"/>
          </a:p>
          <a:p>
            <a:r>
              <a:rPr lang="en-GB" dirty="0"/>
              <a:t>Duffek, B., Eisingerich, A.B. and Merlo, O. (2025) </a:t>
            </a:r>
            <a:r>
              <a:rPr lang="en-GB" i="1" dirty="0"/>
              <a:t>How to Do Influencer Marketing That Customers Actually Trust</a:t>
            </a:r>
            <a:r>
              <a:rPr lang="en-GB" dirty="0"/>
              <a:t>, </a:t>
            </a:r>
            <a:r>
              <a:rPr lang="en-GB" i="1" dirty="0"/>
              <a:t>Harvard Business Review</a:t>
            </a:r>
            <a:r>
              <a:rPr lang="en-GB" dirty="0"/>
              <a:t>. Available at: </a:t>
            </a:r>
            <a:r>
              <a:rPr lang="en-GB" u="sng" dirty="0">
                <a:hlinkClick r:id="rId4"/>
              </a:rPr>
              <a:t>https://hbr.org/2025/12/how-to-do-influencer-marketing-that-customers-actually-trust</a:t>
            </a:r>
            <a:r>
              <a:rPr lang="en-GB" dirty="0"/>
              <a:t> (Accessed: 02 March 2026).</a:t>
            </a:r>
            <a:endParaRPr lang="en-IN" dirty="0"/>
          </a:p>
          <a:p>
            <a:r>
              <a:rPr lang="en-GB" dirty="0"/>
              <a:t>Ellen MacArthur Foundation (2023) </a:t>
            </a:r>
            <a:r>
              <a:rPr lang="en-GB" i="1" dirty="0"/>
              <a:t>What Is a Circular Economy?</a:t>
            </a:r>
            <a:r>
              <a:rPr lang="en-GB" dirty="0"/>
              <a:t>, </a:t>
            </a:r>
            <a:r>
              <a:rPr lang="en-GB" i="1" dirty="0"/>
              <a:t>Ellen MacArthur Foundation</a:t>
            </a:r>
            <a:r>
              <a:rPr lang="en-GB" dirty="0"/>
              <a:t>. Available at: </a:t>
            </a:r>
            <a:r>
              <a:rPr lang="en-GB" u="sng" dirty="0">
                <a:hlinkClick r:id="rId5"/>
              </a:rPr>
              <a:t>https://www.ellenmacarthurfoundation.org/topics/circular-economy-introduction/overview</a:t>
            </a:r>
            <a:r>
              <a:rPr lang="en-GB" dirty="0"/>
              <a:t> (Accessed: 02 March 2026).</a:t>
            </a:r>
            <a:endParaRPr lang="en-IN" dirty="0"/>
          </a:p>
          <a:p>
            <a:r>
              <a:rPr lang="en-GB" dirty="0"/>
              <a:t>GOV.UK (2025) </a:t>
            </a:r>
            <a:r>
              <a:rPr lang="en-GB" i="1" dirty="0"/>
              <a:t>Finance and support for your business</a:t>
            </a:r>
            <a:r>
              <a:rPr lang="en-GB" dirty="0"/>
              <a:t>, </a:t>
            </a:r>
            <a:r>
              <a:rPr lang="en-GB" i="1" dirty="0"/>
              <a:t>GOV.UK</a:t>
            </a:r>
            <a:r>
              <a:rPr lang="en-GB" dirty="0"/>
              <a:t>. Available at: </a:t>
            </a:r>
            <a:r>
              <a:rPr lang="en-GB" u="sng" dirty="0">
                <a:hlinkClick r:id="rId6"/>
              </a:rPr>
              <a:t>https://www.gov.uk/business-finance-support</a:t>
            </a:r>
            <a:r>
              <a:rPr lang="en-GB" dirty="0"/>
              <a:t> (Accessed: 02 March 2026).</a:t>
            </a:r>
            <a:endParaRPr lang="en-IN" dirty="0"/>
          </a:p>
          <a:p>
            <a:r>
              <a:rPr lang="en-GB" dirty="0"/>
              <a:t>Government of UK (2024) </a:t>
            </a:r>
            <a:r>
              <a:rPr lang="en-GB" i="1" dirty="0"/>
              <a:t>Set up a private limited company</a:t>
            </a:r>
            <a:r>
              <a:rPr lang="en-GB" dirty="0"/>
              <a:t>, </a:t>
            </a:r>
            <a:r>
              <a:rPr lang="en-GB" i="1" dirty="0"/>
              <a:t>GOV.UK</a:t>
            </a:r>
            <a:r>
              <a:rPr lang="en-GB" dirty="0"/>
              <a:t>. Available at: </a:t>
            </a:r>
            <a:r>
              <a:rPr lang="en-GB" u="sng" dirty="0">
                <a:hlinkClick r:id="rId7"/>
              </a:rPr>
              <a:t>https://www.gov.uk/limited-company-formation</a:t>
            </a:r>
            <a:r>
              <a:rPr lang="en-GB" dirty="0"/>
              <a:t> (Accessed: 02 March 2026).</a:t>
            </a:r>
            <a:endParaRPr lang="en-IN" dirty="0"/>
          </a:p>
          <a:p>
            <a:r>
              <a:rPr lang="en-GB" dirty="0"/>
              <a:t>IBISWorld (2025) </a:t>
            </a:r>
            <a:r>
              <a:rPr lang="en-GB" i="1" dirty="0"/>
              <a:t>Cleaning Services in the UK - Market Research Report (2016-2031)</a:t>
            </a:r>
            <a:r>
              <a:rPr lang="en-GB" dirty="0"/>
              <a:t>, </a:t>
            </a:r>
            <a:r>
              <a:rPr lang="en-GB" i="1" dirty="0"/>
              <a:t>Ibisworld.com</a:t>
            </a:r>
            <a:r>
              <a:rPr lang="en-GB" dirty="0"/>
              <a:t>. Available at: </a:t>
            </a:r>
            <a:r>
              <a:rPr lang="en-GB" u="sng" dirty="0">
                <a:hlinkClick r:id="rId8"/>
              </a:rPr>
              <a:t>https://www.ibisworld.com/united-kingdom/industry/cleaning-services/200310/#GeographicBreakdown</a:t>
            </a:r>
            <a:r>
              <a:rPr lang="en-GB" dirty="0"/>
              <a:t> (Accessed: 02 March 2026).</a:t>
            </a:r>
            <a:endParaRPr lang="en-IN" dirty="0"/>
          </a:p>
          <a:p>
            <a:r>
              <a:rPr lang="en-GB" dirty="0"/>
              <a:t>Statista (2024) </a:t>
            </a:r>
            <a:r>
              <a:rPr lang="en-GB" i="1" dirty="0"/>
              <a:t>Household Cleaners - United Kingdom | Market Forecast</a:t>
            </a:r>
            <a:r>
              <a:rPr lang="en-GB" dirty="0"/>
              <a:t>, </a:t>
            </a:r>
            <a:r>
              <a:rPr lang="en-GB" i="1" dirty="0"/>
              <a:t>Statista</a:t>
            </a:r>
            <a:r>
              <a:rPr lang="en-GB" dirty="0"/>
              <a:t>. Available at: </a:t>
            </a:r>
            <a:r>
              <a:rPr lang="en-GB" u="sng" dirty="0">
                <a:hlinkClick r:id="rId9"/>
              </a:rPr>
              <a:t>https://www.statista.com/outlook/cmo/home-laundry-care/household-cleaners/united-kingdom?srsltid=AfmBOor7dwV8u6fOP9iO-zcIRInUZyLmkHK3gHksKHbiTyrht43nt-Jj#analyst-opinion</a:t>
            </a:r>
            <a:r>
              <a:rPr lang="en-GB" dirty="0"/>
              <a:t> (Accessed: 02 March 2026).</a:t>
            </a:r>
            <a:endParaRPr lang="en-IN" dirty="0"/>
          </a:p>
          <a:p>
            <a:endParaRPr lang="en-IN" dirty="0"/>
          </a:p>
        </p:txBody>
      </p:sp>
    </p:spTree>
    <p:extLst>
      <p:ext uri="{BB962C8B-B14F-4D97-AF65-F5344CB8AC3E}">
        <p14:creationId xmlns:p14="http://schemas.microsoft.com/office/powerpoint/2010/main" val="1604472029"/>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0</TotalTime>
  <Words>1211</Words>
  <Application>Microsoft Office PowerPoint</Application>
  <PresentationFormat>Widescreen</PresentationFormat>
  <Paragraphs>52</Paragraphs>
  <Slides>8</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Corbel</vt:lpstr>
      <vt:lpstr>Basis</vt:lpstr>
      <vt:lpstr>Certificate in Higher Education Business Skills for the Workplace Enterprise and Entrepreneurship LCLM4006 Lecturer: Birmingham: Dr Chung Lai Johnny Wan London:  Dr Charles Oham Part 2: Individual Presentation Pitch</vt:lpstr>
      <vt:lpstr>Table of contents </vt:lpstr>
      <vt:lpstr>Introduction and Overview of the business idea </vt:lpstr>
      <vt:lpstr>Three important external factors from PESTLE </vt:lpstr>
      <vt:lpstr>Two major marketing strategies</vt:lpstr>
      <vt:lpstr>Funding requirements and allocation</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Andreea Apostol</cp:lastModifiedBy>
  <cp:revision>1</cp:revision>
  <dcterms:created xsi:type="dcterms:W3CDTF">2026-03-02T10:37:34Z</dcterms:created>
  <dcterms:modified xsi:type="dcterms:W3CDTF">2026-03-04T13:59:42Z</dcterms:modified>
</cp:coreProperties>
</file>