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0"/>
  </p:notesMasterIdLst>
  <p:sldIdLst>
    <p:sldId id="257" r:id="rId2"/>
    <p:sldId id="264" r:id="rId3"/>
    <p:sldId id="295" r:id="rId4"/>
    <p:sldId id="296" r:id="rId5"/>
    <p:sldId id="258" r:id="rId6"/>
    <p:sldId id="259" r:id="rId7"/>
    <p:sldId id="260" r:id="rId8"/>
    <p:sldId id="261" r:id="rId9"/>
    <p:sldId id="262"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0" r:id="rId35"/>
    <p:sldId id="291" r:id="rId36"/>
    <p:sldId id="292" r:id="rId37"/>
    <p:sldId id="293" r:id="rId38"/>
    <p:sldId id="294"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56F627-31FF-1997-3246-AAAB887F5819}" v="8" dt="2021-11-26T17:42:39.780"/>
    <p1510:client id="{B1011AB0-9EC2-A836-9677-EBAC5914BAC4}" v="818" dt="2021-11-26T13:28:06.6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varScale="1">
        <p:scale>
          <a:sx n="94" d="100"/>
          <a:sy n="94" d="100"/>
        </p:scale>
        <p:origin x="84" y="3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E1F83A-9046-494D-B7BE-052037486438}" type="datetimeFigureOut">
              <a:rPr lang="en-GB" smtClean="0"/>
              <a:t>12/01/2024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5B56EA-FA52-43B5-A64A-2431DB36DCFD}" type="slidenum">
              <a:rPr lang="en-GB" smtClean="0"/>
              <a:t>‹#›</a:t>
            </a:fld>
            <a:endParaRPr lang="en-GB"/>
          </a:p>
        </p:txBody>
      </p:sp>
    </p:spTree>
    <p:extLst>
      <p:ext uri="{BB962C8B-B14F-4D97-AF65-F5344CB8AC3E}">
        <p14:creationId xmlns:p14="http://schemas.microsoft.com/office/powerpoint/2010/main" val="2011699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FF9D9F-F5A5-440A-B491-C35C99F11B56}" type="slidenum">
              <a:rPr lang="en-GB" smtClean="0"/>
              <a:t>24</a:t>
            </a:fld>
            <a:endParaRPr lang="en-GB"/>
          </a:p>
        </p:txBody>
      </p:sp>
    </p:spTree>
    <p:extLst>
      <p:ext uri="{BB962C8B-B14F-4D97-AF65-F5344CB8AC3E}">
        <p14:creationId xmlns:p14="http://schemas.microsoft.com/office/powerpoint/2010/main" val="13662542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12E222B1-2EC5-40B6-95CA-D68AA037D19A}" type="slidenum">
              <a:rPr lang="en-GB" altLang="en-US">
                <a:solidFill>
                  <a:prstClr val="black"/>
                </a:solidFill>
              </a:rPr>
              <a:pPr eaLnBrk="1" hangingPunct="1">
                <a:spcBef>
                  <a:spcPct val="0"/>
                </a:spcBef>
              </a:pPr>
              <a:t>34</a:t>
            </a:fld>
            <a:endParaRPr lang="en-GB" altLang="en-US">
              <a:solidFill>
                <a:prstClr val="black"/>
              </a:solidFill>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itchFamily="34" charset="0"/>
            </a:endParaRPr>
          </a:p>
        </p:txBody>
      </p:sp>
    </p:spTree>
    <p:extLst>
      <p:ext uri="{BB962C8B-B14F-4D97-AF65-F5344CB8AC3E}">
        <p14:creationId xmlns:p14="http://schemas.microsoft.com/office/powerpoint/2010/main" val="5274912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defRPr>
            </a:lvl1pPr>
            <a:lvl2pPr marL="742950" indent="-285750" eaLnBrk="0" hangingPunct="0">
              <a:spcBef>
                <a:spcPct val="30000"/>
              </a:spcBef>
              <a:defRPr sz="1200">
                <a:solidFill>
                  <a:schemeClr val="tx1"/>
                </a:solidFill>
                <a:latin typeface="Arial" pitchFamily="34" charset="0"/>
              </a:defRPr>
            </a:lvl2pPr>
            <a:lvl3pPr marL="1143000" indent="-228600" eaLnBrk="0" hangingPunct="0">
              <a:spcBef>
                <a:spcPct val="30000"/>
              </a:spcBef>
              <a:defRPr sz="1200">
                <a:solidFill>
                  <a:schemeClr val="tx1"/>
                </a:solidFill>
                <a:latin typeface="Arial" pitchFamily="34" charset="0"/>
              </a:defRPr>
            </a:lvl3pPr>
            <a:lvl4pPr marL="1600200" indent="-228600" eaLnBrk="0" hangingPunct="0">
              <a:spcBef>
                <a:spcPct val="30000"/>
              </a:spcBef>
              <a:defRPr sz="1200">
                <a:solidFill>
                  <a:schemeClr val="tx1"/>
                </a:solidFill>
                <a:latin typeface="Arial" pitchFamily="34" charset="0"/>
              </a:defRPr>
            </a:lvl4pPr>
            <a:lvl5pPr marL="2057400" indent="-228600" eaLnBrk="0" hangingPunct="0">
              <a:spcBef>
                <a:spcPct val="30000"/>
              </a:spcBef>
              <a:defRPr sz="1200">
                <a:solidFill>
                  <a:schemeClr val="tx1"/>
                </a:solidFill>
                <a:latin typeface="Arial" pitchFamily="34" charset="0"/>
              </a:defRPr>
            </a:lvl5pPr>
            <a:lvl6pPr marL="2514600" indent="-228600" eaLnBrk="0" fontAlgn="base" hangingPunct="0">
              <a:spcBef>
                <a:spcPct val="30000"/>
              </a:spcBef>
              <a:spcAft>
                <a:spcPct val="0"/>
              </a:spcAft>
              <a:defRPr sz="1200">
                <a:solidFill>
                  <a:schemeClr val="tx1"/>
                </a:solidFill>
                <a:latin typeface="Arial" pitchFamily="34" charset="0"/>
              </a:defRPr>
            </a:lvl6pPr>
            <a:lvl7pPr marL="2971800" indent="-228600" eaLnBrk="0" fontAlgn="base" hangingPunct="0">
              <a:spcBef>
                <a:spcPct val="30000"/>
              </a:spcBef>
              <a:spcAft>
                <a:spcPct val="0"/>
              </a:spcAft>
              <a:defRPr sz="1200">
                <a:solidFill>
                  <a:schemeClr val="tx1"/>
                </a:solidFill>
                <a:latin typeface="Arial" pitchFamily="34" charset="0"/>
              </a:defRPr>
            </a:lvl7pPr>
            <a:lvl8pPr marL="3429000" indent="-228600" eaLnBrk="0" fontAlgn="base" hangingPunct="0">
              <a:spcBef>
                <a:spcPct val="30000"/>
              </a:spcBef>
              <a:spcAft>
                <a:spcPct val="0"/>
              </a:spcAft>
              <a:defRPr sz="1200">
                <a:solidFill>
                  <a:schemeClr val="tx1"/>
                </a:solidFill>
                <a:latin typeface="Arial" pitchFamily="34" charset="0"/>
              </a:defRPr>
            </a:lvl8pPr>
            <a:lvl9pPr marL="3886200" indent="-228600" eaLnBrk="0" fontAlgn="base" hangingPunct="0">
              <a:spcBef>
                <a:spcPct val="30000"/>
              </a:spcBef>
              <a:spcAft>
                <a:spcPct val="0"/>
              </a:spcAft>
              <a:defRPr sz="1200">
                <a:solidFill>
                  <a:schemeClr val="tx1"/>
                </a:solidFill>
                <a:latin typeface="Arial" pitchFamily="34" charset="0"/>
              </a:defRPr>
            </a:lvl9pPr>
          </a:lstStyle>
          <a:p>
            <a:pPr eaLnBrk="1" hangingPunct="1">
              <a:spcBef>
                <a:spcPct val="0"/>
              </a:spcBef>
            </a:pPr>
            <a:fld id="{12E222B1-2EC5-40B6-95CA-D68AA037D19A}" type="slidenum">
              <a:rPr lang="en-GB" altLang="en-US">
                <a:solidFill>
                  <a:prstClr val="black"/>
                </a:solidFill>
              </a:rPr>
              <a:pPr eaLnBrk="1" hangingPunct="1">
                <a:spcBef>
                  <a:spcPct val="0"/>
                </a:spcBef>
              </a:pPr>
              <a:t>35</a:t>
            </a:fld>
            <a:endParaRPr lang="en-GB" altLang="en-US">
              <a:solidFill>
                <a:prstClr val="black"/>
              </a:solidFill>
            </a:endParaRPr>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itchFamily="34" charset="0"/>
            </a:endParaRPr>
          </a:p>
        </p:txBody>
      </p:sp>
    </p:spTree>
    <p:extLst>
      <p:ext uri="{BB962C8B-B14F-4D97-AF65-F5344CB8AC3E}">
        <p14:creationId xmlns:p14="http://schemas.microsoft.com/office/powerpoint/2010/main" val="3893470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93303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975150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0550855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6EF4CEC-268F-4968-BC81-06882B67752E}" type="datetimeFigureOut">
              <a:rPr lang="en-GB" smtClean="0"/>
              <a:t>12/01/2024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6049926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6EF4CEC-268F-4968-BC81-06882B67752E}" type="datetimeFigureOut">
              <a:rPr lang="en-GB" smtClean="0"/>
              <a:t>12/01/2024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5450877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6EF4CEC-268F-4968-BC81-06882B67752E}" type="datetimeFigureOut">
              <a:rPr lang="en-GB" smtClean="0"/>
              <a:t>12/01/2024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92334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EF4CEC-268F-4968-BC81-06882B67752E}" type="datetimeFigureOut">
              <a:rPr lang="en-GB" smtClean="0"/>
              <a:t>12/01/2024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7083071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6EF4CEC-268F-4968-BC81-06882B67752E}" type="datetimeFigureOut">
              <a:rPr lang="en-GB" smtClean="0"/>
              <a:t>12/01/2024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7612563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4E2ADB-D481-4ED8-9544-5AE4BF5F8F06}" type="slidenum">
              <a:rPr lang="en-GB" smtClean="0"/>
              <a:t>‹#›</a:t>
            </a:fld>
            <a:endParaRPr lang="en-GB"/>
          </a:p>
        </p:txBody>
      </p:sp>
      <p:sp>
        <p:nvSpPr>
          <p:cNvPr id="5" name="Date Placeholder 4"/>
          <p:cNvSpPr>
            <a:spLocks noGrp="1"/>
          </p:cNvSpPr>
          <p:nvPr>
            <p:ph type="dt" sz="half" idx="10"/>
          </p:nvPr>
        </p:nvSpPr>
        <p:spPr/>
        <p:txBody>
          <a:bodyPr/>
          <a:lstStyle/>
          <a:p>
            <a:fld id="{D6EF4CEC-268F-4968-BC81-06882B67752E}" type="datetimeFigureOut">
              <a:rPr lang="en-GB" smtClean="0"/>
              <a:t>12/01/2024</a:t>
            </a:fld>
            <a:endParaRPr lang="en-GB"/>
          </a:p>
        </p:txBody>
      </p:sp>
    </p:spTree>
    <p:extLst>
      <p:ext uri="{BB962C8B-B14F-4D97-AF65-F5344CB8AC3E}">
        <p14:creationId xmlns:p14="http://schemas.microsoft.com/office/powerpoint/2010/main" val="3481130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574019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66105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2370149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516994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36739029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9560888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6EF4CEC-268F-4968-BC81-06882B67752E}" type="datetimeFigureOut">
              <a:rPr lang="en-GB" smtClean="0"/>
              <a:t>12/01/2024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4E2ADB-D481-4ED8-9544-5AE4BF5F8F06}" type="slidenum">
              <a:rPr lang="en-GB" smtClean="0"/>
              <a:t>‹#›</a:t>
            </a:fld>
            <a:endParaRPr lang="en-GB"/>
          </a:p>
        </p:txBody>
      </p:sp>
    </p:spTree>
    <p:extLst>
      <p:ext uri="{BB962C8B-B14F-4D97-AF65-F5344CB8AC3E}">
        <p14:creationId xmlns:p14="http://schemas.microsoft.com/office/powerpoint/2010/main" val="14530387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609600" y="1600201"/>
            <a:ext cx="10972800" cy="4525963"/>
          </a:xfrm>
        </p:spPr>
        <p:txBody>
          <a:bodyPr/>
          <a:lstStyle/>
          <a:p>
            <a:pPr lvl="0"/>
            <a:endParaRPr lang="en-GB" noProof="0"/>
          </a:p>
        </p:txBody>
      </p:sp>
      <p:sp>
        <p:nvSpPr>
          <p:cNvPr id="4" name="Rectangle 4"/>
          <p:cNvSpPr>
            <a:spLocks noGrp="1" noChangeArrowheads="1"/>
          </p:cNvSpPr>
          <p:nvPr>
            <p:ph type="dt" sz="half" idx="10"/>
          </p:nvPr>
        </p:nvSpPr>
        <p:spPr>
          <a:ln/>
        </p:spPr>
        <p:txBody>
          <a:bodyPr/>
          <a:lstStyle>
            <a:lvl1pPr>
              <a:defRPr/>
            </a:lvl1pPr>
          </a:lstStyle>
          <a:p>
            <a:pPr>
              <a:defRPr/>
            </a:pPr>
            <a:endParaRPr lang="en-GB">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GB">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0219B17-B604-4F80-AA91-FBA32483E71B}" type="slidenum">
              <a:rPr lang="en-GB">
                <a:solidFill>
                  <a:srgbClr val="000000"/>
                </a:solidFill>
              </a:rPr>
              <a:pPr>
                <a:defRPr/>
              </a:pPr>
              <a:t>‹#›</a:t>
            </a:fld>
            <a:endParaRPr lang="en-GB">
              <a:solidFill>
                <a:srgbClr val="000000"/>
              </a:solidFill>
            </a:endParaRPr>
          </a:p>
        </p:txBody>
      </p:sp>
    </p:spTree>
    <p:extLst>
      <p:ext uri="{BB962C8B-B14F-4D97-AF65-F5344CB8AC3E}">
        <p14:creationId xmlns:p14="http://schemas.microsoft.com/office/powerpoint/2010/main" val="5032523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6EF4CEC-268F-4968-BC81-06882B67752E}" type="datetimeFigureOut">
              <a:rPr lang="en-GB" smtClean="0"/>
              <a:t>12/01/2024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F4E2ADB-D481-4ED8-9544-5AE4BF5F8F06}" type="slidenum">
              <a:rPr lang="en-GB" smtClean="0"/>
              <a:t>‹#›</a:t>
            </a:fld>
            <a:endParaRPr lang="en-GB"/>
          </a:p>
        </p:txBody>
      </p:sp>
    </p:spTree>
    <p:extLst>
      <p:ext uri="{BB962C8B-B14F-4D97-AF65-F5344CB8AC3E}">
        <p14:creationId xmlns:p14="http://schemas.microsoft.com/office/powerpoint/2010/main" val="332616921"/>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cheapdecorscostume.blogspot.com/2021/07/resources-clipart.html" TargetMode="External"/><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marketingmadecreative.wordpress.com/"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google.co.uk/imgres?imgurl=http://www.compassion.com/NR/rdonlyres/eryxytkk2ae73rxoptwoiv47d3b3m54b4n2isdyu3hqetfvy4we6pjuu225oy32pmxvowy63u6ckhvepfxlreewqgvh/compassion-sponsor-a-child_HO241-education-360W.jpg&amp;imgrefurl=http://www.compassion.com/sponsordonor/projectslideshows/hondurasprojecturban.htm?Page%3D6&amp;usg=__dLc2KNWaT5d9SO7mWhfEat0Ts4s=&amp;h=270&amp;w=360&amp;sz=50&amp;hl=en&amp;start=35&amp;zoom=1&amp;um=1&amp;itbs=1&amp;tbnid=42rxVol7DviUvM:&amp;tbnh=91&amp;tbnw=121&amp;prev=/search?q%3Dchildren%2Bin%2Bclassroom%26start%3D20%26um%3D1%26hl%3Den%26sa%3DN%26biw%3D1004%26bih%3D610%26ndsp%3D20%26tbm%3Disch&amp;ei=o63oTZeTFoKx8gPRuviOAQ" TargetMode="Externa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uk/imgres?imgurl=http://successbeginstoday.org/wordpress/wp-content/uploads/2009/05/children-in-classroom.jpg&amp;imgrefurl=http://successbeginstoday.org/wordpress/2009/05/how-not-to-praise-your-kids/&amp;usg=__myghda-3wcfn-QI3wBA2znslToc=&amp;h=285&amp;w=421&amp;sz=42&amp;hl=en&amp;start=1&amp;zoom=1&amp;um=1&amp;itbs=1&amp;tbnid=my4U6X0_IRLS6M:&amp;tbnh=85&amp;tbnw=125&amp;prev=/search?q%3Dchildren%2Bin%2Bclassroom%26um%3D1%26hl%3Den%26sa%3DN%26biw%3D1004%26bih%3D610%26tbm%3Disch&amp;ei=ea3oTYPIGMLX8gPn1ZWMAQ" TargetMode="Externa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lmJoOjLQM3U"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hyperlink" Target="https://www.estyn.gov.wales/system/files/2020-07/Welsh%2520Language%2520Development%2520in%2520the%2520Foundation%2520Phase%2520-%2520January%25202013.pdf" TargetMode="External"/><Relationship Id="rId5" Type="http://schemas.openxmlformats.org/officeDocument/2006/relationships/hyperlink" Target="https://www.estyn.gov.wales/sites/default/files/documents/Datblygu'r%20Gymraeg%20yn%20y%20Cyfnod%20Sylfaen%20-%20Ionawr%202013.pdf" TargetMode="External"/><Relationship Id="rId4" Type="http://schemas.openxmlformats.org/officeDocument/2006/relationships/hyperlink" Target="https://www.estyn.gov.wales/system/files/2020-07/Datblygu%2527r%2520Gymraeg%2520yn%2520y%2520Cyfnod%2520Sylfaen%2520-%2520Ionawr%25202013.pdf"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youtube.com/watch?v=ibEP4xBdJco"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estyn.gov.wales/thematic-report/play-and-active-learning-toolkit-foundation-phase-practitioners-september-2009" TargetMode="External"/><Relationship Id="rId2" Type="http://schemas.openxmlformats.org/officeDocument/2006/relationships/hyperlink" Target="https://www.estyn.llyw.cymru/system/files/2020-07/Chwarae%2520a%2520dysgu%2520gweithredol%253A%2520Pecyn%2520cymorth%2520ar%2520gyfer%2520ymarferwyr%2520y%2520Cyfnod%2520Sylfaen%2520-%2520Medi%25202009.pdf" TargetMode="External"/><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google.co.uk/imgres?imgurl=http://lsp.warrington.gov.uk/images/PLAY_01_tcm15-12494.JPG&amp;imgrefurl=http://lsp.warrington.gov.uk/childrenandyoungpeople/placestogo/directoryactivities/directory.aspx&amp;usg=__VYHxGHI7vepZpTt7y6nsRI7J4h8=&amp;h=275&amp;w=423&amp;sz=18&amp;hl=en&amp;start=7&amp;zoom=1&amp;um=1&amp;itbs=1&amp;tbnid=Ob7koaorBV9zaM:&amp;tbnh=82&amp;tbnw=126&amp;prev=/search?q%3Dchildren%2Bplaying%26um%3D1%26hl%3Den%26sa%3DX%26biw%3D1004%26bih%3D610%26tbm%3Disch&amp;ei=ra_oTc2BOou88gPti_2KAQ" TargetMode="Externa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hyperlink" Target="https://www.estyn.gov.wales/thematic-report/play-and-active-learning-toolkit-foundation-phase-practitioners-september-2009" TargetMode="External"/><Relationship Id="rId2" Type="http://schemas.openxmlformats.org/officeDocument/2006/relationships/hyperlink" Target="https://www.estyn.llyw.cymru/system/files/2020-07/Chwarae%2520a%2520dysgu%2520gweithredol%253A%2520Pecyn%2520cymorth%2520ar%2520gyfer%2520ymarferwyr%2520y%2520Cyfnod%2520Sylfaen%2520-%2520Medi%25202009.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1782698"/>
            <a:ext cx="7766936" cy="1646302"/>
          </a:xfrm>
        </p:spPr>
        <p:txBody>
          <a:bodyPr/>
          <a:lstStyle/>
          <a:p>
            <a:r>
              <a:rPr lang="en-GB" sz="4000" dirty="0" err="1"/>
              <a:t>Damcaniaeth</a:t>
            </a:r>
            <a:r>
              <a:rPr lang="en-GB" sz="4000" dirty="0"/>
              <a:t> </a:t>
            </a:r>
            <a:r>
              <a:rPr lang="en-GB" sz="4000" dirty="0" err="1"/>
              <a:t>Dysgu</a:t>
            </a:r>
            <a:r>
              <a:rPr lang="en-GB" sz="4000" dirty="0"/>
              <a:t> ac </a:t>
            </a:r>
            <a:r>
              <a:rPr lang="en-GB" sz="4000" dirty="0" err="1"/>
              <a:t>Ymarfer</a:t>
            </a:r>
            <a:br>
              <a:rPr lang="en-GB" sz="4000" dirty="0"/>
            </a:br>
            <a:r>
              <a:rPr lang="en-GB" sz="4000" dirty="0"/>
              <a:t>Learning Theory and Practice</a:t>
            </a:r>
            <a:br>
              <a:rPr lang="en-GB" sz="4000" dirty="0"/>
            </a:br>
            <a:r>
              <a:rPr lang="en-GB" sz="4000" dirty="0"/>
              <a:t> </a:t>
            </a:r>
          </a:p>
        </p:txBody>
      </p:sp>
      <p:sp>
        <p:nvSpPr>
          <p:cNvPr id="3" name="Subtitle 2"/>
          <p:cNvSpPr>
            <a:spLocks noGrp="1"/>
          </p:cNvSpPr>
          <p:nvPr>
            <p:ph type="subTitle" idx="1"/>
          </p:nvPr>
        </p:nvSpPr>
        <p:spPr>
          <a:xfrm>
            <a:off x="1507067" y="3209425"/>
            <a:ext cx="7766936" cy="1938308"/>
          </a:xfrm>
        </p:spPr>
        <p:txBody>
          <a:bodyPr>
            <a:normAutofit/>
          </a:bodyPr>
          <a:lstStyle/>
          <a:p>
            <a:r>
              <a:rPr lang="en-GB" dirty="0"/>
              <a:t>ECES4010/C</a:t>
            </a:r>
          </a:p>
          <a:p>
            <a:r>
              <a:rPr lang="en-GB" dirty="0" err="1"/>
              <a:t>Wythnos</a:t>
            </a:r>
            <a:r>
              <a:rPr lang="en-GB" dirty="0"/>
              <a:t> 1 </a:t>
            </a:r>
            <a:r>
              <a:rPr lang="en-GB" dirty="0" err="1"/>
              <a:t>Sesiwn</a:t>
            </a:r>
            <a:r>
              <a:rPr lang="en-GB" dirty="0"/>
              <a:t> 3 </a:t>
            </a:r>
          </a:p>
          <a:p>
            <a:r>
              <a:rPr lang="en-GB" dirty="0"/>
              <a:t>Week 1 Session 3</a:t>
            </a:r>
          </a:p>
          <a:p>
            <a:r>
              <a:rPr lang="en-GB" dirty="0"/>
              <a:t>Vygotsky</a:t>
            </a:r>
          </a:p>
        </p:txBody>
      </p:sp>
      <p:pic>
        <p:nvPicPr>
          <p:cNvPr id="4" name="Picture 3"/>
          <p:cNvPicPr/>
          <p:nvPr/>
        </p:nvPicPr>
        <p:blipFill rotWithShape="1">
          <a:blip r:embed="rId2"/>
          <a:srcRect l="13893" t="36298" r="49147" b="24313"/>
          <a:stretch/>
        </p:blipFill>
        <p:spPr bwMode="auto">
          <a:xfrm rot="20429937">
            <a:off x="1108365" y="3657600"/>
            <a:ext cx="3142210" cy="26600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466787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Gorolwg Sesiwn / Session Overview</a:t>
            </a:r>
            <a:endParaRPr lang="en-GB" dirty="0"/>
          </a:p>
        </p:txBody>
      </p:sp>
      <p:sp>
        <p:nvSpPr>
          <p:cNvPr id="5" name="Content Placeholder 4"/>
          <p:cNvSpPr>
            <a:spLocks noGrp="1"/>
          </p:cNvSpPr>
          <p:nvPr>
            <p:ph sz="half" idx="1"/>
          </p:nvPr>
        </p:nvSpPr>
        <p:spPr>
          <a:xfrm>
            <a:off x="902621" y="3035232"/>
            <a:ext cx="4184035" cy="3880772"/>
          </a:xfrm>
        </p:spPr>
        <p:txBody>
          <a:bodyPr/>
          <a:lstStyle/>
          <a:p>
            <a:r>
              <a:rPr lang="en-GB"/>
              <a:t>Vygotsky</a:t>
            </a:r>
          </a:p>
          <a:p>
            <a:r>
              <a:rPr lang="en-GB"/>
              <a:t>Deilliant dysgu perthnasol</a:t>
            </a:r>
          </a:p>
          <a:p>
            <a:r>
              <a:rPr lang="en-GB"/>
              <a:t>Perthnasedd i’r aseiniad</a:t>
            </a:r>
            <a:endParaRPr lang="en-GB" dirty="0"/>
          </a:p>
        </p:txBody>
      </p:sp>
      <p:sp>
        <p:nvSpPr>
          <p:cNvPr id="6" name="Content Placeholder 5"/>
          <p:cNvSpPr>
            <a:spLocks noGrp="1"/>
          </p:cNvSpPr>
          <p:nvPr>
            <p:ph sz="half" idx="2"/>
          </p:nvPr>
        </p:nvSpPr>
        <p:spPr>
          <a:xfrm>
            <a:off x="5169483" y="3035232"/>
            <a:ext cx="4184034" cy="3880773"/>
          </a:xfrm>
        </p:spPr>
        <p:txBody>
          <a:bodyPr/>
          <a:lstStyle/>
          <a:p>
            <a:r>
              <a:rPr lang="en-GB"/>
              <a:t>Vygotsky</a:t>
            </a:r>
          </a:p>
          <a:p>
            <a:r>
              <a:rPr lang="en-GB"/>
              <a:t>Relevant learning outcome</a:t>
            </a:r>
          </a:p>
          <a:p>
            <a:r>
              <a:rPr lang="en-GB"/>
              <a:t>Relevance to assignment</a:t>
            </a:r>
            <a:endParaRPr lang="en-GB" dirty="0"/>
          </a:p>
        </p:txBody>
      </p:sp>
      <p:pic>
        <p:nvPicPr>
          <p:cNvPr id="2" name="Picture 2" descr="Summary Clipart | Clipart Panda - Free Clipart Images">
            <a:extLst>
              <a:ext uri="{FF2B5EF4-FFF2-40B4-BE49-F238E27FC236}">
                <a16:creationId xmlns:a16="http://schemas.microsoft.com/office/drawing/2014/main" id="{DF6F995A-C1BE-42CC-8EFE-D11C41EACE91}"/>
              </a:ext>
            </a:extLst>
          </p:cNvPr>
          <p:cNvPicPr>
            <a:picLocks noChangeAspect="1"/>
          </p:cNvPicPr>
          <p:nvPr/>
        </p:nvPicPr>
        <p:blipFill>
          <a:blip r:embed="rId2"/>
          <a:stretch>
            <a:fillRect/>
          </a:stretch>
        </p:blipFill>
        <p:spPr>
          <a:xfrm>
            <a:off x="7606748" y="1215887"/>
            <a:ext cx="1669774" cy="1669774"/>
          </a:xfrm>
          <a:prstGeom prst="rect">
            <a:avLst/>
          </a:prstGeom>
        </p:spPr>
      </p:pic>
    </p:spTree>
    <p:extLst>
      <p:ext uri="{BB962C8B-B14F-4D97-AF65-F5344CB8AC3E}">
        <p14:creationId xmlns:p14="http://schemas.microsoft.com/office/powerpoint/2010/main" val="609240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72B3D4D-48BF-AC1F-B3E2-2AC60DC9FEB8}"/>
              </a:ext>
            </a:extLst>
          </p:cNvPr>
          <p:cNvSpPr>
            <a:spLocks noGrp="1"/>
          </p:cNvSpPr>
          <p:nvPr>
            <p:ph idx="1"/>
          </p:nvPr>
        </p:nvSpPr>
        <p:spPr>
          <a:xfrm>
            <a:off x="6384032" y="2675467"/>
            <a:ext cx="3420368" cy="3450696"/>
          </a:xfrm>
        </p:spPr>
        <p:txBody>
          <a:bodyPr vert="horz" lIns="91440" tIns="45720" rIns="91440" bIns="45720" rtlCol="0" anchor="t">
            <a:normAutofit fontScale="77500" lnSpcReduction="20000"/>
          </a:bodyPr>
          <a:lstStyle/>
          <a:p>
            <a:r>
              <a:rPr lang="en-GB" sz="2800" b="1" dirty="0"/>
              <a:t>Lecture slides</a:t>
            </a:r>
          </a:p>
          <a:p>
            <a:r>
              <a:rPr lang="en-GB" sz="2800" b="1" dirty="0"/>
              <a:t>Research</a:t>
            </a:r>
          </a:p>
          <a:p>
            <a:r>
              <a:rPr lang="en-GB" sz="2800" b="1" dirty="0"/>
              <a:t>Moodle page</a:t>
            </a:r>
          </a:p>
          <a:p>
            <a:r>
              <a:rPr lang="en-GB" sz="2800" b="1" dirty="0"/>
              <a:t>Library and Learning Resources:</a:t>
            </a:r>
          </a:p>
          <a:p>
            <a:r>
              <a:rPr lang="en-GB" sz="2800" dirty="0"/>
              <a:t>Online resource lists</a:t>
            </a:r>
          </a:p>
          <a:p>
            <a:r>
              <a:rPr lang="en-GB" sz="2800" dirty="0" err="1"/>
              <a:t>Infoskills</a:t>
            </a:r>
            <a:r>
              <a:rPr lang="en-GB" sz="2800" dirty="0"/>
              <a:t> programme</a:t>
            </a:r>
          </a:p>
          <a:p>
            <a:r>
              <a:rPr lang="en-GB" sz="2800" dirty="0"/>
              <a:t>Student Essentials </a:t>
            </a:r>
          </a:p>
          <a:p>
            <a:r>
              <a:rPr lang="en-GB" sz="2800" b="1" dirty="0"/>
              <a:t>Google Scholar</a:t>
            </a:r>
          </a:p>
          <a:p>
            <a:endParaRPr lang="en-GB" sz="2800" b="1" dirty="0"/>
          </a:p>
        </p:txBody>
      </p:sp>
      <p:sp>
        <p:nvSpPr>
          <p:cNvPr id="3" name="Title 2">
            <a:extLst>
              <a:ext uri="{FF2B5EF4-FFF2-40B4-BE49-F238E27FC236}">
                <a16:creationId xmlns:a16="http://schemas.microsoft.com/office/drawing/2014/main" id="{769AD1E4-8AD1-9C7D-F0BA-0F9D91460677}"/>
              </a:ext>
            </a:extLst>
          </p:cNvPr>
          <p:cNvSpPr>
            <a:spLocks noGrp="1"/>
          </p:cNvSpPr>
          <p:nvPr>
            <p:ph type="title"/>
          </p:nvPr>
        </p:nvSpPr>
        <p:spPr>
          <a:xfrm>
            <a:off x="821698" y="315635"/>
            <a:ext cx="8229600" cy="1252728"/>
          </a:xfrm>
        </p:spPr>
        <p:txBody>
          <a:bodyPr>
            <a:normAutofit/>
          </a:bodyPr>
          <a:lstStyle/>
          <a:p>
            <a:r>
              <a:rPr lang="en-GB" dirty="0" err="1"/>
              <a:t>Adnoddau</a:t>
            </a:r>
            <a:r>
              <a:rPr lang="en-GB" dirty="0"/>
              <a:t> </a:t>
            </a:r>
            <a:r>
              <a:rPr lang="en-GB" dirty="0" err="1"/>
              <a:t>modiwl</a:t>
            </a:r>
            <a:r>
              <a:rPr lang="en-GB" dirty="0"/>
              <a:t> </a:t>
            </a:r>
            <a:r>
              <a:rPr lang="en-GB" dirty="0" err="1"/>
              <a:t>benodol</a:t>
            </a:r>
            <a:br>
              <a:rPr lang="en-GB" dirty="0"/>
            </a:br>
            <a:r>
              <a:rPr lang="en-GB" dirty="0"/>
              <a:t>Module specific resources</a:t>
            </a:r>
          </a:p>
        </p:txBody>
      </p:sp>
      <p:sp>
        <p:nvSpPr>
          <p:cNvPr id="4" name="Content Placeholder 1">
            <a:extLst>
              <a:ext uri="{FF2B5EF4-FFF2-40B4-BE49-F238E27FC236}">
                <a16:creationId xmlns:a16="http://schemas.microsoft.com/office/drawing/2014/main" id="{BDC04C57-D45A-5C52-BD6C-5A03D8AA618C}"/>
              </a:ext>
            </a:extLst>
          </p:cNvPr>
          <p:cNvSpPr txBox="1">
            <a:spLocks/>
          </p:cNvSpPr>
          <p:nvPr/>
        </p:nvSpPr>
        <p:spPr>
          <a:xfrm>
            <a:off x="2387600" y="2675467"/>
            <a:ext cx="3420368" cy="3450696"/>
          </a:xfrm>
          <a:prstGeom prst="rect">
            <a:avLst/>
          </a:prstGeom>
        </p:spPr>
        <p:txBody>
          <a:bodyPr vert="horz" lIns="91440" tIns="45720" rIns="91440" bIns="45720" rtlCol="0" anchor="t">
            <a:normAutofit fontScale="77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sz="2800" b="1" dirty="0" err="1"/>
              <a:t>Sleidiau</a:t>
            </a:r>
            <a:r>
              <a:rPr lang="en-GB" sz="2800" b="1" dirty="0"/>
              <a:t> </a:t>
            </a:r>
            <a:r>
              <a:rPr lang="en-GB" sz="2800" b="1" dirty="0" err="1"/>
              <a:t>darlith</a:t>
            </a:r>
            <a:endParaRPr lang="en-GB" sz="2800" b="1" dirty="0"/>
          </a:p>
          <a:p>
            <a:r>
              <a:rPr lang="en-GB" sz="2800" b="1" dirty="0" err="1"/>
              <a:t>Ymchwil</a:t>
            </a:r>
            <a:endParaRPr lang="en-GB" sz="2800" b="1" dirty="0"/>
          </a:p>
          <a:p>
            <a:r>
              <a:rPr lang="en-GB" sz="2800" b="1" dirty="0" err="1"/>
              <a:t>Tutalen</a:t>
            </a:r>
            <a:r>
              <a:rPr lang="en-GB" sz="2800" b="1" dirty="0"/>
              <a:t> Moodle</a:t>
            </a:r>
          </a:p>
          <a:p>
            <a:r>
              <a:rPr lang="en-GB" sz="2800" b="1" dirty="0" err="1"/>
              <a:t>Llyfrgell</a:t>
            </a:r>
            <a:r>
              <a:rPr lang="en-GB" sz="2800" b="1" dirty="0"/>
              <a:t> ac </a:t>
            </a:r>
            <a:r>
              <a:rPr lang="en-GB" sz="2800" b="1" dirty="0" err="1"/>
              <a:t>Adnoddau</a:t>
            </a:r>
            <a:r>
              <a:rPr lang="en-GB" sz="2800" b="1" dirty="0"/>
              <a:t> </a:t>
            </a:r>
            <a:r>
              <a:rPr lang="en-GB" sz="2800" b="1" dirty="0" err="1"/>
              <a:t>Dysgu</a:t>
            </a:r>
            <a:r>
              <a:rPr lang="en-GB" sz="2800" b="1" dirty="0"/>
              <a:t>:</a:t>
            </a:r>
          </a:p>
          <a:p>
            <a:r>
              <a:rPr lang="en-GB" sz="2800" dirty="0" err="1"/>
              <a:t>Rhestrau</a:t>
            </a:r>
            <a:r>
              <a:rPr lang="en-GB" sz="2800" dirty="0"/>
              <a:t> </a:t>
            </a:r>
            <a:r>
              <a:rPr lang="en-GB" sz="2800" dirty="0" err="1"/>
              <a:t>darllen</a:t>
            </a:r>
            <a:r>
              <a:rPr lang="en-GB" sz="2800" dirty="0"/>
              <a:t> </a:t>
            </a:r>
            <a:r>
              <a:rPr lang="en-GB" sz="2800" dirty="0" err="1"/>
              <a:t>ar-lein</a:t>
            </a:r>
            <a:endParaRPr lang="en-GB" sz="2800" dirty="0"/>
          </a:p>
          <a:p>
            <a:r>
              <a:rPr lang="en-GB" sz="2800" dirty="0" err="1"/>
              <a:t>Rhaglen</a:t>
            </a:r>
            <a:r>
              <a:rPr lang="en-GB" sz="2800" dirty="0"/>
              <a:t> </a:t>
            </a:r>
            <a:r>
              <a:rPr lang="en-GB" sz="2800" dirty="0" err="1"/>
              <a:t>Infoskills</a:t>
            </a:r>
            <a:endParaRPr lang="en-GB" sz="2800" dirty="0"/>
          </a:p>
          <a:p>
            <a:r>
              <a:rPr lang="en-GB" sz="2800" dirty="0" err="1"/>
              <a:t>Hanfodion</a:t>
            </a:r>
            <a:r>
              <a:rPr lang="en-GB" sz="2800" dirty="0"/>
              <a:t> </a:t>
            </a:r>
            <a:r>
              <a:rPr lang="en-GB" sz="2800" dirty="0" err="1"/>
              <a:t>Myfyrywr</a:t>
            </a:r>
            <a:r>
              <a:rPr lang="en-GB" sz="2800" dirty="0"/>
              <a:t> </a:t>
            </a:r>
          </a:p>
          <a:p>
            <a:r>
              <a:rPr lang="en-GB" sz="2800" b="1" dirty="0"/>
              <a:t>Google Scholar</a:t>
            </a:r>
          </a:p>
          <a:p>
            <a:endParaRPr lang="en-GB" sz="2800" b="1" dirty="0"/>
          </a:p>
        </p:txBody>
      </p:sp>
      <p:pic>
        <p:nvPicPr>
          <p:cNvPr id="6" name="Picture 5" descr="A picture containing text, toy, doll, clipart&#10;&#10;Description automatically generated">
            <a:extLst>
              <a:ext uri="{FF2B5EF4-FFF2-40B4-BE49-F238E27FC236}">
                <a16:creationId xmlns:a16="http://schemas.microsoft.com/office/drawing/2014/main" id="{670227D5-EE43-9873-8FBF-E11852C36B4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090646" y="472901"/>
            <a:ext cx="2267744" cy="1190566"/>
          </a:xfrm>
          <a:prstGeom prst="rect">
            <a:avLst/>
          </a:prstGeom>
        </p:spPr>
      </p:pic>
    </p:spTree>
    <p:extLst>
      <p:ext uri="{BB962C8B-B14F-4D97-AF65-F5344CB8AC3E}">
        <p14:creationId xmlns:p14="http://schemas.microsoft.com/office/powerpoint/2010/main" val="22682042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82124A4-F6BD-CD90-CB6D-3A20D04BEC03}"/>
              </a:ext>
            </a:extLst>
          </p:cNvPr>
          <p:cNvSpPr>
            <a:spLocks noGrp="1"/>
          </p:cNvSpPr>
          <p:nvPr>
            <p:ph idx="1"/>
          </p:nvPr>
        </p:nvSpPr>
        <p:spPr>
          <a:xfrm>
            <a:off x="6737913" y="2543679"/>
            <a:ext cx="3456384" cy="3450696"/>
          </a:xfrm>
        </p:spPr>
        <p:txBody>
          <a:bodyPr>
            <a:normAutofit fontScale="85000" lnSpcReduction="20000"/>
          </a:bodyPr>
          <a:lstStyle/>
          <a:p>
            <a:r>
              <a:rPr lang="en-GB" sz="2800" dirty="0"/>
              <a:t>Planning</a:t>
            </a:r>
          </a:p>
          <a:p>
            <a:r>
              <a:rPr lang="en-GB" sz="2800" dirty="0"/>
              <a:t>Organising</a:t>
            </a:r>
          </a:p>
          <a:p>
            <a:r>
              <a:rPr lang="en-GB" sz="2800" dirty="0"/>
              <a:t>Problem Solving</a:t>
            </a:r>
          </a:p>
          <a:p>
            <a:r>
              <a:rPr lang="en-GB" sz="2800" dirty="0"/>
              <a:t>Collaborating</a:t>
            </a:r>
          </a:p>
          <a:p>
            <a:r>
              <a:rPr lang="en-GB" sz="2800" dirty="0"/>
              <a:t>Researching</a:t>
            </a:r>
          </a:p>
          <a:p>
            <a:r>
              <a:rPr lang="en-GB" sz="2800" dirty="0"/>
              <a:t>Note taking</a:t>
            </a:r>
          </a:p>
          <a:p>
            <a:r>
              <a:rPr lang="en-GB" sz="2800" dirty="0"/>
              <a:t>Communication</a:t>
            </a:r>
          </a:p>
          <a:p>
            <a:r>
              <a:rPr lang="en-GB" sz="2800" dirty="0"/>
              <a:t>Adaptability</a:t>
            </a:r>
          </a:p>
        </p:txBody>
      </p:sp>
      <p:sp>
        <p:nvSpPr>
          <p:cNvPr id="3" name="Title 2">
            <a:extLst>
              <a:ext uri="{FF2B5EF4-FFF2-40B4-BE49-F238E27FC236}">
                <a16:creationId xmlns:a16="http://schemas.microsoft.com/office/drawing/2014/main" id="{2E58F5AD-9ECF-765E-E414-A1D8C4502C68}"/>
              </a:ext>
            </a:extLst>
          </p:cNvPr>
          <p:cNvSpPr>
            <a:spLocks noGrp="1"/>
          </p:cNvSpPr>
          <p:nvPr>
            <p:ph type="title"/>
          </p:nvPr>
        </p:nvSpPr>
        <p:spPr/>
        <p:txBody>
          <a:bodyPr>
            <a:normAutofit fontScale="90000"/>
          </a:bodyPr>
          <a:lstStyle/>
          <a:p>
            <a:r>
              <a:rPr lang="en-GB" sz="4000" dirty="0" err="1"/>
              <a:t>Sgiliau</a:t>
            </a:r>
            <a:r>
              <a:rPr lang="en-GB" sz="4000" dirty="0"/>
              <a:t> </a:t>
            </a:r>
            <a:r>
              <a:rPr lang="en-GB" sz="4000" dirty="0" err="1"/>
              <a:t>Cyflogadwyedd</a:t>
            </a:r>
            <a:r>
              <a:rPr lang="en-GB" sz="4000" dirty="0"/>
              <a:t> / </a:t>
            </a:r>
            <a:r>
              <a:rPr lang="en-GB" sz="4000" dirty="0" err="1"/>
              <a:t>Trosgwlyddadwy</a:t>
            </a:r>
            <a:br>
              <a:rPr lang="en-GB" dirty="0"/>
            </a:br>
            <a:r>
              <a:rPr lang="en-GB" dirty="0"/>
              <a:t>Employability / Transferable Skills</a:t>
            </a:r>
          </a:p>
        </p:txBody>
      </p:sp>
      <p:sp>
        <p:nvSpPr>
          <p:cNvPr id="4" name="Content Placeholder 1">
            <a:extLst>
              <a:ext uri="{FF2B5EF4-FFF2-40B4-BE49-F238E27FC236}">
                <a16:creationId xmlns:a16="http://schemas.microsoft.com/office/drawing/2014/main" id="{E16343F4-5364-0507-E4A0-44EA485ABAF4}"/>
              </a:ext>
            </a:extLst>
          </p:cNvPr>
          <p:cNvSpPr txBox="1">
            <a:spLocks/>
          </p:cNvSpPr>
          <p:nvPr/>
        </p:nvSpPr>
        <p:spPr>
          <a:xfrm>
            <a:off x="2279576" y="2380831"/>
            <a:ext cx="3600400" cy="3450696"/>
          </a:xfrm>
          <a:prstGeom prst="rect">
            <a:avLst/>
          </a:prstGeom>
        </p:spPr>
        <p:txBody>
          <a:bodyPr vert="horz" lIns="91440" tIns="45720" rIns="91440" bIns="45720" rtlCol="0">
            <a:normAutofit fontScale="92500" lnSpcReduction="2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sz="2800" dirty="0" err="1"/>
              <a:t>Cynllunio</a:t>
            </a:r>
            <a:endParaRPr lang="en-GB" sz="2800" dirty="0"/>
          </a:p>
          <a:p>
            <a:r>
              <a:rPr lang="en-GB" sz="2800" dirty="0" err="1"/>
              <a:t>Trefnu</a:t>
            </a:r>
            <a:endParaRPr lang="en-GB" sz="2800" dirty="0"/>
          </a:p>
          <a:p>
            <a:r>
              <a:rPr lang="en-GB" sz="2800" dirty="0" err="1"/>
              <a:t>Datrys</a:t>
            </a:r>
            <a:r>
              <a:rPr lang="en-GB" sz="2800" dirty="0"/>
              <a:t> </a:t>
            </a:r>
            <a:r>
              <a:rPr lang="en-GB" sz="2800" dirty="0" err="1"/>
              <a:t>Problemau</a:t>
            </a:r>
            <a:endParaRPr lang="en-GB" sz="2800" dirty="0"/>
          </a:p>
          <a:p>
            <a:r>
              <a:rPr lang="en-GB" sz="2800" dirty="0" err="1"/>
              <a:t>Cydweithio</a:t>
            </a:r>
            <a:endParaRPr lang="en-GB" sz="2800" dirty="0"/>
          </a:p>
          <a:p>
            <a:r>
              <a:rPr lang="en-GB" sz="2800" dirty="0" err="1"/>
              <a:t>Ymchwilio</a:t>
            </a:r>
            <a:endParaRPr lang="en-GB" sz="2800" dirty="0"/>
          </a:p>
          <a:p>
            <a:r>
              <a:rPr lang="en-GB" sz="2800" dirty="0" err="1"/>
              <a:t>Cymryd</a:t>
            </a:r>
            <a:r>
              <a:rPr lang="en-GB" sz="2800" dirty="0"/>
              <a:t> </a:t>
            </a:r>
            <a:r>
              <a:rPr lang="en-GB" sz="2800" dirty="0" err="1"/>
              <a:t>nodiadau</a:t>
            </a:r>
            <a:endParaRPr lang="en-GB" sz="2800" dirty="0"/>
          </a:p>
          <a:p>
            <a:r>
              <a:rPr lang="en-GB" sz="2800" dirty="0" err="1"/>
              <a:t>Cyfathrebu</a:t>
            </a:r>
            <a:endParaRPr lang="en-GB" sz="2800" dirty="0"/>
          </a:p>
          <a:p>
            <a:r>
              <a:rPr lang="en-GB" sz="2800" dirty="0" err="1"/>
              <a:t>Hyblygrwydd</a:t>
            </a:r>
            <a:endParaRPr lang="en-GB" sz="2800" dirty="0"/>
          </a:p>
        </p:txBody>
      </p:sp>
      <p:sp>
        <p:nvSpPr>
          <p:cNvPr id="5" name="TextBox 4">
            <a:extLst>
              <a:ext uri="{FF2B5EF4-FFF2-40B4-BE49-F238E27FC236}">
                <a16:creationId xmlns:a16="http://schemas.microsoft.com/office/drawing/2014/main" id="{C6BB345B-D980-A6C4-6D36-E3641335F989}"/>
              </a:ext>
            </a:extLst>
          </p:cNvPr>
          <p:cNvSpPr txBox="1"/>
          <p:nvPr/>
        </p:nvSpPr>
        <p:spPr>
          <a:xfrm>
            <a:off x="2207568" y="5807022"/>
            <a:ext cx="5616624" cy="830997"/>
          </a:xfrm>
          <a:prstGeom prst="rect">
            <a:avLst/>
          </a:prstGeom>
          <a:noFill/>
        </p:spPr>
        <p:txBody>
          <a:bodyPr wrap="square" lIns="91440" tIns="45720" rIns="91440" bIns="45720" rtlCol="0" anchor="t">
            <a:spAutoFit/>
          </a:bodyPr>
          <a:lstStyle/>
          <a:p>
            <a:r>
              <a:rPr lang="en-GB" sz="2400" b="1">
                <a:solidFill>
                  <a:schemeClr val="accent2"/>
                </a:solidFill>
              </a:rPr>
              <a:t>#OAstudiaethiGyflogaeth</a:t>
            </a:r>
            <a:endParaRPr lang="en-GB" sz="2400" b="1" dirty="0">
              <a:solidFill>
                <a:schemeClr val="accent2"/>
              </a:solidFill>
            </a:endParaRPr>
          </a:p>
          <a:p>
            <a:r>
              <a:rPr lang="en-GB" sz="2400" b="1" dirty="0">
                <a:solidFill>
                  <a:schemeClr val="accent6">
                    <a:lumMod val="75000"/>
                  </a:schemeClr>
                </a:solidFill>
              </a:rPr>
              <a:t> #FromHigherEdToHired</a:t>
            </a:r>
          </a:p>
        </p:txBody>
      </p:sp>
      <p:pic>
        <p:nvPicPr>
          <p:cNvPr id="7" name="Picture 6" descr="Graphical user interface, application&#10;&#10;Description automatically generated">
            <a:extLst>
              <a:ext uri="{FF2B5EF4-FFF2-40B4-BE49-F238E27FC236}">
                <a16:creationId xmlns:a16="http://schemas.microsoft.com/office/drawing/2014/main" id="{1A228021-4D61-79F7-7269-3C9A8C342F4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50781" y="5974979"/>
            <a:ext cx="3419872" cy="1044508"/>
          </a:xfrm>
          <a:prstGeom prst="rect">
            <a:avLst/>
          </a:prstGeom>
        </p:spPr>
      </p:pic>
    </p:spTree>
    <p:extLst>
      <p:ext uri="{BB962C8B-B14F-4D97-AF65-F5344CB8AC3E}">
        <p14:creationId xmlns:p14="http://schemas.microsoft.com/office/powerpoint/2010/main" val="15376986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Deilliannau</a:t>
            </a:r>
            <a:r>
              <a:rPr lang="en-GB" dirty="0"/>
              <a:t> </a:t>
            </a:r>
            <a:r>
              <a:rPr lang="en-GB" dirty="0" err="1"/>
              <a:t>Dysgu</a:t>
            </a:r>
            <a:br>
              <a:rPr lang="en-GB" dirty="0"/>
            </a:br>
            <a:r>
              <a:rPr lang="en-GB" dirty="0"/>
              <a:t>Learning Outcomes</a:t>
            </a:r>
            <a:br>
              <a:rPr lang="en-GB" dirty="0"/>
            </a:br>
            <a:endParaRPr lang="en-GB" dirty="0"/>
          </a:p>
        </p:txBody>
      </p:sp>
      <p:sp>
        <p:nvSpPr>
          <p:cNvPr id="3" name="Content Placeholder 2"/>
          <p:cNvSpPr>
            <a:spLocks noGrp="1"/>
          </p:cNvSpPr>
          <p:nvPr>
            <p:ph sz="half" idx="1"/>
          </p:nvPr>
        </p:nvSpPr>
        <p:spPr/>
        <p:txBody>
          <a:bodyPr>
            <a:normAutofit/>
          </a:bodyPr>
          <a:lstStyle/>
          <a:p>
            <a:pPr algn="just">
              <a:lnSpc>
                <a:spcPct val="115000"/>
              </a:lnSpc>
              <a:spcAft>
                <a:spcPts val="1000"/>
              </a:spcAft>
            </a:pPr>
            <a:r>
              <a:rPr lang="cy-GB" sz="3200" dirty="0">
                <a:solidFill>
                  <a:srgbClr val="000000"/>
                </a:solidFill>
                <a:effectLst/>
                <a:ea typeface="Calibri" panose="020F0502020204030204" pitchFamily="34" charset="0"/>
                <a:cs typeface="Times New Roman" panose="02020603050405020304" pitchFamily="18" charset="0"/>
              </a:rPr>
              <a:t> Dangos dealltwriaeth o ddysgu ac addysgu effeithiol.</a:t>
            </a:r>
          </a:p>
          <a:p>
            <a:pPr marL="0" lvl="0" indent="0">
              <a:buNone/>
            </a:pPr>
            <a:endParaRPr lang="en-GB" dirty="0"/>
          </a:p>
          <a:p>
            <a:endParaRPr lang="en-GB" dirty="0"/>
          </a:p>
        </p:txBody>
      </p:sp>
      <p:sp>
        <p:nvSpPr>
          <p:cNvPr id="4" name="Content Placeholder 3"/>
          <p:cNvSpPr>
            <a:spLocks noGrp="1"/>
          </p:cNvSpPr>
          <p:nvPr>
            <p:ph sz="half" idx="2"/>
          </p:nvPr>
        </p:nvSpPr>
        <p:spPr/>
        <p:txBody>
          <a:bodyPr>
            <a:normAutofit/>
          </a:bodyPr>
          <a:lstStyle/>
          <a:p>
            <a:pPr algn="just">
              <a:lnSpc>
                <a:spcPct val="115000"/>
              </a:lnSpc>
              <a:spcAft>
                <a:spcPts val="1000"/>
              </a:spcAft>
            </a:pPr>
            <a:r>
              <a:rPr lang="en-US" sz="3200" dirty="0">
                <a:solidFill>
                  <a:srgbClr val="000000"/>
                </a:solidFill>
                <a:effectLst/>
                <a:ea typeface="Calibri" panose="020F0502020204030204" pitchFamily="34" charset="0"/>
                <a:cs typeface="Times New Roman" panose="02020603050405020304" pitchFamily="18" charset="0"/>
              </a:rPr>
              <a:t> Demonstrate an understanding of effective teaching and learning.</a:t>
            </a:r>
            <a:endParaRPr lang="cy-GB" sz="3200" dirty="0">
              <a:solidFill>
                <a:srgbClr val="000000"/>
              </a:solidFill>
              <a:effectLst/>
              <a:ea typeface="Calibri" panose="020F0502020204030204" pitchFamily="34" charset="0"/>
              <a:cs typeface="Times New Roman" panose="02020603050405020304" pitchFamily="18" charset="0"/>
            </a:endParaRPr>
          </a:p>
          <a:p>
            <a:pPr marL="0" lvl="0" indent="0">
              <a:buNone/>
            </a:pPr>
            <a:endParaRPr lang="en-GB" sz="2400" dirty="0"/>
          </a:p>
          <a:p>
            <a:endParaRPr lang="en-GB" dirty="0"/>
          </a:p>
        </p:txBody>
      </p:sp>
    </p:spTree>
    <p:extLst>
      <p:ext uri="{BB962C8B-B14F-4D97-AF65-F5344CB8AC3E}">
        <p14:creationId xmlns:p14="http://schemas.microsoft.com/office/powerpoint/2010/main" val="4115611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Deilliannau</a:t>
            </a:r>
            <a:r>
              <a:rPr lang="en-GB" dirty="0"/>
              <a:t> </a:t>
            </a:r>
            <a:r>
              <a:rPr lang="en-GB" dirty="0" err="1"/>
              <a:t>Dysgu</a:t>
            </a:r>
            <a:br>
              <a:rPr lang="en-GB" dirty="0"/>
            </a:br>
            <a:r>
              <a:rPr lang="en-GB" dirty="0"/>
              <a:t>Learning Outcomes</a:t>
            </a:r>
          </a:p>
        </p:txBody>
      </p:sp>
      <p:sp>
        <p:nvSpPr>
          <p:cNvPr id="3" name="Content Placeholder 2"/>
          <p:cNvSpPr>
            <a:spLocks noGrp="1"/>
          </p:cNvSpPr>
          <p:nvPr>
            <p:ph sz="half" idx="1"/>
          </p:nvPr>
        </p:nvSpPr>
        <p:spPr>
          <a:xfrm>
            <a:off x="677334" y="2160589"/>
            <a:ext cx="4412636" cy="3880772"/>
          </a:xfrm>
        </p:spPr>
        <p:txBody>
          <a:bodyPr>
            <a:normAutofit fontScale="85000" lnSpcReduction="10000"/>
          </a:bodyPr>
          <a:lstStyle/>
          <a:p>
            <a:pPr algn="just">
              <a:lnSpc>
                <a:spcPct val="115000"/>
              </a:lnSpc>
              <a:spcAft>
                <a:spcPts val="1000"/>
              </a:spcAft>
            </a:pPr>
            <a:r>
              <a:rPr lang="cy-GB" sz="3200" dirty="0">
                <a:solidFill>
                  <a:srgbClr val="000000"/>
                </a:solidFill>
                <a:effectLst/>
                <a:latin typeface="+mj-lt"/>
                <a:ea typeface="Calibri" panose="020F0502020204030204" pitchFamily="34" charset="0"/>
                <a:cs typeface="Times New Roman" panose="02020603050405020304" pitchFamily="18" charset="0"/>
              </a:rPr>
              <a:t> Dangos gwybodaeth o ystod o ddamcaniaethau dysgu a deall sut mae’r ysgolion meddwl hyn yn dylanwadu ar fodelau cyfredol o arfer addysgol effeithiol.</a:t>
            </a:r>
          </a:p>
          <a:p>
            <a:endParaRPr lang="en-GB" dirty="0"/>
          </a:p>
        </p:txBody>
      </p:sp>
      <p:sp>
        <p:nvSpPr>
          <p:cNvPr id="4" name="Content Placeholder 3"/>
          <p:cNvSpPr>
            <a:spLocks noGrp="1"/>
          </p:cNvSpPr>
          <p:nvPr>
            <p:ph sz="half" idx="2"/>
          </p:nvPr>
        </p:nvSpPr>
        <p:spPr>
          <a:xfrm>
            <a:off x="5089970" y="2160589"/>
            <a:ext cx="5044630" cy="3880773"/>
          </a:xfrm>
        </p:spPr>
        <p:txBody>
          <a:bodyPr>
            <a:noAutofit/>
          </a:bodyPr>
          <a:lstStyle/>
          <a:p>
            <a:pPr algn="just">
              <a:lnSpc>
                <a:spcPct val="115000"/>
              </a:lnSpc>
              <a:spcAft>
                <a:spcPts val="1000"/>
              </a:spcAft>
            </a:pPr>
            <a:r>
              <a:rPr lang="en-US" sz="2800" dirty="0">
                <a:solidFill>
                  <a:srgbClr val="000000"/>
                </a:solidFill>
                <a:effectLst/>
                <a:latin typeface="+mj-lt"/>
                <a:ea typeface="Calibri" panose="020F0502020204030204" pitchFamily="34" charset="0"/>
                <a:cs typeface="Times New Roman" panose="02020603050405020304" pitchFamily="18" charset="0"/>
              </a:rPr>
              <a:t> Demonstrate knowledge of a range of learning theories and understand how these schools of thought influence current models of effective educational practice.</a:t>
            </a:r>
            <a:endParaRPr lang="cy-GB" sz="2800" dirty="0">
              <a:solidFill>
                <a:srgbClr val="000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77217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Deilliannau</a:t>
            </a:r>
            <a:r>
              <a:rPr lang="en-GB" dirty="0"/>
              <a:t> </a:t>
            </a:r>
            <a:r>
              <a:rPr lang="en-GB" dirty="0" err="1"/>
              <a:t>Dysgu</a:t>
            </a:r>
            <a:br>
              <a:rPr lang="en-GB" dirty="0"/>
            </a:br>
            <a:r>
              <a:rPr lang="en-GB" dirty="0"/>
              <a:t>Learning Outcomes</a:t>
            </a:r>
          </a:p>
        </p:txBody>
      </p:sp>
      <p:sp>
        <p:nvSpPr>
          <p:cNvPr id="3" name="Content Placeholder 2"/>
          <p:cNvSpPr>
            <a:spLocks noGrp="1"/>
          </p:cNvSpPr>
          <p:nvPr>
            <p:ph sz="half" idx="1"/>
          </p:nvPr>
        </p:nvSpPr>
        <p:spPr/>
        <p:txBody>
          <a:bodyPr>
            <a:normAutofit/>
          </a:bodyPr>
          <a:lstStyle/>
          <a:p>
            <a:pPr algn="just">
              <a:lnSpc>
                <a:spcPct val="115000"/>
              </a:lnSpc>
              <a:spcAft>
                <a:spcPts val="1000"/>
              </a:spcAft>
            </a:pPr>
            <a:r>
              <a:rPr lang="cy-GB" sz="3200" dirty="0">
                <a:solidFill>
                  <a:srgbClr val="000000"/>
                </a:solidFill>
                <a:effectLst/>
                <a:latin typeface="+mj-lt"/>
                <a:ea typeface="Calibri" panose="020F0502020204030204" pitchFamily="34" charset="0"/>
                <a:cs typeface="Times New Roman" panose="02020603050405020304" pitchFamily="18" charset="0"/>
              </a:rPr>
              <a:t> Gwerthuso cyd-destunau dysgu gwahanol.</a:t>
            </a:r>
          </a:p>
          <a:p>
            <a:endParaRPr lang="en-GB" sz="2400" dirty="0"/>
          </a:p>
        </p:txBody>
      </p:sp>
      <p:sp>
        <p:nvSpPr>
          <p:cNvPr id="4" name="Content Placeholder 3"/>
          <p:cNvSpPr>
            <a:spLocks noGrp="1"/>
          </p:cNvSpPr>
          <p:nvPr>
            <p:ph sz="half" idx="2"/>
          </p:nvPr>
        </p:nvSpPr>
        <p:spPr/>
        <p:txBody>
          <a:bodyPr>
            <a:normAutofit/>
          </a:bodyPr>
          <a:lstStyle/>
          <a:p>
            <a:pPr algn="just">
              <a:lnSpc>
                <a:spcPct val="115000"/>
              </a:lnSpc>
              <a:spcAft>
                <a:spcPts val="1000"/>
              </a:spcAft>
            </a:pPr>
            <a:r>
              <a:rPr lang="en-US" sz="3200" dirty="0">
                <a:solidFill>
                  <a:srgbClr val="000000"/>
                </a:solidFill>
                <a:effectLst/>
                <a:latin typeface="+mj-lt"/>
                <a:ea typeface="Calibri" panose="020F0502020204030204" pitchFamily="34" charset="0"/>
                <a:cs typeface="Times New Roman" panose="02020603050405020304" pitchFamily="18" charset="0"/>
              </a:rPr>
              <a:t> Evaluate different learning contexts.</a:t>
            </a:r>
            <a:endParaRPr lang="cy-GB" sz="3200" dirty="0">
              <a:solidFill>
                <a:srgbClr val="000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4514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Deilliannau</a:t>
            </a:r>
            <a:r>
              <a:rPr lang="en-GB" dirty="0"/>
              <a:t> </a:t>
            </a:r>
            <a:r>
              <a:rPr lang="en-GB" dirty="0" err="1"/>
              <a:t>Dysgu</a:t>
            </a:r>
            <a:br>
              <a:rPr lang="en-GB" dirty="0"/>
            </a:br>
            <a:r>
              <a:rPr lang="en-GB" dirty="0"/>
              <a:t>Learning Outcomes</a:t>
            </a:r>
          </a:p>
        </p:txBody>
      </p:sp>
      <p:sp>
        <p:nvSpPr>
          <p:cNvPr id="3" name="Content Placeholder 2"/>
          <p:cNvSpPr>
            <a:spLocks noGrp="1"/>
          </p:cNvSpPr>
          <p:nvPr>
            <p:ph sz="half" idx="1"/>
          </p:nvPr>
        </p:nvSpPr>
        <p:spPr/>
        <p:txBody>
          <a:bodyPr>
            <a:normAutofit/>
          </a:bodyPr>
          <a:lstStyle/>
          <a:p>
            <a:pPr algn="just">
              <a:lnSpc>
                <a:spcPct val="115000"/>
              </a:lnSpc>
              <a:spcAft>
                <a:spcPts val="1000"/>
              </a:spcAft>
            </a:pPr>
            <a:r>
              <a:rPr lang="cy-GB" sz="3200" dirty="0">
                <a:solidFill>
                  <a:srgbClr val="000000"/>
                </a:solidFill>
                <a:effectLst/>
                <a:latin typeface="+mj-lt"/>
                <a:ea typeface="Calibri" panose="020F0502020204030204" pitchFamily="34" charset="0"/>
                <a:cs typeface="Times New Roman" panose="02020603050405020304" pitchFamily="18" charset="0"/>
              </a:rPr>
              <a:t> Deall sut mae cyd-destunau gwahanol yn hyrwyddo dysgu.</a:t>
            </a:r>
          </a:p>
        </p:txBody>
      </p:sp>
      <p:sp>
        <p:nvSpPr>
          <p:cNvPr id="4" name="Content Placeholder 3"/>
          <p:cNvSpPr>
            <a:spLocks noGrp="1"/>
          </p:cNvSpPr>
          <p:nvPr>
            <p:ph sz="half" idx="2"/>
          </p:nvPr>
        </p:nvSpPr>
        <p:spPr/>
        <p:txBody>
          <a:bodyPr>
            <a:normAutofit/>
          </a:bodyPr>
          <a:lstStyle/>
          <a:p>
            <a:r>
              <a:rPr lang="en-US" sz="3200" dirty="0">
                <a:solidFill>
                  <a:srgbClr val="000000"/>
                </a:solidFill>
                <a:effectLst/>
                <a:latin typeface="+mj-lt"/>
                <a:ea typeface="Calibri" panose="020F0502020204030204" pitchFamily="34" charset="0"/>
                <a:cs typeface="Times New Roman" panose="02020603050405020304" pitchFamily="18" charset="0"/>
              </a:rPr>
              <a:t> Understand how different contexts promote learning.</a:t>
            </a:r>
            <a:endParaRPr lang="cy-GB" sz="3200" dirty="0">
              <a:solidFill>
                <a:srgbClr val="000000"/>
              </a:solidFill>
              <a:effectLst/>
              <a:latin typeface="+mj-lt"/>
              <a:ea typeface="Calibri" panose="020F0502020204030204" pitchFamily="34" charset="0"/>
              <a:cs typeface="Times New Roman" panose="02020603050405020304" pitchFamily="18" charset="0"/>
            </a:endParaRPr>
          </a:p>
          <a:p>
            <a:pPr marL="0" indent="0">
              <a:buNone/>
            </a:pPr>
            <a:endParaRPr lang="en-GB" sz="2400" dirty="0"/>
          </a:p>
        </p:txBody>
      </p:sp>
    </p:spTree>
    <p:extLst>
      <p:ext uri="{BB962C8B-B14F-4D97-AF65-F5344CB8AC3E}">
        <p14:creationId xmlns:p14="http://schemas.microsoft.com/office/powerpoint/2010/main" val="460950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Aseiniad</a:t>
            </a:r>
            <a:r>
              <a:rPr lang="en-GB" dirty="0"/>
              <a:t> </a:t>
            </a:r>
            <a:br>
              <a:rPr lang="en-GB" dirty="0"/>
            </a:br>
            <a:r>
              <a:rPr lang="en-GB" dirty="0"/>
              <a:t>Assignment</a:t>
            </a:r>
          </a:p>
        </p:txBody>
      </p:sp>
      <p:sp>
        <p:nvSpPr>
          <p:cNvPr id="3" name="Content Placeholder 2"/>
          <p:cNvSpPr>
            <a:spLocks noGrp="1"/>
          </p:cNvSpPr>
          <p:nvPr>
            <p:ph sz="half" idx="1"/>
          </p:nvPr>
        </p:nvSpPr>
        <p:spPr>
          <a:xfrm>
            <a:off x="677334" y="2305049"/>
            <a:ext cx="4184035" cy="3736311"/>
          </a:xfrm>
        </p:spPr>
        <p:txBody>
          <a:bodyPr/>
          <a:lstStyle/>
          <a:p>
            <a:r>
              <a:rPr lang="en-GB" sz="2400" dirty="0" err="1"/>
              <a:t>Cyflwyniad</a:t>
            </a:r>
            <a:r>
              <a:rPr lang="en-GB" sz="2400" dirty="0"/>
              <a:t> </a:t>
            </a:r>
            <a:r>
              <a:rPr lang="en-GB" sz="2400" dirty="0" err="1"/>
              <a:t>grwp</a:t>
            </a:r>
            <a:r>
              <a:rPr lang="en-GB" sz="2400" dirty="0"/>
              <a:t> (10 </a:t>
            </a:r>
            <a:r>
              <a:rPr lang="en-GB" sz="2400" dirty="0" err="1"/>
              <a:t>munud</a:t>
            </a:r>
            <a:r>
              <a:rPr lang="en-GB" sz="2400" dirty="0"/>
              <a:t> </a:t>
            </a:r>
            <a:r>
              <a:rPr lang="en-GB" sz="2400" dirty="0" err="1"/>
              <a:t>yr</a:t>
            </a:r>
            <a:r>
              <a:rPr lang="en-GB" sz="2400" dirty="0"/>
              <a:t> un)</a:t>
            </a:r>
          </a:p>
          <a:p>
            <a:r>
              <a:rPr lang="en-GB" sz="2400" b="1" dirty="0">
                <a:solidFill>
                  <a:srgbClr val="FF0000"/>
                </a:solidFill>
              </a:rPr>
              <a:t>04/03/24 23:59</a:t>
            </a:r>
          </a:p>
          <a:p>
            <a:r>
              <a:rPr lang="cy-GB" sz="2400" dirty="0"/>
              <a:t>Dangoswch sut y gall damcaniaethau dysgu  gefnogi addysgu a dysgu effeithiol.</a:t>
            </a:r>
            <a:endParaRPr lang="en-GB" sz="2400" dirty="0"/>
          </a:p>
          <a:p>
            <a:endParaRPr lang="en-GB" dirty="0"/>
          </a:p>
        </p:txBody>
      </p:sp>
      <p:sp>
        <p:nvSpPr>
          <p:cNvPr id="4" name="Content Placeholder 3"/>
          <p:cNvSpPr>
            <a:spLocks noGrp="1"/>
          </p:cNvSpPr>
          <p:nvPr>
            <p:ph sz="half" idx="2"/>
          </p:nvPr>
        </p:nvSpPr>
        <p:spPr/>
        <p:txBody>
          <a:bodyPr/>
          <a:lstStyle/>
          <a:p>
            <a:r>
              <a:rPr lang="en-GB" sz="2400" dirty="0"/>
              <a:t>Group presentation (10 minutes each)</a:t>
            </a:r>
          </a:p>
          <a:p>
            <a:r>
              <a:rPr lang="en-GB" sz="2400" b="1" dirty="0">
                <a:solidFill>
                  <a:srgbClr val="FF0000"/>
                </a:solidFill>
              </a:rPr>
              <a:t>04/03/24 23:59</a:t>
            </a:r>
          </a:p>
          <a:p>
            <a:r>
              <a:rPr lang="en-GB" sz="2400" dirty="0"/>
              <a:t>Demonstrate how learning theories can support effective teaching and learning</a:t>
            </a:r>
          </a:p>
          <a:p>
            <a:endParaRPr lang="en-GB" dirty="0"/>
          </a:p>
          <a:p>
            <a:endParaRPr lang="en-GB" dirty="0"/>
          </a:p>
        </p:txBody>
      </p:sp>
    </p:spTree>
    <p:extLst>
      <p:ext uri="{BB962C8B-B14F-4D97-AF65-F5344CB8AC3E}">
        <p14:creationId xmlns:p14="http://schemas.microsoft.com/office/powerpoint/2010/main" val="3195666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a:t>Atgoffa</a:t>
            </a:r>
            <a:r>
              <a:rPr lang="en-GB" dirty="0"/>
              <a:t>/Recap… </a:t>
            </a:r>
          </a:p>
        </p:txBody>
      </p:sp>
      <p:pic>
        <p:nvPicPr>
          <p:cNvPr id="1026" name="Picture 2" descr="C:\Users\Alison\AppData\Local\Microsoft\Windows\INetCache\IE\TKOVGAX5\Thinkin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31458" y="4697230"/>
            <a:ext cx="1258089" cy="1706435"/>
          </a:xfrm>
          <a:prstGeom prst="rect">
            <a:avLst/>
          </a:prstGeom>
          <a:noFill/>
          <a:extLst>
            <a:ext uri="{909E8E84-426E-40DD-AFC4-6F175D3DCCD1}">
              <a14:hiddenFill xmlns:a14="http://schemas.microsoft.com/office/drawing/2010/main">
                <a:solidFill>
                  <a:srgbClr val="FFFFFF"/>
                </a:solidFill>
              </a14:hiddenFill>
            </a:ext>
          </a:extLst>
        </p:spPr>
      </p:pic>
      <p:sp>
        <p:nvSpPr>
          <p:cNvPr id="7" name="Cloud Callout 6"/>
          <p:cNvSpPr/>
          <p:nvPr/>
        </p:nvSpPr>
        <p:spPr>
          <a:xfrm>
            <a:off x="5867400" y="459138"/>
            <a:ext cx="4343400" cy="3316356"/>
          </a:xfrm>
          <a:prstGeom prst="cloudCallout">
            <a:avLst>
              <a:gd name="adj1" fmla="val -25560"/>
              <a:gd name="adj2" fmla="val 84530"/>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342900" indent="-342900" algn="ctr">
              <a:buFont typeface="+mj-lt"/>
              <a:buAutoNum type="arabicPeriod"/>
            </a:pPr>
            <a:r>
              <a:rPr lang="en-GB" dirty="0"/>
              <a:t>Work in pairs.</a:t>
            </a:r>
          </a:p>
          <a:p>
            <a:pPr algn="ctr"/>
            <a:r>
              <a:rPr lang="en-GB" dirty="0"/>
              <a:t>List as  many of Piaget’s ideas as you can.</a:t>
            </a:r>
          </a:p>
          <a:p>
            <a:pPr algn="ctr"/>
            <a:r>
              <a:rPr lang="en-GB" dirty="0"/>
              <a:t>2. Share your recollections  with another pair</a:t>
            </a:r>
          </a:p>
          <a:p>
            <a:pPr algn="ctr"/>
            <a:r>
              <a:rPr lang="en-GB" dirty="0"/>
              <a:t>3. Feedback</a:t>
            </a:r>
          </a:p>
          <a:p>
            <a:pPr algn="ctr"/>
            <a:endParaRPr lang="en-GB" dirty="0"/>
          </a:p>
        </p:txBody>
      </p:sp>
      <p:sp>
        <p:nvSpPr>
          <p:cNvPr id="2" name="Cloud Callout 1"/>
          <p:cNvSpPr/>
          <p:nvPr/>
        </p:nvSpPr>
        <p:spPr>
          <a:xfrm>
            <a:off x="2057400" y="1520687"/>
            <a:ext cx="3733800" cy="3660913"/>
          </a:xfrm>
          <a:prstGeom prst="cloudCallout">
            <a:avLst>
              <a:gd name="adj1" fmla="val 63264"/>
              <a:gd name="adj2" fmla="val 34888"/>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marL="342900" indent="-342900" algn="ctr">
              <a:buAutoNum type="arabicPeriod"/>
            </a:pPr>
            <a:r>
              <a:rPr lang="en-US" dirty="0" err="1"/>
              <a:t>Gweithiwch</a:t>
            </a:r>
            <a:r>
              <a:rPr lang="en-US" dirty="0"/>
              <a:t> </a:t>
            </a:r>
            <a:r>
              <a:rPr lang="en-US" dirty="0" err="1"/>
              <a:t>mewn</a:t>
            </a:r>
            <a:r>
              <a:rPr lang="en-US" dirty="0"/>
              <a:t> </a:t>
            </a:r>
            <a:r>
              <a:rPr lang="en-US" dirty="0" err="1"/>
              <a:t>parau</a:t>
            </a:r>
            <a:r>
              <a:rPr lang="en-US" dirty="0"/>
              <a:t> a </a:t>
            </a:r>
            <a:r>
              <a:rPr lang="en-US" dirty="0" err="1"/>
              <a:t>rhestrwch</a:t>
            </a:r>
            <a:r>
              <a:rPr lang="en-US" dirty="0"/>
              <a:t> </a:t>
            </a:r>
            <a:r>
              <a:rPr lang="en-US" dirty="0" err="1"/>
              <a:t>cymaint</a:t>
            </a:r>
            <a:r>
              <a:rPr lang="en-US" dirty="0"/>
              <a:t> o </a:t>
            </a:r>
            <a:r>
              <a:rPr lang="en-US" dirty="0" err="1"/>
              <a:t>syniadau</a:t>
            </a:r>
            <a:r>
              <a:rPr lang="en-US" dirty="0"/>
              <a:t> Piaget a </a:t>
            </a:r>
            <a:r>
              <a:rPr lang="en-US" dirty="0" err="1"/>
              <a:t>phosibl</a:t>
            </a:r>
            <a:r>
              <a:rPr lang="en-US" dirty="0"/>
              <a:t>.</a:t>
            </a:r>
          </a:p>
          <a:p>
            <a:pPr marL="342900" indent="-342900" algn="ctr">
              <a:buAutoNum type="arabicPeriod"/>
            </a:pPr>
            <a:r>
              <a:rPr lang="en-US" dirty="0" err="1"/>
              <a:t>Rhannwch</a:t>
            </a:r>
            <a:r>
              <a:rPr lang="en-US" dirty="0"/>
              <a:t> </a:t>
            </a:r>
            <a:r>
              <a:rPr lang="en-US" dirty="0" err="1"/>
              <a:t>eich</a:t>
            </a:r>
            <a:r>
              <a:rPr lang="en-US" dirty="0"/>
              <a:t> </a:t>
            </a:r>
            <a:r>
              <a:rPr lang="en-US" dirty="0" err="1"/>
              <a:t>meddyliau</a:t>
            </a:r>
            <a:r>
              <a:rPr lang="en-US" dirty="0"/>
              <a:t> </a:t>
            </a:r>
            <a:r>
              <a:rPr lang="en-US" dirty="0" err="1"/>
              <a:t>gyda</a:t>
            </a:r>
            <a:r>
              <a:rPr lang="en-US" dirty="0"/>
              <a:t> </a:t>
            </a:r>
            <a:r>
              <a:rPr lang="en-US" dirty="0" err="1"/>
              <a:t>phâr</a:t>
            </a:r>
            <a:r>
              <a:rPr lang="en-US" dirty="0"/>
              <a:t> </a:t>
            </a:r>
            <a:r>
              <a:rPr lang="en-US" dirty="0" err="1"/>
              <a:t>arall</a:t>
            </a:r>
            <a:endParaRPr lang="en-US" dirty="0"/>
          </a:p>
          <a:p>
            <a:pPr marL="342900" indent="-342900" algn="ctr">
              <a:buAutoNum type="arabicPeriod"/>
            </a:pPr>
            <a:r>
              <a:rPr lang="en-US" dirty="0" err="1"/>
              <a:t>Adborth</a:t>
            </a:r>
            <a:endParaRPr lang="en-GB" dirty="0"/>
          </a:p>
        </p:txBody>
      </p:sp>
    </p:spTree>
    <p:extLst>
      <p:ext uri="{BB962C8B-B14F-4D97-AF65-F5344CB8AC3E}">
        <p14:creationId xmlns:p14="http://schemas.microsoft.com/office/powerpoint/2010/main" val="4060309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3"/>
          <p:cNvSpPr>
            <a:spLocks noGrp="1"/>
          </p:cNvSpPr>
          <p:nvPr>
            <p:ph type="title"/>
          </p:nvPr>
        </p:nvSpPr>
        <p:spPr/>
        <p:txBody>
          <a:bodyPr/>
          <a:lstStyle/>
          <a:p>
            <a:r>
              <a:rPr lang="en-GB" altLang="en-US"/>
              <a:t>Datblygiad  Gwybyddol</a:t>
            </a:r>
            <a:br>
              <a:rPr lang="en-GB" altLang="en-US"/>
            </a:br>
            <a:r>
              <a:rPr lang="en-GB" altLang="en-US"/>
              <a:t>Cognitive Development</a:t>
            </a:r>
            <a:endParaRPr lang="en-GB" altLang="en-US" dirty="0"/>
          </a:p>
        </p:txBody>
      </p:sp>
      <p:sp>
        <p:nvSpPr>
          <p:cNvPr id="18435" name="Content Placeholder 4"/>
          <p:cNvSpPr>
            <a:spLocks noGrp="1"/>
          </p:cNvSpPr>
          <p:nvPr>
            <p:ph sz="half" idx="1"/>
          </p:nvPr>
        </p:nvSpPr>
        <p:spPr/>
        <p:txBody>
          <a:bodyPr vert="horz" lIns="91440" tIns="45720" rIns="91440" bIns="45720" rtlCol="0" anchor="t">
            <a:normAutofit/>
          </a:bodyPr>
          <a:lstStyle/>
          <a:p>
            <a:r>
              <a:rPr lang="en-GB" altLang="en-US" dirty="0" err="1"/>
              <a:t>Canolbwyntio</a:t>
            </a:r>
            <a:r>
              <a:rPr lang="en-GB" altLang="en-US" dirty="0"/>
              <a:t> </a:t>
            </a:r>
            <a:r>
              <a:rPr lang="en-GB" altLang="en-US" dirty="0" err="1"/>
              <a:t>ar</a:t>
            </a:r>
            <a:r>
              <a:rPr lang="en-GB" altLang="en-US" dirty="0"/>
              <a:t> y </a:t>
            </a:r>
            <a:r>
              <a:rPr lang="en-GB" altLang="en-US" dirty="0" err="1"/>
              <a:t>prosesau</a:t>
            </a:r>
            <a:r>
              <a:rPr lang="en-GB" altLang="en-US" dirty="0"/>
              <a:t> </a:t>
            </a:r>
            <a:r>
              <a:rPr lang="en-GB" altLang="en-US" dirty="0" err="1"/>
              <a:t>sylfaenol</a:t>
            </a:r>
            <a:r>
              <a:rPr lang="en-GB" altLang="en-US" dirty="0"/>
              <a:t> </a:t>
            </a:r>
            <a:r>
              <a:rPr lang="en-GB" altLang="en-US" dirty="0" err="1"/>
              <a:t>sydd</a:t>
            </a:r>
            <a:r>
              <a:rPr lang="en-GB" altLang="en-US" dirty="0"/>
              <a:t> </a:t>
            </a:r>
            <a:r>
              <a:rPr lang="en-GB" altLang="en-US" dirty="0" err="1"/>
              <a:t>yn</a:t>
            </a:r>
            <a:r>
              <a:rPr lang="en-GB" altLang="en-US" dirty="0"/>
              <a:t> </a:t>
            </a:r>
            <a:r>
              <a:rPr lang="en-GB" altLang="en-US" dirty="0" err="1"/>
              <a:t>cyfrannu</a:t>
            </a:r>
            <a:r>
              <a:rPr lang="en-GB" altLang="en-US" dirty="0"/>
              <a:t> at </a:t>
            </a:r>
            <a:r>
              <a:rPr lang="en-GB" altLang="en-US" dirty="0" err="1"/>
              <a:t>sut</a:t>
            </a:r>
            <a:r>
              <a:rPr lang="en-GB" altLang="en-US" dirty="0"/>
              <a:t> </a:t>
            </a:r>
            <a:r>
              <a:rPr lang="en-GB" altLang="en-US" dirty="0" err="1"/>
              <a:t>mae</a:t>
            </a:r>
            <a:r>
              <a:rPr lang="en-GB" altLang="en-US" dirty="0"/>
              <a:t> plant </a:t>
            </a:r>
            <a:r>
              <a:rPr lang="en-GB" altLang="en-US" dirty="0" err="1"/>
              <a:t>yn</a:t>
            </a:r>
            <a:r>
              <a:rPr lang="en-GB" altLang="en-US" dirty="0"/>
              <a:t> </a:t>
            </a:r>
            <a:r>
              <a:rPr lang="en-GB" altLang="en-US" dirty="0" err="1"/>
              <a:t>dechrau</a:t>
            </a:r>
            <a:r>
              <a:rPr lang="en-GB" altLang="en-US" dirty="0"/>
              <a:t>...</a:t>
            </a:r>
          </a:p>
          <a:p>
            <a:r>
              <a:rPr lang="en-GB" altLang="en-US" dirty="0" err="1"/>
              <a:t>Prosesu</a:t>
            </a:r>
            <a:r>
              <a:rPr lang="en-GB" altLang="en-US" dirty="0"/>
              <a:t> </a:t>
            </a:r>
            <a:r>
              <a:rPr lang="en-GB" altLang="en-US" dirty="0" err="1"/>
              <a:t>gwybodaeth</a:t>
            </a:r>
          </a:p>
          <a:p>
            <a:r>
              <a:rPr lang="en-GB" altLang="en-US" dirty="0" err="1"/>
              <a:t>Datblygu</a:t>
            </a:r>
            <a:r>
              <a:rPr lang="en-GB" altLang="en-US" dirty="0"/>
              <a:t> </a:t>
            </a:r>
            <a:r>
              <a:rPr lang="en-GB" altLang="en-US" dirty="0" err="1"/>
              <a:t>dealltwriaeth</a:t>
            </a:r>
            <a:r>
              <a:rPr lang="en-GB" altLang="en-US" dirty="0"/>
              <a:t> </a:t>
            </a:r>
            <a:r>
              <a:rPr lang="en-GB" altLang="en-US" dirty="0" err="1"/>
              <a:t>cysyniadol</a:t>
            </a:r>
          </a:p>
          <a:p>
            <a:r>
              <a:rPr lang="en-GB" altLang="en-US" dirty="0" err="1"/>
              <a:t>Rhesymu</a:t>
            </a:r>
            <a:r>
              <a:rPr lang="en-GB" altLang="en-US" dirty="0"/>
              <a:t> a </a:t>
            </a:r>
            <a:r>
              <a:rPr lang="en-GB" altLang="en-US" dirty="0" err="1"/>
              <a:t>datrys</a:t>
            </a:r>
            <a:r>
              <a:rPr lang="en-GB" altLang="en-US" dirty="0"/>
              <a:t> </a:t>
            </a:r>
            <a:r>
              <a:rPr lang="en-GB" altLang="en-US" dirty="0" err="1"/>
              <a:t>problemau</a:t>
            </a:r>
          </a:p>
        </p:txBody>
      </p:sp>
      <p:sp>
        <p:nvSpPr>
          <p:cNvPr id="6" name="Content Placeholder 5"/>
          <p:cNvSpPr>
            <a:spLocks noGrp="1"/>
          </p:cNvSpPr>
          <p:nvPr>
            <p:ph sz="half" idx="2"/>
          </p:nvPr>
        </p:nvSpPr>
        <p:spPr/>
        <p:txBody>
          <a:bodyPr/>
          <a:lstStyle/>
          <a:p>
            <a:r>
              <a:rPr lang="en-GB" altLang="en-US"/>
              <a:t>Focuses on underlying processes that contribute to how children begin to…</a:t>
            </a:r>
          </a:p>
          <a:p>
            <a:r>
              <a:rPr lang="en-GB" altLang="en-US"/>
              <a:t>Process information</a:t>
            </a:r>
          </a:p>
          <a:p>
            <a:r>
              <a:rPr lang="en-GB" altLang="en-US"/>
              <a:t>Develop conceptual understanding</a:t>
            </a:r>
          </a:p>
          <a:p>
            <a:r>
              <a:rPr lang="en-GB" altLang="en-US"/>
              <a:t>Reason and problem solve</a:t>
            </a:r>
          </a:p>
          <a:p>
            <a:endParaRPr lang="en-GB" dirty="0"/>
          </a:p>
        </p:txBody>
      </p:sp>
      <p:pic>
        <p:nvPicPr>
          <p:cNvPr id="18437" name="Picture 7" descr="D:\temp\Temporary Internet Files\Content.IE5\SW33J78L\MM900315769[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451449" y="4932639"/>
            <a:ext cx="1873250" cy="120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9891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Vygotsky</a:t>
            </a:r>
            <a:endParaRPr lang="cy-GB" dirty="0"/>
          </a:p>
        </p:txBody>
      </p:sp>
      <p:sp>
        <p:nvSpPr>
          <p:cNvPr id="9" name="Content Placeholder 8"/>
          <p:cNvSpPr>
            <a:spLocks noGrp="1"/>
          </p:cNvSpPr>
          <p:nvPr>
            <p:ph sz="half" idx="1"/>
          </p:nvPr>
        </p:nvSpPr>
        <p:spPr>
          <a:xfrm>
            <a:off x="5991456" y="2319615"/>
            <a:ext cx="4184035" cy="3880772"/>
          </a:xfrm>
        </p:spPr>
        <p:txBody>
          <a:bodyPr/>
          <a:lstStyle/>
          <a:p>
            <a:r>
              <a:rPr lang="en-GB"/>
              <a:t>Lev Vygotsky</a:t>
            </a:r>
          </a:p>
          <a:p>
            <a:r>
              <a:rPr lang="en-GB"/>
              <a:t>1896-1934</a:t>
            </a:r>
          </a:p>
          <a:p>
            <a:r>
              <a:rPr lang="en-GB"/>
              <a:t>1913 completed school</a:t>
            </a:r>
          </a:p>
          <a:p>
            <a:r>
              <a:rPr lang="en-GB"/>
              <a:t>1917 – graduated – specialized in literature</a:t>
            </a:r>
          </a:p>
          <a:p>
            <a:r>
              <a:rPr lang="en-GB"/>
              <a:t>1917-1923- taught literature and psychology</a:t>
            </a:r>
          </a:p>
          <a:p>
            <a:r>
              <a:rPr lang="en-GB"/>
              <a:t>1924 Institute of Psychology &amp; founded Institute of Defectology in Moscow</a:t>
            </a:r>
          </a:p>
          <a:p>
            <a:r>
              <a:rPr lang="en-GB"/>
              <a:t>Died of TB in 1934</a:t>
            </a:r>
          </a:p>
          <a:p>
            <a:endParaRPr lang="cy-GB" dirty="0"/>
          </a:p>
        </p:txBody>
      </p:sp>
      <p:sp>
        <p:nvSpPr>
          <p:cNvPr id="3" name="Content Placeholder 2"/>
          <p:cNvSpPr>
            <a:spLocks noGrp="1"/>
          </p:cNvSpPr>
          <p:nvPr>
            <p:ph sz="half" idx="2"/>
          </p:nvPr>
        </p:nvSpPr>
        <p:spPr>
          <a:xfrm>
            <a:off x="1147448" y="2273232"/>
            <a:ext cx="4184034" cy="3880773"/>
          </a:xfrm>
        </p:spPr>
        <p:txBody>
          <a:bodyPr vert="horz" lIns="91440" tIns="45720" rIns="91440" bIns="45720" rtlCol="0" anchor="t">
            <a:normAutofit/>
          </a:bodyPr>
          <a:lstStyle/>
          <a:p>
            <a:r>
              <a:rPr lang="en-GB" dirty="0"/>
              <a:t>Lev Vygotsky</a:t>
            </a:r>
          </a:p>
          <a:p>
            <a:r>
              <a:rPr lang="en-GB" dirty="0"/>
              <a:t>1896-1934</a:t>
            </a:r>
          </a:p>
          <a:p>
            <a:r>
              <a:rPr lang="en-GB" dirty="0"/>
              <a:t>1913 </a:t>
            </a:r>
            <a:r>
              <a:rPr lang="en-GB" dirty="0" err="1"/>
              <a:t>gorffen</a:t>
            </a:r>
            <a:r>
              <a:rPr lang="en-GB" dirty="0"/>
              <a:t> </a:t>
            </a:r>
            <a:r>
              <a:rPr lang="en-GB" dirty="0" err="1"/>
              <a:t>ysgol</a:t>
            </a:r>
          </a:p>
          <a:p>
            <a:r>
              <a:rPr lang="en-GB" dirty="0"/>
              <a:t>1917 – </a:t>
            </a:r>
            <a:r>
              <a:rPr lang="en-GB" dirty="0" err="1"/>
              <a:t>graddiodd</a:t>
            </a:r>
            <a:r>
              <a:rPr lang="en-GB" dirty="0"/>
              <a:t> –</a:t>
            </a:r>
            <a:r>
              <a:rPr lang="en-GB" dirty="0" err="1"/>
              <a:t>arbenigo</a:t>
            </a:r>
            <a:r>
              <a:rPr lang="en-GB" dirty="0"/>
              <a:t> </a:t>
            </a:r>
            <a:r>
              <a:rPr lang="en-GB" dirty="0" err="1"/>
              <a:t>mewn</a:t>
            </a:r>
            <a:r>
              <a:rPr lang="en-GB" dirty="0"/>
              <a:t> </a:t>
            </a:r>
            <a:r>
              <a:rPr lang="en-GB" dirty="0" err="1"/>
              <a:t>llenyddiaeth</a:t>
            </a:r>
          </a:p>
          <a:p>
            <a:r>
              <a:rPr lang="en-GB" dirty="0"/>
              <a:t>1917-1923- </a:t>
            </a:r>
            <a:r>
              <a:rPr lang="en-GB" dirty="0" err="1"/>
              <a:t>addysgu</a:t>
            </a:r>
            <a:r>
              <a:rPr lang="en-GB" dirty="0"/>
              <a:t> </a:t>
            </a:r>
            <a:r>
              <a:rPr lang="en-GB" dirty="0" err="1"/>
              <a:t>llenyddiaeth</a:t>
            </a:r>
            <a:r>
              <a:rPr lang="en-GB" dirty="0"/>
              <a:t> a </a:t>
            </a:r>
            <a:r>
              <a:rPr lang="en-GB" dirty="0" err="1"/>
              <a:t>seicoleg</a:t>
            </a:r>
            <a:endParaRPr lang="en-GB" dirty="0"/>
          </a:p>
          <a:p>
            <a:r>
              <a:rPr lang="en-GB" dirty="0"/>
              <a:t>1924 Institute of Psychology a </a:t>
            </a:r>
            <a:r>
              <a:rPr lang="en-GB" dirty="0" err="1"/>
              <a:t>dechrau</a:t>
            </a:r>
            <a:r>
              <a:rPr lang="en-GB" dirty="0"/>
              <a:t> Institute of </a:t>
            </a:r>
            <a:r>
              <a:rPr lang="en-GB" dirty="0" err="1"/>
              <a:t>Defectology</a:t>
            </a:r>
            <a:r>
              <a:rPr lang="en-GB" dirty="0"/>
              <a:t> </a:t>
            </a:r>
            <a:r>
              <a:rPr lang="en-GB" dirty="0" err="1"/>
              <a:t>ym</a:t>
            </a:r>
            <a:r>
              <a:rPr lang="en-GB" dirty="0"/>
              <a:t> Moscow</a:t>
            </a:r>
          </a:p>
          <a:p>
            <a:r>
              <a:rPr lang="en-GB" dirty="0"/>
              <a:t>Bu </a:t>
            </a:r>
            <a:r>
              <a:rPr lang="en-GB" dirty="0" err="1"/>
              <a:t>farw</a:t>
            </a:r>
            <a:r>
              <a:rPr lang="en-GB" dirty="0"/>
              <a:t> o TB in 1934</a:t>
            </a:r>
          </a:p>
          <a:p>
            <a:endParaRPr lang="cy-GB" dirty="0"/>
          </a:p>
        </p:txBody>
      </p:sp>
      <p:pic>
        <p:nvPicPr>
          <p:cNvPr id="5122" name="Picture 2" descr="C:\Users\l.roberts\AppData\Local\Microsoft\Windows\Temporary Internet Files\Content.IE5\5KQJEYQZ\C0038863-Lev_Vygotsky,_Soviet_psychologist-SPL[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9910" y="0"/>
            <a:ext cx="2187090" cy="2026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373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3"/>
          <p:cNvSpPr>
            <a:spLocks noGrp="1"/>
          </p:cNvSpPr>
          <p:nvPr>
            <p:ph type="title"/>
          </p:nvPr>
        </p:nvSpPr>
        <p:spPr/>
        <p:txBody>
          <a:bodyPr/>
          <a:lstStyle/>
          <a:p>
            <a:r>
              <a:rPr lang="en-GB" altLang="en-US"/>
              <a:t>Ffactorau Cymdeithasol</a:t>
            </a:r>
            <a:br>
              <a:rPr lang="en-GB" altLang="en-US"/>
            </a:br>
            <a:r>
              <a:rPr lang="en-GB" altLang="en-US"/>
              <a:t>Social factors</a:t>
            </a:r>
            <a:endParaRPr lang="en-GB" altLang="en-US" dirty="0"/>
          </a:p>
        </p:txBody>
      </p:sp>
      <p:sp>
        <p:nvSpPr>
          <p:cNvPr id="49155" name="Content Placeholder 4"/>
          <p:cNvSpPr>
            <a:spLocks noGrp="1"/>
          </p:cNvSpPr>
          <p:nvPr>
            <p:ph sz="half" idx="1"/>
          </p:nvPr>
        </p:nvSpPr>
        <p:spPr>
          <a:xfrm>
            <a:off x="611073" y="2478641"/>
            <a:ext cx="4184035" cy="3880772"/>
          </a:xfrm>
        </p:spPr>
        <p:txBody>
          <a:bodyPr vert="horz" lIns="91440" tIns="45720" rIns="91440" bIns="45720" rtlCol="0" anchor="t">
            <a:normAutofit/>
          </a:bodyPr>
          <a:lstStyle/>
          <a:p>
            <a:r>
              <a:rPr lang="en-GB" altLang="en-US" dirty="0" err="1"/>
              <a:t>Damaniaeth</a:t>
            </a:r>
            <a:r>
              <a:rPr lang="en-GB" altLang="en-US" dirty="0"/>
              <a:t> Piaget </a:t>
            </a:r>
            <a:r>
              <a:rPr lang="en-GB" altLang="en-US" dirty="0" err="1"/>
              <a:t>yn</a:t>
            </a:r>
            <a:r>
              <a:rPr lang="en-GB" altLang="en-US" dirty="0"/>
              <a:t> </a:t>
            </a:r>
            <a:r>
              <a:rPr lang="en-GB" altLang="en-US" dirty="0" err="1"/>
              <a:t>anwybyddu</a:t>
            </a:r>
            <a:r>
              <a:rPr lang="en-GB" altLang="en-US" dirty="0"/>
              <a:t> </a:t>
            </a:r>
            <a:r>
              <a:rPr lang="en-GB" altLang="en-US" dirty="0" err="1"/>
              <a:t>rôl</a:t>
            </a:r>
            <a:r>
              <a:rPr lang="en-GB" altLang="en-US" dirty="0"/>
              <a:t> </a:t>
            </a:r>
            <a:r>
              <a:rPr lang="en-GB" altLang="en-US" dirty="0" err="1"/>
              <a:t>ffactorau</a:t>
            </a:r>
            <a:r>
              <a:rPr lang="en-GB" altLang="en-US" dirty="0"/>
              <a:t> </a:t>
            </a:r>
            <a:r>
              <a:rPr lang="en-GB" altLang="en-US" dirty="0" err="1"/>
              <a:t>cymdeithasol</a:t>
            </a:r>
            <a:r>
              <a:rPr lang="en-GB" altLang="en-US" dirty="0"/>
              <a:t> </a:t>
            </a:r>
            <a:r>
              <a:rPr lang="en-GB" altLang="en-US" dirty="0" err="1"/>
              <a:t>mewn</a:t>
            </a:r>
            <a:r>
              <a:rPr lang="en-GB" altLang="en-US" dirty="0"/>
              <a:t> </a:t>
            </a:r>
            <a:r>
              <a:rPr lang="en-GB" altLang="en-US" dirty="0" err="1"/>
              <a:t>datblygiad</a:t>
            </a:r>
            <a:r>
              <a:rPr lang="en-GB" altLang="en-US" dirty="0"/>
              <a:t> </a:t>
            </a:r>
            <a:r>
              <a:rPr lang="en-GB" altLang="en-US" dirty="0" err="1"/>
              <a:t>gwybyddol</a:t>
            </a:r>
          </a:p>
          <a:p>
            <a:r>
              <a:rPr lang="en-GB" altLang="en-US" dirty="0" err="1"/>
              <a:t>Gweld</a:t>
            </a:r>
            <a:r>
              <a:rPr lang="en-GB" altLang="en-US" dirty="0"/>
              <a:t> y </a:t>
            </a:r>
            <a:r>
              <a:rPr lang="en-GB" altLang="en-US" dirty="0" err="1"/>
              <a:t>plentyn</a:t>
            </a:r>
            <a:r>
              <a:rPr lang="en-GB" altLang="en-US" dirty="0"/>
              <a:t> </a:t>
            </a:r>
            <a:r>
              <a:rPr lang="en-GB" altLang="en-US" dirty="0" err="1"/>
              <a:t>fel</a:t>
            </a:r>
            <a:r>
              <a:rPr lang="en-GB" altLang="en-US" dirty="0"/>
              <a:t> ‘</a:t>
            </a:r>
            <a:r>
              <a:rPr lang="en-GB" altLang="en-US" dirty="0" err="1"/>
              <a:t>gwyddonydd</a:t>
            </a:r>
            <a:r>
              <a:rPr lang="en-GB" altLang="en-US" dirty="0"/>
              <a:t>’ </a:t>
            </a:r>
            <a:r>
              <a:rPr lang="en-GB" altLang="en-US" dirty="0" err="1"/>
              <a:t>datblygol</a:t>
            </a:r>
            <a:r>
              <a:rPr lang="en-GB" altLang="en-US" dirty="0"/>
              <a:t>- </a:t>
            </a:r>
            <a:r>
              <a:rPr lang="en-GB" altLang="en-US" dirty="0" err="1"/>
              <a:t>yn</a:t>
            </a:r>
            <a:r>
              <a:rPr lang="en-GB" altLang="en-US" dirty="0"/>
              <a:t> </a:t>
            </a:r>
            <a:r>
              <a:rPr lang="en-GB" altLang="en-US" dirty="0" err="1"/>
              <a:t>datblygu’n</a:t>
            </a:r>
            <a:r>
              <a:rPr lang="en-GB" altLang="en-US" dirty="0"/>
              <a:t> </a:t>
            </a:r>
            <a:r>
              <a:rPr lang="en-GB" altLang="en-US" dirty="0" err="1"/>
              <a:t>unigol</a:t>
            </a:r>
            <a:r>
              <a:rPr lang="en-GB" altLang="en-US" dirty="0"/>
              <a:t> </a:t>
            </a:r>
            <a:r>
              <a:rPr lang="en-GB" altLang="en-US" dirty="0" err="1"/>
              <a:t>o’i</a:t>
            </a:r>
            <a:r>
              <a:rPr lang="en-GB" altLang="en-US" dirty="0"/>
              <a:t> </a:t>
            </a:r>
            <a:r>
              <a:rPr lang="en-GB" altLang="en-US" dirty="0" err="1"/>
              <a:t>fyd</a:t>
            </a:r>
            <a:r>
              <a:rPr lang="en-GB" altLang="en-US" dirty="0"/>
              <a:t> </a:t>
            </a:r>
            <a:r>
              <a:rPr lang="en-GB" altLang="en-US" dirty="0" err="1"/>
              <a:t>cymdeithasol</a:t>
            </a:r>
          </a:p>
          <a:p>
            <a:r>
              <a:rPr lang="en-GB" altLang="en-US" dirty="0" err="1"/>
              <a:t>Damcaniaeth</a:t>
            </a:r>
            <a:r>
              <a:rPr lang="en-GB" altLang="en-US" dirty="0"/>
              <a:t> Vygotsky </a:t>
            </a:r>
            <a:r>
              <a:rPr lang="en-GB" altLang="en-US" dirty="0" err="1"/>
              <a:t>yn</a:t>
            </a:r>
            <a:r>
              <a:rPr lang="en-GB" altLang="en-US" dirty="0"/>
              <a:t> </a:t>
            </a:r>
            <a:r>
              <a:rPr lang="en-GB" altLang="en-US" dirty="0" err="1"/>
              <a:t>canolbwyntio</a:t>
            </a:r>
            <a:r>
              <a:rPr lang="en-GB" altLang="en-US" dirty="0"/>
              <a:t> </a:t>
            </a:r>
            <a:r>
              <a:rPr lang="en-GB" altLang="en-US" dirty="0" err="1"/>
              <a:t>ar</a:t>
            </a:r>
            <a:r>
              <a:rPr lang="en-GB" altLang="en-US" dirty="0"/>
              <a:t> </a:t>
            </a:r>
            <a:r>
              <a:rPr lang="en-GB" altLang="en-US" dirty="0" err="1"/>
              <a:t>ddatblygiad</a:t>
            </a:r>
            <a:r>
              <a:rPr lang="en-GB" altLang="en-US" dirty="0"/>
              <a:t> plant </a:t>
            </a:r>
            <a:r>
              <a:rPr lang="en-GB" altLang="en-US" dirty="0" err="1"/>
              <a:t>fel</a:t>
            </a:r>
            <a:r>
              <a:rPr lang="en-GB" altLang="en-US" dirty="0"/>
              <a:t> proses </a:t>
            </a:r>
            <a:r>
              <a:rPr lang="en-GB" altLang="en-US" dirty="0" err="1"/>
              <a:t>cymdeithasol</a:t>
            </a:r>
          </a:p>
        </p:txBody>
      </p:sp>
      <p:sp>
        <p:nvSpPr>
          <p:cNvPr id="49156" name="Content Placeholder 5"/>
          <p:cNvSpPr>
            <a:spLocks noGrp="1"/>
          </p:cNvSpPr>
          <p:nvPr>
            <p:ph sz="half" idx="2"/>
          </p:nvPr>
        </p:nvSpPr>
        <p:spPr>
          <a:xfrm>
            <a:off x="5189361" y="2478641"/>
            <a:ext cx="4184034" cy="3880773"/>
          </a:xfrm>
        </p:spPr>
        <p:txBody>
          <a:bodyPr vert="horz" lIns="91440" tIns="45720" rIns="91440" bIns="45720" rtlCol="0" anchor="t">
            <a:normAutofit/>
          </a:bodyPr>
          <a:lstStyle/>
          <a:p>
            <a:r>
              <a:rPr lang="en-US" altLang="en-US" dirty="0"/>
              <a:t>Piaget’s theory ignores the role of social factors in learning and cognitive development</a:t>
            </a:r>
          </a:p>
          <a:p>
            <a:r>
              <a:rPr lang="en-US" altLang="en-US" dirty="0"/>
              <a:t>Saw child as a developing “scientist” – developing independently from its social world</a:t>
            </a:r>
          </a:p>
          <a:p>
            <a:r>
              <a:rPr lang="en-US" altLang="en-US" dirty="0"/>
              <a:t>Vygotsky’s theory in contrast focuses on child development as a social process</a:t>
            </a:r>
          </a:p>
          <a:p>
            <a:endParaRPr lang="en-GB" altLang="en-US" dirty="0"/>
          </a:p>
        </p:txBody>
      </p:sp>
      <p:pic>
        <p:nvPicPr>
          <p:cNvPr id="49157" name="Picture 5"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5013" y="315041"/>
            <a:ext cx="2339975" cy="170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1038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3"/>
          <p:cNvSpPr>
            <a:spLocks noGrp="1"/>
          </p:cNvSpPr>
          <p:nvPr>
            <p:ph type="title"/>
          </p:nvPr>
        </p:nvSpPr>
        <p:spPr/>
        <p:txBody>
          <a:bodyPr/>
          <a:lstStyle/>
          <a:p>
            <a:r>
              <a:rPr lang="en-GB" altLang="en-US"/>
              <a:t>Vygotsky</a:t>
            </a:r>
            <a:endParaRPr lang="en-GB" altLang="en-US" dirty="0"/>
          </a:p>
        </p:txBody>
      </p:sp>
      <p:sp>
        <p:nvSpPr>
          <p:cNvPr id="51203" name="Content Placeholder 4"/>
          <p:cNvSpPr>
            <a:spLocks noGrp="1"/>
          </p:cNvSpPr>
          <p:nvPr>
            <p:ph sz="half" idx="1"/>
          </p:nvPr>
        </p:nvSpPr>
        <p:spPr/>
        <p:txBody>
          <a:bodyPr/>
          <a:lstStyle/>
          <a:p>
            <a:r>
              <a:rPr lang="en-GB" altLang="en-US"/>
              <a:t>Herio’r pwyslais ar ddysgu unigol</a:t>
            </a:r>
          </a:p>
          <a:p>
            <a:endParaRPr lang="en-GB" altLang="en-US"/>
          </a:p>
          <a:p>
            <a:r>
              <a:rPr lang="en-GB" altLang="en-US"/>
              <a:t>Eraill yn gwneud mwy na chynnig cyfleoedd i ddysgu</a:t>
            </a:r>
          </a:p>
          <a:p>
            <a:endParaRPr lang="en-GB" altLang="en-US"/>
          </a:p>
          <a:p>
            <a:r>
              <a:rPr lang="en-GB" altLang="en-US"/>
              <a:t>Angen rhyngweithio cymdeithasol ar gyfer dysgu gwybyddol</a:t>
            </a:r>
            <a:endParaRPr lang="en-GB" altLang="en-US" dirty="0"/>
          </a:p>
        </p:txBody>
      </p:sp>
      <p:sp>
        <p:nvSpPr>
          <p:cNvPr id="51204" name="Content Placeholder 5"/>
          <p:cNvSpPr>
            <a:spLocks noGrp="1"/>
          </p:cNvSpPr>
          <p:nvPr>
            <p:ph sz="half" idx="2"/>
          </p:nvPr>
        </p:nvSpPr>
        <p:spPr/>
        <p:txBody>
          <a:bodyPr/>
          <a:lstStyle/>
          <a:p>
            <a:r>
              <a:rPr lang="en-US" altLang="en-US"/>
              <a:t>Challenged emphasis on solitary learning </a:t>
            </a:r>
          </a:p>
          <a:p>
            <a:endParaRPr lang="en-US" altLang="en-US"/>
          </a:p>
          <a:p>
            <a:r>
              <a:rPr lang="en-US" altLang="en-US"/>
              <a:t>Others do more than provide opportunities to learn </a:t>
            </a:r>
          </a:p>
          <a:p>
            <a:endParaRPr lang="en-US" altLang="en-US"/>
          </a:p>
          <a:p>
            <a:r>
              <a:rPr lang="en-US" altLang="en-US"/>
              <a:t>Social interaction is required for cognitive learning</a:t>
            </a:r>
          </a:p>
          <a:p>
            <a:endParaRPr lang="en-GB" altLang="en-US" dirty="0"/>
          </a:p>
        </p:txBody>
      </p:sp>
      <p:pic>
        <p:nvPicPr>
          <p:cNvPr id="51205" name="Picture 4"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9117" y="277583"/>
            <a:ext cx="23399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0833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3"/>
          <p:cNvSpPr>
            <a:spLocks noGrp="1"/>
          </p:cNvSpPr>
          <p:nvPr>
            <p:ph type="title"/>
          </p:nvPr>
        </p:nvSpPr>
        <p:spPr/>
        <p:txBody>
          <a:bodyPr/>
          <a:lstStyle/>
          <a:p>
            <a:r>
              <a:rPr lang="en-GB" altLang="en-US" dirty="0" err="1"/>
              <a:t>Diwylliant</a:t>
            </a:r>
            <a:r>
              <a:rPr lang="en-GB" altLang="en-US" dirty="0"/>
              <a:t>                            Culture</a:t>
            </a:r>
          </a:p>
        </p:txBody>
      </p:sp>
      <p:sp>
        <p:nvSpPr>
          <p:cNvPr id="52227" name="Content Placeholder 4"/>
          <p:cNvSpPr>
            <a:spLocks noGrp="1"/>
          </p:cNvSpPr>
          <p:nvPr>
            <p:ph sz="half" idx="1"/>
          </p:nvPr>
        </p:nvSpPr>
        <p:spPr/>
        <p:txBody>
          <a:bodyPr/>
          <a:lstStyle/>
          <a:p>
            <a:r>
              <a:rPr lang="en-GB" altLang="en-US" dirty="0"/>
              <a:t>Mae </a:t>
            </a:r>
            <a:r>
              <a:rPr lang="en-GB" altLang="en-US" dirty="0" err="1"/>
              <a:t>babis</a:t>
            </a:r>
            <a:r>
              <a:rPr lang="en-GB" altLang="en-US" dirty="0"/>
              <a:t> </a:t>
            </a:r>
            <a:r>
              <a:rPr lang="en-GB" altLang="en-US" dirty="0" err="1"/>
              <a:t>yn</a:t>
            </a:r>
            <a:r>
              <a:rPr lang="en-GB" altLang="en-US" dirty="0"/>
              <a:t> </a:t>
            </a:r>
            <a:r>
              <a:rPr lang="en-GB" altLang="en-US" dirty="0" err="1"/>
              <a:t>dod</a:t>
            </a:r>
            <a:r>
              <a:rPr lang="en-GB" altLang="en-US" dirty="0"/>
              <a:t> </a:t>
            </a:r>
            <a:r>
              <a:rPr lang="en-GB" altLang="en-US" dirty="0" err="1"/>
              <a:t>i</a:t>
            </a:r>
            <a:r>
              <a:rPr lang="en-GB" altLang="en-US" dirty="0"/>
              <a:t> </a:t>
            </a:r>
            <a:r>
              <a:rPr lang="en-GB" altLang="en-US" dirty="0" err="1"/>
              <a:t>fyd</a:t>
            </a:r>
            <a:r>
              <a:rPr lang="en-GB" altLang="en-US" dirty="0"/>
              <a:t> </a:t>
            </a:r>
            <a:r>
              <a:rPr lang="en-GB" altLang="en-US" dirty="0" err="1"/>
              <a:t>sydd</a:t>
            </a:r>
            <a:r>
              <a:rPr lang="en-GB" altLang="en-US" dirty="0"/>
              <a:t> </a:t>
            </a:r>
            <a:r>
              <a:rPr lang="en-GB" altLang="en-US" dirty="0" err="1"/>
              <a:t>wedi</a:t>
            </a:r>
            <a:r>
              <a:rPr lang="en-GB" altLang="en-US" dirty="0"/>
              <a:t> </a:t>
            </a:r>
            <a:r>
              <a:rPr lang="en-GB" altLang="en-US" dirty="0" err="1"/>
              <a:t>ei</a:t>
            </a:r>
            <a:r>
              <a:rPr lang="en-GB" altLang="en-US" dirty="0"/>
              <a:t> </a:t>
            </a:r>
            <a:r>
              <a:rPr lang="en-GB" altLang="en-US" dirty="0" err="1"/>
              <a:t>drefnu</a:t>
            </a:r>
            <a:r>
              <a:rPr lang="en-GB" altLang="en-US" dirty="0"/>
              <a:t> </a:t>
            </a:r>
            <a:r>
              <a:rPr lang="en-GB" altLang="en-US" dirty="0" err="1"/>
              <a:t>gan</a:t>
            </a:r>
            <a:r>
              <a:rPr lang="en-GB" altLang="en-US" dirty="0"/>
              <a:t> </a:t>
            </a:r>
            <a:r>
              <a:rPr lang="en-GB" altLang="en-US" dirty="0" err="1"/>
              <a:t>eu</a:t>
            </a:r>
            <a:r>
              <a:rPr lang="en-GB" altLang="en-US" dirty="0"/>
              <a:t> </a:t>
            </a:r>
            <a:r>
              <a:rPr lang="en-GB" altLang="en-US" dirty="0" err="1"/>
              <a:t>gofalwyr</a:t>
            </a:r>
            <a:r>
              <a:rPr lang="en-GB" altLang="en-US" dirty="0"/>
              <a:t> </a:t>
            </a:r>
            <a:r>
              <a:rPr lang="en-GB" altLang="en-US" dirty="0" err="1"/>
              <a:t>yn</a:t>
            </a:r>
            <a:r>
              <a:rPr lang="en-GB" altLang="en-US" dirty="0"/>
              <a:t> </a:t>
            </a:r>
            <a:r>
              <a:rPr lang="en-GB" altLang="en-US" dirty="0" err="1"/>
              <a:t>ôl</a:t>
            </a:r>
            <a:r>
              <a:rPr lang="en-GB" altLang="en-US" dirty="0"/>
              <a:t> </a:t>
            </a:r>
            <a:r>
              <a:rPr lang="en-GB" altLang="en-US" dirty="0" err="1"/>
              <a:t>eu</a:t>
            </a:r>
            <a:r>
              <a:rPr lang="en-GB" altLang="en-US" dirty="0"/>
              <a:t> </a:t>
            </a:r>
            <a:r>
              <a:rPr lang="en-GB" altLang="en-US" dirty="0" err="1"/>
              <a:t>treftadaeth</a:t>
            </a:r>
            <a:r>
              <a:rPr lang="en-GB" altLang="en-US" dirty="0"/>
              <a:t> </a:t>
            </a:r>
            <a:r>
              <a:rPr lang="en-GB" altLang="en-US" dirty="0" err="1"/>
              <a:t>diwylliannol</a:t>
            </a:r>
            <a:r>
              <a:rPr lang="en-GB" altLang="en-US" dirty="0"/>
              <a:t>, </a:t>
            </a:r>
            <a:r>
              <a:rPr lang="en-GB" altLang="en-US" dirty="0" err="1"/>
              <a:t>hanesyddol</a:t>
            </a:r>
            <a:r>
              <a:rPr lang="en-GB" altLang="en-US" dirty="0"/>
              <a:t> ac </a:t>
            </a:r>
            <a:r>
              <a:rPr lang="en-GB" altLang="en-US" dirty="0" err="1"/>
              <a:t>esblygiadol</a:t>
            </a:r>
            <a:endParaRPr lang="en-GB" altLang="en-US" dirty="0"/>
          </a:p>
          <a:p>
            <a:r>
              <a:rPr lang="en-GB" altLang="en-US" dirty="0"/>
              <a:t>Mae plant </a:t>
            </a:r>
            <a:r>
              <a:rPr lang="en-GB" altLang="en-US" dirty="0" err="1"/>
              <a:t>yn</a:t>
            </a:r>
            <a:r>
              <a:rPr lang="en-GB" altLang="en-US" dirty="0"/>
              <a:t> </a:t>
            </a:r>
            <a:r>
              <a:rPr lang="en-GB" altLang="en-US" dirty="0" err="1"/>
              <a:t>elwa</a:t>
            </a:r>
            <a:r>
              <a:rPr lang="en-GB" altLang="en-US" dirty="0"/>
              <a:t> o </a:t>
            </a:r>
            <a:r>
              <a:rPr lang="en-GB" altLang="en-US" dirty="0" err="1"/>
              <a:t>wybodaeth</a:t>
            </a:r>
            <a:r>
              <a:rPr lang="en-GB" altLang="en-US" dirty="0"/>
              <a:t> a </a:t>
            </a:r>
            <a:r>
              <a:rPr lang="en-GB" altLang="en-US" dirty="0" err="1"/>
              <a:t>sgiliau</a:t>
            </a:r>
            <a:r>
              <a:rPr lang="en-GB" altLang="en-US" dirty="0"/>
              <a:t> </a:t>
            </a:r>
            <a:r>
              <a:rPr lang="en-GB" altLang="en-US" dirty="0" err="1"/>
              <a:t>cenedlaethau</a:t>
            </a:r>
            <a:r>
              <a:rPr lang="en-GB" altLang="en-US" dirty="0"/>
              <a:t> </a:t>
            </a:r>
            <a:r>
              <a:rPr lang="en-GB" altLang="en-US" dirty="0" err="1"/>
              <a:t>cynt</a:t>
            </a:r>
            <a:endParaRPr lang="en-GB" altLang="en-US" dirty="0"/>
          </a:p>
          <a:p>
            <a:r>
              <a:rPr lang="en-GB" altLang="en-US" dirty="0"/>
              <a:t>Mae </a:t>
            </a:r>
            <a:r>
              <a:rPr lang="en-GB" altLang="en-US" dirty="0" err="1"/>
              <a:t>rhannu</a:t>
            </a:r>
            <a:r>
              <a:rPr lang="en-GB" altLang="en-US" dirty="0"/>
              <a:t> </a:t>
            </a:r>
            <a:r>
              <a:rPr lang="en-GB" altLang="en-US" dirty="0" err="1"/>
              <a:t>gweithgareddau</a:t>
            </a:r>
            <a:r>
              <a:rPr lang="en-GB" altLang="en-US" dirty="0"/>
              <a:t> </a:t>
            </a:r>
            <a:r>
              <a:rPr lang="en-GB" altLang="en-US" dirty="0" err="1"/>
              <a:t>yn</a:t>
            </a:r>
            <a:r>
              <a:rPr lang="en-GB" altLang="en-US" dirty="0"/>
              <a:t> </a:t>
            </a:r>
            <a:r>
              <a:rPr lang="en-GB" altLang="en-US" dirty="0" err="1"/>
              <a:t>galluogi</a:t>
            </a:r>
            <a:r>
              <a:rPr lang="en-GB" altLang="en-US" dirty="0"/>
              <a:t> plant </a:t>
            </a:r>
            <a:r>
              <a:rPr lang="en-GB" altLang="en-US" dirty="0" err="1"/>
              <a:t>i</a:t>
            </a:r>
            <a:r>
              <a:rPr lang="en-GB" altLang="en-US" dirty="0"/>
              <a:t> </a:t>
            </a:r>
            <a:r>
              <a:rPr lang="en-GB" altLang="en-US" dirty="0" err="1"/>
              <a:t>fewnoli</a:t>
            </a:r>
            <a:r>
              <a:rPr lang="en-GB" altLang="en-US" dirty="0"/>
              <a:t> </a:t>
            </a:r>
            <a:r>
              <a:rPr lang="en-GB" altLang="en-US" dirty="0" err="1"/>
              <a:t>ffyrdd</a:t>
            </a:r>
            <a:r>
              <a:rPr lang="en-GB" altLang="en-US" dirty="0"/>
              <a:t> o </a:t>
            </a:r>
            <a:r>
              <a:rPr lang="en-GB" altLang="en-US" dirty="0" err="1"/>
              <a:t>feddwl</a:t>
            </a:r>
            <a:r>
              <a:rPr lang="en-GB" altLang="en-US" dirty="0"/>
              <a:t> ac </a:t>
            </a:r>
            <a:r>
              <a:rPr lang="en-GB" altLang="en-US" dirty="0" err="1"/>
              <a:t>ymddwyn</a:t>
            </a:r>
            <a:endParaRPr lang="en-GB" altLang="en-US" dirty="0"/>
          </a:p>
        </p:txBody>
      </p:sp>
      <p:sp>
        <p:nvSpPr>
          <p:cNvPr id="52228" name="Content Placeholder 5"/>
          <p:cNvSpPr>
            <a:spLocks noGrp="1"/>
          </p:cNvSpPr>
          <p:nvPr>
            <p:ph sz="half" idx="2"/>
          </p:nvPr>
        </p:nvSpPr>
        <p:spPr>
          <a:xfrm>
            <a:off x="5089969" y="2160589"/>
            <a:ext cx="4868677" cy="3880773"/>
          </a:xfrm>
        </p:spPr>
        <p:txBody>
          <a:bodyPr/>
          <a:lstStyle/>
          <a:p>
            <a:pPr lvl="2"/>
            <a:r>
              <a:rPr lang="en-US" altLang="en-US" sz="1800" dirty="0"/>
              <a:t>Babies enter a social world organized by caregivers in accordance with their evolutionary, cultural and historical heritage</a:t>
            </a:r>
          </a:p>
          <a:p>
            <a:pPr lvl="2"/>
            <a:r>
              <a:rPr lang="en-US" altLang="en-US" sz="1800" dirty="0"/>
              <a:t>Children benefit from the knowledge and skills of previous generations</a:t>
            </a:r>
          </a:p>
          <a:p>
            <a:pPr lvl="2"/>
            <a:r>
              <a:rPr lang="en-US" altLang="en-US" sz="1800" dirty="0"/>
              <a:t>Shared activities allow child to internalize ways of thinking and behaving </a:t>
            </a:r>
          </a:p>
          <a:p>
            <a:endParaRPr lang="en-GB" altLang="en-US" dirty="0"/>
          </a:p>
        </p:txBody>
      </p:sp>
      <p:pic>
        <p:nvPicPr>
          <p:cNvPr id="52229" name="Picture 4"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5681" y="5279968"/>
            <a:ext cx="23399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52485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3"/>
          <p:cNvSpPr>
            <a:spLocks noGrp="1"/>
          </p:cNvSpPr>
          <p:nvPr>
            <p:ph type="title"/>
          </p:nvPr>
        </p:nvSpPr>
        <p:spPr/>
        <p:txBody>
          <a:bodyPr/>
          <a:lstStyle/>
          <a:p>
            <a:r>
              <a:rPr lang="en-US" altLang="en-US" dirty="0" err="1"/>
              <a:t>Iaith</a:t>
            </a:r>
            <a:r>
              <a:rPr lang="en-US" altLang="en-US" dirty="0"/>
              <a:t>                            Language</a:t>
            </a:r>
          </a:p>
        </p:txBody>
      </p:sp>
      <p:sp>
        <p:nvSpPr>
          <p:cNvPr id="5" name="Content Placeholder 4"/>
          <p:cNvSpPr>
            <a:spLocks noGrp="1"/>
          </p:cNvSpPr>
          <p:nvPr>
            <p:ph sz="half" idx="1"/>
          </p:nvPr>
        </p:nvSpPr>
        <p:spPr/>
        <p:txBody>
          <a:bodyPr vert="horz" lIns="91440" tIns="45720" rIns="91440" bIns="45720" rtlCol="0" anchor="t">
            <a:normAutofit/>
          </a:bodyPr>
          <a:lstStyle/>
          <a:p>
            <a:r>
              <a:rPr lang="en-GB" sz="2000" dirty="0"/>
              <a:t>Iaith </a:t>
            </a:r>
            <a:r>
              <a:rPr lang="en-GB" sz="2000" dirty="0" err="1"/>
              <a:t>yw’r</a:t>
            </a:r>
            <a:r>
              <a:rPr lang="en-GB" sz="2000" dirty="0"/>
              <a:t> </a:t>
            </a:r>
            <a:r>
              <a:rPr lang="en-GB" sz="2000" dirty="0" err="1"/>
              <a:t>offeryn</a:t>
            </a:r>
            <a:r>
              <a:rPr lang="en-GB" sz="2000" dirty="0"/>
              <a:t> </a:t>
            </a:r>
            <a:r>
              <a:rPr lang="en-GB" sz="2000" dirty="0" err="1"/>
              <a:t>diwylliannol</a:t>
            </a:r>
            <a:r>
              <a:rPr lang="en-GB" sz="2000" dirty="0"/>
              <a:t> </a:t>
            </a:r>
            <a:r>
              <a:rPr lang="en-GB" sz="2000" dirty="0" err="1"/>
              <a:t>mwyaf</a:t>
            </a:r>
            <a:r>
              <a:rPr lang="en-GB" sz="2000" dirty="0"/>
              <a:t> </a:t>
            </a:r>
            <a:r>
              <a:rPr lang="en-GB" sz="2000" dirty="0" err="1"/>
              <a:t>pwysig</a:t>
            </a:r>
            <a:endParaRPr lang="en-GB" sz="2000" dirty="0"/>
          </a:p>
          <a:p>
            <a:pPr lvl="1"/>
            <a:r>
              <a:rPr lang="en-GB" sz="1800" dirty="0" err="1"/>
              <a:t>Yr</a:t>
            </a:r>
            <a:r>
              <a:rPr lang="en-GB" sz="1800" dirty="0"/>
              <a:t> </a:t>
            </a:r>
            <a:r>
              <a:rPr lang="en-GB" sz="1800" dirty="0" err="1"/>
              <a:t>allwedd</a:t>
            </a:r>
            <a:r>
              <a:rPr lang="en-GB" sz="1800" dirty="0"/>
              <a:t> </a:t>
            </a:r>
            <a:r>
              <a:rPr lang="en-GB" sz="1800" dirty="0" err="1"/>
              <a:t>i</a:t>
            </a:r>
            <a:r>
              <a:rPr lang="en-GB" sz="1800" dirty="0"/>
              <a:t> </a:t>
            </a:r>
            <a:r>
              <a:rPr lang="en-GB" sz="1800" dirty="0" err="1"/>
              <a:t>ddysgu</a:t>
            </a:r>
            <a:r>
              <a:rPr lang="en-GB" sz="1800" dirty="0"/>
              <a:t> </a:t>
            </a:r>
            <a:r>
              <a:rPr lang="en-GB" sz="1800" dirty="0" err="1"/>
              <a:t>cydweithredol</a:t>
            </a:r>
          </a:p>
          <a:p>
            <a:pPr lvl="1"/>
            <a:r>
              <a:rPr lang="en-GB" sz="1800" dirty="0" err="1"/>
              <a:t>Drwy</a:t>
            </a:r>
            <a:r>
              <a:rPr lang="en-GB" sz="1800" dirty="0"/>
              <a:t> </a:t>
            </a:r>
            <a:r>
              <a:rPr lang="en-GB" sz="1800" dirty="0" err="1"/>
              <a:t>storiau</a:t>
            </a:r>
            <a:r>
              <a:rPr lang="en-GB" sz="1800" dirty="0"/>
              <a:t> a </a:t>
            </a:r>
            <a:r>
              <a:rPr lang="en-GB" sz="1800" dirty="0" err="1"/>
              <a:t>sgyrsiau</a:t>
            </a:r>
            <a:r>
              <a:rPr lang="en-GB" sz="1800" dirty="0"/>
              <a:t> </a:t>
            </a:r>
            <a:r>
              <a:rPr lang="en-GB" sz="1800" dirty="0" err="1"/>
              <a:t>mae</a:t>
            </a:r>
            <a:r>
              <a:rPr lang="en-GB" sz="1800" dirty="0"/>
              <a:t> plant </a:t>
            </a:r>
            <a:r>
              <a:rPr lang="en-GB" sz="1800" dirty="0" err="1"/>
              <a:t>yn</a:t>
            </a:r>
            <a:r>
              <a:rPr lang="en-GB" sz="1800" dirty="0"/>
              <a:t> </a:t>
            </a:r>
            <a:r>
              <a:rPr lang="en-GB" sz="1800" dirty="0" err="1"/>
              <a:t>amsugno</a:t>
            </a:r>
            <a:r>
              <a:rPr lang="en-GB" sz="1800" dirty="0"/>
              <a:t> </a:t>
            </a:r>
            <a:r>
              <a:rPr lang="en-GB" sz="1800" dirty="0" err="1"/>
              <a:t>confensiynau</a:t>
            </a:r>
            <a:r>
              <a:rPr lang="en-GB" sz="1800" dirty="0"/>
              <a:t> </a:t>
            </a:r>
            <a:r>
              <a:rPr lang="en-GB" sz="1800" dirty="0" err="1"/>
              <a:t>eu</a:t>
            </a:r>
            <a:r>
              <a:rPr lang="en-GB" sz="1800" dirty="0"/>
              <a:t> </a:t>
            </a:r>
            <a:r>
              <a:rPr lang="en-GB" sz="1800" dirty="0" err="1"/>
              <a:t>hiaith</a:t>
            </a:r>
            <a:endParaRPr lang="en-GB" sz="1800" err="1"/>
          </a:p>
        </p:txBody>
      </p:sp>
      <p:sp>
        <p:nvSpPr>
          <p:cNvPr id="53252" name="Content Placeholder 5"/>
          <p:cNvSpPr>
            <a:spLocks noGrp="1"/>
          </p:cNvSpPr>
          <p:nvPr>
            <p:ph sz="half" idx="2"/>
          </p:nvPr>
        </p:nvSpPr>
        <p:spPr/>
        <p:txBody>
          <a:bodyPr>
            <a:normAutofit/>
          </a:bodyPr>
          <a:lstStyle/>
          <a:p>
            <a:pPr lvl="1"/>
            <a:r>
              <a:rPr lang="en-US" altLang="en-US" sz="2000" dirty="0"/>
              <a:t>Language is the most important cultural tool </a:t>
            </a:r>
          </a:p>
          <a:p>
            <a:pPr lvl="2"/>
            <a:r>
              <a:rPr lang="en-US" altLang="en-US" sz="1800" dirty="0"/>
              <a:t>The key to “collaborative learning”</a:t>
            </a:r>
          </a:p>
          <a:p>
            <a:pPr lvl="2"/>
            <a:r>
              <a:rPr lang="en-US" altLang="en-US" sz="1800" dirty="0"/>
              <a:t>Through story-telling and conversations, children absorb the convention of their language</a:t>
            </a:r>
          </a:p>
          <a:p>
            <a:endParaRPr lang="en-GB" altLang="en-US" sz="2400" dirty="0"/>
          </a:p>
        </p:txBody>
      </p:sp>
      <p:pic>
        <p:nvPicPr>
          <p:cNvPr id="6" name="Picture 4" descr="ANd9GcRRMtaip55uY5bRoIWMmwwChv2txg6D3PuD8_o5o_sTomm3kgnVMagoqVM">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9601" y="5334001"/>
            <a:ext cx="233997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7323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Chwarae</a:t>
            </a:r>
            <a:r>
              <a:rPr lang="en-GB" dirty="0"/>
              <a:t>                          Play</a:t>
            </a:r>
            <a:endParaRPr lang="cy-GB" dirty="0"/>
          </a:p>
        </p:txBody>
      </p:sp>
      <p:sp>
        <p:nvSpPr>
          <p:cNvPr id="3" name="Content Placeholder 2"/>
          <p:cNvSpPr>
            <a:spLocks noGrp="1"/>
          </p:cNvSpPr>
          <p:nvPr>
            <p:ph sz="half" idx="1"/>
          </p:nvPr>
        </p:nvSpPr>
        <p:spPr/>
        <p:txBody>
          <a:bodyPr vert="horz" lIns="91440" tIns="45720" rIns="91440" bIns="45720" rtlCol="0" anchor="t">
            <a:normAutofit/>
          </a:bodyPr>
          <a:lstStyle/>
          <a:p>
            <a:r>
              <a:rPr lang="en-GB" sz="2000" dirty="0" err="1"/>
              <a:t>Chwarae</a:t>
            </a:r>
            <a:r>
              <a:rPr lang="en-GB" sz="2000" dirty="0"/>
              <a:t> </a:t>
            </a:r>
            <a:r>
              <a:rPr lang="en-GB" sz="2000" dirty="0" err="1"/>
              <a:t>yw</a:t>
            </a:r>
            <a:r>
              <a:rPr lang="en-GB" sz="2000" dirty="0"/>
              <a:t> y prif </a:t>
            </a:r>
            <a:r>
              <a:rPr lang="en-GB" sz="2000" dirty="0" err="1"/>
              <a:t>lwybr</a:t>
            </a:r>
            <a:r>
              <a:rPr lang="en-GB" sz="2000" dirty="0"/>
              <a:t> </a:t>
            </a:r>
            <a:r>
              <a:rPr lang="en-GB" sz="2000" dirty="0" err="1"/>
              <a:t>datblygiad</a:t>
            </a:r>
            <a:endParaRPr lang="en-GB" sz="2000" dirty="0"/>
          </a:p>
          <a:p>
            <a:pPr lvl="1"/>
            <a:r>
              <a:rPr lang="en-GB" sz="1800" dirty="0" err="1"/>
              <a:t>Chwarae</a:t>
            </a:r>
            <a:r>
              <a:rPr lang="en-GB" sz="1800" dirty="0"/>
              <a:t> </a:t>
            </a:r>
            <a:r>
              <a:rPr lang="en-GB" sz="1800" dirty="0" err="1"/>
              <a:t>esgus</a:t>
            </a:r>
            <a:r>
              <a:rPr lang="en-GB" sz="1800" dirty="0"/>
              <a:t> </a:t>
            </a:r>
            <a:r>
              <a:rPr lang="en-GB" sz="1800" dirty="0" err="1"/>
              <a:t>ar</a:t>
            </a:r>
            <a:r>
              <a:rPr lang="en-GB" sz="1800" dirty="0"/>
              <a:t> y </a:t>
            </a:r>
            <a:r>
              <a:rPr lang="en-GB" sz="1800" dirty="0" err="1"/>
              <a:t>cyd</a:t>
            </a:r>
            <a:r>
              <a:rPr lang="en-GB" sz="1800" dirty="0"/>
              <a:t> - plant </a:t>
            </a:r>
            <a:r>
              <a:rPr lang="en-GB" sz="1800" dirty="0" err="1"/>
              <a:t>yn</a:t>
            </a:r>
            <a:r>
              <a:rPr lang="en-GB" sz="1800" dirty="0"/>
              <a:t> </a:t>
            </a:r>
            <a:r>
              <a:rPr lang="en-GB" sz="1800" dirty="0" err="1"/>
              <a:t>dysgu</a:t>
            </a:r>
            <a:r>
              <a:rPr lang="en-GB" sz="1800" dirty="0"/>
              <a:t> </a:t>
            </a:r>
            <a:r>
              <a:rPr lang="en-GB" sz="1800" dirty="0" err="1"/>
              <a:t>cydlynu</a:t>
            </a:r>
            <a:r>
              <a:rPr lang="en-GB" sz="1800" dirty="0"/>
              <a:t> </a:t>
            </a:r>
            <a:r>
              <a:rPr lang="en-GB" sz="1800" dirty="0" err="1"/>
              <a:t>syniadau</a:t>
            </a:r>
            <a:r>
              <a:rPr lang="en-GB" sz="1800" dirty="0"/>
              <a:t> a </a:t>
            </a:r>
            <a:r>
              <a:rPr lang="en-GB" sz="1800" dirty="0" err="1"/>
              <a:t>chynlluniau</a:t>
            </a:r>
            <a:endParaRPr lang="en-GB" sz="1800" dirty="0"/>
          </a:p>
          <a:p>
            <a:endParaRPr lang="cy-GB" dirty="0"/>
          </a:p>
        </p:txBody>
      </p:sp>
      <p:sp>
        <p:nvSpPr>
          <p:cNvPr id="4" name="Content Placeholder 3"/>
          <p:cNvSpPr>
            <a:spLocks noGrp="1"/>
          </p:cNvSpPr>
          <p:nvPr>
            <p:ph sz="half" idx="2"/>
          </p:nvPr>
        </p:nvSpPr>
        <p:spPr/>
        <p:txBody>
          <a:bodyPr/>
          <a:lstStyle/>
          <a:p>
            <a:pPr lvl="1"/>
            <a:r>
              <a:rPr lang="en-US" altLang="en-US" sz="2000" dirty="0"/>
              <a:t>Play is the main avenue of development</a:t>
            </a:r>
          </a:p>
          <a:p>
            <a:pPr lvl="2"/>
            <a:r>
              <a:rPr lang="en-US" altLang="en-US" sz="1800" dirty="0"/>
              <a:t>Collaborative pretend play – children learn to co-ordinate ideas and plans</a:t>
            </a:r>
          </a:p>
          <a:p>
            <a:endParaRPr lang="cy-GB" dirty="0"/>
          </a:p>
        </p:txBody>
      </p:sp>
      <p:pic>
        <p:nvPicPr>
          <p:cNvPr id="5"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1914" y="4333462"/>
            <a:ext cx="2339975" cy="17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860865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3"/>
          <p:cNvSpPr>
            <a:spLocks noGrp="1"/>
          </p:cNvSpPr>
          <p:nvPr>
            <p:ph type="title"/>
          </p:nvPr>
        </p:nvSpPr>
        <p:spPr>
          <a:xfrm>
            <a:off x="677334" y="609600"/>
            <a:ext cx="9550824" cy="1320800"/>
          </a:xfrm>
        </p:spPr>
        <p:txBody>
          <a:bodyPr>
            <a:normAutofit/>
          </a:bodyPr>
          <a:lstStyle/>
          <a:p>
            <a:r>
              <a:rPr lang="en-GB" altLang="en-US" dirty="0" err="1"/>
              <a:t>Lefel</a:t>
            </a:r>
            <a:r>
              <a:rPr lang="en-GB" altLang="en-US" dirty="0"/>
              <a:t> </a:t>
            </a:r>
            <a:r>
              <a:rPr lang="en-GB" altLang="en-US" dirty="0" err="1"/>
              <a:t>rhyngbersonol</a:t>
            </a:r>
            <a:r>
              <a:rPr lang="en-GB" altLang="en-US" dirty="0"/>
              <a:t>      Interpersonal level</a:t>
            </a:r>
            <a:br>
              <a:rPr lang="en-GB" altLang="en-US" dirty="0"/>
            </a:br>
            <a:endParaRPr lang="en-GB" altLang="en-US" dirty="0"/>
          </a:p>
        </p:txBody>
      </p:sp>
      <p:sp>
        <p:nvSpPr>
          <p:cNvPr id="54275" name="Content Placeholder 4"/>
          <p:cNvSpPr>
            <a:spLocks noGrp="1"/>
          </p:cNvSpPr>
          <p:nvPr>
            <p:ph sz="half" idx="1"/>
          </p:nvPr>
        </p:nvSpPr>
        <p:spPr/>
        <p:txBody>
          <a:bodyPr vert="horz" lIns="91440" tIns="45720" rIns="91440" bIns="45720" rtlCol="0" anchor="t">
            <a:normAutofit/>
          </a:bodyPr>
          <a:lstStyle/>
          <a:p>
            <a:r>
              <a:rPr lang="en-US" altLang="en-US" sz="2000" dirty="0"/>
              <a:t>Y </a:t>
            </a:r>
            <a:r>
              <a:rPr lang="en-US" altLang="en-US" sz="2000" dirty="0" err="1"/>
              <a:t>plentyn</a:t>
            </a:r>
            <a:r>
              <a:rPr lang="en-US" altLang="en-US" sz="2000" dirty="0"/>
              <a:t> </a:t>
            </a:r>
            <a:r>
              <a:rPr lang="en-US" altLang="en-US" sz="2000" dirty="0" err="1"/>
              <a:t>fel</a:t>
            </a:r>
            <a:r>
              <a:rPr lang="en-US" altLang="en-US" sz="2000" dirty="0"/>
              <a:t> </a:t>
            </a:r>
            <a:r>
              <a:rPr lang="en-US" altLang="en-US" sz="2000" dirty="0" err="1"/>
              <a:t>prentis</a:t>
            </a:r>
            <a:r>
              <a:rPr lang="en-US" altLang="en-US" sz="2000" dirty="0"/>
              <a:t> </a:t>
            </a:r>
            <a:r>
              <a:rPr lang="en-US" altLang="en-US" sz="2000" dirty="0" err="1"/>
              <a:t>yn</a:t>
            </a:r>
            <a:r>
              <a:rPr lang="en-US" altLang="en-US" sz="2000" dirty="0"/>
              <a:t> </a:t>
            </a:r>
            <a:r>
              <a:rPr lang="en-US" altLang="en-US" sz="2000" dirty="0" err="1"/>
              <a:t>hytrach</a:t>
            </a:r>
            <a:r>
              <a:rPr lang="en-US" altLang="en-US" sz="2000" dirty="0"/>
              <a:t> </a:t>
            </a:r>
            <a:r>
              <a:rPr lang="en-US" altLang="en-US" sz="2000" dirty="0" err="1"/>
              <a:t>na</a:t>
            </a:r>
            <a:r>
              <a:rPr lang="en-US" altLang="en-US" sz="2000" dirty="0"/>
              <a:t> </a:t>
            </a:r>
            <a:r>
              <a:rPr lang="en-US" altLang="en-US" sz="2000" dirty="0" err="1"/>
              <a:t>gwyddonydd</a:t>
            </a:r>
            <a:r>
              <a:rPr lang="en-US" altLang="en-US" sz="2000" dirty="0"/>
              <a:t> Piaget</a:t>
            </a:r>
          </a:p>
          <a:p>
            <a:r>
              <a:rPr lang="en-US" altLang="en-US" sz="2000" dirty="0"/>
              <a:t>Y </a:t>
            </a:r>
            <a:r>
              <a:rPr lang="en-US" altLang="en-US" sz="2000" dirty="0" err="1"/>
              <a:t>gallu</a:t>
            </a:r>
            <a:r>
              <a:rPr lang="en-US" altLang="en-US" sz="2000" dirty="0"/>
              <a:t> </a:t>
            </a:r>
            <a:r>
              <a:rPr lang="en-US" altLang="en-US" sz="2000" dirty="0" err="1"/>
              <a:t>i</a:t>
            </a:r>
            <a:r>
              <a:rPr lang="en-US" altLang="en-US" sz="2000" dirty="0"/>
              <a:t> </a:t>
            </a:r>
            <a:r>
              <a:rPr lang="en-US" altLang="en-US" sz="2000" dirty="0" err="1"/>
              <a:t>feddwl</a:t>
            </a:r>
            <a:r>
              <a:rPr lang="en-US" altLang="en-US" sz="2000" dirty="0"/>
              <a:t> a </a:t>
            </a:r>
            <a:r>
              <a:rPr lang="en-US" altLang="en-US" sz="2000" dirty="0" err="1"/>
              <a:t>rhesymu</a:t>
            </a:r>
            <a:r>
              <a:rPr lang="en-US" altLang="en-US" sz="2000" dirty="0"/>
              <a:t> </a:t>
            </a:r>
            <a:r>
              <a:rPr lang="en-US" altLang="en-US" sz="2000" dirty="0" err="1"/>
              <a:t>yn</a:t>
            </a:r>
            <a:r>
              <a:rPr lang="en-US" altLang="en-US" sz="2000" dirty="0"/>
              <a:t> </a:t>
            </a:r>
            <a:r>
              <a:rPr lang="en-US" altLang="en-US" sz="2000" dirty="0" err="1"/>
              <a:t>ganlyniad</a:t>
            </a:r>
            <a:r>
              <a:rPr lang="en-US" altLang="en-US" sz="2000" dirty="0"/>
              <a:t> </a:t>
            </a:r>
            <a:r>
              <a:rPr lang="en-US" altLang="en-US" sz="2000" dirty="0" err="1"/>
              <a:t>i</a:t>
            </a:r>
            <a:r>
              <a:rPr lang="en-US" altLang="en-US" sz="2000" dirty="0"/>
              <a:t> </a:t>
            </a:r>
            <a:r>
              <a:rPr lang="en-US" altLang="en-US" sz="2000" dirty="0" err="1"/>
              <a:t>brosesau</a:t>
            </a:r>
            <a:r>
              <a:rPr lang="en-US" altLang="en-US" sz="2000" dirty="0"/>
              <a:t> </a:t>
            </a:r>
            <a:r>
              <a:rPr lang="en-US" altLang="en-US" sz="2000" dirty="0" err="1"/>
              <a:t>cymdeithasol</a:t>
            </a:r>
            <a:endParaRPr lang="en-US" altLang="en-US" sz="2000" dirty="0"/>
          </a:p>
          <a:p>
            <a:r>
              <a:rPr lang="en-US" altLang="en-US" sz="2000" dirty="0"/>
              <a:t>Yn </a:t>
            </a:r>
            <a:r>
              <a:rPr lang="en-US" altLang="en-US" sz="2000" dirty="0" err="1"/>
              <a:t>dechrau</a:t>
            </a:r>
            <a:r>
              <a:rPr lang="en-US" altLang="en-US" sz="2000" dirty="0"/>
              <a:t> </a:t>
            </a:r>
            <a:r>
              <a:rPr lang="en-US" altLang="en-US" sz="2000" dirty="0" err="1"/>
              <a:t>gyda</a:t>
            </a:r>
            <a:r>
              <a:rPr lang="en-US" altLang="en-US" sz="2000" dirty="0"/>
              <a:t> </a:t>
            </a:r>
            <a:r>
              <a:rPr lang="en-US" altLang="en-US" sz="2000" dirty="0" err="1"/>
              <a:t>fawr</a:t>
            </a:r>
            <a:r>
              <a:rPr lang="en-US" altLang="en-US" sz="2000" dirty="0"/>
              <a:t> </a:t>
            </a:r>
            <a:r>
              <a:rPr lang="en-US" altLang="en-US" sz="2000" dirty="0" err="1"/>
              <a:t>ddim</a:t>
            </a:r>
            <a:r>
              <a:rPr lang="en-US" altLang="en-US" sz="2000" dirty="0"/>
              <a:t>  </a:t>
            </a:r>
            <a:r>
              <a:rPr lang="en-US" altLang="en-US" sz="2000" dirty="0" err="1"/>
              <a:t>gallu</a:t>
            </a:r>
            <a:r>
              <a:rPr lang="en-US" altLang="en-US" sz="2000" dirty="0"/>
              <a:t> </a:t>
            </a:r>
            <a:r>
              <a:rPr lang="en-US" altLang="en-US" sz="2000" dirty="0" err="1"/>
              <a:t>i</a:t>
            </a:r>
            <a:r>
              <a:rPr lang="en-US" altLang="en-US" sz="2000" dirty="0"/>
              <a:t> </a:t>
            </a:r>
            <a:r>
              <a:rPr lang="en-US" altLang="en-US" sz="2000" dirty="0" err="1"/>
              <a:t>feddwl</a:t>
            </a:r>
            <a:r>
              <a:rPr lang="en-US" altLang="en-US" sz="2000" dirty="0"/>
              <a:t> neu </a:t>
            </a:r>
            <a:r>
              <a:rPr lang="en-US" altLang="en-US" sz="2000" dirty="0" err="1"/>
              <a:t>wneud</a:t>
            </a:r>
            <a:r>
              <a:rPr lang="en-US" altLang="en-US" sz="2000" dirty="0"/>
              <a:t> </a:t>
            </a:r>
            <a:r>
              <a:rPr lang="en-US" altLang="en-US" sz="2000" dirty="0" err="1"/>
              <a:t>pethau</a:t>
            </a:r>
            <a:r>
              <a:rPr lang="en-US" altLang="en-US" sz="2000" dirty="0"/>
              <a:t> </a:t>
            </a:r>
            <a:r>
              <a:rPr lang="en-US" altLang="en-US" sz="2000" dirty="0" err="1"/>
              <a:t>yn</a:t>
            </a:r>
            <a:r>
              <a:rPr lang="en-US" altLang="en-US" sz="2000" dirty="0"/>
              <a:t> </a:t>
            </a:r>
            <a:r>
              <a:rPr lang="en-US" altLang="en-US" sz="2000" dirty="0" err="1"/>
              <a:t>annibynnol</a:t>
            </a:r>
            <a:endParaRPr lang="en-US" altLang="en-US" sz="2000" dirty="0"/>
          </a:p>
        </p:txBody>
      </p:sp>
      <p:sp>
        <p:nvSpPr>
          <p:cNvPr id="54276" name="Content Placeholder 5"/>
          <p:cNvSpPr>
            <a:spLocks noGrp="1"/>
          </p:cNvSpPr>
          <p:nvPr>
            <p:ph sz="half" idx="2"/>
          </p:nvPr>
        </p:nvSpPr>
        <p:spPr>
          <a:xfrm>
            <a:off x="5089970" y="2160589"/>
            <a:ext cx="4853268" cy="3880773"/>
          </a:xfrm>
        </p:spPr>
        <p:txBody>
          <a:bodyPr/>
          <a:lstStyle/>
          <a:p>
            <a:pPr lvl="2"/>
            <a:r>
              <a:rPr lang="en-US" altLang="en-US" sz="2000" dirty="0"/>
              <a:t>The child as an apprentice rather than as Piaget’s scientist</a:t>
            </a:r>
          </a:p>
          <a:p>
            <a:pPr lvl="2"/>
            <a:r>
              <a:rPr lang="en-US" altLang="en-US" sz="2000" dirty="0"/>
              <a:t>Ability to think and reason is the result of social processes </a:t>
            </a:r>
          </a:p>
          <a:p>
            <a:pPr lvl="2"/>
            <a:r>
              <a:rPr lang="en-US" altLang="en-US" sz="2000" dirty="0"/>
              <a:t>Start off with little ability to think or do things by ourselves</a:t>
            </a:r>
          </a:p>
          <a:p>
            <a:endParaRPr lang="en-GB" altLang="en-US" dirty="0"/>
          </a:p>
        </p:txBody>
      </p:sp>
      <p:pic>
        <p:nvPicPr>
          <p:cNvPr id="54277" name="Picture 4" descr="ANd9GcSgQkrwockwDbPNKW7E25SoU9UMDF-ejmdDgSz5ZSJVwlQ28FvuYUFS-0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5682" y="5031971"/>
            <a:ext cx="2339975" cy="159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1146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r>
              <a:rPr lang="en-US" altLang="en-US"/>
              <a:t>Rhyngweithio cymdeithasol</a:t>
            </a:r>
            <a:br>
              <a:rPr lang="en-US" altLang="en-US"/>
            </a:br>
            <a:r>
              <a:rPr lang="en-US" altLang="en-US"/>
              <a:t>Social interaction</a:t>
            </a:r>
            <a:endParaRPr lang="en-US" altLang="en-US" dirty="0"/>
          </a:p>
        </p:txBody>
      </p:sp>
      <p:sp>
        <p:nvSpPr>
          <p:cNvPr id="55299" name="Content Placeholder 2"/>
          <p:cNvSpPr>
            <a:spLocks noGrp="1"/>
          </p:cNvSpPr>
          <p:nvPr>
            <p:ph sz="half" idx="1"/>
          </p:nvPr>
        </p:nvSpPr>
        <p:spPr/>
        <p:txBody>
          <a:bodyPr vert="horz" lIns="91440" tIns="45720" rIns="91440" bIns="45720" rtlCol="0" anchor="t">
            <a:normAutofit/>
          </a:bodyPr>
          <a:lstStyle/>
          <a:p>
            <a:r>
              <a:rPr lang="en-US" altLang="en-US" dirty="0" err="1"/>
              <a:t>Symudiad</a:t>
            </a:r>
            <a:r>
              <a:rPr lang="en-US" altLang="en-US" dirty="0"/>
              <a:t> </a:t>
            </a:r>
            <a:r>
              <a:rPr lang="en-US" altLang="en-US" dirty="0" err="1"/>
              <a:t>graddol</a:t>
            </a:r>
            <a:r>
              <a:rPr lang="en-US" altLang="en-US" dirty="0"/>
              <a:t> </a:t>
            </a:r>
            <a:r>
              <a:rPr lang="en-US" altLang="en-US" dirty="0" err="1"/>
              <a:t>tuag</a:t>
            </a:r>
            <a:r>
              <a:rPr lang="en-US" altLang="en-US" dirty="0"/>
              <a:t> at </a:t>
            </a:r>
            <a:r>
              <a:rPr lang="en-US" altLang="en-US" dirty="0" err="1"/>
              <a:t>fod</a:t>
            </a:r>
            <a:r>
              <a:rPr lang="en-US" altLang="en-US" dirty="0"/>
              <a:t> </a:t>
            </a:r>
            <a:r>
              <a:rPr lang="en-US" altLang="en-US" dirty="0" err="1"/>
              <a:t>yn</a:t>
            </a:r>
            <a:r>
              <a:rPr lang="en-US" altLang="en-US" dirty="0"/>
              <a:t> </a:t>
            </a:r>
            <a:r>
              <a:rPr lang="en-US" altLang="en-US" dirty="0" err="1"/>
              <a:t>hunan-ddigonol</a:t>
            </a:r>
            <a:r>
              <a:rPr lang="en-US" altLang="en-US" dirty="0"/>
              <a:t> ac </a:t>
            </a:r>
            <a:r>
              <a:rPr lang="en-US" altLang="en-US" dirty="0" err="1"/>
              <a:t>annibynnol</a:t>
            </a:r>
            <a:r>
              <a:rPr lang="en-US" altLang="en-US" dirty="0"/>
              <a:t> </a:t>
            </a:r>
            <a:r>
              <a:rPr lang="en-US" altLang="en-US" dirty="0" err="1"/>
              <a:t>drwy</a:t>
            </a:r>
            <a:r>
              <a:rPr lang="en-US" altLang="en-US" dirty="0"/>
              <a:t> </a:t>
            </a:r>
            <a:r>
              <a:rPr lang="en-US" altLang="en-US" dirty="0" err="1"/>
              <a:t>gymryd</a:t>
            </a:r>
            <a:r>
              <a:rPr lang="en-US" altLang="en-US" dirty="0"/>
              <a:t> </a:t>
            </a:r>
            <a:r>
              <a:rPr lang="en-US" altLang="en-US" dirty="0" err="1"/>
              <a:t>rhan</a:t>
            </a:r>
            <a:r>
              <a:rPr lang="en-US" altLang="en-US" dirty="0"/>
              <a:t> </a:t>
            </a:r>
            <a:r>
              <a:rPr lang="en-US" altLang="en-US" dirty="0" err="1"/>
              <a:t>mewn</a:t>
            </a:r>
            <a:r>
              <a:rPr lang="en-US" altLang="en-US" dirty="0"/>
              <a:t> </a:t>
            </a:r>
            <a:r>
              <a:rPr lang="en-US" altLang="en-US" dirty="0" err="1"/>
              <a:t>gweithgareddau</a:t>
            </a:r>
            <a:r>
              <a:rPr lang="en-US" altLang="en-US" dirty="0"/>
              <a:t> </a:t>
            </a:r>
            <a:r>
              <a:rPr lang="en-US" altLang="en-US" dirty="0" err="1"/>
              <a:t>cymdeithasol</a:t>
            </a:r>
            <a:endParaRPr lang="en-US" altLang="en-US" dirty="0"/>
          </a:p>
          <a:p>
            <a:r>
              <a:rPr lang="en-US" altLang="en-US" dirty="0" err="1"/>
              <a:t>Datblygiad</a:t>
            </a:r>
            <a:r>
              <a:rPr lang="en-US" altLang="en-US" dirty="0"/>
              <a:t> </a:t>
            </a:r>
            <a:r>
              <a:rPr lang="en-US" altLang="en-US" dirty="0" err="1"/>
              <a:t>gwybyddol</a:t>
            </a:r>
            <a:r>
              <a:rPr lang="en-US" altLang="en-US" dirty="0"/>
              <a:t> </a:t>
            </a:r>
            <a:r>
              <a:rPr lang="en-US" altLang="en-US" dirty="0" err="1"/>
              <a:t>yn</a:t>
            </a:r>
            <a:r>
              <a:rPr lang="en-US" altLang="en-US" dirty="0"/>
              <a:t> </a:t>
            </a:r>
            <a:r>
              <a:rPr lang="en-US" altLang="en-US" dirty="0" err="1"/>
              <a:t>digwydd</a:t>
            </a:r>
            <a:r>
              <a:rPr lang="en-US" altLang="en-US" dirty="0"/>
              <a:t> </a:t>
            </a:r>
            <a:r>
              <a:rPr lang="en-US" altLang="en-US" dirty="0" err="1"/>
              <a:t>drwy</a:t>
            </a:r>
            <a:r>
              <a:rPr lang="en-US" altLang="en-US" dirty="0"/>
              <a:t> </a:t>
            </a:r>
            <a:r>
              <a:rPr lang="en-US" altLang="en-US" dirty="0" err="1"/>
              <a:t>fewnoli</a:t>
            </a:r>
            <a:r>
              <a:rPr lang="en-US" altLang="en-US" dirty="0"/>
              <a:t>  </a:t>
            </a:r>
            <a:r>
              <a:rPr lang="en-US" altLang="en-US" dirty="0" err="1"/>
              <a:t>gweithgareddau</a:t>
            </a:r>
            <a:r>
              <a:rPr lang="en-US" altLang="en-US" dirty="0"/>
              <a:t> </a:t>
            </a:r>
            <a:r>
              <a:rPr lang="en-US" altLang="en-US" dirty="0" err="1"/>
              <a:t>datrys</a:t>
            </a:r>
            <a:r>
              <a:rPr lang="en-US" altLang="en-US" dirty="0"/>
              <a:t> </a:t>
            </a:r>
            <a:r>
              <a:rPr lang="en-US" altLang="en-US" dirty="0" err="1"/>
              <a:t>problemau</a:t>
            </a:r>
            <a:r>
              <a:rPr lang="en-US" altLang="en-US" dirty="0"/>
              <a:t> a </a:t>
            </a:r>
            <a:r>
              <a:rPr lang="en-US" altLang="en-US" dirty="0" err="1"/>
              <a:t>ddatblygir</a:t>
            </a:r>
            <a:r>
              <a:rPr lang="en-US" altLang="en-US" dirty="0"/>
              <a:t> </a:t>
            </a:r>
            <a:r>
              <a:rPr lang="en-US" altLang="en-US" dirty="0" err="1"/>
              <a:t>trwy</a:t>
            </a:r>
            <a:r>
              <a:rPr lang="en-US" altLang="en-US" dirty="0"/>
              <a:t> </a:t>
            </a:r>
            <a:r>
              <a:rPr lang="en-US" altLang="en-US" dirty="0" err="1"/>
              <a:t>rhyngweithio</a:t>
            </a:r>
            <a:r>
              <a:rPr lang="en-US" altLang="en-US" dirty="0"/>
              <a:t> </a:t>
            </a:r>
            <a:r>
              <a:rPr lang="en-US" altLang="en-US" dirty="0" err="1"/>
              <a:t>cymdeithasol</a:t>
            </a:r>
            <a:r>
              <a:rPr lang="en-US" altLang="en-US" dirty="0"/>
              <a:t>.</a:t>
            </a:r>
          </a:p>
        </p:txBody>
      </p:sp>
      <p:sp>
        <p:nvSpPr>
          <p:cNvPr id="55300" name="Content Placeholder 3"/>
          <p:cNvSpPr>
            <a:spLocks noGrp="1"/>
          </p:cNvSpPr>
          <p:nvPr>
            <p:ph sz="half" idx="2"/>
          </p:nvPr>
        </p:nvSpPr>
        <p:spPr/>
        <p:txBody>
          <a:bodyPr/>
          <a:lstStyle/>
          <a:p>
            <a:r>
              <a:rPr lang="en-US" altLang="en-US"/>
              <a:t>Gradual move toward self-sufficiency and independence through participating in social activities</a:t>
            </a:r>
          </a:p>
          <a:p>
            <a:r>
              <a:rPr lang="en-US" altLang="en-US"/>
              <a:t>Cognitive development occurs through internalization of problem-solving activities developed through social interaction </a:t>
            </a:r>
          </a:p>
          <a:p>
            <a:endParaRPr lang="en-US" altLang="en-US"/>
          </a:p>
          <a:p>
            <a:endParaRPr lang="en-GB" altLang="en-US" dirty="0"/>
          </a:p>
        </p:txBody>
      </p:sp>
      <p:pic>
        <p:nvPicPr>
          <p:cNvPr id="55301"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1" y="76200"/>
            <a:ext cx="1806575" cy="1369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80158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vert="horz" lIns="91440" tIns="45720" rIns="91440" bIns="45720" rtlCol="0" anchor="t">
            <a:normAutofit/>
          </a:bodyPr>
          <a:lstStyle/>
          <a:p>
            <a:r>
              <a:rPr lang="en-GB" dirty="0" err="1"/>
              <a:t>Dysgu</a:t>
            </a:r>
            <a:r>
              <a:rPr lang="en-GB" dirty="0"/>
              <a:t> </a:t>
            </a:r>
            <a:r>
              <a:rPr lang="en-GB" dirty="0" err="1"/>
              <a:t>yw’r</a:t>
            </a:r>
            <a:r>
              <a:rPr lang="en-GB" dirty="0"/>
              <a:t> </a:t>
            </a:r>
            <a:r>
              <a:rPr lang="en-GB" dirty="0" err="1"/>
              <a:t>trosglwyddiad</a:t>
            </a:r>
            <a:r>
              <a:rPr lang="en-GB" dirty="0"/>
              <a:t> </a:t>
            </a:r>
            <a:r>
              <a:rPr lang="en-GB" dirty="0" err="1"/>
              <a:t>cymdeithasol</a:t>
            </a:r>
            <a:r>
              <a:rPr lang="en-GB" dirty="0"/>
              <a:t> o </a:t>
            </a:r>
            <a:r>
              <a:rPr lang="en-GB" dirty="0" err="1"/>
              <a:t>wybodaeth</a:t>
            </a:r>
          </a:p>
          <a:p>
            <a:r>
              <a:rPr lang="en-GB" dirty="0" err="1"/>
              <a:t>Dysgwyr</a:t>
            </a:r>
            <a:r>
              <a:rPr lang="en-GB" dirty="0"/>
              <a:t> </a:t>
            </a:r>
            <a:r>
              <a:rPr lang="en-GB" dirty="0" err="1"/>
              <a:t>yn</a:t>
            </a:r>
            <a:r>
              <a:rPr lang="en-GB" dirty="0"/>
              <a:t> </a:t>
            </a:r>
            <a:r>
              <a:rPr lang="en-GB" dirty="0" err="1"/>
              <a:t>gweithredu</a:t>
            </a:r>
            <a:r>
              <a:rPr lang="en-GB" dirty="0"/>
              <a:t> </a:t>
            </a:r>
            <a:r>
              <a:rPr lang="en-GB" dirty="0" err="1"/>
              <a:t>ar</a:t>
            </a:r>
            <a:r>
              <a:rPr lang="en-GB" dirty="0"/>
              <a:t> </a:t>
            </a:r>
            <a:r>
              <a:rPr lang="en-GB" dirty="0" err="1"/>
              <a:t>ddwy</a:t>
            </a:r>
            <a:r>
              <a:rPr lang="en-GB" dirty="0"/>
              <a:t> </a:t>
            </a:r>
            <a:r>
              <a:rPr lang="en-GB" dirty="0" err="1"/>
              <a:t>lefel</a:t>
            </a:r>
          </a:p>
          <a:p>
            <a:r>
              <a:rPr lang="en-GB" dirty="0"/>
              <a:t>1- </a:t>
            </a:r>
            <a:r>
              <a:rPr lang="en-GB" dirty="0" err="1"/>
              <a:t>lefel</a:t>
            </a:r>
            <a:r>
              <a:rPr lang="en-GB" dirty="0"/>
              <a:t> </a:t>
            </a:r>
            <a:r>
              <a:rPr lang="en-GB" dirty="0" err="1"/>
              <a:t>perfformiad</a:t>
            </a:r>
          </a:p>
          <a:p>
            <a:r>
              <a:rPr lang="en-GB" dirty="0"/>
              <a:t>2- </a:t>
            </a:r>
            <a:r>
              <a:rPr lang="en-GB" dirty="0" err="1"/>
              <a:t>lefel</a:t>
            </a:r>
            <a:r>
              <a:rPr lang="en-GB" dirty="0"/>
              <a:t> datblygiad </a:t>
            </a:r>
            <a:r>
              <a:rPr lang="en-GB" dirty="0" err="1"/>
              <a:t>posibl</a:t>
            </a:r>
            <a:endParaRPr lang="en-GB" dirty="0"/>
          </a:p>
          <a:p>
            <a:r>
              <a:rPr lang="en-GB" dirty="0" err="1"/>
              <a:t>Bwlch</a:t>
            </a:r>
            <a:r>
              <a:rPr lang="en-GB" dirty="0"/>
              <a:t> – </a:t>
            </a:r>
            <a:r>
              <a:rPr lang="en-GB" dirty="0" err="1"/>
              <a:t>parth</a:t>
            </a:r>
            <a:r>
              <a:rPr lang="en-GB" dirty="0"/>
              <a:t> </a:t>
            </a:r>
            <a:r>
              <a:rPr lang="en-GB" dirty="0" err="1"/>
              <a:t>datblygiad</a:t>
            </a:r>
            <a:r>
              <a:rPr lang="en-GB" dirty="0"/>
              <a:t> </a:t>
            </a:r>
            <a:r>
              <a:rPr lang="en-GB" dirty="0" err="1"/>
              <a:t>procsimol</a:t>
            </a:r>
            <a:endParaRPr lang="cy-GB" dirty="0" err="1"/>
          </a:p>
        </p:txBody>
      </p:sp>
      <p:sp>
        <p:nvSpPr>
          <p:cNvPr id="4" name="Content Placeholder 3"/>
          <p:cNvSpPr>
            <a:spLocks noGrp="1"/>
          </p:cNvSpPr>
          <p:nvPr>
            <p:ph sz="half" idx="2"/>
          </p:nvPr>
        </p:nvSpPr>
        <p:spPr/>
        <p:txBody>
          <a:bodyPr vert="horz" lIns="91440" tIns="45720" rIns="91440" bIns="45720" rtlCol="0" anchor="t">
            <a:normAutofit/>
          </a:bodyPr>
          <a:lstStyle/>
          <a:p>
            <a:r>
              <a:rPr lang="en-GB" dirty="0"/>
              <a:t>Learning is the social transmission of knowledge</a:t>
            </a:r>
          </a:p>
          <a:p>
            <a:r>
              <a:rPr lang="en-GB" dirty="0"/>
              <a:t>Learners operate at two levels</a:t>
            </a:r>
          </a:p>
          <a:p>
            <a:r>
              <a:rPr lang="en-GB" dirty="0"/>
              <a:t>1- performance level</a:t>
            </a:r>
          </a:p>
          <a:p>
            <a:r>
              <a:rPr lang="en-GB" dirty="0"/>
              <a:t>2- potential development level</a:t>
            </a:r>
          </a:p>
          <a:p>
            <a:r>
              <a:rPr lang="en-GB" dirty="0"/>
              <a:t>Gap – zone of proximal development</a:t>
            </a:r>
          </a:p>
          <a:p>
            <a:r>
              <a:rPr lang="en-GB" dirty="0"/>
              <a:t>(Smidt 2013)</a:t>
            </a:r>
            <a:endParaRPr lang="cy-GB" dirty="0"/>
          </a:p>
        </p:txBody>
      </p:sp>
      <p:pic>
        <p:nvPicPr>
          <p:cNvPr id="5" name="Picture 2" descr="C:\Users\l.roberts\AppData\Local\Microsoft\Windows\Temporary Internet Files\Content.IE5\FDGQFACQ\young_kids_play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271" y="5317435"/>
            <a:ext cx="2207429" cy="106680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6">
            <a:extLst>
              <a:ext uri="{FF2B5EF4-FFF2-40B4-BE49-F238E27FC236}">
                <a16:creationId xmlns:a16="http://schemas.microsoft.com/office/drawing/2014/main" id="{93ACF4D8-F9A3-4875-8437-2E085B9EC461}"/>
              </a:ext>
            </a:extLst>
          </p:cNvPr>
          <p:cNvSpPr>
            <a:spLocks noGrp="1"/>
          </p:cNvSpPr>
          <p:nvPr>
            <p:ph type="title"/>
          </p:nvPr>
        </p:nvSpPr>
        <p:spPr>
          <a:xfrm>
            <a:off x="677334" y="609600"/>
            <a:ext cx="9265902" cy="1320800"/>
          </a:xfrm>
        </p:spPr>
        <p:txBody>
          <a:bodyPr>
            <a:normAutofit fontScale="90000"/>
          </a:bodyPr>
          <a:lstStyle/>
          <a:p>
            <a:r>
              <a:rPr lang="en-GB" dirty="0"/>
              <a:t>Parth </a:t>
            </a:r>
            <a:r>
              <a:rPr lang="en-GB" dirty="0" err="1"/>
              <a:t>Datblygiad</a:t>
            </a:r>
            <a:r>
              <a:rPr lang="en-GB" dirty="0"/>
              <a:t> </a:t>
            </a:r>
            <a:r>
              <a:rPr lang="en-GB" dirty="0" err="1"/>
              <a:t>Procsimol</a:t>
            </a:r>
            <a:r>
              <a:rPr lang="en-GB" dirty="0"/>
              <a:t> Vygotsky</a:t>
            </a:r>
            <a:br>
              <a:rPr lang="en-US" dirty="0"/>
            </a:br>
            <a:r>
              <a:rPr lang="en-GB" dirty="0"/>
              <a:t>Vygotsky's Zone of Proximal Development (ZPD)</a:t>
            </a:r>
          </a:p>
        </p:txBody>
      </p:sp>
    </p:spTree>
    <p:extLst>
      <p:ext uri="{BB962C8B-B14F-4D97-AF65-F5344CB8AC3E}">
        <p14:creationId xmlns:p14="http://schemas.microsoft.com/office/powerpoint/2010/main" val="39946929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3"/>
          <p:cNvSpPr>
            <a:spLocks noGrp="1"/>
          </p:cNvSpPr>
          <p:nvPr>
            <p:ph type="title"/>
          </p:nvPr>
        </p:nvSpPr>
        <p:spPr/>
        <p:txBody>
          <a:bodyPr/>
          <a:lstStyle/>
          <a:p>
            <a:r>
              <a:rPr lang="en-US" altLang="en-US"/>
              <a:t>PDP – Parth Datblygiad Procsimol                                  ZPD – Zone of Proximal Development</a:t>
            </a:r>
            <a:endParaRPr lang="en-US" altLang="en-US" dirty="0"/>
          </a:p>
        </p:txBody>
      </p:sp>
      <p:sp>
        <p:nvSpPr>
          <p:cNvPr id="56323" name="Content Placeholder 4"/>
          <p:cNvSpPr>
            <a:spLocks noGrp="1"/>
          </p:cNvSpPr>
          <p:nvPr>
            <p:ph sz="half" idx="1"/>
          </p:nvPr>
        </p:nvSpPr>
        <p:spPr/>
        <p:txBody>
          <a:bodyPr vert="horz" lIns="91440" tIns="45720" rIns="91440" bIns="45720" rtlCol="0" anchor="t">
            <a:normAutofit/>
          </a:bodyPr>
          <a:lstStyle/>
          <a:p>
            <a:r>
              <a:rPr lang="en-US" altLang="en-US" dirty="0" err="1"/>
              <a:t>Plentyn</a:t>
            </a:r>
            <a:r>
              <a:rPr lang="en-US" altLang="en-US" dirty="0"/>
              <a:t> </a:t>
            </a:r>
            <a:r>
              <a:rPr lang="en-US" altLang="en-US" dirty="0" err="1"/>
              <a:t>arall</a:t>
            </a:r>
            <a:r>
              <a:rPr lang="en-US" altLang="en-US" dirty="0"/>
              <a:t> neu </a:t>
            </a:r>
            <a:r>
              <a:rPr lang="en-US" altLang="en-US" dirty="0" err="1"/>
              <a:t>oedolyn</a:t>
            </a:r>
            <a:r>
              <a:rPr lang="en-US" altLang="en-US" dirty="0"/>
              <a:t> </a:t>
            </a:r>
            <a:r>
              <a:rPr lang="en-US" altLang="en-US" dirty="0" err="1"/>
              <a:t>yn</a:t>
            </a:r>
            <a:r>
              <a:rPr lang="en-US" altLang="en-US" dirty="0"/>
              <a:t> </a:t>
            </a:r>
            <a:r>
              <a:rPr lang="en-US" altLang="en-US" dirty="0" err="1"/>
              <a:t>arwain</a:t>
            </a:r>
            <a:r>
              <a:rPr lang="en-US" altLang="en-US" dirty="0"/>
              <a:t> y </a:t>
            </a:r>
            <a:r>
              <a:rPr lang="en-US" altLang="en-US" dirty="0" err="1"/>
              <a:t>dysgu</a:t>
            </a:r>
            <a:r>
              <a:rPr lang="en-US" altLang="en-US" dirty="0"/>
              <a:t> (</a:t>
            </a:r>
            <a:r>
              <a:rPr lang="en-US" altLang="en-US" dirty="0" err="1"/>
              <a:t>sgaffaldio</a:t>
            </a:r>
            <a:r>
              <a:rPr lang="en-US" altLang="en-US" dirty="0"/>
              <a:t>) o </a:t>
            </a:r>
            <a:r>
              <a:rPr lang="en-US" altLang="en-US" dirty="0" err="1"/>
              <a:t>fewn</a:t>
            </a:r>
            <a:r>
              <a:rPr lang="en-US" altLang="en-US" dirty="0"/>
              <a:t> </a:t>
            </a:r>
            <a:r>
              <a:rPr lang="en-US" altLang="en-US" dirty="0" err="1"/>
              <a:t>parth</a:t>
            </a:r>
            <a:r>
              <a:rPr lang="en-US" altLang="en-US" dirty="0"/>
              <a:t> </a:t>
            </a:r>
            <a:r>
              <a:rPr lang="en-US" altLang="en-US" dirty="0" err="1"/>
              <a:t>datblygiad</a:t>
            </a:r>
            <a:r>
              <a:rPr lang="en-US" altLang="en-US" dirty="0"/>
              <a:t> </a:t>
            </a:r>
            <a:r>
              <a:rPr lang="en-US" altLang="en-US" dirty="0" err="1"/>
              <a:t>procsimol</a:t>
            </a:r>
            <a:r>
              <a:rPr lang="en-US" altLang="en-US" dirty="0"/>
              <a:t> y </a:t>
            </a:r>
            <a:r>
              <a:rPr lang="en-US" altLang="en-US" dirty="0" err="1"/>
              <a:t>plentyn</a:t>
            </a:r>
            <a:r>
              <a:rPr lang="en-US" altLang="en-US" dirty="0"/>
              <a:t> (</a:t>
            </a:r>
            <a:r>
              <a:rPr lang="en-US" altLang="en-US" dirty="0" err="1"/>
              <a:t>ystod</a:t>
            </a:r>
            <a:r>
              <a:rPr lang="en-US" altLang="en-US" dirty="0"/>
              <a:t> o </a:t>
            </a:r>
            <a:r>
              <a:rPr lang="en-US" altLang="en-US" dirty="0" err="1"/>
              <a:t>dasgau</a:t>
            </a:r>
            <a:r>
              <a:rPr lang="en-US" altLang="en-US" dirty="0"/>
              <a:t> </a:t>
            </a:r>
            <a:r>
              <a:rPr lang="en-US" altLang="en-US" dirty="0" err="1"/>
              <a:t>na</a:t>
            </a:r>
            <a:r>
              <a:rPr lang="en-US" altLang="en-US" dirty="0"/>
              <a:t> </a:t>
            </a:r>
            <a:r>
              <a:rPr lang="en-US" altLang="en-US" dirty="0" err="1"/>
              <a:t>fedrant</a:t>
            </a:r>
            <a:r>
              <a:rPr lang="en-US" altLang="en-US" dirty="0"/>
              <a:t> </a:t>
            </a:r>
            <a:r>
              <a:rPr lang="en-US" altLang="en-US" dirty="0" err="1"/>
              <a:t>ei</a:t>
            </a:r>
            <a:r>
              <a:rPr lang="en-US" altLang="en-US" dirty="0"/>
              <a:t> </a:t>
            </a:r>
            <a:r>
              <a:rPr lang="en-US" altLang="en-US" dirty="0" err="1"/>
              <a:t>wneud</a:t>
            </a:r>
            <a:r>
              <a:rPr lang="en-US" altLang="en-US" dirty="0"/>
              <a:t> </a:t>
            </a:r>
            <a:r>
              <a:rPr lang="en-US" altLang="en-US" dirty="0" err="1"/>
              <a:t>heb</a:t>
            </a:r>
            <a:r>
              <a:rPr lang="en-US" altLang="en-US" dirty="0"/>
              <a:t> </a:t>
            </a:r>
            <a:r>
              <a:rPr lang="en-US" altLang="en-US" dirty="0" err="1"/>
              <a:t>gymorth</a:t>
            </a:r>
            <a:r>
              <a:rPr lang="en-US" altLang="en-US" dirty="0"/>
              <a:t>)</a:t>
            </a:r>
          </a:p>
          <a:p>
            <a:r>
              <a:rPr lang="en-US" altLang="en-US" dirty="0"/>
              <a:t>Gyda </a:t>
            </a:r>
            <a:r>
              <a:rPr lang="en-US" altLang="en-US" dirty="0" err="1"/>
              <a:t>datblygiad</a:t>
            </a:r>
            <a:r>
              <a:rPr lang="en-US" altLang="en-US" dirty="0"/>
              <a:t> </a:t>
            </a:r>
            <a:r>
              <a:rPr lang="en-US" altLang="en-US" dirty="0" err="1"/>
              <a:t>mae’r</a:t>
            </a:r>
            <a:r>
              <a:rPr lang="en-US" altLang="en-US" dirty="0"/>
              <a:t> PDP </a:t>
            </a:r>
            <a:r>
              <a:rPr lang="en-US" altLang="en-US" dirty="0" err="1"/>
              <a:t>yn</a:t>
            </a:r>
            <a:r>
              <a:rPr lang="en-US" altLang="en-US" dirty="0"/>
              <a:t> </a:t>
            </a:r>
            <a:r>
              <a:rPr lang="en-US" altLang="en-US" dirty="0" err="1"/>
              <a:t>symud</a:t>
            </a:r>
          </a:p>
          <a:p>
            <a:endParaRPr lang="en-US" altLang="en-US"/>
          </a:p>
          <a:p>
            <a:endParaRPr lang="en-US" altLang="en-US" dirty="0"/>
          </a:p>
        </p:txBody>
      </p:sp>
      <p:sp>
        <p:nvSpPr>
          <p:cNvPr id="56324" name="Content Placeholder 5"/>
          <p:cNvSpPr>
            <a:spLocks noGrp="1"/>
          </p:cNvSpPr>
          <p:nvPr>
            <p:ph sz="half" idx="2"/>
          </p:nvPr>
        </p:nvSpPr>
        <p:spPr/>
        <p:txBody>
          <a:bodyPr/>
          <a:lstStyle/>
          <a:p>
            <a:pPr lvl="1"/>
            <a:r>
              <a:rPr lang="en-US" altLang="en-US"/>
              <a:t>Another child or adult will guide learning (scaffolding) within the child’s zone of proximal development (range of tasks they cannot do without help)</a:t>
            </a:r>
          </a:p>
          <a:p>
            <a:pPr lvl="1"/>
            <a:r>
              <a:rPr lang="en-US" altLang="en-US"/>
              <a:t>With development the zone of proximal development shifts </a:t>
            </a:r>
          </a:p>
          <a:p>
            <a:endParaRPr lang="en-GB" altLang="en-US" dirty="0"/>
          </a:p>
        </p:txBody>
      </p:sp>
      <p:pic>
        <p:nvPicPr>
          <p:cNvPr id="3" name="Picture 3" descr="Isometric Red Steps Bridging Gap Between Two Levels On ...">
            <a:extLst>
              <a:ext uri="{FF2B5EF4-FFF2-40B4-BE49-F238E27FC236}">
                <a16:creationId xmlns:a16="http://schemas.microsoft.com/office/drawing/2014/main" id="{F853A7F7-3925-47D2-9EE6-5A8D864E1835}"/>
              </a:ext>
            </a:extLst>
          </p:cNvPr>
          <p:cNvPicPr>
            <a:picLocks noChangeAspect="1"/>
          </p:cNvPicPr>
          <p:nvPr/>
        </p:nvPicPr>
        <p:blipFill>
          <a:blip r:embed="rId2"/>
          <a:stretch>
            <a:fillRect/>
          </a:stretch>
        </p:blipFill>
        <p:spPr>
          <a:xfrm>
            <a:off x="4313582" y="4416288"/>
            <a:ext cx="1557130" cy="1563756"/>
          </a:xfrm>
          <a:prstGeom prst="rect">
            <a:avLst/>
          </a:prstGeom>
        </p:spPr>
      </p:pic>
    </p:spTree>
    <p:extLst>
      <p:ext uri="{BB962C8B-B14F-4D97-AF65-F5344CB8AC3E}">
        <p14:creationId xmlns:p14="http://schemas.microsoft.com/office/powerpoint/2010/main" val="2775925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4294967295"/>
          </p:nvPr>
        </p:nvSpPr>
        <p:spPr>
          <a:xfrm>
            <a:off x="5546782" y="1972167"/>
            <a:ext cx="4184650" cy="3881437"/>
          </a:xfrm>
        </p:spPr>
        <p:txBody>
          <a:bodyPr vert="horz" lIns="91440" tIns="45720" rIns="91440" bIns="45720" rtlCol="0" anchor="t">
            <a:normAutofit/>
          </a:bodyPr>
          <a:lstStyle/>
          <a:p>
            <a:r>
              <a:rPr lang="en-GB" sz="2800" dirty="0"/>
              <a:t>What the child can do with assistance today (s)he will be able to do by herself tomorrow </a:t>
            </a:r>
          </a:p>
          <a:p>
            <a:r>
              <a:rPr lang="en-GB" sz="2400" dirty="0"/>
              <a:t>(Vygotsky, 1978:87 cited in Smidt 2013)</a:t>
            </a:r>
            <a:endParaRPr lang="cy-GB" sz="2400" dirty="0"/>
          </a:p>
        </p:txBody>
      </p:sp>
      <p:pic>
        <p:nvPicPr>
          <p:cNvPr id="2050" name="Picture 2" descr="C:\Users\l.roberts\AppData\Local\Microsoft\Windows\Temporary Internet Files\Content.IE5\6IDJCSBB\mom-daughter-puzzle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897" y="1576865"/>
            <a:ext cx="4248472"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69096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lison\AppData\Local\Microsoft\Windows\INetCache\IE\TKOVGAX5\zone-proximal-development[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1" y="763508"/>
            <a:ext cx="7112587" cy="5408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01371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Task/ Tasg</a:t>
            </a:r>
            <a:endParaRPr lang="cy-GB" dirty="0"/>
          </a:p>
        </p:txBody>
      </p:sp>
      <p:sp>
        <p:nvSpPr>
          <p:cNvPr id="3" name="Content Placeholder 2"/>
          <p:cNvSpPr>
            <a:spLocks noGrp="1"/>
          </p:cNvSpPr>
          <p:nvPr>
            <p:ph sz="half" idx="1"/>
          </p:nvPr>
        </p:nvSpPr>
        <p:spPr/>
        <p:txBody>
          <a:bodyPr vert="horz" lIns="91440" tIns="45720" rIns="91440" bIns="45720" rtlCol="0" anchor="t">
            <a:normAutofit/>
          </a:bodyPr>
          <a:lstStyle/>
          <a:p>
            <a:r>
              <a:rPr lang="en-GB" dirty="0"/>
              <a:t>Yn </a:t>
            </a:r>
            <a:r>
              <a:rPr lang="en-GB" dirty="0" err="1"/>
              <a:t>eich</a:t>
            </a:r>
            <a:r>
              <a:rPr lang="en-GB" dirty="0"/>
              <a:t> </a:t>
            </a:r>
            <a:r>
              <a:rPr lang="en-GB" dirty="0" err="1"/>
              <a:t>grwpiau</a:t>
            </a:r>
            <a:r>
              <a:rPr lang="en-GB" dirty="0"/>
              <a:t>, </a:t>
            </a:r>
            <a:r>
              <a:rPr lang="en-GB" dirty="0" err="1"/>
              <a:t>adlewyrchwch</a:t>
            </a:r>
            <a:r>
              <a:rPr lang="en-GB" dirty="0"/>
              <a:t> </a:t>
            </a:r>
            <a:r>
              <a:rPr lang="en-GB" dirty="0" err="1"/>
              <a:t>ar</a:t>
            </a:r>
            <a:r>
              <a:rPr lang="en-GB" dirty="0"/>
              <a:t> y </a:t>
            </a:r>
            <a:r>
              <a:rPr lang="en-GB" dirty="0">
                <a:hlinkClick r:id="rId3"/>
              </a:rPr>
              <a:t>clip</a:t>
            </a:r>
            <a:endParaRPr lang="en-GB" dirty="0"/>
          </a:p>
          <a:p>
            <a:r>
              <a:rPr lang="en-GB" dirty="0" err="1"/>
              <a:t>Ystyriwch</a:t>
            </a:r>
            <a:r>
              <a:rPr lang="en-GB" dirty="0"/>
              <a:t> </a:t>
            </a:r>
            <a:r>
              <a:rPr lang="en-GB" dirty="0" err="1"/>
              <a:t>enghreifftiau</a:t>
            </a:r>
            <a:r>
              <a:rPr lang="en-GB" dirty="0"/>
              <a:t> </a:t>
            </a:r>
            <a:r>
              <a:rPr lang="en-GB" dirty="0" err="1"/>
              <a:t>pellach</a:t>
            </a:r>
            <a:r>
              <a:rPr lang="en-GB" dirty="0"/>
              <a:t> o </a:t>
            </a:r>
            <a:r>
              <a:rPr lang="en-GB" dirty="0" err="1"/>
              <a:t>weithgareddau</a:t>
            </a:r>
            <a:r>
              <a:rPr lang="en-GB" dirty="0"/>
              <a:t> </a:t>
            </a:r>
            <a:r>
              <a:rPr lang="en-GB" dirty="0" err="1"/>
              <a:t>sydd</a:t>
            </a:r>
            <a:r>
              <a:rPr lang="en-GB" dirty="0"/>
              <a:t> </a:t>
            </a:r>
            <a:r>
              <a:rPr lang="en-GB" dirty="0" err="1"/>
              <a:t>yn</a:t>
            </a:r>
            <a:r>
              <a:rPr lang="en-GB" dirty="0"/>
              <a:t> </a:t>
            </a:r>
            <a:r>
              <a:rPr lang="en-GB" dirty="0" err="1"/>
              <a:t>medru</a:t>
            </a:r>
            <a:r>
              <a:rPr lang="en-GB" dirty="0"/>
              <a:t> </a:t>
            </a:r>
            <a:r>
              <a:rPr lang="en-GB" dirty="0" err="1"/>
              <a:t>datblygu</a:t>
            </a:r>
            <a:r>
              <a:rPr lang="en-GB" dirty="0"/>
              <a:t> </a:t>
            </a:r>
            <a:r>
              <a:rPr lang="en-GB" dirty="0" err="1"/>
              <a:t>iaith</a:t>
            </a:r>
            <a:r>
              <a:rPr lang="en-GB" dirty="0"/>
              <a:t> </a:t>
            </a:r>
            <a:r>
              <a:rPr lang="en-GB" dirty="0" err="1"/>
              <a:t>yn</a:t>
            </a:r>
            <a:r>
              <a:rPr lang="en-GB" dirty="0"/>
              <a:t> y </a:t>
            </a:r>
            <a:r>
              <a:rPr lang="en-GB" dirty="0" err="1"/>
              <a:t>dosbarth</a:t>
            </a:r>
          </a:p>
          <a:p>
            <a:r>
              <a:rPr lang="en-US" dirty="0" err="1"/>
              <a:t>Defnyddiwch</a:t>
            </a:r>
            <a:r>
              <a:rPr lang="en-US" dirty="0"/>
              <a:t> y </a:t>
            </a:r>
            <a:r>
              <a:rPr lang="en-US" dirty="0">
                <a:hlinkClick r:id="rId4"/>
              </a:rPr>
              <a:t>ddolen</a:t>
            </a:r>
            <a:r>
              <a:rPr lang="en-US" dirty="0">
                <a:hlinkClick r:id="rId5"/>
              </a:rPr>
              <a:t> </a:t>
            </a:r>
            <a:r>
              <a:rPr lang="en-US" dirty="0" err="1"/>
              <a:t>yma</a:t>
            </a:r>
            <a:r>
              <a:rPr lang="en-US" dirty="0"/>
              <a:t> (</a:t>
            </a:r>
            <a:r>
              <a:rPr lang="en-US" dirty="0" err="1"/>
              <a:t>tudalennau</a:t>
            </a:r>
            <a:r>
              <a:rPr lang="en-US"/>
              <a:t> 132 – 140) am </a:t>
            </a:r>
            <a:r>
              <a:rPr lang="en-US" dirty="0" err="1"/>
              <a:t>syniadau</a:t>
            </a:r>
            <a:endParaRPr lang="en-GB" dirty="0" err="1"/>
          </a:p>
        </p:txBody>
      </p:sp>
      <p:sp>
        <p:nvSpPr>
          <p:cNvPr id="4" name="Content Placeholder 3"/>
          <p:cNvSpPr>
            <a:spLocks noGrp="1"/>
          </p:cNvSpPr>
          <p:nvPr>
            <p:ph sz="half" idx="2"/>
          </p:nvPr>
        </p:nvSpPr>
        <p:spPr/>
        <p:txBody>
          <a:bodyPr vert="horz" lIns="91440" tIns="45720" rIns="91440" bIns="45720" rtlCol="0" anchor="t">
            <a:normAutofit/>
          </a:bodyPr>
          <a:lstStyle/>
          <a:p>
            <a:r>
              <a:rPr lang="en-GB" dirty="0"/>
              <a:t>In your group, reflect on the </a:t>
            </a:r>
            <a:r>
              <a:rPr lang="en-GB" dirty="0">
                <a:hlinkClick r:id="rId3"/>
              </a:rPr>
              <a:t>clip</a:t>
            </a:r>
            <a:endParaRPr lang="en-GB" dirty="0"/>
          </a:p>
          <a:p>
            <a:r>
              <a:rPr lang="en-GB" dirty="0"/>
              <a:t>Consider further examples of activities designed to develop language in the classroom</a:t>
            </a:r>
          </a:p>
          <a:p>
            <a:r>
              <a:rPr lang="en-US" dirty="0"/>
              <a:t>Use the </a:t>
            </a:r>
            <a:r>
              <a:rPr lang="en-US" dirty="0">
                <a:hlinkClick r:id="rId6"/>
              </a:rPr>
              <a:t>following link </a:t>
            </a:r>
            <a:r>
              <a:rPr lang="en-US" dirty="0"/>
              <a:t> (pages 132 – 140) to help</a:t>
            </a:r>
            <a:endParaRPr lang="cy-GB" dirty="0"/>
          </a:p>
          <a:p>
            <a:endParaRPr lang="cy-GB" dirty="0"/>
          </a:p>
        </p:txBody>
      </p:sp>
    </p:spTree>
    <p:extLst>
      <p:ext uri="{BB962C8B-B14F-4D97-AF65-F5344CB8AC3E}">
        <p14:creationId xmlns:p14="http://schemas.microsoft.com/office/powerpoint/2010/main" val="5774317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sz="half" idx="1"/>
          </p:nvPr>
        </p:nvSpPr>
        <p:spPr/>
        <p:txBody>
          <a:bodyPr vert="horz" lIns="91440" tIns="45720" rIns="91440" bIns="45720" rtlCol="0" anchor="t">
            <a:normAutofit/>
          </a:bodyPr>
          <a:lstStyle/>
          <a:p>
            <a:r>
              <a:rPr lang="en-US" altLang="en-US" sz="2000" dirty="0"/>
              <a:t>Iaith </a:t>
            </a:r>
            <a:r>
              <a:rPr lang="en-US" altLang="en-US" sz="2000" dirty="0" err="1"/>
              <a:t>sydd</a:t>
            </a:r>
            <a:r>
              <a:rPr lang="en-US" altLang="en-US" sz="2000" dirty="0"/>
              <a:t> </a:t>
            </a:r>
            <a:r>
              <a:rPr lang="en-US" altLang="en-US" sz="2000" dirty="0" err="1"/>
              <a:t>yn</a:t>
            </a:r>
            <a:r>
              <a:rPr lang="en-US" altLang="en-US" sz="2000" dirty="0"/>
              <a:t> </a:t>
            </a:r>
            <a:r>
              <a:rPr lang="en-US" altLang="en-US" sz="2000" dirty="0" err="1"/>
              <a:t>darparu’r</a:t>
            </a:r>
            <a:r>
              <a:rPr lang="en-US" altLang="en-US" sz="2000" dirty="0"/>
              <a:t> </a:t>
            </a:r>
            <a:r>
              <a:rPr lang="en-US" altLang="en-US" sz="2000" dirty="0" err="1"/>
              <a:t>ddeialog</a:t>
            </a:r>
            <a:r>
              <a:rPr lang="en-US" altLang="en-US" sz="2000" dirty="0"/>
              <a:t> y </a:t>
            </a:r>
            <a:r>
              <a:rPr lang="en-US" altLang="en-US" sz="2000" dirty="0" err="1"/>
              <a:t>mae’r</a:t>
            </a:r>
            <a:r>
              <a:rPr lang="en-US" altLang="en-US" sz="2000" dirty="0"/>
              <a:t> </a:t>
            </a:r>
            <a:r>
              <a:rPr lang="en-US" altLang="en-US" sz="2000" dirty="0" err="1"/>
              <a:t>plentyn</a:t>
            </a:r>
            <a:r>
              <a:rPr lang="en-US" altLang="en-US" sz="2000" dirty="0"/>
              <a:t> </a:t>
            </a:r>
            <a:r>
              <a:rPr lang="en-US" altLang="en-US" sz="2000" dirty="0" err="1"/>
              <a:t>yn</a:t>
            </a:r>
            <a:r>
              <a:rPr lang="en-US" altLang="en-US" sz="2000" dirty="0"/>
              <a:t> </a:t>
            </a:r>
            <a:r>
              <a:rPr lang="en-US" altLang="en-US" sz="2000" dirty="0" err="1"/>
              <a:t>medru</a:t>
            </a:r>
            <a:r>
              <a:rPr lang="en-US" altLang="en-US" sz="2000" dirty="0"/>
              <a:t> </a:t>
            </a:r>
            <a:r>
              <a:rPr lang="en-US" altLang="en-US" sz="2000" dirty="0" err="1"/>
              <a:t>ei</a:t>
            </a:r>
            <a:r>
              <a:rPr lang="en-US" altLang="en-US" sz="2000" dirty="0"/>
              <a:t> </a:t>
            </a:r>
            <a:r>
              <a:rPr lang="en-US" altLang="en-US" sz="2000" dirty="0" err="1"/>
              <a:t>fewnoli</a:t>
            </a:r>
            <a:r>
              <a:rPr lang="en-US" altLang="en-US" sz="2000" dirty="0"/>
              <a:t> </a:t>
            </a:r>
            <a:r>
              <a:rPr lang="en-US" altLang="en-US" sz="2000" dirty="0" err="1"/>
              <a:t>i</a:t>
            </a:r>
            <a:r>
              <a:rPr lang="en-US" altLang="en-US" sz="2000" dirty="0"/>
              <a:t> </a:t>
            </a:r>
            <a:r>
              <a:rPr lang="en-US" altLang="en-US" sz="2000" dirty="0" err="1"/>
              <a:t>arwain</a:t>
            </a:r>
            <a:r>
              <a:rPr lang="en-US" altLang="en-US" sz="2000" dirty="0"/>
              <a:t> </a:t>
            </a:r>
            <a:r>
              <a:rPr lang="en-US" altLang="en-US" sz="2000" dirty="0" err="1"/>
              <a:t>ei</a:t>
            </a:r>
            <a:r>
              <a:rPr lang="en-US" altLang="en-US" sz="2000" dirty="0"/>
              <a:t> </a:t>
            </a:r>
            <a:r>
              <a:rPr lang="en-US" altLang="en-US" sz="2000" dirty="0" err="1"/>
              <a:t>ymchwiliad</a:t>
            </a:r>
            <a:r>
              <a:rPr lang="en-US" altLang="en-US" sz="2000" dirty="0"/>
              <a:t> </a:t>
            </a:r>
            <a:r>
              <a:rPr lang="en-US" altLang="en-US" sz="2000" dirty="0" err="1"/>
              <a:t>ei</a:t>
            </a:r>
            <a:r>
              <a:rPr lang="en-US" altLang="en-US" sz="2000" dirty="0"/>
              <a:t> </a:t>
            </a:r>
            <a:r>
              <a:rPr lang="en-US" altLang="en-US" sz="2000" dirty="0" err="1"/>
              <a:t>hunan</a:t>
            </a:r>
            <a:r>
              <a:rPr lang="en-US" altLang="en-US" sz="2000" dirty="0"/>
              <a:t> </a:t>
            </a:r>
            <a:r>
              <a:rPr lang="en-US" altLang="en-US" sz="2000" dirty="0" err="1"/>
              <a:t>i’r</a:t>
            </a:r>
            <a:r>
              <a:rPr lang="en-US" altLang="en-US" sz="2000" dirty="0"/>
              <a:t> </a:t>
            </a:r>
            <a:r>
              <a:rPr lang="en-US" altLang="en-US" sz="2000" dirty="0" err="1"/>
              <a:t>broblem</a:t>
            </a:r>
            <a:endParaRPr lang="en-US" altLang="en-US" sz="2000" dirty="0"/>
          </a:p>
          <a:p>
            <a:endParaRPr lang="cy-GB" dirty="0"/>
          </a:p>
        </p:txBody>
      </p:sp>
      <p:sp>
        <p:nvSpPr>
          <p:cNvPr id="4" name="Content Placeholder 3"/>
          <p:cNvSpPr>
            <a:spLocks noGrp="1"/>
          </p:cNvSpPr>
          <p:nvPr>
            <p:ph sz="half" idx="2"/>
          </p:nvPr>
        </p:nvSpPr>
        <p:spPr/>
        <p:txBody>
          <a:bodyPr/>
          <a:lstStyle/>
          <a:p>
            <a:pPr lvl="1"/>
            <a:r>
              <a:rPr lang="en-US" altLang="en-US" sz="2000" dirty="0"/>
              <a:t>Language provides dialogue which the child can internalize to guide their own exploration of the problem</a:t>
            </a:r>
          </a:p>
          <a:p>
            <a:pPr lvl="1"/>
            <a:endParaRPr lang="en-US" altLang="en-US" dirty="0"/>
          </a:p>
          <a:p>
            <a:endParaRPr lang="cy-GB" dirty="0"/>
          </a:p>
        </p:txBody>
      </p:sp>
      <p:pic>
        <p:nvPicPr>
          <p:cNvPr id="6146" name="Picture 2" descr="C:\Users\l.roberts\AppData\Local\Microsoft\Windows\Temporary Internet Files\Content.IE5\6IDJCSBB\talk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2557" y="4326835"/>
            <a:ext cx="2808312" cy="1656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38951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4 cam / 4 stages</a:t>
            </a:r>
            <a:endParaRPr lang="cy-GB" dirty="0"/>
          </a:p>
        </p:txBody>
      </p:sp>
      <p:sp>
        <p:nvSpPr>
          <p:cNvPr id="3" name="Content Placeholder 2"/>
          <p:cNvSpPr>
            <a:spLocks noGrp="1"/>
          </p:cNvSpPr>
          <p:nvPr>
            <p:ph sz="half" idx="1"/>
          </p:nvPr>
        </p:nvSpPr>
        <p:spPr/>
        <p:txBody>
          <a:bodyPr vert="horz" lIns="91440" tIns="45720" rIns="91440" bIns="45720" rtlCol="0" anchor="t">
            <a:normAutofit/>
          </a:bodyPr>
          <a:lstStyle/>
          <a:p>
            <a:r>
              <a:rPr lang="en-GB" dirty="0" err="1"/>
              <a:t>Cyfnod</a:t>
            </a:r>
            <a:r>
              <a:rPr lang="en-GB" dirty="0"/>
              <a:t> </a:t>
            </a:r>
            <a:r>
              <a:rPr lang="en-GB" dirty="0" err="1"/>
              <a:t>cyntefig</a:t>
            </a:r>
          </a:p>
          <a:p>
            <a:r>
              <a:rPr lang="en-GB" dirty="0" err="1"/>
              <a:t>Cyfnod</a:t>
            </a:r>
            <a:r>
              <a:rPr lang="en-GB" dirty="0"/>
              <a:t> </a:t>
            </a:r>
            <a:r>
              <a:rPr lang="en-GB" dirty="0" err="1"/>
              <a:t>seicolegol</a:t>
            </a:r>
            <a:r>
              <a:rPr lang="en-GB" dirty="0"/>
              <a:t> </a:t>
            </a:r>
            <a:r>
              <a:rPr lang="en-GB" dirty="0" err="1"/>
              <a:t>naif</a:t>
            </a:r>
          </a:p>
          <a:p>
            <a:r>
              <a:rPr lang="en-GB" dirty="0" err="1"/>
              <a:t>Cyfnod</a:t>
            </a:r>
            <a:r>
              <a:rPr lang="en-GB" dirty="0"/>
              <a:t> </a:t>
            </a:r>
            <a:r>
              <a:rPr lang="en-GB" dirty="0" err="1"/>
              <a:t>lleferydd</a:t>
            </a:r>
            <a:r>
              <a:rPr lang="en-GB" dirty="0"/>
              <a:t> </a:t>
            </a:r>
            <a:r>
              <a:rPr lang="en-GB" dirty="0" err="1"/>
              <a:t>egosentrig</a:t>
            </a:r>
          </a:p>
          <a:p>
            <a:r>
              <a:rPr lang="en-GB" dirty="0" err="1"/>
              <a:t>Cyfnod</a:t>
            </a:r>
            <a:r>
              <a:rPr lang="en-GB" dirty="0"/>
              <a:t> </a:t>
            </a:r>
            <a:r>
              <a:rPr lang="en-GB" dirty="0" err="1"/>
              <a:t>tyfiant</a:t>
            </a:r>
            <a:r>
              <a:rPr lang="en-GB" dirty="0"/>
              <a:t> </a:t>
            </a:r>
            <a:r>
              <a:rPr lang="en-GB" dirty="0" err="1"/>
              <a:t>mewnol</a:t>
            </a:r>
            <a:endParaRPr lang="cy-GB" dirty="0" err="1"/>
          </a:p>
        </p:txBody>
      </p:sp>
      <p:sp>
        <p:nvSpPr>
          <p:cNvPr id="4" name="Content Placeholder 3"/>
          <p:cNvSpPr>
            <a:spLocks noGrp="1"/>
          </p:cNvSpPr>
          <p:nvPr>
            <p:ph sz="half" idx="2"/>
          </p:nvPr>
        </p:nvSpPr>
        <p:spPr/>
        <p:txBody>
          <a:bodyPr/>
          <a:lstStyle/>
          <a:p>
            <a:r>
              <a:rPr lang="en-GB"/>
              <a:t>Primitive stage</a:t>
            </a:r>
          </a:p>
          <a:p>
            <a:r>
              <a:rPr lang="en-GB"/>
              <a:t>Naïve psychology stage</a:t>
            </a:r>
          </a:p>
          <a:p>
            <a:r>
              <a:rPr lang="en-GB"/>
              <a:t>Egocentric speech stage</a:t>
            </a:r>
          </a:p>
          <a:p>
            <a:r>
              <a:rPr lang="en-GB"/>
              <a:t>Ingrowth stage</a:t>
            </a:r>
          </a:p>
          <a:p>
            <a:r>
              <a:rPr lang="en-GB"/>
              <a:t>( Bee &amp; Boyd 2012)</a:t>
            </a:r>
            <a:endParaRPr lang="cy-GB" dirty="0"/>
          </a:p>
        </p:txBody>
      </p:sp>
      <p:pic>
        <p:nvPicPr>
          <p:cNvPr id="4099" name="Picture 3" descr="C:\Users\l.roberts\AppData\Local\Microsoft\Windows\Temporary Internet Files\Content.IE5\6IDJCSBB\talking[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5760" y="4603746"/>
            <a:ext cx="2592288" cy="1440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91342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sz="half" idx="1"/>
          </p:nvPr>
        </p:nvSpPr>
        <p:spPr>
          <a:xfrm>
            <a:off x="558064" y="3174380"/>
            <a:ext cx="4184035" cy="3880772"/>
          </a:xfrm>
        </p:spPr>
        <p:txBody>
          <a:bodyPr/>
          <a:lstStyle/>
          <a:p>
            <a:r>
              <a:rPr lang="en-GB"/>
              <a:t>Cyfnod cyntefig</a:t>
            </a:r>
          </a:p>
          <a:p>
            <a:pPr lvl="1"/>
            <a:r>
              <a:rPr lang="en-GB"/>
              <a:t>Dysgu drwy brofiad</a:t>
            </a:r>
          </a:p>
          <a:p>
            <a:r>
              <a:rPr lang="en-GB"/>
              <a:t>Cyfnod seicolegol naif</a:t>
            </a:r>
          </a:p>
          <a:p>
            <a:pPr lvl="1"/>
            <a:r>
              <a:rPr lang="en-GB"/>
              <a:t>Dysgu defnyddio iaith i gyfathrebu ond ddim yn deall ei natur symbolaidd</a:t>
            </a:r>
          </a:p>
          <a:p>
            <a:endParaRPr lang="cy-GB" dirty="0"/>
          </a:p>
        </p:txBody>
      </p:sp>
      <p:sp>
        <p:nvSpPr>
          <p:cNvPr id="4" name="Content Placeholder 3"/>
          <p:cNvSpPr>
            <a:spLocks noGrp="1"/>
          </p:cNvSpPr>
          <p:nvPr>
            <p:ph sz="half" idx="2"/>
          </p:nvPr>
        </p:nvSpPr>
        <p:spPr>
          <a:xfrm>
            <a:off x="5361640" y="3041859"/>
            <a:ext cx="4184034" cy="3880773"/>
          </a:xfrm>
        </p:spPr>
        <p:txBody>
          <a:bodyPr/>
          <a:lstStyle/>
          <a:p>
            <a:r>
              <a:rPr lang="en-GB"/>
              <a:t>Primitive stage</a:t>
            </a:r>
          </a:p>
          <a:p>
            <a:pPr lvl="1"/>
            <a:r>
              <a:rPr lang="en-GB"/>
              <a:t>Learns through experience </a:t>
            </a:r>
          </a:p>
          <a:p>
            <a:r>
              <a:rPr lang="en-GB"/>
              <a:t>Naïve psychology stage</a:t>
            </a:r>
          </a:p>
          <a:p>
            <a:pPr lvl="1"/>
            <a:r>
              <a:rPr lang="en-GB"/>
              <a:t>Learns to use language to communicate but does not understand its symbolic character</a:t>
            </a:r>
          </a:p>
          <a:p>
            <a:endParaRPr lang="en-GB"/>
          </a:p>
          <a:p>
            <a:endParaRPr lang="en-GB"/>
          </a:p>
          <a:p>
            <a:endParaRPr lang="en-GB"/>
          </a:p>
          <a:p>
            <a:endParaRPr lang="cy-GB" dirty="0"/>
          </a:p>
        </p:txBody>
      </p:sp>
      <p:pic>
        <p:nvPicPr>
          <p:cNvPr id="7170" name="Picture 2" descr="C:\Users\l.roberts\AppData\Local\Microsoft\Windows\Temporary Internet Files\Content.IE5\5KQJEYQZ\toddler-1380623022WUB[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3643" y="609601"/>
            <a:ext cx="1992834" cy="1728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32166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GB"/>
          </a:p>
        </p:txBody>
      </p:sp>
      <p:sp>
        <p:nvSpPr>
          <p:cNvPr id="3" name="Content Placeholder 2"/>
          <p:cNvSpPr>
            <a:spLocks noGrp="1"/>
          </p:cNvSpPr>
          <p:nvPr>
            <p:ph sz="half" idx="1"/>
          </p:nvPr>
        </p:nvSpPr>
        <p:spPr>
          <a:xfrm>
            <a:off x="617699" y="3194259"/>
            <a:ext cx="4184035" cy="3880772"/>
          </a:xfrm>
        </p:spPr>
        <p:txBody>
          <a:bodyPr vert="horz" lIns="91440" tIns="45720" rIns="91440" bIns="45720" rtlCol="0" anchor="t">
            <a:normAutofit/>
          </a:bodyPr>
          <a:lstStyle/>
          <a:p>
            <a:r>
              <a:rPr lang="en-GB" dirty="0" err="1"/>
              <a:t>Cyfnod</a:t>
            </a:r>
            <a:r>
              <a:rPr lang="en-GB" dirty="0"/>
              <a:t> </a:t>
            </a:r>
            <a:r>
              <a:rPr lang="en-GB" dirty="0" err="1"/>
              <a:t>lleferydd</a:t>
            </a:r>
            <a:r>
              <a:rPr lang="en-GB" dirty="0"/>
              <a:t> </a:t>
            </a:r>
            <a:r>
              <a:rPr lang="en-GB" dirty="0" err="1"/>
              <a:t>egosentrig</a:t>
            </a:r>
            <a:endParaRPr lang="en-GB"/>
          </a:p>
          <a:p>
            <a:pPr lvl="1"/>
            <a:r>
              <a:rPr lang="en-GB" dirty="0" err="1"/>
              <a:t>Siarad</a:t>
            </a:r>
            <a:r>
              <a:rPr lang="en-GB" dirty="0"/>
              <a:t> </a:t>
            </a:r>
            <a:r>
              <a:rPr lang="en-GB" dirty="0" err="1"/>
              <a:t>egosentrig</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fewnoli</a:t>
            </a:r>
            <a:r>
              <a:rPr lang="en-GB" dirty="0"/>
              <a:t> </a:t>
            </a:r>
            <a:r>
              <a:rPr lang="en-GB" dirty="0" err="1"/>
              <a:t>yn</a:t>
            </a:r>
            <a:r>
              <a:rPr lang="en-GB" dirty="0"/>
              <a:t> </a:t>
            </a:r>
            <a:r>
              <a:rPr lang="en-GB" dirty="0" err="1"/>
              <a:t>gyfangwbl</a:t>
            </a:r>
            <a:r>
              <a:rPr lang="en-GB" dirty="0"/>
              <a:t> </a:t>
            </a:r>
            <a:r>
              <a:rPr lang="en-GB" dirty="0" err="1"/>
              <a:t>erbyn</a:t>
            </a:r>
            <a:r>
              <a:rPr lang="en-GB" dirty="0"/>
              <a:t> 6 neu 7 </a:t>
            </a:r>
            <a:r>
              <a:rPr lang="en-GB" dirty="0" err="1"/>
              <a:t>oed</a:t>
            </a:r>
            <a:endParaRPr lang="en-GB"/>
          </a:p>
          <a:p>
            <a:r>
              <a:rPr lang="en-GB" dirty="0" err="1"/>
              <a:t>Cyfnod</a:t>
            </a:r>
            <a:r>
              <a:rPr lang="en-GB" dirty="0"/>
              <a:t> </a:t>
            </a:r>
            <a:r>
              <a:rPr lang="en-GB" dirty="0" err="1"/>
              <a:t>tyfu</a:t>
            </a:r>
            <a:r>
              <a:rPr lang="en-GB" dirty="0"/>
              <a:t> </a:t>
            </a:r>
            <a:r>
              <a:rPr lang="en-GB" dirty="0" err="1"/>
              <a:t>mewnol</a:t>
            </a:r>
            <a:endParaRPr lang="en-GB"/>
          </a:p>
          <a:p>
            <a:pPr lvl="1"/>
            <a:r>
              <a:rPr lang="en-GB" dirty="0"/>
              <a:t>Y </a:t>
            </a:r>
            <a:r>
              <a:rPr lang="en-GB" dirty="0" err="1"/>
              <a:t>cyfnod</a:t>
            </a:r>
            <a:r>
              <a:rPr lang="en-GB" dirty="0"/>
              <a:t> </a:t>
            </a:r>
            <a:r>
              <a:rPr lang="en-GB" dirty="0" err="1"/>
              <a:t>olaf</a:t>
            </a:r>
            <a:r>
              <a:rPr lang="en-GB" dirty="0"/>
              <a:t> o </a:t>
            </a:r>
            <a:r>
              <a:rPr lang="en-GB" dirty="0" err="1"/>
              <a:t>ddatblygiad</a:t>
            </a:r>
            <a:r>
              <a:rPr lang="en-GB" dirty="0"/>
              <a:t> </a:t>
            </a:r>
            <a:r>
              <a:rPr lang="en-GB" dirty="0" err="1"/>
              <a:t>gwybyddol</a:t>
            </a:r>
            <a:endParaRPr lang="cy-GB" dirty="0" err="1"/>
          </a:p>
          <a:p>
            <a:endParaRPr lang="cy-GB" dirty="0"/>
          </a:p>
        </p:txBody>
      </p:sp>
      <p:sp>
        <p:nvSpPr>
          <p:cNvPr id="4" name="Content Placeholder 3"/>
          <p:cNvSpPr>
            <a:spLocks noGrp="1"/>
          </p:cNvSpPr>
          <p:nvPr>
            <p:ph sz="half" idx="2"/>
          </p:nvPr>
        </p:nvSpPr>
        <p:spPr>
          <a:xfrm>
            <a:off x="5580300" y="3194259"/>
            <a:ext cx="4502086" cy="3880773"/>
          </a:xfrm>
        </p:spPr>
        <p:txBody>
          <a:bodyPr/>
          <a:lstStyle/>
          <a:p>
            <a:r>
              <a:rPr lang="en-GB"/>
              <a:t>Egocentric speech stage</a:t>
            </a:r>
          </a:p>
          <a:p>
            <a:pPr lvl="1"/>
            <a:r>
              <a:rPr lang="en-GB"/>
              <a:t>Egocentric speech becomes completely internalized at age 6 or 7</a:t>
            </a:r>
          </a:p>
          <a:p>
            <a:r>
              <a:rPr lang="en-GB"/>
              <a:t>Ingrowth stage</a:t>
            </a:r>
          </a:p>
          <a:p>
            <a:pPr lvl="1"/>
            <a:r>
              <a:rPr lang="en-GB"/>
              <a:t>Final period of cognitive development</a:t>
            </a:r>
          </a:p>
          <a:p>
            <a:endParaRPr lang="cy-GB" dirty="0"/>
          </a:p>
        </p:txBody>
      </p:sp>
      <p:pic>
        <p:nvPicPr>
          <p:cNvPr id="8194" name="Picture 2" descr="C:\Users\l.roberts\AppData\Local\Microsoft\Windows\Temporary Internet Files\Content.IE5\HEPN0LIZ\child-black-and-white[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13313" y="887896"/>
            <a:ext cx="2057400" cy="184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03649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a:t>Meddwl</a:t>
            </a:r>
            <a:r>
              <a:rPr lang="en-GB" dirty="0"/>
              <a:t> </a:t>
            </a:r>
            <a:r>
              <a:rPr lang="en-GB" dirty="0" err="1"/>
              <a:t>rhesymegol</a:t>
            </a:r>
            <a:r>
              <a:rPr lang="en-GB" dirty="0"/>
              <a:t> / Logical thinking</a:t>
            </a:r>
          </a:p>
        </p:txBody>
      </p:sp>
      <p:sp>
        <p:nvSpPr>
          <p:cNvPr id="6" name="Content Placeholder 5"/>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vert="horz" lIns="91440" tIns="45720" rIns="91440" bIns="45720" rtlCol="0" anchor="t">
            <a:normAutofit/>
          </a:bodyPr>
          <a:lstStyle/>
          <a:p>
            <a:r>
              <a:rPr lang="en-GB" dirty="0"/>
              <a:t>Logical thinking (Piaget ascribed to older children) resulted from internalization of speech routines that they had acquired from older children and adults in the social world rather than from schemes they had constructed for themselves through interaction in the physical world</a:t>
            </a:r>
          </a:p>
          <a:p>
            <a:r>
              <a:rPr lang="en-GB" dirty="0"/>
              <a:t>( Boyd &amp; Bee 2012, p. 149)</a:t>
            </a:r>
            <a:endParaRPr lang="cy-GB" dirty="0"/>
          </a:p>
        </p:txBody>
      </p:sp>
      <p:pic>
        <p:nvPicPr>
          <p:cNvPr id="9218" name="Picture 2" descr="C:\Users\l.roberts\AppData\Local\Microsoft\Windows\Temporary Internet Files\Content.IE5\VT7L4AUG\child-13809717097a7[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898" y="1623151"/>
            <a:ext cx="4248471"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7055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Tasg</a:t>
            </a:r>
            <a:r>
              <a:rPr lang="en-GB" dirty="0"/>
              <a:t> / Task</a:t>
            </a:r>
          </a:p>
        </p:txBody>
      </p:sp>
      <p:sp>
        <p:nvSpPr>
          <p:cNvPr id="4" name="Content Placeholder 3"/>
          <p:cNvSpPr>
            <a:spLocks noGrp="1"/>
          </p:cNvSpPr>
          <p:nvPr>
            <p:ph idx="1"/>
          </p:nvPr>
        </p:nvSpPr>
        <p:spPr>
          <a:xfrm>
            <a:off x="512376" y="1930400"/>
            <a:ext cx="6520923" cy="3880773"/>
          </a:xfrm>
        </p:spPr>
        <p:txBody>
          <a:bodyPr vert="horz" lIns="91440" tIns="45720" rIns="91440" bIns="45720" rtlCol="0" anchor="t">
            <a:normAutofit/>
          </a:bodyPr>
          <a:lstStyle/>
          <a:p>
            <a:r>
              <a:rPr lang="en-GB" b="1" dirty="0"/>
              <a:t>Teaching is good only when it ‘awakens and rouses to life those functions which are in a stage of maturing, which lie in the zone of proximal development’</a:t>
            </a:r>
          </a:p>
          <a:p>
            <a:r>
              <a:rPr lang="en-GB" b="1" dirty="0"/>
              <a:t>(</a:t>
            </a:r>
            <a:r>
              <a:rPr lang="en-GB" b="1" dirty="0" err="1"/>
              <a:t>Wertsch</a:t>
            </a:r>
            <a:r>
              <a:rPr lang="en-GB" b="1" dirty="0"/>
              <a:t> and Stone, 1985:65 cited in Smidt, 2013, p. 38)</a:t>
            </a:r>
          </a:p>
          <a:p>
            <a:endParaRPr lang="en-GB" b="1" dirty="0"/>
          </a:p>
          <a:p>
            <a:endParaRPr lang="en-GB" b="1" dirty="0"/>
          </a:p>
          <a:p>
            <a:r>
              <a:rPr lang="en-GB" dirty="0"/>
              <a:t>Sut </a:t>
            </a:r>
            <a:r>
              <a:rPr lang="en-GB" dirty="0" err="1"/>
              <a:t>mae</a:t>
            </a:r>
            <a:r>
              <a:rPr lang="en-GB" dirty="0"/>
              <a:t> </a:t>
            </a:r>
            <a:r>
              <a:rPr lang="en-GB" dirty="0" err="1"/>
              <a:t>hyn</a:t>
            </a:r>
            <a:r>
              <a:rPr lang="en-GB" dirty="0"/>
              <a:t> </a:t>
            </a:r>
            <a:r>
              <a:rPr lang="en-GB" dirty="0" err="1"/>
              <a:t>yn</a:t>
            </a:r>
            <a:r>
              <a:rPr lang="en-GB" dirty="0"/>
              <a:t> </a:t>
            </a:r>
            <a:r>
              <a:rPr lang="en-GB" dirty="0" err="1"/>
              <a:t>esiampl</a:t>
            </a:r>
            <a:r>
              <a:rPr lang="en-GB" dirty="0"/>
              <a:t> </a:t>
            </a:r>
            <a:r>
              <a:rPr lang="en-GB" dirty="0" err="1"/>
              <a:t>o'r</a:t>
            </a:r>
            <a:r>
              <a:rPr lang="en-GB" dirty="0"/>
              <a:t> PDP?</a:t>
            </a:r>
          </a:p>
          <a:p>
            <a:r>
              <a:rPr lang="en-GB" dirty="0"/>
              <a:t>How is the following an example of the </a:t>
            </a:r>
            <a:r>
              <a:rPr lang="en-GB" dirty="0">
                <a:hlinkClick r:id="rId2"/>
              </a:rPr>
              <a:t>ZPD</a:t>
            </a:r>
            <a:r>
              <a:rPr lang="en-GB" dirty="0"/>
              <a:t>?</a:t>
            </a:r>
            <a:endParaRPr lang="cy-GB" dirty="0"/>
          </a:p>
        </p:txBody>
      </p:sp>
      <p:pic>
        <p:nvPicPr>
          <p:cNvPr id="3074" name="Picture 2" descr="C:\Users\l.roberts\AppData\Local\Microsoft\Windows\Temporary Internet Files\Content.IE5\HEPN0LIZ\68-small-group-makeover-ro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6952" y="1747405"/>
            <a:ext cx="3970784" cy="44233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54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3560" y="1205948"/>
            <a:ext cx="8596668" cy="1320800"/>
          </a:xfrm>
        </p:spPr>
        <p:txBody>
          <a:bodyPr/>
          <a:lstStyle/>
          <a:p>
            <a:r>
              <a:rPr lang="en-GB"/>
              <a:t>Tasg / Task</a:t>
            </a:r>
            <a:endParaRPr lang="en-GB" dirty="0"/>
          </a:p>
        </p:txBody>
      </p:sp>
      <p:sp>
        <p:nvSpPr>
          <p:cNvPr id="3" name="Content Placeholder 2"/>
          <p:cNvSpPr>
            <a:spLocks noGrp="1"/>
          </p:cNvSpPr>
          <p:nvPr>
            <p:ph sz="half" idx="1"/>
          </p:nvPr>
        </p:nvSpPr>
        <p:spPr>
          <a:xfrm>
            <a:off x="829734" y="3260519"/>
            <a:ext cx="4184035" cy="3880772"/>
          </a:xfrm>
        </p:spPr>
        <p:txBody>
          <a:bodyPr vert="horz" lIns="91440" tIns="45720" rIns="91440" bIns="45720" rtlCol="0" anchor="t">
            <a:normAutofit/>
          </a:bodyPr>
          <a:lstStyle/>
          <a:p>
            <a:r>
              <a:rPr lang="en-GB" dirty="0" err="1"/>
              <a:t>Mewn</a:t>
            </a:r>
            <a:r>
              <a:rPr lang="en-GB" dirty="0"/>
              <a:t> </a:t>
            </a:r>
            <a:r>
              <a:rPr lang="en-GB" dirty="0" err="1"/>
              <a:t>grwpiau</a:t>
            </a:r>
            <a:r>
              <a:rPr lang="en-GB" dirty="0"/>
              <a:t> </a:t>
            </a:r>
            <a:r>
              <a:rPr lang="en-GB" dirty="0" err="1"/>
              <a:t>ystyriwch</a:t>
            </a:r>
            <a:r>
              <a:rPr lang="en-GB" dirty="0"/>
              <a:t> </a:t>
            </a:r>
            <a:r>
              <a:rPr lang="en-GB" dirty="0" err="1"/>
              <a:t>brif</a:t>
            </a:r>
            <a:r>
              <a:rPr lang="en-GB" dirty="0"/>
              <a:t> </a:t>
            </a:r>
            <a:r>
              <a:rPr lang="en-GB" dirty="0" err="1"/>
              <a:t>nodweddion</a:t>
            </a:r>
            <a:r>
              <a:rPr lang="en-GB" dirty="0"/>
              <a:t> </a:t>
            </a:r>
            <a:r>
              <a:rPr lang="en-GB" dirty="0" err="1"/>
              <a:t>damcaniaeth</a:t>
            </a:r>
            <a:r>
              <a:rPr lang="en-GB" dirty="0"/>
              <a:t> </a:t>
            </a:r>
            <a:r>
              <a:rPr lang="en-GB" dirty="0" err="1"/>
              <a:t>ddatblygiad</a:t>
            </a:r>
            <a:r>
              <a:rPr lang="en-GB" dirty="0"/>
              <a:t> </a:t>
            </a:r>
            <a:r>
              <a:rPr lang="en-GB" dirty="0" err="1"/>
              <a:t>gwybyddol</a:t>
            </a:r>
            <a:r>
              <a:rPr lang="en-GB" dirty="0"/>
              <a:t> Vygotsky. </a:t>
            </a:r>
            <a:r>
              <a:rPr lang="en-GB" dirty="0" err="1"/>
              <a:t>Cofnodwch</a:t>
            </a:r>
            <a:r>
              <a:rPr lang="en-GB" dirty="0"/>
              <a:t> </a:t>
            </a:r>
            <a:r>
              <a:rPr lang="en-GB" dirty="0" err="1"/>
              <a:t>fel</a:t>
            </a:r>
            <a:r>
              <a:rPr lang="en-GB" dirty="0"/>
              <a:t> diagram </a:t>
            </a:r>
            <a:r>
              <a:rPr lang="en-GB" dirty="0" err="1"/>
              <a:t>corryn</a:t>
            </a:r>
            <a:r>
              <a:rPr lang="en-GB" dirty="0"/>
              <a:t>.  </a:t>
            </a:r>
            <a:endParaRPr lang="en-GB"/>
          </a:p>
          <a:p>
            <a:r>
              <a:rPr lang="en-GB" dirty="0"/>
              <a:t>Casglwch </a:t>
            </a:r>
            <a:r>
              <a:rPr lang="en-GB" dirty="0" err="1"/>
              <a:t>enghreifftiau</a:t>
            </a:r>
            <a:r>
              <a:rPr lang="en-GB" dirty="0"/>
              <a:t> </a:t>
            </a:r>
            <a:r>
              <a:rPr lang="en-GB" dirty="0" err="1"/>
              <a:t>o’r</a:t>
            </a:r>
            <a:r>
              <a:rPr lang="en-GB" dirty="0"/>
              <a:t> </a:t>
            </a:r>
            <a:r>
              <a:rPr lang="en-GB" dirty="0" err="1"/>
              <a:t>ddolen</a:t>
            </a:r>
            <a:r>
              <a:rPr lang="en-GB" dirty="0"/>
              <a:t> </a:t>
            </a:r>
            <a:r>
              <a:rPr lang="en-GB" dirty="0" err="1"/>
              <a:t>isod</a:t>
            </a:r>
            <a:r>
              <a:rPr lang="en-GB" dirty="0"/>
              <a:t> </a:t>
            </a:r>
            <a:r>
              <a:rPr lang="en-GB" dirty="0" err="1"/>
              <a:t>i</a:t>
            </a:r>
            <a:r>
              <a:rPr lang="en-GB" dirty="0"/>
              <a:t> </a:t>
            </a:r>
            <a:r>
              <a:rPr lang="en-GB" dirty="0" err="1"/>
              <a:t>ddangos</a:t>
            </a:r>
            <a:r>
              <a:rPr lang="en-GB" dirty="0"/>
              <a:t> y </a:t>
            </a:r>
            <a:r>
              <a:rPr lang="en-GB" dirty="0" err="1"/>
              <a:t>nodweddion</a:t>
            </a:r>
            <a:r>
              <a:rPr lang="en-GB" dirty="0"/>
              <a:t> </a:t>
            </a:r>
            <a:r>
              <a:rPr lang="en-GB" dirty="0" err="1"/>
              <a:t>hyn</a:t>
            </a:r>
            <a:r>
              <a:rPr lang="en-GB" dirty="0"/>
              <a:t> </a:t>
            </a:r>
            <a:r>
              <a:rPr lang="en-GB" dirty="0" err="1"/>
              <a:t>yn</a:t>
            </a:r>
            <a:r>
              <a:rPr lang="en-GB" dirty="0"/>
              <a:t> y </a:t>
            </a:r>
            <a:r>
              <a:rPr lang="en-GB" dirty="0" err="1"/>
              <a:t>dosbarth</a:t>
            </a:r>
            <a:endParaRPr lang="en-GB" dirty="0"/>
          </a:p>
          <a:p>
            <a:r>
              <a:rPr lang="en-GB" dirty="0">
                <a:hlinkClick r:id="rId2"/>
              </a:rPr>
              <a:t>Estyn (2009) Chwarae a Dysgu Gweithredol</a:t>
            </a:r>
            <a:endParaRPr lang="en-GB"/>
          </a:p>
          <a:p>
            <a:endParaRPr lang="en-GB" dirty="0"/>
          </a:p>
        </p:txBody>
      </p:sp>
      <p:sp>
        <p:nvSpPr>
          <p:cNvPr id="4" name="Content Placeholder 3"/>
          <p:cNvSpPr>
            <a:spLocks noGrp="1"/>
          </p:cNvSpPr>
          <p:nvPr>
            <p:ph sz="half" idx="2"/>
          </p:nvPr>
        </p:nvSpPr>
        <p:spPr>
          <a:xfrm>
            <a:off x="5328509" y="3412919"/>
            <a:ext cx="4184034" cy="3880773"/>
          </a:xfrm>
        </p:spPr>
        <p:txBody>
          <a:bodyPr vert="horz" lIns="91440" tIns="45720" rIns="91440" bIns="45720" rtlCol="0" anchor="t">
            <a:normAutofit/>
          </a:bodyPr>
          <a:lstStyle/>
          <a:p>
            <a:r>
              <a:rPr lang="en-GB" dirty="0"/>
              <a:t>In groups consider the main features of Vygotsky’s cognitive development theory. Set out as a spider diagram. </a:t>
            </a:r>
            <a:endParaRPr lang="en-GB"/>
          </a:p>
          <a:p>
            <a:r>
              <a:rPr lang="en-GB" dirty="0"/>
              <a:t>Collect examples from the following link of where these features are present in classroom activities</a:t>
            </a:r>
          </a:p>
          <a:p>
            <a:r>
              <a:rPr lang="en-GB" dirty="0">
                <a:ea typeface="+mn-lt"/>
                <a:cs typeface="+mn-lt"/>
                <a:hlinkClick r:id="rId3"/>
              </a:rPr>
              <a:t>Estyn (2009) Play and active learning</a:t>
            </a:r>
            <a:endParaRPr lang="en-GB" dirty="0">
              <a:hlinkClick r:id="rId3"/>
            </a:endParaRPr>
          </a:p>
        </p:txBody>
      </p:sp>
      <p:pic>
        <p:nvPicPr>
          <p:cNvPr id="6" name="Picture 6" descr="Spider Diagram Template - Business Plan Spider Diagram ...">
            <a:extLst>
              <a:ext uri="{FF2B5EF4-FFF2-40B4-BE49-F238E27FC236}">
                <a16:creationId xmlns:a16="http://schemas.microsoft.com/office/drawing/2014/main" id="{34E541A2-E015-4AA6-8098-3DE38B3F970F}"/>
              </a:ext>
            </a:extLst>
          </p:cNvPr>
          <p:cNvPicPr>
            <a:picLocks noChangeAspect="1"/>
          </p:cNvPicPr>
          <p:nvPr/>
        </p:nvPicPr>
        <p:blipFill>
          <a:blip r:embed="rId4"/>
          <a:stretch>
            <a:fillRect/>
          </a:stretch>
        </p:blipFill>
        <p:spPr>
          <a:xfrm>
            <a:off x="5327374" y="862584"/>
            <a:ext cx="2743200" cy="1780032"/>
          </a:xfrm>
          <a:prstGeom prst="rect">
            <a:avLst/>
          </a:prstGeom>
        </p:spPr>
      </p:pic>
    </p:spTree>
    <p:extLst>
      <p:ext uri="{BB962C8B-B14F-4D97-AF65-F5344CB8AC3E}">
        <p14:creationId xmlns:p14="http://schemas.microsoft.com/office/powerpoint/2010/main" val="20923897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800600" y="2743200"/>
            <a:ext cx="2667000" cy="1600200"/>
          </a:xfrm>
          <a:prstGeom prst="ellipse">
            <a:avLst/>
          </a:prstGeom>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r>
              <a:rPr lang="en-GB" b="1" dirty="0" err="1"/>
              <a:t>damcaniaeth</a:t>
            </a:r>
          </a:p>
          <a:p>
            <a:pPr algn="ctr"/>
            <a:r>
              <a:rPr lang="en-GB" dirty="0">
                <a:solidFill>
                  <a:srgbClr val="FF0000"/>
                </a:solidFill>
              </a:rPr>
              <a:t>Vygotsky </a:t>
            </a:r>
          </a:p>
          <a:p>
            <a:pPr algn="ctr"/>
            <a:r>
              <a:rPr lang="en-GB" dirty="0"/>
              <a:t>theory</a:t>
            </a:r>
          </a:p>
        </p:txBody>
      </p:sp>
      <p:sp>
        <p:nvSpPr>
          <p:cNvPr id="6" name="Oval 5"/>
          <p:cNvSpPr/>
          <p:nvPr/>
        </p:nvSpPr>
        <p:spPr>
          <a:xfrm>
            <a:off x="2971800" y="1524000"/>
            <a:ext cx="1828800" cy="1219200"/>
          </a:xfrm>
          <a:prstGeom prst="ellipse">
            <a:avLst/>
          </a:prstGeom>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r>
              <a:rPr lang="en-GB" b="1" dirty="0" err="1"/>
              <a:t>iaith</a:t>
            </a:r>
          </a:p>
          <a:p>
            <a:pPr algn="ctr"/>
            <a:r>
              <a:rPr lang="en-GB" dirty="0"/>
              <a:t>language</a:t>
            </a:r>
          </a:p>
        </p:txBody>
      </p:sp>
      <p:sp>
        <p:nvSpPr>
          <p:cNvPr id="7" name="Oval 6"/>
          <p:cNvSpPr/>
          <p:nvPr/>
        </p:nvSpPr>
        <p:spPr>
          <a:xfrm>
            <a:off x="7315200" y="1524000"/>
            <a:ext cx="1828800" cy="1219200"/>
          </a:xfrm>
          <a:prstGeom prst="ellipse">
            <a:avLst/>
          </a:prstGeom>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r>
              <a:rPr lang="en-GB" b="1" dirty="0" err="1"/>
              <a:t>chwarae</a:t>
            </a:r>
            <a:endParaRPr lang="en-US" b="1" dirty="0" err="1"/>
          </a:p>
          <a:p>
            <a:pPr algn="ctr"/>
            <a:r>
              <a:rPr lang="en-GB" dirty="0"/>
              <a:t>play</a:t>
            </a:r>
          </a:p>
        </p:txBody>
      </p:sp>
      <p:sp>
        <p:nvSpPr>
          <p:cNvPr id="8" name="Oval 7"/>
          <p:cNvSpPr/>
          <p:nvPr/>
        </p:nvSpPr>
        <p:spPr>
          <a:xfrm>
            <a:off x="5387010" y="4737652"/>
            <a:ext cx="2562371" cy="1205948"/>
          </a:xfrm>
          <a:prstGeom prst="ellipse">
            <a:avLst/>
          </a:prstGeom>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r>
              <a:rPr lang="en-GB" b="1" dirty="0" err="1"/>
              <a:t>rhyngweithio</a:t>
            </a:r>
            <a:r>
              <a:rPr lang="en-GB" b="1" dirty="0"/>
              <a:t> </a:t>
            </a:r>
            <a:r>
              <a:rPr lang="en-GB" b="1" dirty="0" err="1"/>
              <a:t>cymdiethasol</a:t>
            </a:r>
            <a:endParaRPr lang="en-US" b="1" dirty="0" err="1"/>
          </a:p>
          <a:p>
            <a:pPr algn="ctr"/>
            <a:r>
              <a:rPr lang="en-GB" dirty="0"/>
              <a:t>social interaction</a:t>
            </a:r>
            <a:endParaRPr lang="en-GB"/>
          </a:p>
        </p:txBody>
      </p:sp>
      <p:cxnSp>
        <p:nvCxnSpPr>
          <p:cNvPr id="10" name="Straight Arrow Connector 9"/>
          <p:cNvCxnSpPr>
            <a:endCxn id="6" idx="5"/>
          </p:cNvCxnSpPr>
          <p:nvPr/>
        </p:nvCxnSpPr>
        <p:spPr>
          <a:xfrm flipH="1" flipV="1">
            <a:off x="4532778" y="2564652"/>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7" idx="3"/>
          </p:cNvCxnSpPr>
          <p:nvPr/>
        </p:nvCxnSpPr>
        <p:spPr>
          <a:xfrm flipV="1">
            <a:off x="7162800" y="2564652"/>
            <a:ext cx="420222" cy="4833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5" idx="4"/>
            <a:endCxn id="8" idx="0"/>
          </p:cNvCxnSpPr>
          <p:nvPr/>
        </p:nvCxnSpPr>
        <p:spPr>
          <a:xfrm>
            <a:off x="6134100" y="4343400"/>
            <a:ext cx="534096" cy="3942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flipV="1">
            <a:off x="2819400" y="1066800"/>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346680" y="1066800"/>
            <a:ext cx="453921" cy="5400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3207026" y="2746889"/>
            <a:ext cx="397031" cy="7052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flipV="1">
            <a:off x="7219389" y="1066800"/>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8477812" y="914400"/>
            <a:ext cx="437589"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9111450" y="1727574"/>
            <a:ext cx="718351" cy="27977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H="1">
            <a:off x="4419600" y="5453332"/>
            <a:ext cx="914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3816626" y="4472609"/>
            <a:ext cx="1653208" cy="6232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6743384" y="6000526"/>
            <a:ext cx="571816" cy="4764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Oval 19"/>
          <p:cNvSpPr/>
          <p:nvPr/>
        </p:nvSpPr>
        <p:spPr>
          <a:xfrm>
            <a:off x="2057400" y="3515983"/>
            <a:ext cx="1828800" cy="1219200"/>
          </a:xfrm>
          <a:prstGeom prst="ellipse">
            <a:avLst/>
          </a:prstGeom>
        </p:spPr>
        <p:style>
          <a:lnRef idx="2">
            <a:schemeClr val="accent1"/>
          </a:lnRef>
          <a:fillRef idx="1">
            <a:schemeClr val="lt1"/>
          </a:fillRef>
          <a:effectRef idx="0">
            <a:schemeClr val="accent1"/>
          </a:effectRef>
          <a:fontRef idx="minor">
            <a:schemeClr val="dk1"/>
          </a:fontRef>
        </p:style>
        <p:txBody>
          <a:bodyPr lIns="91440" tIns="45720" rIns="91440" bIns="45720" rtlCol="0" anchor="ctr"/>
          <a:lstStyle/>
          <a:p>
            <a:pPr algn="ctr"/>
            <a:r>
              <a:rPr lang="en-GB" b="1" dirty="0" err="1"/>
              <a:t>diwyllian</a:t>
            </a:r>
            <a:r>
              <a:rPr lang="en-GB" dirty="0" err="1"/>
              <a:t>tculture</a:t>
            </a:r>
            <a:endParaRPr lang="en-GB"/>
          </a:p>
        </p:txBody>
      </p:sp>
      <p:cxnSp>
        <p:nvCxnSpPr>
          <p:cNvPr id="22" name="Straight Arrow Connector 21"/>
          <p:cNvCxnSpPr/>
          <p:nvPr/>
        </p:nvCxnSpPr>
        <p:spPr>
          <a:xfrm flipH="1" flipV="1">
            <a:off x="2279328" y="2956435"/>
            <a:ext cx="496422" cy="5595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a:stCxn id="20" idx="4"/>
          </p:cNvCxnSpPr>
          <p:nvPr/>
        </p:nvCxnSpPr>
        <p:spPr>
          <a:xfrm flipH="1">
            <a:off x="2579700" y="4735184"/>
            <a:ext cx="392100" cy="34519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H="1">
            <a:off x="3810000" y="3733800"/>
            <a:ext cx="1027578" cy="11919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7957931" y="5459540"/>
            <a:ext cx="990600" cy="12625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145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Enghreifftiau o ddamcaniaeth Vygotsky</a:t>
            </a:r>
            <a:br>
              <a:rPr lang="en-GB"/>
            </a:br>
            <a:r>
              <a:rPr lang="en-GB"/>
              <a:t>Examples of Vygotsky’s theory</a:t>
            </a:r>
            <a:endParaRPr lang="cy-GB" dirty="0"/>
          </a:p>
        </p:txBody>
      </p:sp>
      <p:sp>
        <p:nvSpPr>
          <p:cNvPr id="3" name="Content Placeholder 2"/>
          <p:cNvSpPr>
            <a:spLocks noGrp="1"/>
          </p:cNvSpPr>
          <p:nvPr>
            <p:ph sz="half" idx="1"/>
          </p:nvPr>
        </p:nvSpPr>
        <p:spPr/>
        <p:txBody>
          <a:bodyPr/>
          <a:lstStyle/>
          <a:p>
            <a:r>
              <a:rPr lang="en-GB"/>
              <a:t>Addysg yn Awstralia a Seland Newydd</a:t>
            </a:r>
          </a:p>
          <a:p>
            <a:r>
              <a:rPr lang="en-GB"/>
              <a:t>Gweledigaeth Te Whāriki  wedi tynnu ar agwedd cymdeithasol/ diwylliannol o’r cwricwlwm a phlentyndod a ddaeth o Vygotsky</a:t>
            </a:r>
          </a:p>
          <a:p>
            <a:r>
              <a:rPr lang="en-GB"/>
              <a:t>Cwricwlwm a gymeradwyir yn eang</a:t>
            </a:r>
          </a:p>
          <a:p>
            <a:r>
              <a:rPr lang="en-GB"/>
              <a:t>Yn ymwneud â phlant nawr a nid fel paratoad at gam yn y dyfodol</a:t>
            </a:r>
          </a:p>
          <a:p>
            <a:endParaRPr lang="cy-GB" dirty="0"/>
          </a:p>
        </p:txBody>
      </p:sp>
      <p:sp>
        <p:nvSpPr>
          <p:cNvPr id="4" name="Content Placeholder 3"/>
          <p:cNvSpPr>
            <a:spLocks noGrp="1"/>
          </p:cNvSpPr>
          <p:nvPr>
            <p:ph sz="half" idx="2"/>
          </p:nvPr>
        </p:nvSpPr>
        <p:spPr/>
        <p:txBody>
          <a:bodyPr vert="horz" lIns="91440" tIns="45720" rIns="91440" bIns="45720" rtlCol="0" anchor="t">
            <a:normAutofit/>
          </a:bodyPr>
          <a:lstStyle/>
          <a:p>
            <a:r>
              <a:rPr lang="en-GB" dirty="0"/>
              <a:t>Education in Australia and New Zealand</a:t>
            </a:r>
          </a:p>
          <a:p>
            <a:r>
              <a:rPr lang="en-GB" dirty="0"/>
              <a:t>The vision of </a:t>
            </a:r>
            <a:r>
              <a:rPr lang="en-GB" dirty="0" err="1"/>
              <a:t>Te</a:t>
            </a:r>
            <a:r>
              <a:rPr lang="en-GB" dirty="0"/>
              <a:t> </a:t>
            </a:r>
            <a:r>
              <a:rPr lang="en-GB" dirty="0" err="1"/>
              <a:t>Whāriki</a:t>
            </a:r>
            <a:r>
              <a:rPr lang="en-GB" dirty="0"/>
              <a:t> has drawn on a sociocultural view of curriculum and childhood derived from Vygotsky</a:t>
            </a:r>
          </a:p>
          <a:p>
            <a:r>
              <a:rPr lang="en-GB" dirty="0"/>
              <a:t>Widely acclaimed curriculum</a:t>
            </a:r>
          </a:p>
          <a:p>
            <a:r>
              <a:rPr lang="en-GB" dirty="0"/>
              <a:t>Concerned with children now and not preparing them for a future stage</a:t>
            </a:r>
          </a:p>
          <a:p>
            <a:r>
              <a:rPr lang="en-GB" dirty="0"/>
              <a:t>(Brown &amp; White, 2014,p. 138) </a:t>
            </a:r>
            <a:endParaRPr lang="cy-GB" dirty="0"/>
          </a:p>
        </p:txBody>
      </p:sp>
    </p:spTree>
    <p:extLst>
      <p:ext uri="{BB962C8B-B14F-4D97-AF65-F5344CB8AC3E}">
        <p14:creationId xmlns:p14="http://schemas.microsoft.com/office/powerpoint/2010/main" val="1528356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8688" name="Group 32"/>
          <p:cNvGraphicFramePr>
            <a:graphicFrameLocks noGrp="1"/>
          </p:cNvGraphicFramePr>
          <p:nvPr>
            <p:ph type="tbl" idx="1"/>
            <p:extLst>
              <p:ext uri="{D42A27DB-BD31-4B8C-83A1-F6EECF244321}">
                <p14:modId xmlns:p14="http://schemas.microsoft.com/office/powerpoint/2010/main" val="2025000120"/>
              </p:ext>
            </p:extLst>
          </p:nvPr>
        </p:nvGraphicFramePr>
        <p:xfrm>
          <a:off x="735495" y="318053"/>
          <a:ext cx="9188715" cy="6122401"/>
        </p:xfrm>
        <a:graphic>
          <a:graphicData uri="http://schemas.openxmlformats.org/drawingml/2006/table">
            <a:tbl>
              <a:tblPr/>
              <a:tblGrid>
                <a:gridCol w="3062905">
                  <a:extLst>
                    <a:ext uri="{9D8B030D-6E8A-4147-A177-3AD203B41FA5}">
                      <a16:colId xmlns:a16="http://schemas.microsoft.com/office/drawing/2014/main" val="20000"/>
                    </a:ext>
                  </a:extLst>
                </a:gridCol>
                <a:gridCol w="3062905">
                  <a:extLst>
                    <a:ext uri="{9D8B030D-6E8A-4147-A177-3AD203B41FA5}">
                      <a16:colId xmlns:a16="http://schemas.microsoft.com/office/drawing/2014/main" val="20001"/>
                    </a:ext>
                  </a:extLst>
                </a:gridCol>
                <a:gridCol w="3062905">
                  <a:extLst>
                    <a:ext uri="{9D8B030D-6E8A-4147-A177-3AD203B41FA5}">
                      <a16:colId xmlns:a16="http://schemas.microsoft.com/office/drawing/2014/main" val="20002"/>
                    </a:ext>
                  </a:extLst>
                </a:gridCol>
              </a:tblGrid>
              <a:tr h="1133060">
                <a:tc>
                  <a:txBody>
                    <a:bodyPr/>
                    <a:lstStyle/>
                    <a:p>
                      <a:pPr marL="0" marR="0" lvl="0" indent="0" algn="l" rtl="0" eaLnBrk="1" fontAlgn="base" latinLnBrk="0" hangingPunct="1">
                        <a:lnSpc>
                          <a:spcPct val="100000"/>
                        </a:lnSpc>
                        <a:spcBef>
                          <a:spcPct val="20000"/>
                        </a:spcBef>
                        <a:spcAft>
                          <a:spcPct val="0"/>
                        </a:spcAft>
                        <a:buClrTx/>
                        <a:buSzTx/>
                        <a:buFontTx/>
                        <a:buNone/>
                      </a:pPr>
                      <a:r>
                        <a:rPr lang="en-GB" sz="2800" b="1" i="0" u="none" strike="noStrike" cap="none" normalizeH="0" baseline="0" dirty="0">
                          <a:ln>
                            <a:noFill/>
                          </a:ln>
                          <a:solidFill>
                            <a:schemeClr val="tx1"/>
                          </a:solidFill>
                          <a:effectLst/>
                          <a:latin typeface="Arial"/>
                        </a:rPr>
                        <a:t>CYSYNIAD /</a:t>
                      </a:r>
                      <a:endParaRPr lang="en-GB" sz="2800" b="1" i="0" u="none" strike="noStrike" cap="none" normalizeH="0" baseline="0" dirty="0">
                        <a:ln>
                          <a:noFill/>
                        </a:ln>
                        <a:solidFill>
                          <a:schemeClr val="tx1"/>
                        </a:solidFill>
                        <a:effectLst/>
                        <a:latin typeface="Arial" charset="0"/>
                      </a:endParaRPr>
                    </a:p>
                    <a:p>
                      <a:pPr marL="0" marR="0" lvl="0" indent="0" algn="l" defTabSz="914400">
                        <a:lnSpc>
                          <a:spcPct val="100000"/>
                        </a:lnSpc>
                        <a:spcBef>
                          <a:spcPct val="20000"/>
                        </a:spcBef>
                        <a:spcAft>
                          <a:spcPct val="0"/>
                        </a:spcAft>
                        <a:buClrTx/>
                        <a:buSzTx/>
                        <a:buFontTx/>
                        <a:buNone/>
                        <a:tabLst/>
                      </a:pPr>
                      <a:r>
                        <a:rPr lang="en-GB" sz="2800" b="1" i="0" u="none" strike="noStrike" cap="none" normalizeH="0" baseline="0" dirty="0">
                          <a:ln>
                            <a:noFill/>
                          </a:ln>
                          <a:solidFill>
                            <a:schemeClr val="tx1"/>
                          </a:solidFill>
                          <a:effectLst/>
                          <a:latin typeface="Arial"/>
                        </a:rPr>
                        <a:t>CONCEPT</a:t>
                      </a:r>
                      <a:endParaRPr kumimoji="0" lang="en-GB" sz="2800" b="1" i="0" u="none" strike="noStrike" cap="none" normalizeH="0" baseline="0" dirty="0">
                        <a:ln>
                          <a:noFill/>
                        </a:ln>
                        <a:solidFill>
                          <a:schemeClr val="tx1"/>
                        </a:solidFill>
                        <a:effectLst/>
                        <a:latin typeface="Arial"/>
                      </a:endParaRP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a:ln>
                            <a:noFill/>
                          </a:ln>
                          <a:solidFill>
                            <a:schemeClr val="tx1"/>
                          </a:solidFill>
                          <a:effectLst/>
                          <a:latin typeface="Arial" charset="0"/>
                        </a:rPr>
                        <a:t>PIAGET</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a:ln>
                            <a:noFill/>
                          </a:ln>
                          <a:solidFill>
                            <a:schemeClr val="tx1"/>
                          </a:solidFill>
                          <a:effectLst/>
                          <a:latin typeface="Arial" charset="0"/>
                        </a:rPr>
                        <a:t>VYGOTSKY </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4296">
                <a:tc>
                  <a:txBody>
                    <a:bodyPr/>
                    <a:lstStyle/>
                    <a:p>
                      <a:pPr marL="0" marR="0" lvl="0" indent="0" algn="l" rtl="0" eaLnBrk="1" fontAlgn="base" latinLnBrk="0" hangingPunct="1">
                        <a:lnSpc>
                          <a:spcPct val="100000"/>
                        </a:lnSpc>
                        <a:spcBef>
                          <a:spcPct val="20000"/>
                        </a:spcBef>
                        <a:spcAft>
                          <a:spcPct val="0"/>
                        </a:spcAft>
                        <a:buClrTx/>
                        <a:buSzTx/>
                        <a:buFontTx/>
                        <a:buNone/>
                      </a:pPr>
                      <a:r>
                        <a:rPr lang="en-GB" sz="2000" b="0" i="0" u="none" strike="noStrike" cap="none" normalizeH="0" baseline="0" dirty="0" err="1">
                          <a:ln>
                            <a:noFill/>
                          </a:ln>
                          <a:solidFill>
                            <a:schemeClr val="tx1"/>
                          </a:solidFill>
                          <a:effectLst/>
                          <a:latin typeface="Arial"/>
                        </a:rPr>
                        <a:t>Diwylliant</a:t>
                      </a:r>
                      <a:r>
                        <a:rPr lang="en-GB" sz="2000" b="0" i="0" u="none" strike="noStrike" cap="none" normalizeH="0" baseline="0" dirty="0">
                          <a:ln>
                            <a:noFill/>
                          </a:ln>
                          <a:solidFill>
                            <a:schemeClr val="tx1"/>
                          </a:solidFill>
                          <a:effectLst/>
                          <a:latin typeface="Arial"/>
                        </a:rPr>
                        <a:t> /</a:t>
                      </a:r>
                      <a:endParaRPr lang="en-GB" sz="2000" b="0" i="0" u="none" strike="noStrike" cap="none" normalizeH="0" baseline="0" dirty="0" err="1">
                        <a:ln>
                          <a:noFill/>
                        </a:ln>
                        <a:solidFill>
                          <a:schemeClr val="tx1"/>
                        </a:solidFill>
                        <a:effectLst/>
                        <a:latin typeface="Arial" charset="0"/>
                      </a:endParaRPr>
                    </a:p>
                    <a:p>
                      <a:pPr marL="0" marR="0" lvl="0" indent="0" algn="l" defTabSz="914400">
                        <a:lnSpc>
                          <a:spcPct val="100000"/>
                        </a:lnSpc>
                        <a:spcBef>
                          <a:spcPct val="20000"/>
                        </a:spcBef>
                        <a:spcAft>
                          <a:spcPct val="0"/>
                        </a:spcAft>
                        <a:buClrTx/>
                        <a:buSzTx/>
                        <a:buFontTx/>
                        <a:buNone/>
                        <a:tabLst/>
                      </a:pPr>
                      <a:r>
                        <a:rPr lang="en-GB" sz="2000" b="0" i="0" u="none" strike="noStrike" cap="none" normalizeH="0" baseline="0" dirty="0">
                          <a:ln>
                            <a:noFill/>
                          </a:ln>
                          <a:solidFill>
                            <a:schemeClr val="tx1"/>
                          </a:solidFill>
                          <a:effectLst/>
                          <a:latin typeface="Arial"/>
                        </a:rPr>
                        <a:t>Culture</a:t>
                      </a:r>
                      <a:endParaRPr kumimoji="0" lang="en-GB" sz="2000" b="0" i="0" u="none" strike="noStrike" cap="none" normalizeH="0" baseline="0" dirty="0">
                        <a:ln>
                          <a:noFill/>
                        </a:ln>
                        <a:solidFill>
                          <a:schemeClr val="tx1"/>
                        </a:solidFill>
                        <a:effectLst/>
                        <a:latin typeface="Arial"/>
                      </a:endParaRP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677029">
                <a:tc>
                  <a:txBody>
                    <a:bodyPr/>
                    <a:lstStyle/>
                    <a:p>
                      <a:pPr marL="0" marR="0" lvl="0" indent="0" algn="l" rtl="0" eaLnBrk="1" fontAlgn="base" latinLnBrk="0" hangingPunct="1">
                        <a:lnSpc>
                          <a:spcPct val="100000"/>
                        </a:lnSpc>
                        <a:spcBef>
                          <a:spcPct val="20000"/>
                        </a:spcBef>
                        <a:spcAft>
                          <a:spcPct val="0"/>
                        </a:spcAft>
                        <a:buClrTx/>
                        <a:buSzTx/>
                        <a:buFontTx/>
                        <a:buNone/>
                      </a:pPr>
                      <a:r>
                        <a:rPr lang="en-GB" sz="2000" b="0" i="0" u="none" strike="noStrike" cap="none" normalizeH="0" baseline="0" dirty="0">
                          <a:ln>
                            <a:noFill/>
                          </a:ln>
                          <a:solidFill>
                            <a:schemeClr val="tx1"/>
                          </a:solidFill>
                          <a:effectLst/>
                          <a:latin typeface="Arial"/>
                        </a:rPr>
                        <a:t>Y </a:t>
                      </a:r>
                      <a:r>
                        <a:rPr lang="en-GB" sz="2000" b="0" i="0" u="none" strike="noStrike" cap="none" normalizeH="0" baseline="0" dirty="0" err="1">
                          <a:ln>
                            <a:noFill/>
                          </a:ln>
                          <a:solidFill>
                            <a:schemeClr val="tx1"/>
                          </a:solidFill>
                          <a:effectLst/>
                          <a:latin typeface="Arial"/>
                        </a:rPr>
                        <a:t>byd</a:t>
                      </a:r>
                      <a:r>
                        <a:rPr lang="en-GB" sz="2000" b="0" i="0" u="none" strike="noStrike" cap="none" normalizeH="0" baseline="0" dirty="0">
                          <a:ln>
                            <a:noFill/>
                          </a:ln>
                          <a:solidFill>
                            <a:schemeClr val="tx1"/>
                          </a:solidFill>
                          <a:effectLst/>
                          <a:latin typeface="Arial"/>
                        </a:rPr>
                        <a:t> </a:t>
                      </a:r>
                      <a:r>
                        <a:rPr lang="en-GB" sz="2000" b="0" i="0" u="none" strike="noStrike" cap="none" normalizeH="0" baseline="0" dirty="0" err="1">
                          <a:ln>
                            <a:noFill/>
                          </a:ln>
                          <a:solidFill>
                            <a:schemeClr val="tx1"/>
                          </a:solidFill>
                          <a:effectLst/>
                          <a:latin typeface="Arial"/>
                        </a:rPr>
                        <a:t>cymdeithasol</a:t>
                      </a:r>
                      <a:r>
                        <a:rPr lang="en-GB" sz="2000" b="0" i="0" u="none" strike="noStrike" cap="none" normalizeH="0" baseline="0" dirty="0">
                          <a:ln>
                            <a:noFill/>
                          </a:ln>
                          <a:solidFill>
                            <a:schemeClr val="tx1"/>
                          </a:solidFill>
                          <a:effectLst/>
                          <a:latin typeface="Arial"/>
                        </a:rPr>
                        <a:t>: </a:t>
                      </a:r>
                      <a:r>
                        <a:rPr lang="en-GB" sz="2000" b="0" i="0" u="none" strike="noStrike" cap="none" normalizeH="0" baseline="0" dirty="0" err="1">
                          <a:ln>
                            <a:noFill/>
                          </a:ln>
                          <a:solidFill>
                            <a:schemeClr val="tx1"/>
                          </a:solidFill>
                          <a:effectLst/>
                          <a:latin typeface="Arial"/>
                        </a:rPr>
                        <a:t>datblygiad</a:t>
                      </a:r>
                      <a:r>
                        <a:rPr lang="en-GB" sz="2000" b="0" i="0" u="none" strike="noStrike" cap="none" normalizeH="0" baseline="0" dirty="0">
                          <a:ln>
                            <a:noFill/>
                          </a:ln>
                          <a:solidFill>
                            <a:schemeClr val="tx1"/>
                          </a:solidFill>
                          <a:effectLst/>
                          <a:latin typeface="Arial"/>
                        </a:rPr>
                        <a:t> </a:t>
                      </a:r>
                      <a:r>
                        <a:rPr lang="en-GB" sz="2000" b="0" i="0" u="none" strike="noStrike" cap="none" normalizeH="0" baseline="0" dirty="0" err="1">
                          <a:ln>
                            <a:noFill/>
                          </a:ln>
                          <a:solidFill>
                            <a:schemeClr val="tx1"/>
                          </a:solidFill>
                          <a:effectLst/>
                          <a:latin typeface="Arial"/>
                        </a:rPr>
                        <a:t>gwybyddol</a:t>
                      </a:r>
                      <a:r>
                        <a:rPr lang="en-GB" sz="2000" b="0" i="0" u="none" strike="noStrike" cap="none" normalizeH="0" baseline="0" dirty="0">
                          <a:ln>
                            <a:noFill/>
                          </a:ln>
                          <a:solidFill>
                            <a:schemeClr val="tx1"/>
                          </a:solidFill>
                          <a:effectLst/>
                          <a:latin typeface="Arial"/>
                        </a:rPr>
                        <a:t> /</a:t>
                      </a:r>
                      <a:endParaRPr lang="en-US" dirty="0" err="1"/>
                    </a:p>
                    <a:p>
                      <a:pPr marL="0" marR="0" lvl="0" indent="0" algn="l">
                        <a:lnSpc>
                          <a:spcPct val="100000"/>
                        </a:lnSpc>
                        <a:spcBef>
                          <a:spcPct val="20000"/>
                        </a:spcBef>
                        <a:spcAft>
                          <a:spcPct val="0"/>
                        </a:spcAft>
                        <a:buClrTx/>
                        <a:buSzTx/>
                        <a:buFontTx/>
                        <a:buNone/>
                      </a:pPr>
                      <a:r>
                        <a:rPr lang="en-GB" sz="2000" b="0" i="0" u="none" strike="noStrike" cap="none" normalizeH="0" baseline="0" dirty="0">
                          <a:ln>
                            <a:noFill/>
                          </a:ln>
                          <a:solidFill>
                            <a:schemeClr val="tx1"/>
                          </a:solidFill>
                          <a:effectLst/>
                          <a:latin typeface="Arial"/>
                        </a:rPr>
                        <a:t>The</a:t>
                      </a:r>
                      <a:r>
                        <a:rPr kumimoji="0" lang="en-GB" sz="2000" b="0" i="0" u="none" strike="noStrike" cap="none" normalizeH="0" baseline="0" dirty="0">
                          <a:ln>
                            <a:noFill/>
                          </a:ln>
                          <a:solidFill>
                            <a:schemeClr val="tx1"/>
                          </a:solidFill>
                          <a:effectLst/>
                          <a:latin typeface="Arial"/>
                        </a:rPr>
                        <a:t> social world: cognitive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09430">
                <a:tc>
                  <a:txBody>
                    <a:bodyPr/>
                    <a:lstStyle/>
                    <a:p>
                      <a:pPr marL="0" marR="0" lvl="0" indent="0" algn="l" rtl="0" eaLnBrk="1" fontAlgn="base" latinLnBrk="0" hangingPunct="1">
                        <a:lnSpc>
                          <a:spcPct val="100000"/>
                        </a:lnSpc>
                        <a:spcBef>
                          <a:spcPct val="20000"/>
                        </a:spcBef>
                        <a:spcAft>
                          <a:spcPct val="0"/>
                        </a:spcAft>
                        <a:buClrTx/>
                        <a:buSzTx/>
                        <a:buFontTx/>
                        <a:buNone/>
                      </a:pPr>
                      <a:r>
                        <a:rPr lang="en-GB" sz="2000" b="0" i="0" u="none" strike="noStrike" cap="none" normalizeH="0" baseline="0" dirty="0" err="1">
                          <a:ln>
                            <a:noFill/>
                          </a:ln>
                          <a:solidFill>
                            <a:schemeClr val="tx1"/>
                          </a:solidFill>
                          <a:effectLst/>
                          <a:latin typeface="Arial"/>
                        </a:rPr>
                        <a:t>Datblyiad</a:t>
                      </a:r>
                      <a:r>
                        <a:rPr lang="en-GB" sz="2000" b="0" i="0" u="none" strike="noStrike" cap="none" normalizeH="0" baseline="0" dirty="0">
                          <a:ln>
                            <a:noFill/>
                          </a:ln>
                          <a:solidFill>
                            <a:schemeClr val="tx1"/>
                          </a:solidFill>
                          <a:effectLst/>
                          <a:latin typeface="Arial"/>
                        </a:rPr>
                        <a:t> </a:t>
                      </a:r>
                      <a:r>
                        <a:rPr lang="en-GB" sz="2000" b="0" i="0" u="none" strike="noStrike" cap="none" normalizeH="0" baseline="0" dirty="0" err="1">
                          <a:ln>
                            <a:noFill/>
                          </a:ln>
                          <a:solidFill>
                            <a:schemeClr val="tx1"/>
                          </a:solidFill>
                          <a:effectLst/>
                          <a:latin typeface="Arial"/>
                        </a:rPr>
                        <a:t>cymdeithasol</a:t>
                      </a:r>
                      <a:r>
                        <a:rPr lang="en-GB" sz="2000" b="0" i="0" u="none" strike="noStrike" cap="none" normalizeH="0" baseline="0" dirty="0">
                          <a:ln>
                            <a:noFill/>
                          </a:ln>
                          <a:solidFill>
                            <a:schemeClr val="tx1"/>
                          </a:solidFill>
                          <a:effectLst/>
                          <a:latin typeface="Arial"/>
                        </a:rPr>
                        <a:t> /</a:t>
                      </a:r>
                      <a:endParaRPr lang="en-US" dirty="0" err="1"/>
                    </a:p>
                    <a:p>
                      <a:pPr marL="0" marR="0" lvl="0" indent="0" algn="l">
                        <a:lnSpc>
                          <a:spcPct val="100000"/>
                        </a:lnSpc>
                        <a:spcBef>
                          <a:spcPct val="20000"/>
                        </a:spcBef>
                        <a:spcAft>
                          <a:spcPct val="0"/>
                        </a:spcAft>
                        <a:buClrTx/>
                        <a:buSzTx/>
                        <a:buFontTx/>
                        <a:buNone/>
                      </a:pPr>
                      <a:r>
                        <a:rPr lang="en-GB" sz="2000" b="0" i="0" u="none" strike="noStrike" cap="none" normalizeH="0" baseline="0" dirty="0">
                          <a:ln>
                            <a:noFill/>
                          </a:ln>
                          <a:solidFill>
                            <a:schemeClr val="tx1"/>
                          </a:solidFill>
                          <a:effectLst/>
                          <a:latin typeface="Arial"/>
                        </a:rPr>
                        <a:t>Social</a:t>
                      </a:r>
                      <a:r>
                        <a:rPr kumimoji="0" lang="en-GB" sz="2000" b="0" i="0" u="none" strike="noStrike" cap="none" normalizeH="0" baseline="0" dirty="0">
                          <a:ln>
                            <a:noFill/>
                          </a:ln>
                          <a:solidFill>
                            <a:schemeClr val="tx1"/>
                          </a:solidFill>
                          <a:effectLst/>
                          <a:latin typeface="Arial"/>
                        </a:rPr>
                        <a:t>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842639">
                <a:tc>
                  <a:txBody>
                    <a:bodyPr/>
                    <a:lstStyle/>
                    <a:p>
                      <a:pPr marL="0" marR="0" lvl="0" indent="0" algn="l">
                        <a:lnSpc>
                          <a:spcPct val="100000"/>
                        </a:lnSpc>
                        <a:spcBef>
                          <a:spcPct val="20000"/>
                        </a:spcBef>
                        <a:spcAft>
                          <a:spcPct val="0"/>
                        </a:spcAft>
                        <a:buClrTx/>
                        <a:buSzTx/>
                        <a:buFontTx/>
                        <a:buNone/>
                      </a:pPr>
                      <a:r>
                        <a:rPr lang="en-GB" sz="2000" b="0" i="0" u="none" strike="noStrike" cap="none" normalizeH="0" baseline="0" dirty="0">
                          <a:ln>
                            <a:noFill/>
                          </a:ln>
                          <a:solidFill>
                            <a:schemeClr val="tx1"/>
                          </a:solidFill>
                          <a:effectLst/>
                          <a:latin typeface="Arial"/>
                        </a:rPr>
                        <a:t>Iaith /</a:t>
                      </a:r>
                      <a:endParaRPr lang="en-GB" sz="2000" b="0" i="0" u="none" strike="noStrike" cap="none" normalizeH="0" baseline="0" dirty="0">
                        <a:ln>
                          <a:noFill/>
                        </a:ln>
                        <a:solidFill>
                          <a:schemeClr val="tx1"/>
                        </a:solidFill>
                        <a:effectLst/>
                        <a:latin typeface="Arial" charset="0"/>
                      </a:endParaRPr>
                    </a:p>
                    <a:p>
                      <a:pPr marL="0" marR="0" lvl="0" indent="0" algn="l">
                        <a:lnSpc>
                          <a:spcPct val="100000"/>
                        </a:lnSpc>
                        <a:spcBef>
                          <a:spcPct val="20000"/>
                        </a:spcBef>
                        <a:spcAft>
                          <a:spcPct val="0"/>
                        </a:spcAft>
                        <a:buClrTx/>
                        <a:buSzTx/>
                        <a:buFontTx/>
                        <a:buNone/>
                      </a:pPr>
                      <a:r>
                        <a:rPr lang="en-GB" sz="2000" b="0" i="0" u="none" strike="noStrike" cap="none" normalizeH="0" baseline="0" dirty="0">
                          <a:ln>
                            <a:noFill/>
                          </a:ln>
                          <a:solidFill>
                            <a:schemeClr val="tx1"/>
                          </a:solidFill>
                          <a:effectLst/>
                          <a:latin typeface="Arial"/>
                        </a:rPr>
                        <a:t>Language </a:t>
                      </a:r>
                      <a:endParaRPr kumimoji="0" lang="en-GB" sz="2000" b="0" i="0" u="none" strike="noStrike" cap="none" normalizeH="0" baseline="0" dirty="0">
                        <a:ln>
                          <a:noFill/>
                        </a:ln>
                        <a:solidFill>
                          <a:schemeClr val="tx1"/>
                        </a:solidFill>
                        <a:effectLst/>
                        <a:latin typeface="Arial"/>
                      </a:endParaRP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75947">
                <a:tc>
                  <a:txBody>
                    <a:bodyPr/>
                    <a:lstStyle/>
                    <a:p>
                      <a:pPr marL="0" marR="0" lvl="0" indent="0" algn="l" rtl="0" eaLnBrk="1" fontAlgn="base" latinLnBrk="0" hangingPunct="1">
                        <a:lnSpc>
                          <a:spcPct val="100000"/>
                        </a:lnSpc>
                        <a:spcBef>
                          <a:spcPct val="20000"/>
                        </a:spcBef>
                        <a:spcAft>
                          <a:spcPct val="0"/>
                        </a:spcAft>
                        <a:buClrTx/>
                        <a:buSzTx/>
                        <a:buFontTx/>
                        <a:buNone/>
                      </a:pPr>
                      <a:r>
                        <a:rPr lang="en-GB" sz="2000" b="0" i="0" u="none" strike="noStrike" cap="none" normalizeH="0" baseline="0" dirty="0" err="1">
                          <a:ln>
                            <a:noFill/>
                          </a:ln>
                          <a:solidFill>
                            <a:schemeClr val="tx1"/>
                          </a:solidFill>
                          <a:effectLst/>
                          <a:latin typeface="Arial"/>
                        </a:rPr>
                        <a:t>Datrys</a:t>
                      </a:r>
                      <a:r>
                        <a:rPr lang="en-GB" sz="2000" b="0" i="0" u="none" strike="noStrike" cap="none" normalizeH="0" baseline="0" dirty="0">
                          <a:ln>
                            <a:noFill/>
                          </a:ln>
                          <a:solidFill>
                            <a:schemeClr val="tx1"/>
                          </a:solidFill>
                          <a:effectLst/>
                          <a:latin typeface="Arial"/>
                        </a:rPr>
                        <a:t> </a:t>
                      </a:r>
                      <a:r>
                        <a:rPr lang="en-GB" sz="2000" b="0" i="0" u="none" strike="noStrike" cap="none" normalizeH="0" baseline="0" dirty="0" err="1">
                          <a:ln>
                            <a:noFill/>
                          </a:ln>
                          <a:solidFill>
                            <a:schemeClr val="tx1"/>
                          </a:solidFill>
                          <a:effectLst/>
                          <a:latin typeface="Arial"/>
                        </a:rPr>
                        <a:t>problemau</a:t>
                      </a:r>
                      <a:r>
                        <a:rPr lang="en-GB" sz="2000" b="0" i="0" u="none" strike="noStrike" cap="none" normalizeH="0" baseline="0" dirty="0">
                          <a:ln>
                            <a:noFill/>
                          </a:ln>
                          <a:solidFill>
                            <a:schemeClr val="tx1"/>
                          </a:solidFill>
                          <a:effectLst/>
                          <a:latin typeface="Arial"/>
                        </a:rPr>
                        <a:t> / Problem </a:t>
                      </a:r>
                      <a:r>
                        <a:rPr kumimoji="0" lang="en-GB" sz="2000" b="0" i="0" u="none" strike="noStrike" cap="none" normalizeH="0" baseline="0" dirty="0">
                          <a:ln>
                            <a:noFill/>
                          </a:ln>
                          <a:solidFill>
                            <a:schemeClr val="tx1"/>
                          </a:solidFill>
                          <a:effectLst/>
                          <a:latin typeface="Arial"/>
                        </a:rPr>
                        <a:t>solving</a:t>
                      </a:r>
                      <a:r>
                        <a:rPr lang="en-GB" sz="2000" b="0" i="0" u="none" strike="noStrike" cap="none" normalizeH="0" baseline="0" dirty="0">
                          <a:ln>
                            <a:noFill/>
                          </a:ln>
                          <a:solidFill>
                            <a:schemeClr val="tx1"/>
                          </a:solidFill>
                          <a:effectLst/>
                          <a:latin typeface="Arial"/>
                        </a:rPr>
                        <a:t> </a:t>
                      </a:r>
                      <a:endParaRPr kumimoji="0" lang="en-GB" sz="2000" b="0" i="0" u="none" strike="noStrike" cap="none" normalizeH="0" baseline="0" dirty="0">
                        <a:ln>
                          <a:noFill/>
                        </a:ln>
                        <a:solidFill>
                          <a:schemeClr val="tx1"/>
                        </a:solidFill>
                        <a:effectLst/>
                        <a:latin typeface="Arial" charset="0"/>
                      </a:endParaRP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endParaRPr lang="en-GB" dirty="0"/>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3576385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GB"/>
          </a:p>
        </p:txBody>
      </p:sp>
      <p:graphicFrame>
        <p:nvGraphicFramePr>
          <p:cNvPr id="198688" name="Group 32"/>
          <p:cNvGraphicFramePr>
            <a:graphicFrameLocks noGrp="1"/>
          </p:cNvGraphicFramePr>
          <p:nvPr>
            <p:ph type="tbl" idx="1"/>
            <p:extLst>
              <p:ext uri="{D42A27DB-BD31-4B8C-83A1-F6EECF244321}">
                <p14:modId xmlns:p14="http://schemas.microsoft.com/office/powerpoint/2010/main" val="486098003"/>
              </p:ext>
            </p:extLst>
          </p:nvPr>
        </p:nvGraphicFramePr>
        <p:xfrm>
          <a:off x="775252" y="848139"/>
          <a:ext cx="9761601" cy="5822227"/>
        </p:xfrm>
        <a:graphic>
          <a:graphicData uri="http://schemas.openxmlformats.org/drawingml/2006/table">
            <a:tbl>
              <a:tblPr/>
              <a:tblGrid>
                <a:gridCol w="3508513">
                  <a:extLst>
                    <a:ext uri="{9D8B030D-6E8A-4147-A177-3AD203B41FA5}">
                      <a16:colId xmlns:a16="http://schemas.microsoft.com/office/drawing/2014/main" val="20000"/>
                    </a:ext>
                  </a:extLst>
                </a:gridCol>
                <a:gridCol w="3190460">
                  <a:extLst>
                    <a:ext uri="{9D8B030D-6E8A-4147-A177-3AD203B41FA5}">
                      <a16:colId xmlns:a16="http://schemas.microsoft.com/office/drawing/2014/main" val="20001"/>
                    </a:ext>
                  </a:extLst>
                </a:gridCol>
                <a:gridCol w="3062628">
                  <a:extLst>
                    <a:ext uri="{9D8B030D-6E8A-4147-A177-3AD203B41FA5}">
                      <a16:colId xmlns:a16="http://schemas.microsoft.com/office/drawing/2014/main" val="20002"/>
                    </a:ext>
                  </a:extLst>
                </a:gridCol>
              </a:tblGrid>
              <a:tr h="9273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a:ln>
                            <a:noFill/>
                          </a:ln>
                          <a:solidFill>
                            <a:schemeClr val="tx1"/>
                          </a:solidFill>
                          <a:effectLst/>
                          <a:latin typeface="Arial" charset="0"/>
                        </a:rPr>
                        <a:t>CONCEPT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a:ln>
                            <a:noFill/>
                          </a:ln>
                          <a:solidFill>
                            <a:schemeClr val="tx1"/>
                          </a:solidFill>
                          <a:effectLst/>
                          <a:latin typeface="Arial" charset="0"/>
                        </a:rPr>
                        <a:t>PIAGET</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dirty="0">
                          <a:ln>
                            <a:noFill/>
                          </a:ln>
                          <a:solidFill>
                            <a:schemeClr val="tx1"/>
                          </a:solidFill>
                          <a:effectLst/>
                          <a:latin typeface="Arial" charset="0"/>
                        </a:rPr>
                        <a:t>VYGOTSKY </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3048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Culture</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One influence on development</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The main focus of development</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416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The social world: cognitive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The main development is within child</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Led by the social world</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939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Social development</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Hierarchical stages</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Complex roles in interactive activities</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00606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Language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Very little consideration of language</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One of the main developmental tools</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9273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Problem solving </a:t>
                      </a:r>
                    </a:p>
                  </a:txBody>
                  <a:tcPr marT="45730" marB="4573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An individual independent process</a:t>
                      </a:r>
                    </a:p>
                  </a:txBody>
                  <a:tcPr marT="45730" marB="4573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000" b="0" i="0" u="none" strike="noStrike" cap="none" normalizeH="0" baseline="0" dirty="0">
                          <a:ln>
                            <a:noFill/>
                          </a:ln>
                          <a:solidFill>
                            <a:schemeClr val="tx1"/>
                          </a:solidFill>
                          <a:effectLst/>
                          <a:latin typeface="Arial" charset="0"/>
                        </a:rPr>
                        <a:t>Interactive process</a:t>
                      </a:r>
                    </a:p>
                  </a:txBody>
                  <a:tcPr marT="45730" marB="4573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990976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3"/>
          <p:cNvSpPr>
            <a:spLocks noGrp="1"/>
          </p:cNvSpPr>
          <p:nvPr>
            <p:ph type="title"/>
          </p:nvPr>
        </p:nvSpPr>
        <p:spPr>
          <a:xfrm>
            <a:off x="116646" y="703811"/>
            <a:ext cx="10270769" cy="1320800"/>
          </a:xfrm>
        </p:spPr>
        <p:txBody>
          <a:bodyPr vert="horz" lIns="91440" tIns="45720" rIns="91440" bIns="45720" rtlCol="0" anchor="t">
            <a:noAutofit/>
          </a:bodyPr>
          <a:lstStyle/>
          <a:p>
            <a:r>
              <a:rPr lang="en-US" altLang="en-US" sz="2800" dirty="0"/>
              <a:t>Oes </a:t>
            </a:r>
            <a:r>
              <a:rPr lang="en-US" altLang="en-US" sz="2800" dirty="0" err="1"/>
              <a:t>tebygrwydd</a:t>
            </a:r>
            <a:r>
              <a:rPr lang="en-US" altLang="en-US" sz="2800" dirty="0"/>
              <a:t> </a:t>
            </a:r>
            <a:r>
              <a:rPr lang="en-US" altLang="en-US" sz="2800" dirty="0" err="1"/>
              <a:t>rhwng</a:t>
            </a:r>
            <a:r>
              <a:rPr lang="en-US" altLang="en-US" sz="2800" dirty="0"/>
              <a:t> </a:t>
            </a:r>
            <a:r>
              <a:rPr lang="en-US" altLang="en-US" sz="2800" dirty="0" err="1"/>
              <a:t>damcaniaethau</a:t>
            </a:r>
            <a:r>
              <a:rPr lang="en-US" altLang="en-US" sz="2800" dirty="0"/>
              <a:t> Piaget a Vygotsky?</a:t>
            </a:r>
            <a:br>
              <a:rPr lang="en-US" altLang="en-US" sz="2800" dirty="0"/>
            </a:br>
            <a:br>
              <a:rPr lang="en-US" altLang="en-US" sz="2800" dirty="0"/>
            </a:br>
            <a:r>
              <a:rPr lang="en-US" altLang="en-US" sz="2800" dirty="0"/>
              <a:t>Do Piaget and Vygotsky’s theories have anything in common?</a:t>
            </a:r>
            <a:endParaRPr lang="en-GB" altLang="en-US" sz="2800" dirty="0"/>
          </a:p>
        </p:txBody>
      </p:sp>
      <p:sp>
        <p:nvSpPr>
          <p:cNvPr id="58371" name="Content Placeholder 4"/>
          <p:cNvSpPr>
            <a:spLocks noGrp="1"/>
          </p:cNvSpPr>
          <p:nvPr>
            <p:ph sz="half" idx="1"/>
          </p:nvPr>
        </p:nvSpPr>
        <p:spPr>
          <a:xfrm>
            <a:off x="538789" y="2598393"/>
            <a:ext cx="4184035" cy="3880772"/>
          </a:xfrm>
        </p:spPr>
        <p:txBody>
          <a:bodyPr/>
          <a:lstStyle/>
          <a:p>
            <a:r>
              <a:rPr lang="en-US" altLang="en-US" dirty="0"/>
              <a:t>Y </a:t>
            </a:r>
            <a:r>
              <a:rPr lang="en-US" altLang="en-US" dirty="0" err="1"/>
              <a:t>ddau</a:t>
            </a:r>
            <a:r>
              <a:rPr lang="en-US" altLang="en-US" dirty="0"/>
              <a:t> </a:t>
            </a:r>
            <a:r>
              <a:rPr lang="en-US" altLang="en-US" dirty="0" err="1"/>
              <a:t>yn</a:t>
            </a:r>
            <a:r>
              <a:rPr lang="en-US" altLang="en-US" dirty="0"/>
              <a:t> </a:t>
            </a:r>
            <a:r>
              <a:rPr lang="en-US" altLang="en-US" dirty="0" err="1"/>
              <a:t>gweld</a:t>
            </a:r>
            <a:r>
              <a:rPr lang="en-US" altLang="en-US" dirty="0"/>
              <a:t> bod </a:t>
            </a:r>
            <a:r>
              <a:rPr lang="en-US" altLang="en-US" dirty="0" err="1"/>
              <a:t>rôl</a:t>
            </a:r>
            <a:r>
              <a:rPr lang="en-US" altLang="en-US" dirty="0"/>
              <a:t> </a:t>
            </a:r>
            <a:r>
              <a:rPr lang="en-US" altLang="en-US" dirty="0" err="1"/>
              <a:t>gan</a:t>
            </a:r>
            <a:r>
              <a:rPr lang="en-US" altLang="en-US" dirty="0"/>
              <a:t> </a:t>
            </a:r>
            <a:r>
              <a:rPr lang="en-US" altLang="en-US" dirty="0" err="1"/>
              <a:t>aeddfediant</a:t>
            </a:r>
            <a:endParaRPr lang="en-US" altLang="en-US" dirty="0"/>
          </a:p>
          <a:p>
            <a:r>
              <a:rPr lang="en-US" altLang="en-US" dirty="0"/>
              <a:t>Y </a:t>
            </a:r>
            <a:r>
              <a:rPr lang="en-US" altLang="en-US" dirty="0" err="1"/>
              <a:t>ddau</a:t>
            </a:r>
            <a:r>
              <a:rPr lang="en-US" altLang="en-US" dirty="0"/>
              <a:t> â </a:t>
            </a:r>
            <a:r>
              <a:rPr lang="en-US" altLang="en-US" dirty="0" err="1"/>
              <a:t>diddordeb</a:t>
            </a:r>
            <a:r>
              <a:rPr lang="en-US" altLang="en-US" dirty="0"/>
              <a:t> </a:t>
            </a:r>
            <a:r>
              <a:rPr lang="en-US" altLang="en-US" dirty="0" err="1"/>
              <a:t>mewn</a:t>
            </a:r>
            <a:r>
              <a:rPr lang="en-US" altLang="en-US" dirty="0"/>
              <a:t> </a:t>
            </a:r>
            <a:r>
              <a:rPr lang="en-US" altLang="en-US" dirty="0" err="1"/>
              <a:t>galluoedd</a:t>
            </a:r>
            <a:r>
              <a:rPr lang="en-US" altLang="en-US" dirty="0"/>
              <a:t> </a:t>
            </a:r>
            <a:r>
              <a:rPr lang="en-US" altLang="en-US" dirty="0" err="1"/>
              <a:t>gwybyddol</a:t>
            </a:r>
            <a:endParaRPr lang="en-US" altLang="en-US" dirty="0"/>
          </a:p>
          <a:p>
            <a:pPr lvl="1"/>
            <a:r>
              <a:rPr lang="en-US" altLang="en-US" dirty="0"/>
              <a:t>Piaget – </a:t>
            </a:r>
            <a:r>
              <a:rPr lang="en-US" altLang="en-US" dirty="0" err="1"/>
              <a:t>cyfnodau</a:t>
            </a:r>
            <a:endParaRPr lang="en-US" altLang="en-US" dirty="0"/>
          </a:p>
          <a:p>
            <a:pPr lvl="1"/>
            <a:r>
              <a:rPr lang="en-US" altLang="en-US" dirty="0" err="1"/>
              <a:t>Vygostsky</a:t>
            </a:r>
            <a:r>
              <a:rPr lang="en-US" altLang="en-US" dirty="0"/>
              <a:t> - PDP</a:t>
            </a:r>
          </a:p>
          <a:p>
            <a:endParaRPr lang="en-US" altLang="en-US" dirty="0"/>
          </a:p>
        </p:txBody>
      </p:sp>
      <p:sp>
        <p:nvSpPr>
          <p:cNvPr id="58372" name="Content Placeholder 5"/>
          <p:cNvSpPr>
            <a:spLocks noGrp="1"/>
          </p:cNvSpPr>
          <p:nvPr>
            <p:ph sz="half" idx="2"/>
          </p:nvPr>
        </p:nvSpPr>
        <p:spPr>
          <a:xfrm>
            <a:off x="5250683" y="2071920"/>
            <a:ext cx="4184034" cy="3880773"/>
          </a:xfrm>
        </p:spPr>
        <p:txBody>
          <a:bodyPr/>
          <a:lstStyle/>
          <a:p>
            <a:pPr marL="0" indent="0">
              <a:buNone/>
            </a:pPr>
            <a:endParaRPr lang="en-GB" altLang="en-US" dirty="0"/>
          </a:p>
          <a:p>
            <a:r>
              <a:rPr lang="en-GB" altLang="en-US" dirty="0"/>
              <a:t>Both theories see a role for maturation </a:t>
            </a:r>
          </a:p>
          <a:p>
            <a:r>
              <a:rPr lang="en-GB" altLang="en-US" dirty="0"/>
              <a:t>Both interested in changes in cognitive abilities </a:t>
            </a:r>
          </a:p>
          <a:p>
            <a:pPr lvl="1"/>
            <a:r>
              <a:rPr lang="en-GB" altLang="en-US" dirty="0"/>
              <a:t>Piaget – stages;</a:t>
            </a:r>
          </a:p>
          <a:p>
            <a:pPr lvl="1"/>
            <a:r>
              <a:rPr lang="en-GB" altLang="en-US" dirty="0"/>
              <a:t>Vygotsky – ZPD</a:t>
            </a:r>
          </a:p>
          <a:p>
            <a:endParaRPr lang="en-GB" altLang="en-US" dirty="0"/>
          </a:p>
        </p:txBody>
      </p:sp>
      <p:pic>
        <p:nvPicPr>
          <p:cNvPr id="58373"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4237" y="5085184"/>
            <a:ext cx="2339975" cy="1629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09551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r>
              <a:rPr lang="en-US" altLang="en-US"/>
              <a:t>Piaget v Vygotsky</a:t>
            </a:r>
            <a:endParaRPr lang="en-US" altLang="en-US" dirty="0"/>
          </a:p>
        </p:txBody>
      </p:sp>
      <p:sp>
        <p:nvSpPr>
          <p:cNvPr id="59395" name="Content Placeholder 2"/>
          <p:cNvSpPr>
            <a:spLocks noGrp="1"/>
          </p:cNvSpPr>
          <p:nvPr>
            <p:ph sz="half" idx="1"/>
          </p:nvPr>
        </p:nvSpPr>
        <p:spPr/>
        <p:txBody>
          <a:bodyPr vert="horz" lIns="91440" tIns="45720" rIns="91440" bIns="45720" rtlCol="0" anchor="t">
            <a:normAutofit/>
          </a:bodyPr>
          <a:lstStyle/>
          <a:p>
            <a:r>
              <a:rPr lang="en-US" altLang="en-US" dirty="0"/>
              <a:t>Y </a:t>
            </a:r>
            <a:r>
              <a:rPr lang="en-US" altLang="en-US" dirty="0" err="1"/>
              <a:t>ddau</a:t>
            </a:r>
            <a:r>
              <a:rPr lang="en-US" altLang="en-US" dirty="0"/>
              <a:t> </a:t>
            </a:r>
            <a:r>
              <a:rPr lang="en-US" altLang="en-US" dirty="0" err="1"/>
              <a:t>yn</a:t>
            </a:r>
            <a:r>
              <a:rPr lang="en-US" altLang="en-US" dirty="0"/>
              <a:t> </a:t>
            </a:r>
            <a:r>
              <a:rPr lang="en-US" altLang="en-US" dirty="0" err="1"/>
              <a:t>cydnabod</a:t>
            </a:r>
            <a:r>
              <a:rPr lang="en-US" altLang="en-US" dirty="0"/>
              <a:t> </a:t>
            </a:r>
            <a:r>
              <a:rPr lang="en-US" altLang="en-US" dirty="0" err="1"/>
              <a:t>pwysigrwydd</a:t>
            </a:r>
            <a:r>
              <a:rPr lang="en-US" altLang="en-US" dirty="0"/>
              <a:t> </a:t>
            </a:r>
            <a:r>
              <a:rPr lang="en-US" altLang="en-US" dirty="0" err="1"/>
              <a:t>rhyngweithio</a:t>
            </a:r>
          </a:p>
          <a:p>
            <a:pPr lvl="1"/>
            <a:r>
              <a:rPr lang="en-US" altLang="en-US" dirty="0"/>
              <a:t>Piaget - </a:t>
            </a:r>
            <a:r>
              <a:rPr lang="en-US" altLang="en-US" dirty="0" err="1"/>
              <a:t>rhyngweithio</a:t>
            </a:r>
            <a:r>
              <a:rPr lang="en-US" altLang="en-US" dirty="0"/>
              <a:t> </a:t>
            </a:r>
            <a:r>
              <a:rPr lang="en-US" altLang="en-US" dirty="0" err="1"/>
              <a:t>rhwng</a:t>
            </a:r>
            <a:r>
              <a:rPr lang="en-US" altLang="en-US" dirty="0"/>
              <a:t>  </a:t>
            </a:r>
            <a:r>
              <a:rPr lang="en-US" altLang="en-US" dirty="0" err="1"/>
              <a:t>plentyn</a:t>
            </a:r>
            <a:r>
              <a:rPr lang="en-US" altLang="en-US" dirty="0"/>
              <a:t> </a:t>
            </a:r>
            <a:r>
              <a:rPr lang="en-US" altLang="en-US" dirty="0" err="1"/>
              <a:t>â’r</a:t>
            </a:r>
            <a:r>
              <a:rPr lang="en-US" altLang="en-US" dirty="0"/>
              <a:t> </a:t>
            </a:r>
            <a:r>
              <a:rPr lang="en-US" altLang="en-US" dirty="0" err="1"/>
              <a:t>amgylchedd</a:t>
            </a:r>
            <a:endParaRPr lang="en-US" altLang="en-US" dirty="0"/>
          </a:p>
          <a:p>
            <a:pPr lvl="1"/>
            <a:r>
              <a:rPr lang="en-US" altLang="en-US" dirty="0"/>
              <a:t>Vygotsky - </a:t>
            </a:r>
            <a:r>
              <a:rPr lang="en-US" altLang="en-US" dirty="0" err="1"/>
              <a:t>rhyngweithio</a:t>
            </a:r>
            <a:r>
              <a:rPr lang="en-US" altLang="en-US" dirty="0"/>
              <a:t> </a:t>
            </a:r>
            <a:r>
              <a:rPr lang="en-US" altLang="en-US" dirty="0" err="1"/>
              <a:t>cymdeithasol</a:t>
            </a:r>
            <a:r>
              <a:rPr lang="en-US" altLang="en-US" dirty="0"/>
              <a:t> </a:t>
            </a:r>
            <a:r>
              <a:rPr lang="en-US" altLang="en-US" dirty="0" err="1"/>
              <a:t>rhwng</a:t>
            </a:r>
            <a:r>
              <a:rPr lang="en-US" altLang="en-US" dirty="0"/>
              <a:t> </a:t>
            </a:r>
            <a:r>
              <a:rPr lang="en-US" altLang="en-US" dirty="0" err="1"/>
              <a:t>unigolion</a:t>
            </a:r>
            <a:r>
              <a:rPr lang="en-US" altLang="en-US" dirty="0"/>
              <a:t> </a:t>
            </a:r>
            <a:r>
              <a:rPr lang="en-US" altLang="en-US" dirty="0" err="1"/>
              <a:t>a’r</a:t>
            </a:r>
            <a:r>
              <a:rPr lang="en-US" altLang="en-US" dirty="0"/>
              <a:t> </a:t>
            </a:r>
            <a:r>
              <a:rPr lang="en-US" altLang="en-US" dirty="0" err="1"/>
              <a:t>byd</a:t>
            </a:r>
            <a:r>
              <a:rPr lang="en-US" altLang="en-US" dirty="0"/>
              <a:t> </a:t>
            </a:r>
            <a:r>
              <a:rPr lang="en-US" altLang="en-US" dirty="0" err="1"/>
              <a:t>cymdeithasol</a:t>
            </a:r>
          </a:p>
          <a:p>
            <a:pPr marL="457200" lvl="1" indent="0">
              <a:buNone/>
            </a:pPr>
            <a:endParaRPr lang="en-US" altLang="en-US" dirty="0"/>
          </a:p>
          <a:p>
            <a:r>
              <a:rPr lang="en-US" altLang="en-US" dirty="0"/>
              <a:t>Y </a:t>
            </a:r>
            <a:r>
              <a:rPr lang="en-US" altLang="en-US" dirty="0" err="1"/>
              <a:t>ddau</a:t>
            </a:r>
            <a:r>
              <a:rPr lang="en-US" altLang="en-US" dirty="0"/>
              <a:t> </a:t>
            </a:r>
            <a:r>
              <a:rPr lang="en-US" altLang="en-US" dirty="0" err="1"/>
              <a:t>yn</a:t>
            </a:r>
            <a:r>
              <a:rPr lang="en-US" altLang="en-US" dirty="0"/>
              <a:t> </a:t>
            </a:r>
            <a:r>
              <a:rPr lang="en-US" altLang="en-US" dirty="0" err="1"/>
              <a:t>cytuno</a:t>
            </a:r>
            <a:r>
              <a:rPr lang="en-US" altLang="en-US" dirty="0"/>
              <a:t> </a:t>
            </a:r>
            <a:r>
              <a:rPr lang="en-US" altLang="en-US" dirty="0" err="1"/>
              <a:t>fod</a:t>
            </a:r>
            <a:r>
              <a:rPr lang="en-US" altLang="en-US" dirty="0"/>
              <a:t> y </a:t>
            </a:r>
            <a:r>
              <a:rPr lang="en-US" altLang="en-US" dirty="0" err="1"/>
              <a:t>plentyn</a:t>
            </a:r>
            <a:r>
              <a:rPr lang="en-US" altLang="en-US" dirty="0"/>
              <a:t> </a:t>
            </a:r>
            <a:r>
              <a:rPr lang="en-US" altLang="en-US" dirty="0" err="1"/>
              <a:t>yn</a:t>
            </a:r>
            <a:r>
              <a:rPr lang="en-US" altLang="en-US" dirty="0"/>
              <a:t> </a:t>
            </a:r>
            <a:r>
              <a:rPr lang="en-US" altLang="en-US" dirty="0" err="1"/>
              <a:t>ceisio</a:t>
            </a:r>
            <a:r>
              <a:rPr lang="en-US" altLang="en-US" dirty="0"/>
              <a:t> </a:t>
            </a:r>
            <a:r>
              <a:rPr lang="en-US" altLang="en-US" dirty="0" err="1"/>
              <a:t>gwneud</a:t>
            </a:r>
            <a:r>
              <a:rPr lang="en-US" altLang="en-US" dirty="0"/>
              <a:t> </a:t>
            </a:r>
            <a:r>
              <a:rPr lang="en-US" altLang="en-US" dirty="0" err="1"/>
              <a:t>synnwyr</a:t>
            </a:r>
            <a:r>
              <a:rPr lang="en-US" altLang="en-US" dirty="0"/>
              <a:t> </a:t>
            </a:r>
            <a:r>
              <a:rPr lang="en-US" altLang="en-US" dirty="0" err="1"/>
              <a:t>o’r</a:t>
            </a:r>
            <a:r>
              <a:rPr lang="en-US" altLang="en-US" dirty="0"/>
              <a:t> </a:t>
            </a:r>
            <a:r>
              <a:rPr lang="en-US" altLang="en-US" dirty="0" err="1"/>
              <a:t>byd</a:t>
            </a:r>
            <a:r>
              <a:rPr lang="en-US" altLang="en-US" dirty="0"/>
              <a:t>, </a:t>
            </a:r>
            <a:r>
              <a:rPr lang="en-US" altLang="en-US" dirty="0" err="1"/>
              <a:t>sydd</a:t>
            </a:r>
            <a:r>
              <a:rPr lang="en-US" altLang="en-US" dirty="0"/>
              <a:t> </a:t>
            </a:r>
            <a:r>
              <a:rPr lang="en-US" altLang="en-US" dirty="0" err="1"/>
              <a:t>yn</a:t>
            </a:r>
            <a:r>
              <a:rPr lang="en-US" altLang="en-US" dirty="0"/>
              <a:t> </a:t>
            </a:r>
            <a:r>
              <a:rPr lang="en-US" altLang="en-US" dirty="0" err="1"/>
              <a:t>datblygu’r</a:t>
            </a:r>
            <a:r>
              <a:rPr lang="en-US" altLang="en-US" dirty="0"/>
              <a:t> </a:t>
            </a:r>
            <a:r>
              <a:rPr lang="en-US" altLang="en-US" dirty="0" err="1"/>
              <a:t>meddwl</a:t>
            </a:r>
          </a:p>
          <a:p>
            <a:pPr lvl="1"/>
            <a:endParaRPr lang="en-US" altLang="en-US" dirty="0"/>
          </a:p>
        </p:txBody>
      </p:sp>
      <p:sp>
        <p:nvSpPr>
          <p:cNvPr id="59396" name="Content Placeholder 3"/>
          <p:cNvSpPr>
            <a:spLocks noGrp="1"/>
          </p:cNvSpPr>
          <p:nvPr>
            <p:ph sz="half" idx="2"/>
          </p:nvPr>
        </p:nvSpPr>
        <p:spPr/>
        <p:txBody>
          <a:bodyPr/>
          <a:lstStyle/>
          <a:p>
            <a:r>
              <a:rPr lang="en-GB" altLang="en-US"/>
              <a:t>Both acknowledge importance of interaction</a:t>
            </a:r>
          </a:p>
          <a:p>
            <a:pPr lvl="1"/>
            <a:r>
              <a:rPr lang="en-GB" altLang="en-US"/>
              <a:t>Piaget – interaction between child and environment </a:t>
            </a:r>
          </a:p>
          <a:p>
            <a:pPr lvl="1"/>
            <a:r>
              <a:rPr lang="en-GB" altLang="en-US"/>
              <a:t>Vygotsky – social interaction between individuals and social world</a:t>
            </a:r>
          </a:p>
          <a:p>
            <a:pPr lvl="1"/>
            <a:endParaRPr lang="en-GB" altLang="en-US"/>
          </a:p>
          <a:p>
            <a:r>
              <a:rPr lang="en-GB" altLang="en-US"/>
              <a:t>Both agree that that the child tries to make sense of the world, which develops the mind.</a:t>
            </a:r>
          </a:p>
          <a:p>
            <a:endParaRPr lang="en-GB" altLang="en-US" dirty="0"/>
          </a:p>
        </p:txBody>
      </p:sp>
      <p:pic>
        <p:nvPicPr>
          <p:cNvPr id="59397" name="Picture 6" descr="ANd9GcS7b6V5o53YenKBu-Oa8Xrk6HzY3AdkjeE7F9zA1kVvGMNb5ou5N4JWhnY">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2538" y="70456"/>
            <a:ext cx="2339975"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03168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a:t>Rhestr</a:t>
            </a:r>
            <a:r>
              <a:rPr lang="en-GB" dirty="0"/>
              <a:t> </a:t>
            </a:r>
            <a:r>
              <a:rPr lang="en-GB"/>
              <a:t>gyfeirnodi</a:t>
            </a:r>
            <a:br>
              <a:rPr lang="en-GB"/>
            </a:br>
            <a:r>
              <a:rPr lang="en-GB"/>
              <a:t>Reference list</a:t>
            </a:r>
            <a:endParaRPr lang="cy-GB" dirty="0"/>
          </a:p>
        </p:txBody>
      </p:sp>
      <p:sp>
        <p:nvSpPr>
          <p:cNvPr id="6" name="Content Placeholder 5"/>
          <p:cNvSpPr>
            <a:spLocks noGrp="1"/>
          </p:cNvSpPr>
          <p:nvPr>
            <p:ph idx="1"/>
          </p:nvPr>
        </p:nvSpPr>
        <p:spPr/>
        <p:txBody>
          <a:bodyPr vert="horz" lIns="91440" tIns="45720" rIns="91440" bIns="45720" rtlCol="0" anchor="t">
            <a:normAutofit fontScale="92500" lnSpcReduction="10000"/>
          </a:bodyPr>
          <a:lstStyle/>
          <a:p>
            <a:r>
              <a:rPr lang="en-GB" dirty="0"/>
              <a:t>Bee, H. And Boyd, D. ( 2012) The developing child ( 12th edition. London: </a:t>
            </a:r>
            <a:r>
              <a:rPr lang="en-GB" dirty="0" err="1"/>
              <a:t>Allyn</a:t>
            </a:r>
            <a:r>
              <a:rPr lang="en-GB" dirty="0"/>
              <a:t> and Bacon</a:t>
            </a:r>
          </a:p>
          <a:p>
            <a:r>
              <a:rPr lang="en-GB" dirty="0"/>
              <a:t>Brown, M.A. &amp; White, J. (eds) (2014) Exploring Childhood in a Comparative Context. Oxon: Routledge</a:t>
            </a:r>
          </a:p>
          <a:p>
            <a:r>
              <a:rPr lang="en-GB" dirty="0"/>
              <a:t>Estyn (2009) </a:t>
            </a:r>
            <a:r>
              <a:rPr lang="en-GB" dirty="0" err="1"/>
              <a:t>Chwarae</a:t>
            </a:r>
            <a:r>
              <a:rPr lang="en-GB" dirty="0"/>
              <a:t> a </a:t>
            </a:r>
            <a:r>
              <a:rPr lang="en-GB" dirty="0" err="1"/>
              <a:t>Dygu</a:t>
            </a:r>
            <a:r>
              <a:rPr lang="en-GB" dirty="0"/>
              <a:t> </a:t>
            </a:r>
            <a:r>
              <a:rPr lang="en-GB" dirty="0" err="1"/>
              <a:t>Gweithredol</a:t>
            </a:r>
            <a:r>
              <a:rPr lang="en-GB" dirty="0"/>
              <a:t>. </a:t>
            </a:r>
            <a:r>
              <a:rPr lang="en-GB" dirty="0" err="1"/>
              <a:t>Ar</a:t>
            </a:r>
            <a:r>
              <a:rPr lang="en-GB" dirty="0"/>
              <a:t> </a:t>
            </a:r>
            <a:r>
              <a:rPr lang="en-GB" dirty="0" err="1"/>
              <a:t>gael</a:t>
            </a:r>
            <a:r>
              <a:rPr lang="en-GB" dirty="0"/>
              <a:t> </a:t>
            </a:r>
            <a:r>
              <a:rPr lang="en-GB" dirty="0" err="1"/>
              <a:t>ar-lein</a:t>
            </a:r>
            <a:r>
              <a:rPr lang="en-GB" dirty="0"/>
              <a:t>: </a:t>
            </a:r>
            <a:r>
              <a:rPr lang="en-GB" dirty="0">
                <a:ea typeface="+mn-lt"/>
                <a:cs typeface="+mn-lt"/>
                <a:hlinkClick r:id="rId2"/>
              </a:rPr>
              <a:t>https://www.estyn.llyw.cymru/system/files/2020-07/Chwarae%2520a%2520dysgu%2520gweithredol%253A%2520Pecyn%2520cymorth%2520ar%2520gyfer%2520ymarferwyr%2520y%2520Cyfnod%2520Sylfaen%2520-%2520Medi%25202009.pdf</a:t>
            </a:r>
            <a:r>
              <a:rPr lang="en-GB" dirty="0">
                <a:ea typeface="+mn-lt"/>
                <a:cs typeface="+mn-lt"/>
              </a:rPr>
              <a:t> (</a:t>
            </a:r>
            <a:r>
              <a:rPr lang="en-GB" dirty="0" err="1">
                <a:ea typeface="+mn-lt"/>
                <a:cs typeface="+mn-lt"/>
              </a:rPr>
              <a:t>darllenwyd</a:t>
            </a:r>
            <a:r>
              <a:rPr lang="en-GB" dirty="0">
                <a:ea typeface="+mn-lt"/>
                <a:cs typeface="+mn-lt"/>
              </a:rPr>
              <a:t> 01/11/21)</a:t>
            </a:r>
            <a:endParaRPr lang="en-GB" dirty="0"/>
          </a:p>
          <a:p>
            <a:r>
              <a:rPr lang="en-GB" dirty="0"/>
              <a:t>Estyn (2009)Play and Active Learning. Available online: </a:t>
            </a:r>
            <a:r>
              <a:rPr lang="en-GB" dirty="0">
                <a:ea typeface="+mn-lt"/>
                <a:cs typeface="+mn-lt"/>
                <a:hlinkClick r:id="rId3"/>
              </a:rPr>
              <a:t>https://www.estyn.gov.wales/thematic-report/play-and-active-learning-toolkit-foundation-phase-practitioners-september-2009</a:t>
            </a:r>
            <a:r>
              <a:rPr lang="en-GB" dirty="0">
                <a:ea typeface="+mn-lt"/>
                <a:cs typeface="+mn-lt"/>
              </a:rPr>
              <a:t> </a:t>
            </a:r>
            <a:r>
              <a:rPr lang="en-GB" dirty="0"/>
              <a:t>(accessed 01/11/21)</a:t>
            </a:r>
          </a:p>
          <a:p>
            <a:r>
              <a:rPr lang="en-GB" dirty="0"/>
              <a:t>Smidt, S. ( 2013) The Developing Child in the 21st Century: A global perspective on child development . Oxon: Routledge</a:t>
            </a:r>
            <a:endParaRPr lang="cy-GB" dirty="0"/>
          </a:p>
        </p:txBody>
      </p:sp>
    </p:spTree>
    <p:extLst>
      <p:ext uri="{BB962C8B-B14F-4D97-AF65-F5344CB8AC3E}">
        <p14:creationId xmlns:p14="http://schemas.microsoft.com/office/powerpoint/2010/main" val="401472719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TotalTime>
  <Words>2013</Words>
  <Application>Microsoft Office PowerPoint</Application>
  <PresentationFormat>Widescreen</PresentationFormat>
  <Paragraphs>302</Paragraphs>
  <Slides>38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Symbol</vt:lpstr>
      <vt:lpstr>Trebuchet MS</vt:lpstr>
      <vt:lpstr>Wingdings 3</vt:lpstr>
      <vt:lpstr>Facet</vt:lpstr>
      <vt:lpstr>Damcaniaeth Dysgu ac Ymarfer Learning Theory and Practice  </vt:lpstr>
      <vt:lpstr>Gorolwg Sesiwn / Session Overview</vt:lpstr>
      <vt:lpstr>Adnoddau modiwl benodol Module specific resources</vt:lpstr>
      <vt:lpstr>Sgiliau Cyflogadwyedd / Trosgwlyddadwy Employability / Transferable Skills</vt:lpstr>
      <vt:lpstr>Deilliannau Dysgu Learning Outcomes </vt:lpstr>
      <vt:lpstr>Deilliannau Dysgu Learning Outcomes</vt:lpstr>
      <vt:lpstr>Deilliannau Dysgu Learning Outcomes</vt:lpstr>
      <vt:lpstr>Deilliannau Dysgu Learning Outcomes</vt:lpstr>
      <vt:lpstr>Aseiniad  Assignment</vt:lpstr>
      <vt:lpstr>Atgoffa/Recap… </vt:lpstr>
      <vt:lpstr>Datblygiad  Gwybyddol Cognitive Development</vt:lpstr>
      <vt:lpstr>Vygotsky</vt:lpstr>
      <vt:lpstr>Ffactorau Cymdeithasol Social factors</vt:lpstr>
      <vt:lpstr>Vygotsky</vt:lpstr>
      <vt:lpstr>Diwylliant                            Culture</vt:lpstr>
      <vt:lpstr>Iaith                            Language</vt:lpstr>
      <vt:lpstr>Chwarae                          Play</vt:lpstr>
      <vt:lpstr>Lefel rhyngbersonol      Interpersonal level </vt:lpstr>
      <vt:lpstr>Rhyngweithio cymdeithasol Social interaction</vt:lpstr>
      <vt:lpstr>Parth Datblygiad Procsimol Vygotsky Vygotsky's Zone of Proximal Development (ZPD)</vt:lpstr>
      <vt:lpstr>PDP – Parth Datblygiad Procsimol                                  ZPD – Zone of Proximal Development</vt:lpstr>
      <vt:lpstr>PowerPoint Presentation</vt:lpstr>
      <vt:lpstr>PowerPoint Presentation</vt:lpstr>
      <vt:lpstr>Task/ Tasg</vt:lpstr>
      <vt:lpstr>PowerPoint Presentation</vt:lpstr>
      <vt:lpstr>4 cam / 4 stages</vt:lpstr>
      <vt:lpstr>PowerPoint Presentation</vt:lpstr>
      <vt:lpstr>PowerPoint Presentation</vt:lpstr>
      <vt:lpstr>Meddwl rhesymegol / Logical thinking</vt:lpstr>
      <vt:lpstr>Tasg / Task</vt:lpstr>
      <vt:lpstr>Tasg / Task</vt:lpstr>
      <vt:lpstr>PowerPoint Presentation</vt:lpstr>
      <vt:lpstr>Enghreifftiau o ddamcaniaeth Vygotsky Examples of Vygotsky’s theory</vt:lpstr>
      <vt:lpstr>PowerPoint Presentation</vt:lpstr>
      <vt:lpstr>PowerPoint Presentation</vt:lpstr>
      <vt:lpstr>Oes tebygrwydd rhwng damcaniaethau Piaget a Vygotsky?  Do Piaget and Vygotsky’s theories have anything in common?</vt:lpstr>
      <vt:lpstr>Piaget v Vygotsky</vt:lpstr>
      <vt:lpstr>Rhestr gyfeirnodi 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Alison Baggott</dc:creator>
  <cp:lastModifiedBy>Helen A Griffiths</cp:lastModifiedBy>
  <cp:revision>205</cp:revision>
  <dcterms:created xsi:type="dcterms:W3CDTF">2019-07-09T09:55:30Z</dcterms:created>
  <dcterms:modified xsi:type="dcterms:W3CDTF">2024-01-12T19:53:15Z</dcterms:modified>
</cp:coreProperties>
</file>