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2"/>
  </p:notesMasterIdLst>
  <p:handoutMasterIdLst>
    <p:handoutMasterId r:id="rId23"/>
  </p:handoutMasterIdLst>
  <p:sldIdLst>
    <p:sldId id="256" r:id="rId2"/>
    <p:sldId id="274" r:id="rId3"/>
    <p:sldId id="257" r:id="rId4"/>
    <p:sldId id="258" r:id="rId5"/>
    <p:sldId id="259" r:id="rId6"/>
    <p:sldId id="260" r:id="rId7"/>
    <p:sldId id="278" r:id="rId8"/>
    <p:sldId id="279" r:id="rId9"/>
    <p:sldId id="275" r:id="rId10"/>
    <p:sldId id="262" r:id="rId11"/>
    <p:sldId id="276" r:id="rId12"/>
    <p:sldId id="277" r:id="rId13"/>
    <p:sldId id="264" r:id="rId14"/>
    <p:sldId id="265" r:id="rId15"/>
    <p:sldId id="280" r:id="rId16"/>
    <p:sldId id="281" r:id="rId17"/>
    <p:sldId id="266" r:id="rId18"/>
    <p:sldId id="273" r:id="rId19"/>
    <p:sldId id="282" r:id="rId20"/>
    <p:sldId id="283" r:id="rId21"/>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02/06/2017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02/06/2017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17</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6/2/2017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6/2/2017</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Baileys Bailing Plant</a:t>
            </a:r>
            <a:endParaRPr lang="en-GB" dirty="0"/>
          </a:p>
        </p:txBody>
      </p:sp>
      <p:sp>
        <p:nvSpPr>
          <p:cNvPr id="3" name="Subtitle 2"/>
          <p:cNvSpPr>
            <a:spLocks noGrp="1"/>
          </p:cNvSpPr>
          <p:nvPr>
            <p:ph type="subTitle" idx="1"/>
          </p:nvPr>
        </p:nvSpPr>
        <p:spPr/>
        <p:txBody>
          <a:bodyPr/>
          <a:lstStyle/>
          <a:p>
            <a:r>
              <a:rPr lang="en-GB" dirty="0" smtClean="0"/>
              <a:t>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395" y="2967681"/>
            <a:ext cx="9601200" cy="1485900"/>
          </a:xfrm>
        </p:spPr>
        <p:txBody>
          <a:bodyPr/>
          <a:lstStyle/>
          <a:p>
            <a:pPr algn="ctr"/>
            <a:r>
              <a:rPr lang="en-GB" dirty="0" smtClean="0"/>
              <a:t>Profitability Ratios</a:t>
            </a:r>
            <a:endParaRPr lang="en-GB" dirty="0"/>
          </a:p>
        </p:txBody>
      </p:sp>
    </p:spTree>
    <p:extLst>
      <p:ext uri="{BB962C8B-B14F-4D97-AF65-F5344CB8AC3E}">
        <p14:creationId xmlns:p14="http://schemas.microsoft.com/office/powerpoint/2010/main" val="2321521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smtClean="0"/>
              <a:t>2016</a:t>
            </a:r>
            <a:endParaRPr lang="en-GB" b="1" dirty="0" smtClean="0"/>
          </a:p>
          <a:p>
            <a:endParaRPr lang="en-GB" b="1" dirty="0" smtClean="0"/>
          </a:p>
          <a:p>
            <a:r>
              <a:rPr lang="en-GB" dirty="0" smtClean="0"/>
              <a:t>6300/14500 </a:t>
            </a:r>
            <a:r>
              <a:rPr lang="en-GB" dirty="0" smtClean="0"/>
              <a:t>x 100 = </a:t>
            </a:r>
            <a:r>
              <a:rPr lang="en-GB" dirty="0" smtClean="0">
                <a:solidFill>
                  <a:srgbClr val="FF0000"/>
                </a:solidFill>
              </a:rPr>
              <a:t>43.45</a:t>
            </a:r>
            <a:endParaRPr lang="en-GB" dirty="0" smtClean="0">
              <a:solidFill>
                <a:srgbClr val="FF0000"/>
              </a:solidFill>
            </a:endParaRPr>
          </a:p>
          <a:p>
            <a:endParaRPr lang="en-GB" dirty="0"/>
          </a:p>
          <a:p>
            <a:r>
              <a:rPr lang="en-GB" b="1" dirty="0" smtClean="0"/>
              <a:t>2017</a:t>
            </a:r>
            <a:endParaRPr lang="en-GB" b="1" dirty="0" smtClean="0"/>
          </a:p>
          <a:p>
            <a:endParaRPr lang="en-GB" dirty="0"/>
          </a:p>
          <a:p>
            <a:r>
              <a:rPr lang="en-GB" dirty="0" smtClean="0"/>
              <a:t>7300/15000 </a:t>
            </a:r>
            <a:r>
              <a:rPr lang="en-GB" dirty="0" smtClean="0"/>
              <a:t>x 100 = </a:t>
            </a:r>
            <a:r>
              <a:rPr lang="en-GB" dirty="0" smtClean="0">
                <a:solidFill>
                  <a:srgbClr val="FF0000"/>
                </a:solidFill>
              </a:rPr>
              <a:t>48.67</a:t>
            </a:r>
            <a:endParaRPr lang="en-GB" dirty="0" smtClean="0">
              <a:solidFill>
                <a:srgbClr val="FF0000"/>
              </a:solidFill>
            </a:endParaRPr>
          </a:p>
          <a:p>
            <a:r>
              <a:rPr lang="en-GB" dirty="0" smtClean="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2016</a:t>
            </a:r>
            <a:endParaRPr lang="en-GB" b="1" dirty="0" smtClean="0"/>
          </a:p>
          <a:p>
            <a:endParaRPr lang="en-GB" dirty="0" smtClean="0"/>
          </a:p>
          <a:p>
            <a:r>
              <a:rPr lang="en-GB" dirty="0" smtClean="0"/>
              <a:t>3968/14500 </a:t>
            </a:r>
            <a:r>
              <a:rPr lang="en-GB" dirty="0" smtClean="0"/>
              <a:t>x 100 =  </a:t>
            </a:r>
            <a:r>
              <a:rPr lang="en-GB" dirty="0" smtClean="0">
                <a:solidFill>
                  <a:srgbClr val="FF0000"/>
                </a:solidFill>
              </a:rPr>
              <a:t>27.37</a:t>
            </a:r>
            <a:endParaRPr lang="en-GB" dirty="0" smtClean="0">
              <a:solidFill>
                <a:srgbClr val="FF0000"/>
              </a:solidFill>
            </a:endParaRPr>
          </a:p>
          <a:p>
            <a:endParaRPr lang="en-GB" dirty="0"/>
          </a:p>
          <a:p>
            <a:r>
              <a:rPr lang="en-GB" b="1" dirty="0" smtClean="0"/>
              <a:t>2017</a:t>
            </a:r>
            <a:endParaRPr lang="en-GB" b="1" dirty="0" smtClean="0"/>
          </a:p>
          <a:p>
            <a:endParaRPr lang="en-GB" dirty="0"/>
          </a:p>
          <a:p>
            <a:r>
              <a:rPr lang="en-GB" dirty="0" smtClean="0"/>
              <a:t>4761/15000 </a:t>
            </a:r>
            <a:r>
              <a:rPr lang="en-GB" dirty="0" smtClean="0"/>
              <a:t>x 100 =  </a:t>
            </a:r>
            <a:r>
              <a:rPr lang="en-GB" dirty="0" smtClean="0">
                <a:solidFill>
                  <a:srgbClr val="FF0000"/>
                </a:solidFill>
              </a:rPr>
              <a:t>31.74</a:t>
            </a:r>
            <a:endParaRPr lang="en-GB" dirty="0" smtClean="0">
              <a:solidFill>
                <a:srgbClr val="FF0000"/>
              </a:solidFill>
            </a:endParaRP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2016</a:t>
            </a:r>
            <a:endParaRPr lang="en-GB" b="1" dirty="0" smtClean="0"/>
          </a:p>
          <a:p>
            <a:endParaRPr lang="en-GB" dirty="0"/>
          </a:p>
          <a:p>
            <a:r>
              <a:rPr lang="en-GB" dirty="0" smtClean="0"/>
              <a:t>4028/4227 </a:t>
            </a:r>
            <a:r>
              <a:rPr lang="en-GB" dirty="0" smtClean="0"/>
              <a:t>X 100 = </a:t>
            </a:r>
            <a:r>
              <a:rPr lang="en-GB" dirty="0" smtClean="0">
                <a:solidFill>
                  <a:srgbClr val="FF0000"/>
                </a:solidFill>
              </a:rPr>
              <a:t>95.29%</a:t>
            </a:r>
            <a:endParaRPr lang="en-GB" dirty="0" smtClean="0">
              <a:solidFill>
                <a:srgbClr val="FF0000"/>
              </a:solidFill>
            </a:endParaRPr>
          </a:p>
          <a:p>
            <a:endParaRPr lang="en-GB" dirty="0"/>
          </a:p>
          <a:p>
            <a:r>
              <a:rPr lang="en-GB" b="1" dirty="0" smtClean="0"/>
              <a:t>2017</a:t>
            </a:r>
            <a:endParaRPr lang="en-GB" dirty="0"/>
          </a:p>
          <a:p>
            <a:r>
              <a:rPr lang="en-GB" dirty="0" smtClean="0"/>
              <a:t>4826/4238 </a:t>
            </a:r>
            <a:r>
              <a:rPr lang="en-GB" dirty="0" smtClean="0"/>
              <a:t>X 100 = </a:t>
            </a:r>
            <a:r>
              <a:rPr lang="en-GB" dirty="0" smtClean="0">
                <a:solidFill>
                  <a:srgbClr val="FF0000"/>
                </a:solidFill>
              </a:rPr>
              <a:t>113.87%</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Sales/total assets less current liabilities = *******</a:t>
            </a:r>
          </a:p>
          <a:p>
            <a:endParaRPr lang="en-GB" b="1" dirty="0" smtClean="0"/>
          </a:p>
          <a:p>
            <a:r>
              <a:rPr lang="en-GB" b="1" dirty="0" smtClean="0"/>
              <a:t>2016</a:t>
            </a:r>
            <a:endParaRPr lang="en-GB" b="1" dirty="0" smtClean="0"/>
          </a:p>
          <a:p>
            <a:endParaRPr lang="en-GB" b="1" dirty="0" smtClean="0"/>
          </a:p>
          <a:p>
            <a:r>
              <a:rPr lang="en-GB" dirty="0" smtClean="0"/>
              <a:t>14500/4227 </a:t>
            </a:r>
            <a:r>
              <a:rPr lang="en-GB" dirty="0" smtClean="0"/>
              <a:t>x 100= </a:t>
            </a:r>
            <a:r>
              <a:rPr lang="en-GB" dirty="0" smtClean="0">
                <a:solidFill>
                  <a:srgbClr val="FF0000"/>
                </a:solidFill>
              </a:rPr>
              <a:t>343.03</a:t>
            </a:r>
            <a:r>
              <a:rPr lang="en-GB" dirty="0" smtClean="0"/>
              <a:t> </a:t>
            </a:r>
            <a:r>
              <a:rPr lang="en-GB" dirty="0" smtClean="0"/>
              <a:t>(average </a:t>
            </a:r>
            <a:r>
              <a:rPr lang="en-GB" dirty="0" smtClean="0"/>
              <a:t>£3 </a:t>
            </a:r>
            <a:r>
              <a:rPr lang="en-GB" dirty="0" smtClean="0"/>
              <a:t>of sales per £1 of the average total of assets for the year)</a:t>
            </a:r>
          </a:p>
          <a:p>
            <a:endParaRPr lang="en-GB" dirty="0"/>
          </a:p>
          <a:p>
            <a:r>
              <a:rPr lang="en-GB" b="1" dirty="0" smtClean="0"/>
              <a:t>2017</a:t>
            </a:r>
            <a:endParaRPr lang="en-GB" b="1" dirty="0" smtClean="0"/>
          </a:p>
          <a:p>
            <a:r>
              <a:rPr lang="en-GB" dirty="0" smtClean="0"/>
              <a:t>15000/4238 </a:t>
            </a:r>
            <a:r>
              <a:rPr lang="en-GB" dirty="0" smtClean="0"/>
              <a:t>x 100 = </a:t>
            </a:r>
            <a:r>
              <a:rPr lang="en-GB" dirty="0" smtClean="0">
                <a:solidFill>
                  <a:srgbClr val="FF0000"/>
                </a:solidFill>
              </a:rPr>
              <a:t>353.94</a:t>
            </a:r>
            <a:r>
              <a:rPr lang="en-GB" dirty="0" smtClean="0"/>
              <a:t>(average £3 </a:t>
            </a:r>
            <a:r>
              <a:rPr lang="en-GB" dirty="0" smtClean="0"/>
              <a:t>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smtClean="0"/>
              <a:t>The profit ratios show that there has been an increase in both the Gross and Net Profit Margins in the years being analysed</a:t>
            </a:r>
          </a:p>
          <a:p>
            <a:r>
              <a:rPr lang="en-GB" dirty="0" smtClean="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endParaRPr lang="en-GB" dirty="0"/>
          </a:p>
          <a:p>
            <a:r>
              <a:rPr lang="en-GB" dirty="0" smtClean="0"/>
              <a:t>The net profit ratio has also increased, which could be as a result of savings of expenses paid by the organisation. </a:t>
            </a:r>
            <a:endParaRPr lang="en-GB" dirty="0"/>
          </a:p>
        </p:txBody>
      </p:sp>
    </p:spTree>
    <p:extLst>
      <p:ext uri="{BB962C8B-B14F-4D97-AF65-F5344CB8AC3E}">
        <p14:creationId xmlns:p14="http://schemas.microsoft.com/office/powerpoint/2010/main" val="2842807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01578"/>
            <a:ext cx="9601200" cy="5379308"/>
          </a:xfrm>
        </p:spPr>
        <p:txBody>
          <a:bodyPr>
            <a:normAutofit/>
          </a:bodyPr>
          <a:lstStyle/>
          <a:p>
            <a:r>
              <a:rPr lang="en-GB" dirty="0" smtClean="0"/>
              <a:t>The ROCE ratio explains the total amount of capital spent for the acquisition of profit.  The high ROCE result in </a:t>
            </a:r>
            <a:r>
              <a:rPr lang="en-GB" dirty="0" smtClean="0"/>
              <a:t>2016 </a:t>
            </a:r>
            <a:r>
              <a:rPr lang="en-GB" dirty="0" smtClean="0"/>
              <a:t>could mean that the organisation has invested more of its profits back into the organisation.  </a:t>
            </a:r>
            <a:endParaRPr lang="en-GB" dirty="0" smtClean="0"/>
          </a:p>
          <a:p>
            <a:r>
              <a:rPr lang="en-GB" dirty="0" smtClean="0"/>
              <a:t>The organisation should look at how it compares to others in its sector/industry, whilst at the same time, look at whether there has been a trend over a number of years regarding increases in the figures, or if 2017 is the first year.  </a:t>
            </a:r>
            <a:r>
              <a:rPr lang="en-GB" dirty="0" err="1" smtClean="0"/>
              <a:t>Genarlly</a:t>
            </a:r>
            <a:r>
              <a:rPr lang="en-GB" dirty="0" smtClean="0"/>
              <a:t> with this ratio, </a:t>
            </a:r>
            <a:r>
              <a:rPr lang="en-GB" dirty="0"/>
              <a:t>c</a:t>
            </a:r>
            <a:r>
              <a:rPr lang="en-GB" dirty="0" smtClean="0"/>
              <a:t>onsistency </a:t>
            </a:r>
            <a:r>
              <a:rPr lang="en-GB" dirty="0" smtClean="0"/>
              <a:t>is key.  </a:t>
            </a:r>
          </a:p>
        </p:txBody>
      </p:sp>
    </p:spTree>
    <p:extLst>
      <p:ext uri="{BB962C8B-B14F-4D97-AF65-F5344CB8AC3E}">
        <p14:creationId xmlns:p14="http://schemas.microsoft.com/office/powerpoint/2010/main" val="3676099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448" y="2827637"/>
            <a:ext cx="9601200" cy="1485900"/>
          </a:xfrm>
        </p:spPr>
        <p:txBody>
          <a:bodyPr/>
          <a:lstStyle/>
          <a:p>
            <a:pPr algn="ctr"/>
            <a:r>
              <a:rPr lang="en-GB" dirty="0" smtClean="0"/>
              <a:t>Liquidity Ratios</a:t>
            </a:r>
            <a:endParaRPr lang="en-GB" dirty="0"/>
          </a:p>
        </p:txBody>
      </p:sp>
    </p:spTree>
    <p:extLst>
      <p:ext uri="{BB962C8B-B14F-4D97-AF65-F5344CB8AC3E}">
        <p14:creationId xmlns:p14="http://schemas.microsoft.com/office/powerpoint/2010/main" val="2733539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a:t>
            </a:r>
            <a:r>
              <a:rPr lang="en-US" dirty="0" smtClean="0"/>
              <a:t>current </a:t>
            </a:r>
            <a:r>
              <a:rPr lang="en-US" dirty="0"/>
              <a:t>liabilities</a:t>
            </a:r>
          </a:p>
          <a:p>
            <a:endParaRPr lang="en-GB" b="1" dirty="0" smtClean="0"/>
          </a:p>
          <a:p>
            <a:r>
              <a:rPr lang="en-GB" b="1" dirty="0" smtClean="0"/>
              <a:t>2016</a:t>
            </a:r>
            <a:endParaRPr lang="en-GB" dirty="0" smtClean="0"/>
          </a:p>
          <a:p>
            <a:endParaRPr lang="en-GB" b="1" dirty="0"/>
          </a:p>
          <a:p>
            <a:r>
              <a:rPr lang="en-GB" dirty="0" smtClean="0"/>
              <a:t>2765/1238 </a:t>
            </a:r>
            <a:r>
              <a:rPr lang="en-GB" dirty="0" smtClean="0"/>
              <a:t>= </a:t>
            </a:r>
            <a:r>
              <a:rPr lang="en-GB" dirty="0" smtClean="0">
                <a:solidFill>
                  <a:srgbClr val="FF0000"/>
                </a:solidFill>
              </a:rPr>
              <a:t>2.23</a:t>
            </a:r>
            <a:endParaRPr lang="en-GB" dirty="0" smtClean="0">
              <a:solidFill>
                <a:srgbClr val="FF0000"/>
              </a:solidFill>
            </a:endParaRPr>
          </a:p>
          <a:p>
            <a:endParaRPr lang="en-GB" dirty="0">
              <a:solidFill>
                <a:srgbClr val="FF0000"/>
              </a:solidFill>
            </a:endParaRPr>
          </a:p>
          <a:p>
            <a:r>
              <a:rPr lang="en-GB" b="1" dirty="0" smtClean="0">
                <a:solidFill>
                  <a:schemeClr val="tx1"/>
                </a:solidFill>
              </a:rPr>
              <a:t>2017</a:t>
            </a:r>
            <a:endParaRPr lang="en-GB" dirty="0">
              <a:solidFill>
                <a:schemeClr val="tx1"/>
              </a:solidFill>
            </a:endParaRPr>
          </a:p>
          <a:p>
            <a:r>
              <a:rPr lang="en-GB" dirty="0" smtClean="0">
                <a:solidFill>
                  <a:schemeClr val="tx1"/>
                </a:solidFill>
              </a:rPr>
              <a:t>3120</a:t>
            </a:r>
            <a:r>
              <a:rPr lang="en-GB" dirty="0" smtClean="0">
                <a:solidFill>
                  <a:schemeClr val="tx1"/>
                </a:solidFill>
              </a:rPr>
              <a:t>/1532 </a:t>
            </a:r>
            <a:r>
              <a:rPr lang="en-GB" dirty="0" smtClean="0">
                <a:solidFill>
                  <a:schemeClr val="tx1"/>
                </a:solidFill>
              </a:rPr>
              <a:t>= </a:t>
            </a:r>
            <a:r>
              <a:rPr lang="en-GB" dirty="0" smtClean="0">
                <a:solidFill>
                  <a:srgbClr val="FF0000"/>
                </a:solidFill>
              </a:rPr>
              <a:t>2.04</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 (also referred to as acid ratio</a:t>
            </a:r>
            <a:endParaRPr lang="en-GB" dirty="0"/>
          </a:p>
        </p:txBody>
      </p:sp>
      <p:sp>
        <p:nvSpPr>
          <p:cNvPr id="3" name="Content Placeholder 2"/>
          <p:cNvSpPr>
            <a:spLocks noGrp="1"/>
          </p:cNvSpPr>
          <p:nvPr>
            <p:ph idx="1"/>
          </p:nvPr>
        </p:nvSpPr>
        <p:spPr/>
        <p:txBody>
          <a:bodyPr/>
          <a:lstStyle/>
          <a:p>
            <a:r>
              <a:rPr lang="en-GB" dirty="0" smtClean="0"/>
              <a:t>Current assets – stock/current liabilities</a:t>
            </a:r>
          </a:p>
          <a:p>
            <a:r>
              <a:rPr lang="en-GB" b="1" dirty="0" smtClean="0"/>
              <a:t>2016</a:t>
            </a:r>
            <a:endParaRPr lang="en-GB" b="1" dirty="0" smtClean="0"/>
          </a:p>
          <a:p>
            <a:r>
              <a:rPr lang="en-GB" dirty="0" smtClean="0"/>
              <a:t>2765 </a:t>
            </a:r>
            <a:r>
              <a:rPr lang="en-GB" dirty="0" smtClean="0"/>
              <a:t>- </a:t>
            </a:r>
            <a:r>
              <a:rPr lang="en-GB" dirty="0" smtClean="0"/>
              <a:t>1000/1238 </a:t>
            </a:r>
            <a:r>
              <a:rPr lang="en-GB" dirty="0" smtClean="0"/>
              <a:t>= </a:t>
            </a:r>
            <a:r>
              <a:rPr lang="en-GB" dirty="0" smtClean="0">
                <a:solidFill>
                  <a:srgbClr val="FF0000"/>
                </a:solidFill>
              </a:rPr>
              <a:t>1.43</a:t>
            </a:r>
          </a:p>
          <a:p>
            <a:endParaRPr lang="en-GB" dirty="0">
              <a:solidFill>
                <a:srgbClr val="FF0000"/>
              </a:solidFill>
            </a:endParaRPr>
          </a:p>
          <a:p>
            <a:r>
              <a:rPr lang="en-GB" b="1" dirty="0" smtClean="0"/>
              <a:t>2017</a:t>
            </a:r>
            <a:endParaRPr lang="en-GB" b="1" dirty="0" smtClean="0"/>
          </a:p>
          <a:p>
            <a:r>
              <a:rPr lang="en-GB" dirty="0" smtClean="0"/>
              <a:t>3120 </a:t>
            </a:r>
            <a:r>
              <a:rPr lang="en-GB" dirty="0" smtClean="0"/>
              <a:t>- </a:t>
            </a:r>
            <a:r>
              <a:rPr lang="en-GB" dirty="0" smtClean="0"/>
              <a:t>1300/1532 </a:t>
            </a:r>
            <a:r>
              <a:rPr lang="en-GB" dirty="0" smtClean="0"/>
              <a:t>= </a:t>
            </a:r>
            <a:r>
              <a:rPr lang="en-GB" dirty="0" smtClean="0">
                <a:solidFill>
                  <a:srgbClr val="FF0000"/>
                </a:solidFill>
              </a:rPr>
              <a:t>1.19</a:t>
            </a:r>
            <a:endParaRPr lang="en-GB" dirty="0">
              <a:solidFill>
                <a:srgbClr val="FF0000"/>
              </a:solidFill>
            </a:endParaRPr>
          </a:p>
        </p:txBody>
      </p:sp>
    </p:spTree>
    <p:extLst>
      <p:ext uri="{BB962C8B-B14F-4D97-AF65-F5344CB8AC3E}">
        <p14:creationId xmlns:p14="http://schemas.microsoft.com/office/powerpoint/2010/main" val="1995043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Stock Turnover</a:t>
            </a:r>
            <a:endParaRPr lang="en-GB" dirty="0"/>
          </a:p>
        </p:txBody>
      </p:sp>
      <p:sp>
        <p:nvSpPr>
          <p:cNvPr id="3" name="Content Placeholder 2"/>
          <p:cNvSpPr>
            <a:spLocks noGrp="1"/>
          </p:cNvSpPr>
          <p:nvPr>
            <p:ph idx="1"/>
          </p:nvPr>
        </p:nvSpPr>
        <p:spPr/>
        <p:txBody>
          <a:bodyPr/>
          <a:lstStyle/>
          <a:p>
            <a:r>
              <a:rPr lang="en-GB" dirty="0" smtClean="0"/>
              <a:t>Closing Stock / stock x 365</a:t>
            </a:r>
          </a:p>
          <a:p>
            <a:r>
              <a:rPr lang="en-GB" dirty="0" smtClean="0"/>
              <a:t>2016</a:t>
            </a:r>
            <a:endParaRPr lang="en-GB" dirty="0" smtClean="0"/>
          </a:p>
          <a:p>
            <a:r>
              <a:rPr lang="en-GB" dirty="0" smtClean="0"/>
              <a:t>1000/8200 </a:t>
            </a:r>
            <a:r>
              <a:rPr lang="en-GB" dirty="0" smtClean="0"/>
              <a:t>x 365  = </a:t>
            </a:r>
            <a:r>
              <a:rPr lang="en-GB" dirty="0" smtClean="0">
                <a:solidFill>
                  <a:srgbClr val="FF0000"/>
                </a:solidFill>
              </a:rPr>
              <a:t>44.51</a:t>
            </a:r>
            <a:endParaRPr lang="en-GB" dirty="0" smtClean="0">
              <a:solidFill>
                <a:srgbClr val="FF0000"/>
              </a:solidFill>
            </a:endParaRPr>
          </a:p>
          <a:p>
            <a:r>
              <a:rPr lang="en-GB" dirty="0" smtClean="0"/>
              <a:t>2017</a:t>
            </a:r>
            <a:endParaRPr lang="en-GB" dirty="0" smtClean="0"/>
          </a:p>
          <a:p>
            <a:r>
              <a:rPr lang="en-GB" dirty="0" smtClean="0"/>
              <a:t>1300/7700 </a:t>
            </a:r>
            <a:r>
              <a:rPr lang="en-GB" dirty="0" smtClean="0"/>
              <a:t>x 365 = </a:t>
            </a:r>
            <a:r>
              <a:rPr lang="en-GB" dirty="0" smtClean="0">
                <a:solidFill>
                  <a:srgbClr val="FF0000"/>
                </a:solidFill>
              </a:rPr>
              <a:t>61.62</a:t>
            </a:r>
            <a:endParaRPr lang="en-GB" dirty="0">
              <a:solidFill>
                <a:srgbClr val="FF0000"/>
              </a:solidFill>
            </a:endParaRPr>
          </a:p>
        </p:txBody>
      </p:sp>
    </p:spTree>
    <p:extLst>
      <p:ext uri="{BB962C8B-B14F-4D97-AF65-F5344CB8AC3E}">
        <p14:creationId xmlns:p14="http://schemas.microsoft.com/office/powerpoint/2010/main" val="1221332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a:bodyPr>
          <a:lstStyle/>
          <a:p>
            <a:r>
              <a:rPr lang="en-GB" dirty="0"/>
              <a:t>Debtors x 365</a:t>
            </a:r>
            <a:r>
              <a:rPr lang="en-GB" dirty="0" smtClean="0"/>
              <a:t>/ </a:t>
            </a:r>
            <a:r>
              <a:rPr lang="en-GB" dirty="0"/>
              <a:t>sales =     ******* days</a:t>
            </a:r>
          </a:p>
          <a:p>
            <a:endParaRPr lang="en-GB" dirty="0" smtClean="0"/>
          </a:p>
          <a:p>
            <a:r>
              <a:rPr lang="en-GB" b="1" dirty="0" smtClean="0"/>
              <a:t>2016</a:t>
            </a:r>
            <a:endParaRPr lang="en-GB" b="1" dirty="0" smtClean="0"/>
          </a:p>
          <a:p>
            <a:r>
              <a:rPr lang="en-GB" dirty="0" smtClean="0"/>
              <a:t>1750 </a:t>
            </a:r>
            <a:r>
              <a:rPr lang="en-GB" dirty="0" smtClean="0"/>
              <a:t>x </a:t>
            </a:r>
            <a:r>
              <a:rPr lang="en-GB" dirty="0" smtClean="0"/>
              <a:t>365/14500 </a:t>
            </a:r>
            <a:r>
              <a:rPr lang="en-GB" dirty="0" smtClean="0"/>
              <a:t>= </a:t>
            </a:r>
            <a:r>
              <a:rPr lang="en-GB" dirty="0" smtClean="0">
                <a:solidFill>
                  <a:srgbClr val="FF0000"/>
                </a:solidFill>
              </a:rPr>
              <a:t>44.05</a:t>
            </a:r>
            <a:r>
              <a:rPr lang="en-GB" dirty="0" smtClean="0"/>
              <a:t> </a:t>
            </a:r>
            <a:r>
              <a:rPr lang="en-GB" dirty="0" smtClean="0"/>
              <a:t>days</a:t>
            </a:r>
          </a:p>
          <a:p>
            <a:endParaRPr lang="en-GB" dirty="0"/>
          </a:p>
          <a:p>
            <a:r>
              <a:rPr lang="en-GB" b="1" dirty="0" smtClean="0"/>
              <a:t>2017</a:t>
            </a:r>
            <a:endParaRPr lang="en-GB" b="1" dirty="0" smtClean="0"/>
          </a:p>
          <a:p>
            <a:r>
              <a:rPr lang="en-GB" dirty="0" smtClean="0"/>
              <a:t>1800 </a:t>
            </a:r>
            <a:r>
              <a:rPr lang="en-GB" dirty="0" smtClean="0"/>
              <a:t>x </a:t>
            </a:r>
            <a:r>
              <a:rPr lang="en-GB" dirty="0" smtClean="0"/>
              <a:t>365/15000 </a:t>
            </a:r>
            <a:r>
              <a:rPr lang="en-GB" dirty="0" smtClean="0"/>
              <a:t>= </a:t>
            </a:r>
            <a:r>
              <a:rPr lang="en-GB" dirty="0" smtClean="0">
                <a:solidFill>
                  <a:srgbClr val="FF0000"/>
                </a:solidFill>
              </a:rPr>
              <a:t>43.80</a:t>
            </a:r>
            <a:r>
              <a:rPr lang="en-GB" dirty="0" smtClean="0"/>
              <a:t> </a:t>
            </a:r>
            <a:r>
              <a:rPr lang="en-GB" dirty="0" smtClean="0"/>
              <a:t>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2016</a:t>
            </a:r>
            <a:endParaRPr lang="en-GB" b="1" dirty="0" smtClean="0"/>
          </a:p>
          <a:p>
            <a:r>
              <a:rPr lang="en-GB" dirty="0" smtClean="0"/>
              <a:t>650 </a:t>
            </a:r>
            <a:r>
              <a:rPr lang="en-GB" dirty="0" smtClean="0"/>
              <a:t>x </a:t>
            </a:r>
            <a:r>
              <a:rPr lang="en-GB" dirty="0" smtClean="0"/>
              <a:t>365/8500 </a:t>
            </a:r>
            <a:r>
              <a:rPr lang="en-GB" dirty="0" smtClean="0"/>
              <a:t>= </a:t>
            </a:r>
            <a:r>
              <a:rPr lang="en-GB" dirty="0" smtClean="0">
                <a:solidFill>
                  <a:srgbClr val="FF0000"/>
                </a:solidFill>
              </a:rPr>
              <a:t>27.91</a:t>
            </a:r>
            <a:endParaRPr lang="en-GB" dirty="0" smtClean="0">
              <a:solidFill>
                <a:srgbClr val="FF0000"/>
              </a:solidFill>
            </a:endParaRPr>
          </a:p>
          <a:p>
            <a:r>
              <a:rPr lang="en-GB" b="1" dirty="0" smtClean="0"/>
              <a:t>2017</a:t>
            </a:r>
            <a:endParaRPr lang="en-GB" b="1" dirty="0" smtClean="0"/>
          </a:p>
          <a:p>
            <a:r>
              <a:rPr lang="en-GB" dirty="0" smtClean="0"/>
              <a:t>800 </a:t>
            </a:r>
            <a:r>
              <a:rPr lang="en-GB" dirty="0" smtClean="0"/>
              <a:t>x </a:t>
            </a:r>
            <a:r>
              <a:rPr lang="en-GB" dirty="0" smtClean="0"/>
              <a:t>365/8000 </a:t>
            </a:r>
            <a:r>
              <a:rPr lang="en-GB" dirty="0" smtClean="0"/>
              <a:t>= </a:t>
            </a:r>
            <a:r>
              <a:rPr lang="en-GB" dirty="0" smtClean="0">
                <a:solidFill>
                  <a:srgbClr val="FF0000"/>
                </a:solidFill>
              </a:rPr>
              <a:t>36.50</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Liquidity ratios involve the organisations ability to generate cash quickly in order to pay debts. The current ratio highlights how </a:t>
            </a:r>
            <a:r>
              <a:rPr lang="en-GB" dirty="0"/>
              <a:t>quickly cash can be obtained to settle debts or pay </a:t>
            </a:r>
            <a:r>
              <a:rPr lang="en-GB" dirty="0" smtClean="0"/>
              <a:t>expenses, and a </a:t>
            </a:r>
            <a:r>
              <a:rPr lang="en-GB" dirty="0"/>
              <a:t>result of 1.5 or better is </a:t>
            </a:r>
            <a:r>
              <a:rPr lang="en-GB" dirty="0" smtClean="0"/>
              <a:t>acceptable.  </a:t>
            </a:r>
          </a:p>
          <a:p>
            <a:r>
              <a:rPr lang="en-GB" dirty="0" smtClean="0"/>
              <a:t>Although this figure has been </a:t>
            </a:r>
            <a:r>
              <a:rPr lang="en-GB" dirty="0" smtClean="0"/>
              <a:t>more than attained </a:t>
            </a:r>
            <a:r>
              <a:rPr lang="en-GB" dirty="0" smtClean="0"/>
              <a:t>in both years, there was a </a:t>
            </a:r>
            <a:r>
              <a:rPr lang="en-GB" dirty="0" smtClean="0"/>
              <a:t>slight </a:t>
            </a:r>
            <a:r>
              <a:rPr lang="en-GB" dirty="0" smtClean="0"/>
              <a:t>drop in </a:t>
            </a:r>
            <a:r>
              <a:rPr lang="en-GB" dirty="0" smtClean="0"/>
              <a:t>2017, </a:t>
            </a:r>
            <a:r>
              <a:rPr lang="en-GB" dirty="0" smtClean="0"/>
              <a:t>and as such the organisation should keep an eye on this area to ensure that the figures do not fall below the acceptable range.</a:t>
            </a:r>
          </a:p>
          <a:p>
            <a:r>
              <a:rPr lang="en-GB" dirty="0" smtClean="0"/>
              <a:t>Furthermore, there has been an increase in the number of days it takes for the organisation to receive payment from debtors.  </a:t>
            </a:r>
            <a:r>
              <a:rPr lang="en-GB" dirty="0" smtClean="0"/>
              <a:t>Furthermore it was already above the acceptable </a:t>
            </a:r>
            <a:r>
              <a:rPr lang="en-GB" dirty="0" smtClean="0"/>
              <a:t>time scale of </a:t>
            </a:r>
            <a:r>
              <a:rPr lang="en-GB" dirty="0" smtClean="0"/>
              <a:t>between 30-36 </a:t>
            </a:r>
            <a:r>
              <a:rPr lang="en-GB" dirty="0" smtClean="0"/>
              <a:t>days, </a:t>
            </a:r>
            <a:r>
              <a:rPr lang="en-GB" dirty="0" smtClean="0"/>
              <a:t>although the organisation may have set a repayment date above the acceptable timeframe.  However, this </a:t>
            </a:r>
            <a:r>
              <a:rPr lang="en-GB" dirty="0" smtClean="0"/>
              <a:t>area should still be monitored closely. </a:t>
            </a:r>
            <a:endParaRPr lang="en-GB" dirty="0"/>
          </a:p>
          <a:p>
            <a:endParaRPr lang="en-GB" dirty="0" smtClean="0"/>
          </a:p>
          <a:p>
            <a:endParaRPr lang="en-GB" dirty="0"/>
          </a:p>
        </p:txBody>
      </p:sp>
    </p:spTree>
    <p:extLst>
      <p:ext uri="{BB962C8B-B14F-4D97-AF65-F5344CB8AC3E}">
        <p14:creationId xmlns:p14="http://schemas.microsoft.com/office/powerpoint/2010/main" val="2975948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normAutofit fontScale="92500"/>
          </a:bodyPr>
          <a:lstStyle/>
          <a:p>
            <a:r>
              <a:rPr lang="en-GB" dirty="0" smtClean="0"/>
              <a:t>There has also been an increase in the number of days it has taken for the organisation to pay its </a:t>
            </a:r>
            <a:r>
              <a:rPr lang="en-GB" dirty="0" smtClean="0"/>
              <a:t>creditors to above the accepted repayment timescale of thirty days.  However, the suppliers/creditors may have changed the repayment terms.  Although, irrespective of this, the organisation should still keep a close eye on its repayment times.</a:t>
            </a:r>
          </a:p>
          <a:p>
            <a:endParaRPr lang="en-GB" dirty="0"/>
          </a:p>
          <a:p>
            <a:r>
              <a:rPr lang="en-GB" dirty="0" smtClean="0"/>
              <a:t>With regard to stock turnover, there has been an increase on what was already what could be considered a high number. This particular ratio indicate efficiency, and the ideal result is around 8 days. However, the results could due to the type of stock and furthermore, these results could be within the industry average.  The organisation needs to look back through its record to determine previous trends, whilst also looking at other organisations within its sector to determine if the results are industry wide.</a:t>
            </a:r>
            <a:endParaRPr lang="en-GB" dirty="0" smtClean="0"/>
          </a:p>
          <a:p>
            <a:endParaRPr lang="en-GB" dirty="0"/>
          </a:p>
        </p:txBody>
      </p:sp>
    </p:spTree>
    <p:extLst>
      <p:ext uri="{BB962C8B-B14F-4D97-AF65-F5344CB8AC3E}">
        <p14:creationId xmlns:p14="http://schemas.microsoft.com/office/powerpoint/2010/main" val="1287903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a:t>
            </a:r>
            <a:r>
              <a:rPr lang="en-GB" dirty="0" smtClean="0"/>
              <a:t>ratio</a:t>
            </a:r>
            <a:endParaRPr lang="en-GB" dirty="0"/>
          </a:p>
        </p:txBody>
      </p:sp>
      <p:sp>
        <p:nvSpPr>
          <p:cNvPr id="3" name="Content Placeholder 2"/>
          <p:cNvSpPr>
            <a:spLocks noGrp="1"/>
          </p:cNvSpPr>
          <p:nvPr>
            <p:ph idx="1"/>
          </p:nvPr>
        </p:nvSpPr>
        <p:spPr/>
        <p:txBody>
          <a:bodyPr>
            <a:normAutofit/>
          </a:bodyPr>
          <a:lstStyle/>
          <a:p>
            <a:pPr marL="0" indent="0">
              <a:buNone/>
            </a:pPr>
            <a:r>
              <a:rPr lang="en-GB" dirty="0"/>
              <a:t>Total debt/total assets </a:t>
            </a:r>
            <a:r>
              <a:rPr lang="en-GB" dirty="0" smtClean="0"/>
              <a:t>less current liabilities = </a:t>
            </a:r>
            <a:r>
              <a:rPr lang="en-GB" dirty="0"/>
              <a:t>******</a:t>
            </a:r>
          </a:p>
          <a:p>
            <a:endParaRPr lang="en-GB" b="1" dirty="0" smtClean="0"/>
          </a:p>
          <a:p>
            <a:r>
              <a:rPr lang="en-GB" b="1" dirty="0" smtClean="0"/>
              <a:t>2016</a:t>
            </a:r>
            <a:endParaRPr lang="en-GB" dirty="0"/>
          </a:p>
          <a:p>
            <a:r>
              <a:rPr lang="en-GB" dirty="0" smtClean="0"/>
              <a:t>150/4227 x 100 </a:t>
            </a:r>
            <a:r>
              <a:rPr lang="en-GB" dirty="0" smtClean="0"/>
              <a:t>= </a:t>
            </a:r>
            <a:r>
              <a:rPr lang="en-GB" dirty="0" smtClean="0">
                <a:solidFill>
                  <a:srgbClr val="FF0000"/>
                </a:solidFill>
              </a:rPr>
              <a:t>3.55</a:t>
            </a:r>
            <a:endParaRPr lang="en-GB" dirty="0" smtClean="0">
              <a:solidFill>
                <a:srgbClr val="FF0000"/>
              </a:solidFill>
            </a:endParaRPr>
          </a:p>
          <a:p>
            <a:endParaRPr lang="en-GB" dirty="0"/>
          </a:p>
          <a:p>
            <a:r>
              <a:rPr lang="en-GB" b="1" dirty="0" smtClean="0"/>
              <a:t>2017</a:t>
            </a:r>
            <a:endParaRPr lang="en-GB" b="1" dirty="0" smtClean="0"/>
          </a:p>
          <a:p>
            <a:endParaRPr lang="en-GB" dirty="0"/>
          </a:p>
          <a:p>
            <a:r>
              <a:rPr lang="en-GB" smtClean="0"/>
              <a:t>170/4238 x 100 = </a:t>
            </a:r>
            <a:r>
              <a:rPr lang="en-GB" dirty="0" smtClean="0">
                <a:solidFill>
                  <a:srgbClr val="FF0000"/>
                </a:solidFill>
              </a:rPr>
              <a:t>4.01</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normAutofit lnSpcReduction="10000"/>
          </a:bodyPr>
          <a:lstStyle/>
          <a:p>
            <a:r>
              <a:rPr lang="en-GB" dirty="0" smtClean="0"/>
              <a:t>Profit before interest and tax/ interest charges</a:t>
            </a:r>
          </a:p>
          <a:p>
            <a:r>
              <a:rPr lang="en-GB" dirty="0" smtClean="0"/>
              <a:t>2016</a:t>
            </a:r>
            <a:endParaRPr lang="en-GB" dirty="0" smtClean="0"/>
          </a:p>
          <a:p>
            <a:r>
              <a:rPr lang="en-GB" dirty="0" smtClean="0"/>
              <a:t>3968 + 60/60 </a:t>
            </a:r>
            <a:r>
              <a:rPr lang="en-GB" dirty="0" smtClean="0"/>
              <a:t>= </a:t>
            </a:r>
            <a:r>
              <a:rPr lang="en-GB" dirty="0" smtClean="0">
                <a:solidFill>
                  <a:srgbClr val="FF0000"/>
                </a:solidFill>
              </a:rPr>
              <a:t>67.13</a:t>
            </a:r>
            <a:endParaRPr lang="en-GB" dirty="0" smtClean="0">
              <a:solidFill>
                <a:srgbClr val="FF0000"/>
              </a:solidFill>
            </a:endParaRPr>
          </a:p>
          <a:p>
            <a:endParaRPr lang="en-GB" dirty="0"/>
          </a:p>
          <a:p>
            <a:r>
              <a:rPr lang="en-GB" dirty="0" smtClean="0"/>
              <a:t>2017</a:t>
            </a:r>
            <a:endParaRPr lang="en-GB" dirty="0" smtClean="0"/>
          </a:p>
          <a:p>
            <a:r>
              <a:rPr lang="en-GB" dirty="0" smtClean="0"/>
              <a:t>4761 + 65/65 </a:t>
            </a:r>
            <a:r>
              <a:rPr lang="en-GB" dirty="0" smtClean="0"/>
              <a:t>= </a:t>
            </a:r>
            <a:r>
              <a:rPr lang="en-GB" dirty="0" smtClean="0">
                <a:solidFill>
                  <a:srgbClr val="FF0000"/>
                </a:solidFill>
              </a:rPr>
              <a:t>74.25</a:t>
            </a:r>
            <a:endParaRPr lang="en-GB" dirty="0" smtClean="0">
              <a:solidFill>
                <a:srgbClr val="FF0000"/>
              </a:solidFill>
            </a:endParaRPr>
          </a:p>
          <a:p>
            <a:r>
              <a:rPr lang="en-GB" dirty="0" smtClean="0"/>
              <a:t>A large interest coverage ratio indicates that a corporation will be able to pay interest on its debt even if its earnings were to decrease.  A small interest coverage ratio sends a caution signal.</a:t>
            </a:r>
          </a:p>
          <a:p>
            <a:endParaRPr lang="en-GB" dirty="0"/>
          </a:p>
        </p:txBody>
      </p:sp>
    </p:spTree>
    <p:extLst>
      <p:ext uri="{BB962C8B-B14F-4D97-AF65-F5344CB8AC3E}">
        <p14:creationId xmlns:p14="http://schemas.microsoft.com/office/powerpoint/2010/main" val="98099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a:xfrm>
            <a:off x="1371600" y="1318054"/>
            <a:ext cx="9601200" cy="5280454"/>
          </a:xfrm>
        </p:spPr>
        <p:txBody>
          <a:bodyPr>
            <a:normAutofit/>
          </a:bodyPr>
          <a:lstStyle/>
          <a:p>
            <a:r>
              <a:rPr lang="en-GB" dirty="0"/>
              <a:t>Companies can finance their operations either through investments from shareholders (equity) or by taking on </a:t>
            </a:r>
            <a:r>
              <a:rPr lang="en-GB" dirty="0" smtClean="0"/>
              <a:t>debt (borrowing).  </a:t>
            </a:r>
            <a:r>
              <a:rPr lang="en-GB" dirty="0"/>
              <a:t>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a:t>
            </a:r>
            <a:r>
              <a:rPr lang="en-GB" dirty="0" smtClean="0"/>
              <a:t>The debt ratio results for </a:t>
            </a:r>
            <a:r>
              <a:rPr lang="en-GB" dirty="0" smtClean="0"/>
              <a:t>Baileys Bailing Plant </a:t>
            </a:r>
            <a:r>
              <a:rPr lang="en-GB" dirty="0" smtClean="0"/>
              <a:t>are </a:t>
            </a:r>
            <a:r>
              <a:rPr lang="en-GB" dirty="0" smtClean="0"/>
              <a:t>very low, </a:t>
            </a:r>
            <a:r>
              <a:rPr lang="en-GB" dirty="0" smtClean="0"/>
              <a:t>but there has been an increase </a:t>
            </a:r>
            <a:r>
              <a:rPr lang="en-GB" dirty="0" smtClean="0"/>
              <a:t>from 2016-2017.</a:t>
            </a: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34202989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a:t>
            </a:r>
            <a:r>
              <a:rPr lang="en-GB" dirty="0" smtClean="0"/>
              <a:t>Baileys Bailing Plant </a:t>
            </a:r>
            <a:r>
              <a:rPr lang="en-GB" dirty="0" smtClean="0"/>
              <a:t>has seen an </a:t>
            </a:r>
            <a:r>
              <a:rPr lang="en-GB" dirty="0" smtClean="0"/>
              <a:t>increase which </a:t>
            </a:r>
            <a:r>
              <a:rPr lang="en-GB" dirty="0" smtClean="0"/>
              <a:t>shows that it is able to pay interest on its debts even if there is a decrease in earnings.  </a:t>
            </a:r>
            <a:endParaRPr lang="en-GB" dirty="0"/>
          </a:p>
          <a:p>
            <a:endParaRPr lang="en-GB" dirty="0"/>
          </a:p>
        </p:txBody>
      </p:sp>
    </p:spTree>
    <p:extLst>
      <p:ext uri="{BB962C8B-B14F-4D97-AF65-F5344CB8AC3E}">
        <p14:creationId xmlns:p14="http://schemas.microsoft.com/office/powerpoint/2010/main" val="334579233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471</TotalTime>
  <Words>1084</Words>
  <Application>Microsoft Office PowerPoint</Application>
  <PresentationFormat>Widescreen</PresentationFormat>
  <Paragraphs>127</Paragraphs>
  <Slides>20</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Calibri</vt:lpstr>
      <vt:lpstr>Franklin Gothic Book</vt:lpstr>
      <vt:lpstr>Crop</vt:lpstr>
      <vt:lpstr>Baileys Bailing Plant</vt:lpstr>
      <vt:lpstr>Profitability Ratios</vt:lpstr>
      <vt:lpstr>Gross profit</vt:lpstr>
      <vt:lpstr>Net profit margin</vt:lpstr>
      <vt:lpstr>ROCE</vt:lpstr>
      <vt:lpstr>Asset turnover</vt:lpstr>
      <vt:lpstr>Profit ratios</vt:lpstr>
      <vt:lpstr>Profit Ratios</vt:lpstr>
      <vt:lpstr>Liquidity Ratios</vt:lpstr>
      <vt:lpstr>Current ratio</vt:lpstr>
      <vt:lpstr>Quick Ratio (also referred to as acid ratio</vt:lpstr>
      <vt:lpstr>Stock Turnover</vt:lpstr>
      <vt:lpstr>Debtor Days</vt:lpstr>
      <vt:lpstr>Creditor days</vt:lpstr>
      <vt:lpstr>Liquidity Ratios</vt:lpstr>
      <vt:lpstr>Liquidity ratios</vt:lpstr>
      <vt:lpstr>Gearing ratio</vt:lpstr>
      <vt:lpstr>Interest Cover</vt:lpstr>
      <vt:lpstr>Gearing Ratios</vt:lpstr>
      <vt:lpstr>Gearing Ratios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13</cp:revision>
  <cp:lastPrinted>2017-06-02T11:11:41Z</cp:lastPrinted>
  <dcterms:created xsi:type="dcterms:W3CDTF">2016-10-10T09:26:18Z</dcterms:created>
  <dcterms:modified xsi:type="dcterms:W3CDTF">2017-06-02T11:59:17Z</dcterms:modified>
</cp:coreProperties>
</file>