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87" r:id="rId2"/>
    <p:sldId id="266" r:id="rId3"/>
    <p:sldId id="272" r:id="rId4"/>
    <p:sldId id="273" r:id="rId5"/>
    <p:sldId id="274" r:id="rId6"/>
    <p:sldId id="275" r:id="rId7"/>
    <p:sldId id="277" r:id="rId8"/>
    <p:sldId id="278" r:id="rId9"/>
    <p:sldId id="279" r:id="rId10"/>
    <p:sldId id="280" r:id="rId11"/>
    <p:sldId id="281" r:id="rId12"/>
    <p:sldId id="288" r:id="rId13"/>
    <p:sldId id="289" r:id="rId14"/>
    <p:sldId id="290" r:id="rId15"/>
    <p:sldId id="291" r:id="rId16"/>
    <p:sldId id="282" r:id="rId17"/>
    <p:sldId id="271" r:id="rId18"/>
    <p:sldId id="276"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111" d="100"/>
          <a:sy n="111" d="100"/>
        </p:scale>
        <p:origin x="-1614" y="-78"/>
      </p:cViewPr>
      <p:guideLst>
        <p:guide orient="horz" pos="162"/>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US"/>
          </a:p>
        </p:txBody>
      </p:sp>
      <p:sp>
        <p:nvSpPr>
          <p:cNvPr id="4" name="Date Placeholder 3"/>
          <p:cNvSpPr>
            <a:spLocks noGrp="1"/>
          </p:cNvSpPr>
          <p:nvPr>
            <p:ph type="dt" sz="half" idx="10"/>
          </p:nvPr>
        </p:nvSpPr>
        <p:spPr/>
        <p:txBody>
          <a:bodyPr/>
          <a:lstStyle/>
          <a:p>
            <a:fld id="{5E9709EA-B053-9440-AC0E-8F28FDF28B10}" type="datetimeFigureOut">
              <a:rPr lang="en-US" smtClean="0"/>
              <a:pPr/>
              <a:t>10/6/2017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E9709EA-B053-9440-AC0E-8F28FDF28B10}" type="datetimeFigureOut">
              <a:rPr lang="en-US" smtClean="0"/>
              <a:pPr/>
              <a:t>10/6/2017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5E9709EA-B053-9440-AC0E-8F28FDF28B10}" type="datetimeFigureOut">
              <a:rPr lang="en-US" smtClean="0"/>
              <a:pPr/>
              <a:t>10/6/2017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Date Placeholder 4"/>
          <p:cNvSpPr>
            <a:spLocks noGrp="1"/>
          </p:cNvSpPr>
          <p:nvPr>
            <p:ph type="dt" sz="half" idx="10"/>
          </p:nvPr>
        </p:nvSpPr>
        <p:spPr/>
        <p:txBody>
          <a:bodyPr/>
          <a:lstStyle/>
          <a:p>
            <a:fld id="{5E9709EA-B053-9440-AC0E-8F28FDF28B10}" type="datetimeFigureOut">
              <a:rPr lang="en-US" smtClean="0"/>
              <a:pPr/>
              <a:t>10/6/2017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7" name="Date Placeholder 6"/>
          <p:cNvSpPr>
            <a:spLocks noGrp="1"/>
          </p:cNvSpPr>
          <p:nvPr>
            <p:ph type="dt" sz="half" idx="10"/>
          </p:nvPr>
        </p:nvSpPr>
        <p:spPr/>
        <p:txBody>
          <a:bodyPr/>
          <a:lstStyle/>
          <a:p>
            <a:fld id="{5E9709EA-B053-9440-AC0E-8F28FDF28B10}" type="datetimeFigureOut">
              <a:rPr lang="en-US" smtClean="0"/>
              <a:pPr/>
              <a:t>10/6/2017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Date Placeholder 2"/>
          <p:cNvSpPr>
            <a:spLocks noGrp="1"/>
          </p:cNvSpPr>
          <p:nvPr>
            <p:ph type="dt" sz="half" idx="10"/>
          </p:nvPr>
        </p:nvSpPr>
        <p:spPr/>
        <p:txBody>
          <a:bodyPr/>
          <a:lstStyle/>
          <a:p>
            <a:fld id="{5E9709EA-B053-9440-AC0E-8F28FDF28B10}" type="datetimeFigureOut">
              <a:rPr lang="en-US" smtClean="0"/>
              <a:pPr/>
              <a:t>10/6/2017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E9709EA-B053-9440-AC0E-8F28FDF28B10}" type="datetimeFigureOut">
              <a:rPr lang="en-US" smtClean="0"/>
              <a:pPr/>
              <a:t>10/6/2017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E9709EA-B053-9440-AC0E-8F28FDF28B10}" type="datetimeFigureOut">
              <a:rPr lang="en-US" smtClean="0"/>
              <a:pPr/>
              <a:t>10/6/2017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E9709EA-B053-9440-AC0E-8F28FDF28B10}" type="datetimeFigureOut">
              <a:rPr lang="en-US" smtClean="0"/>
              <a:pPr/>
              <a:t>10/6/2017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E9709EA-B053-9440-AC0E-8F28FDF28B10}" type="datetimeFigureOut">
              <a:rPr lang="en-US" smtClean="0"/>
              <a:pPr/>
              <a:t>10/6/2017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10"/>
          </p:nvPr>
        </p:nvSpPr>
        <p:spPr/>
        <p:txBody>
          <a:bodyPr/>
          <a:lstStyle/>
          <a:p>
            <a:fld id="{5E9709EA-B053-9440-AC0E-8F28FDF28B10}" type="datetimeFigureOut">
              <a:rPr lang="en-US" smtClean="0"/>
              <a:pPr/>
              <a:t>10/6/2017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E67BCAB-080D-5A4B-9013-6F5CE942D0E1}"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E9709EA-B053-9440-AC0E-8F28FDF28B10}" type="datetimeFigureOut">
              <a:rPr lang="en-US" smtClean="0"/>
              <a:pPr/>
              <a:t>10/6/2017</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E67BCAB-080D-5A4B-9013-6F5CE942D0E1}"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www.semiootika.ee/sygiskool/tekstid/bruner.pdf"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en.wikipedia.org/wiki/Objectivity_(philosophy)" TargetMode="External"/><Relationship Id="rId2" Type="http://schemas.openxmlformats.org/officeDocument/2006/relationships/hyperlink" Target="http://en.wikipedia.org/wiki/Constructivist_epistemology" TargetMode="External"/><Relationship Id="rId1" Type="http://schemas.openxmlformats.org/officeDocument/2006/relationships/slideLayout" Target="../slideLayouts/slideLayout2.xml"/><Relationship Id="rId5" Type="http://schemas.openxmlformats.org/officeDocument/2006/relationships/hyperlink" Target="http://en.wikipedia.org/wiki/Realism" TargetMode="External"/><Relationship Id="rId4" Type="http://schemas.openxmlformats.org/officeDocument/2006/relationships/hyperlink" Target="http://en.wikipedia.org/wiki/Ontolo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algn="ctr"/>
            <a:r>
              <a:rPr lang="en-GB" dirty="0" smtClean="0"/>
              <a:t>Ways of knowing</a:t>
            </a:r>
          </a:p>
          <a:p>
            <a:pPr algn="ctr"/>
            <a:endParaRPr lang="en-GB" dirty="0" smtClean="0"/>
          </a:p>
          <a:p>
            <a:pPr algn="ctr"/>
            <a:r>
              <a:rPr lang="en-GB" dirty="0" smtClean="0"/>
              <a:t>How do we know things?</a:t>
            </a:r>
          </a:p>
          <a:p>
            <a:pPr algn="ctr"/>
            <a:endParaRPr lang="en-GB" dirty="0" smtClean="0"/>
          </a:p>
          <a:p>
            <a:pPr algn="ctr"/>
            <a:r>
              <a:rPr lang="en-GB" dirty="0" smtClean="0"/>
              <a:t>How can we be sure that what we think we know, we actually know?</a:t>
            </a:r>
            <a:endParaRPr lang="en-GB" dirty="0"/>
          </a:p>
        </p:txBody>
      </p:sp>
    </p:spTree>
    <p:extLst>
      <p:ext uri="{BB962C8B-B14F-4D97-AF65-F5344CB8AC3E}">
        <p14:creationId xmlns:p14="http://schemas.microsoft.com/office/powerpoint/2010/main" val="37929523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Ontology</a:t>
            </a:r>
            <a:endParaRPr lang="en-US" dirty="0"/>
          </a:p>
        </p:txBody>
      </p:sp>
      <p:sp>
        <p:nvSpPr>
          <p:cNvPr id="3" name="Content Placeholder 2"/>
          <p:cNvSpPr>
            <a:spLocks noGrp="1"/>
          </p:cNvSpPr>
          <p:nvPr>
            <p:ph idx="1"/>
          </p:nvPr>
        </p:nvSpPr>
        <p:spPr/>
        <p:txBody>
          <a:bodyPr>
            <a:normAutofit/>
          </a:bodyPr>
          <a:lstStyle/>
          <a:p>
            <a:pPr marL="177800" indent="-177800"/>
            <a:r>
              <a:rPr lang="en-US" dirty="0" smtClean="0"/>
              <a:t> The philosophical study of the nature of being.</a:t>
            </a:r>
          </a:p>
          <a:p>
            <a:pPr marL="265113" indent="-265113"/>
            <a:r>
              <a:rPr lang="en-US" dirty="0" smtClean="0"/>
              <a:t>The existential categories and their relationships.</a:t>
            </a:r>
          </a:p>
          <a:p>
            <a:pPr marL="265113" indent="-265113">
              <a:buNone/>
            </a:pPr>
            <a:endParaRPr lang="en-US" dirty="0" smtClean="0"/>
          </a:p>
          <a:p>
            <a:pPr marL="0" indent="0">
              <a:buNone/>
            </a:pPr>
            <a:r>
              <a:rPr lang="en-US" sz="2162" dirty="0" smtClean="0"/>
              <a:t>"Traditionally listed as a part of the major branch of philosophy known as metaphysics, ontology deals with questions concerning what entities exist or can be said to exist, and how such entities can be grouped, related within a hierarchy, and subdivided according to similarities and differences."</a:t>
            </a:r>
          </a:p>
          <a:p>
            <a:pPr marL="0" indent="0">
              <a:buNone/>
            </a:pPr>
            <a:r>
              <a:rPr lang="en-US" sz="2162" dirty="0" smtClean="0"/>
              <a:t>[http://</a:t>
            </a:r>
            <a:r>
              <a:rPr lang="en-US" sz="2162" dirty="0" err="1" smtClean="0"/>
              <a:t>en.wikipedia.org</a:t>
            </a:r>
            <a:r>
              <a:rPr lang="en-US" sz="2162" dirty="0" smtClean="0"/>
              <a:t>/wiki/Ontology ]</a:t>
            </a:r>
          </a:p>
          <a:p>
            <a:pPr marL="0" indent="0">
              <a:buNone/>
            </a:pPr>
            <a:endParaRPr lang="en-US"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ontology1.png"/>
          <p:cNvPicPr>
            <a:picLocks noGrp="1" noChangeAspect="1"/>
          </p:cNvPicPr>
          <p:nvPr>
            <p:ph idx="1"/>
          </p:nvPr>
        </p:nvPicPr>
        <p:blipFill>
          <a:blip r:embed="rId2"/>
          <a:srcRect l="-1094" r="-1094"/>
          <a:stretch>
            <a:fillRect/>
          </a:stretch>
        </p:blipFill>
        <p:spPr>
          <a:xfrm>
            <a:off x="457200" y="257175"/>
            <a:ext cx="8229600" cy="2039938"/>
          </a:xfr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ontology1.png"/>
          <p:cNvPicPr>
            <a:picLocks noGrp="1" noChangeAspect="1"/>
          </p:cNvPicPr>
          <p:nvPr>
            <p:ph idx="1"/>
          </p:nvPr>
        </p:nvPicPr>
        <p:blipFill>
          <a:blip r:embed="rId2"/>
          <a:srcRect l="-1094" r="-1094"/>
          <a:stretch>
            <a:fillRect/>
          </a:stretch>
        </p:blipFill>
        <p:spPr>
          <a:xfrm>
            <a:off x="457200" y="257175"/>
            <a:ext cx="8229600" cy="2039938"/>
          </a:xfrm>
        </p:spPr>
      </p:pic>
      <p:sp>
        <p:nvSpPr>
          <p:cNvPr id="5" name="TextBox 4"/>
          <p:cNvSpPr txBox="1"/>
          <p:nvPr/>
        </p:nvSpPr>
        <p:spPr>
          <a:xfrm>
            <a:off x="561578" y="2687040"/>
            <a:ext cx="8008965" cy="3416320"/>
          </a:xfrm>
          <a:prstGeom prst="rect">
            <a:avLst/>
          </a:prstGeom>
          <a:noFill/>
        </p:spPr>
        <p:txBody>
          <a:bodyPr wrap="square" rtlCol="0">
            <a:spAutoFit/>
          </a:bodyPr>
          <a:lstStyle/>
          <a:p>
            <a:r>
              <a:rPr lang="en-US" b="1" dirty="0" smtClean="0"/>
              <a:t>Objectivism</a:t>
            </a:r>
            <a:r>
              <a:rPr lang="en-US" dirty="0" smtClean="0"/>
              <a:t> asserts that the ontological realm of objects and facts exists independently of the mind. The researcher's position is therefore one of objective observation.</a:t>
            </a:r>
          </a:p>
          <a:p>
            <a:endParaRPr lang="en-US" dirty="0" smtClean="0"/>
          </a:p>
          <a:p>
            <a:r>
              <a:rPr lang="en-US" b="1" dirty="0" smtClean="0"/>
              <a:t>Constructivism</a:t>
            </a:r>
            <a:r>
              <a:rPr lang="en-US" dirty="0" smtClean="0"/>
              <a:t> asserts that knowledge is a mental construct proposed in order to explain sensory experience. The only reality we can know is that which is represented by human thought. Reality is independent of human thought, but meaning or knowledge is always a human construction.</a:t>
            </a:r>
          </a:p>
          <a:p>
            <a:endParaRPr lang="en-US" dirty="0" smtClean="0"/>
          </a:p>
          <a:p>
            <a:r>
              <a:rPr lang="en-US" b="1" dirty="0" smtClean="0"/>
              <a:t>Realism</a:t>
            </a:r>
            <a:r>
              <a:rPr lang="en-US" dirty="0" smtClean="0"/>
              <a:t> is an ontological position which asserts that the world has a reality that is separate from the observer, but that there may be "hidden" structures and mechanisms operating that may not be perceived through the senses.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ontology1.png"/>
          <p:cNvPicPr>
            <a:picLocks noGrp="1" noChangeAspect="1"/>
          </p:cNvPicPr>
          <p:nvPr>
            <p:ph idx="1"/>
          </p:nvPr>
        </p:nvPicPr>
        <p:blipFill>
          <a:blip r:embed="rId2"/>
          <a:stretch>
            <a:fillRect/>
          </a:stretch>
        </p:blipFill>
        <p:spPr>
          <a:xfrm>
            <a:off x="545281" y="257175"/>
            <a:ext cx="8053438" cy="2039938"/>
          </a:xfrm>
        </p:spPr>
      </p:pic>
      <p:sp>
        <p:nvSpPr>
          <p:cNvPr id="5" name="TextBox 4"/>
          <p:cNvSpPr txBox="1"/>
          <p:nvPr/>
        </p:nvSpPr>
        <p:spPr>
          <a:xfrm>
            <a:off x="561578" y="2687040"/>
            <a:ext cx="8008965" cy="2308324"/>
          </a:xfrm>
          <a:prstGeom prst="rect">
            <a:avLst/>
          </a:prstGeom>
          <a:noFill/>
        </p:spPr>
        <p:txBody>
          <a:bodyPr wrap="square" rtlCol="0">
            <a:spAutoFit/>
          </a:bodyPr>
          <a:lstStyle/>
          <a:p>
            <a:r>
              <a:rPr lang="en-US" b="1" dirty="0" smtClean="0"/>
              <a:t>Objectivism</a:t>
            </a:r>
            <a:r>
              <a:rPr lang="en-US" dirty="0" smtClean="0"/>
              <a:t> asserts that the ontological realm of objects and facts exists independently of the mind. The researcher's position is therefore one of objective observation.</a:t>
            </a:r>
          </a:p>
          <a:p>
            <a:endParaRPr lang="en-US" dirty="0" smtClean="0"/>
          </a:p>
          <a:p>
            <a:r>
              <a:rPr lang="en-US" b="1" dirty="0" smtClean="0"/>
              <a:t>Constructivism</a:t>
            </a:r>
            <a:r>
              <a:rPr lang="en-US" dirty="0" smtClean="0"/>
              <a:t> asserts that knowledge is a mental construct proposed in order to explain sensory experience. The only reality we can know is that which is represented by human thought. Reality is independent of human thought, but meaning or knowledge is always a human construction.</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ontology1.png"/>
          <p:cNvPicPr>
            <a:picLocks noGrp="1" noChangeAspect="1"/>
          </p:cNvPicPr>
          <p:nvPr>
            <p:ph idx="1"/>
          </p:nvPr>
        </p:nvPicPr>
        <p:blipFill>
          <a:blip r:embed="rId2"/>
          <a:stretch>
            <a:fillRect/>
          </a:stretch>
        </p:blipFill>
        <p:spPr>
          <a:xfrm>
            <a:off x="545281" y="257175"/>
            <a:ext cx="8053438" cy="2039938"/>
          </a:xfrm>
        </p:spPr>
      </p:pic>
      <p:sp>
        <p:nvSpPr>
          <p:cNvPr id="5" name="TextBox 4"/>
          <p:cNvSpPr txBox="1"/>
          <p:nvPr/>
        </p:nvSpPr>
        <p:spPr>
          <a:xfrm>
            <a:off x="561578" y="2687040"/>
            <a:ext cx="8008965" cy="3139321"/>
          </a:xfrm>
          <a:prstGeom prst="rect">
            <a:avLst/>
          </a:prstGeom>
          <a:noFill/>
        </p:spPr>
        <p:txBody>
          <a:bodyPr wrap="square" rtlCol="0">
            <a:spAutoFit/>
          </a:bodyPr>
          <a:lstStyle/>
          <a:p>
            <a:r>
              <a:rPr lang="en-US" b="1" dirty="0" smtClean="0"/>
              <a:t>Objectivism</a:t>
            </a:r>
            <a:r>
              <a:rPr lang="en-US" dirty="0" smtClean="0"/>
              <a:t> asserts that the ontological realm of objects and facts exists independently of the mind. The researcher's position is therefore one of objective observation.</a:t>
            </a:r>
          </a:p>
          <a:p>
            <a:endParaRPr lang="en-US" dirty="0" smtClean="0"/>
          </a:p>
          <a:p>
            <a:r>
              <a:rPr lang="en-US" b="1" dirty="0" smtClean="0"/>
              <a:t>Constructivism</a:t>
            </a:r>
            <a:r>
              <a:rPr lang="en-US" dirty="0" smtClean="0"/>
              <a:t> asserts that knowledge is a mental construct proposed in order to explain sensory experience. The only reality we can know is that which is represented by human thought. Reality is independent of human thought, but meaning or knowledge is always a human construction.</a:t>
            </a:r>
          </a:p>
          <a:p>
            <a:endParaRPr lang="en-US" dirty="0" smtClean="0"/>
          </a:p>
          <a:p>
            <a:r>
              <a:rPr lang="en-US" dirty="0" smtClean="0"/>
              <a:t>These are </a:t>
            </a:r>
            <a:r>
              <a:rPr lang="en-US" b="1" dirty="0" smtClean="0"/>
              <a:t>paradigms</a:t>
            </a:r>
            <a:r>
              <a:rPr lang="en-US" dirty="0" smtClean="0"/>
              <a:t>, mental models describing and representing a particular world-view. A set of assumptions about the world.</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Epistemology</a:t>
            </a:r>
            <a:endParaRPr lang="en-US" dirty="0"/>
          </a:p>
        </p:txBody>
      </p:sp>
      <p:sp>
        <p:nvSpPr>
          <p:cNvPr id="3" name="Content Placeholder 2"/>
          <p:cNvSpPr>
            <a:spLocks noGrp="1"/>
          </p:cNvSpPr>
          <p:nvPr>
            <p:ph idx="1"/>
          </p:nvPr>
        </p:nvSpPr>
        <p:spPr/>
        <p:txBody>
          <a:bodyPr>
            <a:normAutofit/>
          </a:bodyPr>
          <a:lstStyle/>
          <a:p>
            <a:pPr marL="0" indent="0">
              <a:buNone/>
            </a:pPr>
            <a:endParaRPr lang="en-US" sz="2400" dirty="0" smtClean="0"/>
          </a:p>
          <a:p>
            <a:pPr marL="0" indent="0">
              <a:buNone/>
            </a:pPr>
            <a:r>
              <a:rPr lang="en-US" sz="2400" dirty="0" smtClean="0"/>
              <a:t>"Greek, </a:t>
            </a:r>
            <a:r>
              <a:rPr lang="en-US" sz="2400" i="1" dirty="0" err="1" smtClean="0"/>
              <a:t>epist</a:t>
            </a:r>
            <a:r>
              <a:rPr lang="en-GB" sz="2400" i="1" dirty="0" err="1" smtClean="0"/>
              <a:t>ê</a:t>
            </a:r>
            <a:r>
              <a:rPr lang="en-US" sz="2400" i="1" dirty="0" err="1" smtClean="0"/>
              <a:t>m</a:t>
            </a:r>
            <a:r>
              <a:rPr lang="en-GB" sz="2400" i="1" dirty="0" err="1" smtClean="0"/>
              <a:t>ê</a:t>
            </a:r>
            <a:r>
              <a:rPr lang="en-GB" sz="2400" dirty="0" smtClean="0"/>
              <a:t>, knowledge. Its central questions include:</a:t>
            </a:r>
          </a:p>
          <a:p>
            <a:pPr marL="0" indent="0">
              <a:buNone/>
            </a:pPr>
            <a:endParaRPr lang="en-GB" sz="2400" dirty="0" smtClean="0"/>
          </a:p>
          <a:p>
            <a:pPr marL="265113" indent="-265113"/>
            <a:r>
              <a:rPr lang="en-GB" sz="2400" dirty="0" smtClean="0"/>
              <a:t>The origin of knowledge.</a:t>
            </a:r>
          </a:p>
          <a:p>
            <a:pPr marL="265113" indent="-265113"/>
            <a:r>
              <a:rPr lang="en-GB" sz="2400" dirty="0" smtClean="0"/>
              <a:t>The place of experience in generating knowledge, and the place of reason in doing so.</a:t>
            </a:r>
          </a:p>
          <a:p>
            <a:pPr marL="265113" indent="-265113"/>
            <a:r>
              <a:rPr lang="en-GB" sz="2400" dirty="0" smtClean="0"/>
              <a:t>The relationship between knowledge and certainty."</a:t>
            </a:r>
          </a:p>
          <a:p>
            <a:pPr marL="265113" indent="-265113">
              <a:buNone/>
            </a:pPr>
            <a:endParaRPr lang="en-GB" sz="2000" dirty="0" smtClean="0"/>
          </a:p>
          <a:p>
            <a:pPr marL="265113" indent="-265113" algn="r">
              <a:buNone/>
            </a:pPr>
            <a:r>
              <a:rPr lang="en-GB" sz="1400" dirty="0" smtClean="0"/>
              <a:t>(Blackburn 2005: 118)</a:t>
            </a:r>
          </a:p>
          <a:p>
            <a:pPr marL="265113" indent="-265113">
              <a:buNone/>
            </a:pPr>
            <a:endParaRPr lang="en-US" sz="2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Epistemology</a:t>
            </a:r>
            <a:endParaRPr lang="en-US" dirty="0"/>
          </a:p>
        </p:txBody>
      </p:sp>
      <p:sp>
        <p:nvSpPr>
          <p:cNvPr id="3" name="Content Placeholder 2"/>
          <p:cNvSpPr>
            <a:spLocks noGrp="1"/>
          </p:cNvSpPr>
          <p:nvPr>
            <p:ph idx="1"/>
          </p:nvPr>
        </p:nvSpPr>
        <p:spPr/>
        <p:txBody>
          <a:bodyPr>
            <a:normAutofit/>
          </a:bodyPr>
          <a:lstStyle/>
          <a:p>
            <a:pPr marL="0" indent="0">
              <a:buNone/>
            </a:pPr>
            <a:endParaRPr lang="en-US" sz="2400" dirty="0" smtClean="0"/>
          </a:p>
          <a:p>
            <a:pPr marL="0" indent="0">
              <a:buNone/>
            </a:pPr>
            <a:r>
              <a:rPr lang="en-US" dirty="0" smtClean="0"/>
              <a:t>"</a:t>
            </a:r>
            <a:r>
              <a:rPr lang="en-GB" dirty="0" smtClean="0"/>
              <a:t>An epistemology is a theory of knowledge; it presents a view and a justification for what can be regarded as knowledge – what can be known and what criteria such knowledge must satisfy in order to be called knowledge rather than beliefs."</a:t>
            </a:r>
          </a:p>
          <a:p>
            <a:pPr marL="265113" indent="-265113">
              <a:buNone/>
            </a:pPr>
            <a:endParaRPr lang="en-GB" sz="2000" dirty="0" smtClean="0"/>
          </a:p>
          <a:p>
            <a:pPr marL="265113" indent="-265113" algn="r">
              <a:buNone/>
            </a:pPr>
            <a:r>
              <a:rPr lang="en-GB" sz="1400" dirty="0" smtClean="0"/>
              <a:t>(</a:t>
            </a:r>
            <a:r>
              <a:rPr lang="en-GB" sz="1400" dirty="0" err="1" smtClean="0"/>
              <a:t>Blaikie</a:t>
            </a:r>
            <a:r>
              <a:rPr lang="en-GB" sz="1400" dirty="0" smtClean="0"/>
              <a:t> 1993, in Matthews &amp; Ross 2010: 26)</a:t>
            </a:r>
          </a:p>
          <a:p>
            <a:pPr marL="265113" indent="-265113">
              <a:buNone/>
            </a:pPr>
            <a:endParaRPr lang="en-US" sz="2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An Objective Epistemology?</a:t>
            </a:r>
            <a:endParaRPr lang="en-US" dirty="0"/>
          </a:p>
        </p:txBody>
      </p:sp>
      <p:sp>
        <p:nvSpPr>
          <p:cNvPr id="3" name="Content Placeholder 2"/>
          <p:cNvSpPr>
            <a:spLocks noGrp="1"/>
          </p:cNvSpPr>
          <p:nvPr>
            <p:ph idx="1"/>
          </p:nvPr>
        </p:nvSpPr>
        <p:spPr/>
        <p:txBody>
          <a:bodyPr>
            <a:normAutofit lnSpcReduction="10000"/>
          </a:bodyPr>
          <a:lstStyle/>
          <a:p>
            <a:pPr marL="0" indent="0">
              <a:buNone/>
            </a:pPr>
            <a:r>
              <a:rPr lang="en-US" sz="2000" b="1" dirty="0" smtClean="0"/>
              <a:t>Positivism </a:t>
            </a:r>
            <a:r>
              <a:rPr lang="en-US" sz="2000" dirty="0" smtClean="0"/>
              <a:t>holds that "all genuine knowledge is based on sense experience and can only be advanced by means of observation and experiment."</a:t>
            </a:r>
          </a:p>
          <a:p>
            <a:pPr marL="0" indent="0">
              <a:buNone/>
            </a:pPr>
            <a:endParaRPr lang="en-US" sz="2000" dirty="0" smtClean="0"/>
          </a:p>
          <a:p>
            <a:pPr marL="0" indent="0">
              <a:buNone/>
            </a:pPr>
            <a:r>
              <a:rPr lang="en-US" sz="2000" dirty="0" smtClean="0"/>
              <a:t>Features:</a:t>
            </a:r>
          </a:p>
          <a:p>
            <a:pPr marL="265113" indent="-265113"/>
            <a:r>
              <a:rPr lang="en-US" sz="2000" dirty="0" smtClean="0"/>
              <a:t>Knowledge is defined as that which can be observed by the senses.</a:t>
            </a:r>
          </a:p>
          <a:p>
            <a:pPr marL="265113" indent="-265113"/>
            <a:r>
              <a:rPr lang="en-US" sz="2000" dirty="0" smtClean="0"/>
              <a:t>Knowledge is based on what can be observed and recorded rather than subjective understandings.</a:t>
            </a:r>
          </a:p>
          <a:p>
            <a:pPr marL="265113" indent="-265113"/>
            <a:r>
              <a:rPr lang="en-US" sz="2000" dirty="0" smtClean="0"/>
              <a:t>Usually data is gathered to test a hypothesis.</a:t>
            </a:r>
          </a:p>
          <a:p>
            <a:pPr marL="265113" indent="-265113"/>
            <a:r>
              <a:rPr lang="en-US" sz="2000" dirty="0" smtClean="0"/>
              <a:t>The researcher is independent of and has no impact on the data – the researcher is objective.</a:t>
            </a:r>
          </a:p>
          <a:p>
            <a:pPr marL="265113" indent="-265113"/>
            <a:endParaRPr lang="en-US" sz="2000" dirty="0" smtClean="0"/>
          </a:p>
          <a:p>
            <a:pPr marL="0" indent="0">
              <a:buNone/>
            </a:pPr>
            <a:r>
              <a:rPr lang="en-US" sz="2000" dirty="0" smtClean="0"/>
              <a:t>Quantitative data is usually generated; variables are measured; causes and effects investigated; statistical analysis of large data sets produces results which, ideally, can be used to formulate laws or other generalizations.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 Constructivist Epistemology?</a:t>
            </a:r>
            <a:endParaRPr lang="en-US" dirty="0"/>
          </a:p>
        </p:txBody>
      </p:sp>
      <p:sp>
        <p:nvSpPr>
          <p:cNvPr id="3" name="Content Placeholder 2"/>
          <p:cNvSpPr>
            <a:spLocks noGrp="1"/>
          </p:cNvSpPr>
          <p:nvPr>
            <p:ph idx="1"/>
          </p:nvPr>
        </p:nvSpPr>
        <p:spPr/>
        <p:txBody>
          <a:bodyPr>
            <a:normAutofit lnSpcReduction="10000"/>
          </a:bodyPr>
          <a:lstStyle/>
          <a:p>
            <a:pPr marL="0" indent="0">
              <a:buNone/>
            </a:pPr>
            <a:r>
              <a:rPr lang="en-US" sz="2000" b="1" dirty="0" err="1" smtClean="0"/>
              <a:t>Interpretivism</a:t>
            </a:r>
            <a:r>
              <a:rPr lang="en-US" sz="2000" b="1" dirty="0" smtClean="0"/>
              <a:t> </a:t>
            </a:r>
            <a:r>
              <a:rPr lang="en-US" sz="2000" dirty="0" smtClean="0"/>
              <a:t>holds that "the world can only be understood from the standpoint of the individuals who are part of the ongoing activity. It is a means of dealing with direct experience within specific contexts."</a:t>
            </a:r>
          </a:p>
          <a:p>
            <a:pPr marL="0" indent="0">
              <a:buNone/>
            </a:pPr>
            <a:endParaRPr lang="en-US" sz="2000" dirty="0" smtClean="0"/>
          </a:p>
          <a:p>
            <a:pPr marL="0" indent="0">
              <a:buNone/>
            </a:pPr>
            <a:r>
              <a:rPr lang="en-US" sz="2000" dirty="0" smtClean="0"/>
              <a:t>Features:</a:t>
            </a:r>
          </a:p>
          <a:p>
            <a:pPr marL="265113" indent="-265113"/>
            <a:r>
              <a:rPr lang="en-US" sz="2000" dirty="0" smtClean="0"/>
              <a:t>Knowledge gathered includes people's interpretations and understandings.</a:t>
            </a:r>
          </a:p>
          <a:p>
            <a:pPr marL="265113" indent="-265113"/>
            <a:r>
              <a:rPr lang="en-US" sz="2000" dirty="0" smtClean="0"/>
              <a:t>The focus is upon how individuals interpret the world, enabling different perspectives to be explored.</a:t>
            </a:r>
          </a:p>
          <a:p>
            <a:pPr marL="265113" indent="-265113"/>
            <a:r>
              <a:rPr lang="en-US" sz="2000" dirty="0" smtClean="0"/>
              <a:t>The researcher is interpreting other interpretations.</a:t>
            </a:r>
          </a:p>
          <a:p>
            <a:pPr marL="265113" indent="-265113"/>
            <a:r>
              <a:rPr lang="en-US" sz="2000" dirty="0" smtClean="0"/>
              <a:t>The researcher works with the data gathered to generate theory.</a:t>
            </a:r>
          </a:p>
          <a:p>
            <a:pPr marL="265113" indent="-265113"/>
            <a:endParaRPr lang="en-US" sz="2000" dirty="0" smtClean="0"/>
          </a:p>
          <a:p>
            <a:pPr marL="0" indent="0">
              <a:buNone/>
            </a:pPr>
            <a:r>
              <a:rPr lang="en-US" sz="2000" dirty="0" smtClean="0"/>
              <a:t>Qualitative data is usually generated (</a:t>
            </a:r>
            <a:r>
              <a:rPr lang="en-US" sz="2000" dirty="0" err="1" smtClean="0"/>
              <a:t>Geertz's</a:t>
            </a:r>
            <a:r>
              <a:rPr lang="en-US" sz="2000" dirty="0" smtClean="0"/>
              <a:t> "thick description"); uncovering and working with subjective meanings; data is situated within a particular context.</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ontology_hierarchy.png"/>
          <p:cNvPicPr>
            <a:picLocks noChangeAspect="1"/>
          </p:cNvPicPr>
          <p:nvPr/>
        </p:nvPicPr>
        <p:blipFill>
          <a:blip r:embed="rId2"/>
          <a:stretch>
            <a:fillRect/>
          </a:stretch>
        </p:blipFill>
        <p:spPr>
          <a:xfrm>
            <a:off x="707007" y="257437"/>
            <a:ext cx="7729986" cy="6202887"/>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904540"/>
          </a:xfrm>
        </p:spPr>
        <p:txBody>
          <a:bodyPr>
            <a:normAutofit/>
          </a:bodyPr>
          <a:lstStyle/>
          <a:p>
            <a:r>
              <a:rPr lang="en-GB" sz="2800" dirty="0" smtClean="0"/>
              <a:t>Sullivan locates visual arts practice as research involving different  amounts of interpretivist, empiricist, and critical practices in a blended manner</a:t>
            </a:r>
            <a:endParaRPr lang="en-GB" sz="2800"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016806" y="2096773"/>
            <a:ext cx="5083099" cy="3740004"/>
          </a:xfrm>
        </p:spPr>
      </p:pic>
    </p:spTree>
    <p:extLst>
      <p:ext uri="{BB962C8B-B14F-4D97-AF65-F5344CB8AC3E}">
        <p14:creationId xmlns:p14="http://schemas.microsoft.com/office/powerpoint/2010/main" val="5269186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58923" y="1443841"/>
            <a:ext cx="8383425" cy="3785652"/>
          </a:xfrm>
          <a:prstGeom prst="rect">
            <a:avLst/>
          </a:prstGeom>
        </p:spPr>
        <p:txBody>
          <a:bodyPr wrap="square">
            <a:spAutoFit/>
          </a:bodyPr>
          <a:lstStyle/>
          <a:p>
            <a:r>
              <a:rPr lang="en-GB" sz="2400" dirty="0"/>
              <a:t>In </a:t>
            </a:r>
            <a:r>
              <a:rPr lang="en-GB" sz="2400" b="1" dirty="0" err="1"/>
              <a:t>Interpretivism</a:t>
            </a:r>
            <a:r>
              <a:rPr lang="en-GB" sz="2400" dirty="0"/>
              <a:t> we have the philosophical belief that the social realm is not subject to the same methods of investigation as the natural world, as Sullivan explains, ‘Here [in interpretivist traditions] the central is experience as it is lived, felt, reconstructed, reinterpreted, and understood.  Consequently, meanings are made rather than found as human knowing is transacted, mediated, and constructed in social contexts.   These views indicate that research practice itself is a site for creating and constructing interpretations as meaning is made during the inquiry process.  (Sullivan, 2010, p 101)</a:t>
            </a:r>
          </a:p>
        </p:txBody>
      </p:sp>
    </p:spTree>
    <p:extLst>
      <p:ext uri="{BB962C8B-B14F-4D97-AF65-F5344CB8AC3E}">
        <p14:creationId xmlns:p14="http://schemas.microsoft.com/office/powerpoint/2010/main" val="11562451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9121" y="543901"/>
            <a:ext cx="7426295" cy="6247864"/>
          </a:xfrm>
          <a:prstGeom prst="rect">
            <a:avLst/>
          </a:prstGeom>
        </p:spPr>
        <p:txBody>
          <a:bodyPr wrap="square">
            <a:spAutoFit/>
          </a:bodyPr>
          <a:lstStyle/>
          <a:p>
            <a:r>
              <a:rPr lang="en-GB" sz="2000" dirty="0"/>
              <a:t>As a precursor to the term </a:t>
            </a:r>
            <a:r>
              <a:rPr lang="en-GB" sz="2000" b="1" dirty="0"/>
              <a:t>Empiricist</a:t>
            </a:r>
            <a:r>
              <a:rPr lang="en-GB" sz="2000" dirty="0"/>
              <a:t>, Empiricism theorizes that that knowledge comes only or primarily from sensory experience.  As Nelson explains, ‘Empiricism posits that knowledge of an independent reality is obtained through the objective observation by neutral researcher who infer general truths, or laws, from the accumulation of specific instances according to particular principles of logical reasoning (deduction and induction).  (Nelson, 2013, p. 49)  </a:t>
            </a:r>
            <a:endParaRPr lang="en-GB" sz="2000" dirty="0" smtClean="0"/>
          </a:p>
          <a:p>
            <a:endParaRPr lang="en-GB" sz="2000" dirty="0"/>
          </a:p>
          <a:p>
            <a:r>
              <a:rPr lang="en-GB" sz="2000" dirty="0" smtClean="0"/>
              <a:t>To </a:t>
            </a:r>
            <a:r>
              <a:rPr lang="en-GB" sz="2000" dirty="0"/>
              <a:t>this history of empiricism, Sullivan observes that there is a ‘…mixed heritage of empiricism as a paradigm and its pervasive impact in regimes of research in the social and human sciences.  The rapid growth of qualitative approaches that open up sense-based strategies to practical reasoning is a legacy to the methodological utility of empiricism.  So I use empiricist to reflect a general focus on research that is mostly data-driven, where evidence is derived from experience of social reality and is collected in many forms and analysed using a range of related methods and techniques’ (Sullivan, 2010, p. 101)’  This approach of a different form of the word makes a distinction between methodologies that insist on quantitative data and those that are open to both quantitative and qualitative approaches. </a:t>
            </a:r>
          </a:p>
        </p:txBody>
      </p:sp>
    </p:spTree>
    <p:extLst>
      <p:ext uri="{BB962C8B-B14F-4D97-AF65-F5344CB8AC3E}">
        <p14:creationId xmlns:p14="http://schemas.microsoft.com/office/powerpoint/2010/main" val="334484838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09301" y="296651"/>
            <a:ext cx="7793764" cy="6370975"/>
          </a:xfrm>
          <a:prstGeom prst="rect">
            <a:avLst/>
          </a:prstGeom>
        </p:spPr>
        <p:txBody>
          <a:bodyPr wrap="square">
            <a:spAutoFit/>
          </a:bodyPr>
          <a:lstStyle/>
          <a:p>
            <a:r>
              <a:rPr lang="en-GB" sz="2400" b="1" dirty="0"/>
              <a:t>Critical </a:t>
            </a:r>
            <a:r>
              <a:rPr lang="en-GB" sz="2400" dirty="0"/>
              <a:t>theory approaches research by incorporating reflectivity and critique of culture, this approach has grown out of the humanities and sociology.  Nelson describes that ‘…an awareness of an inevitable interrelatedness between subject and object has modified the complete separation supposed between observer and observed in the classical scientific method and requires critical reflection’ (Nelson, 2013, p. 53).  </a:t>
            </a:r>
            <a:endParaRPr lang="en-GB" sz="2400" dirty="0" smtClean="0"/>
          </a:p>
          <a:p>
            <a:endParaRPr lang="en-GB" sz="2400" dirty="0"/>
          </a:p>
          <a:p>
            <a:r>
              <a:rPr lang="en-GB" sz="2400" dirty="0" smtClean="0"/>
              <a:t>Sullivan </a:t>
            </a:r>
            <a:r>
              <a:rPr lang="en-GB" sz="2400" dirty="0"/>
              <a:t>in his explanation of critical theory, has a more activist description where ‘The broad purpose of critical forms of inquiry is the enactment of social and cultural change.  Under the glare of a critical eye that breaks apart social structures that privilege those in control, the situation of groups marginalized by cultural characteristics such as race, gender, economics, or ethnic identity is examined’ (Sullivan, 2010, p. 103).</a:t>
            </a:r>
          </a:p>
        </p:txBody>
      </p:sp>
    </p:spTree>
    <p:extLst>
      <p:ext uri="{BB962C8B-B14F-4D97-AF65-F5344CB8AC3E}">
        <p14:creationId xmlns:p14="http://schemas.microsoft.com/office/powerpoint/2010/main" val="2310997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Summing Up</a:t>
            </a:r>
            <a:endParaRPr lang="en-US" dirty="0"/>
          </a:p>
        </p:txBody>
      </p:sp>
      <p:sp>
        <p:nvSpPr>
          <p:cNvPr id="3" name="Content Placeholder 2"/>
          <p:cNvSpPr>
            <a:spLocks noGrp="1"/>
          </p:cNvSpPr>
          <p:nvPr>
            <p:ph idx="1"/>
          </p:nvPr>
        </p:nvSpPr>
        <p:spPr/>
        <p:txBody>
          <a:bodyPr>
            <a:normAutofit fontScale="92500" lnSpcReduction="10000"/>
          </a:bodyPr>
          <a:lstStyle/>
          <a:p>
            <a:endParaRPr lang="en-US" dirty="0" smtClean="0"/>
          </a:p>
          <a:p>
            <a:r>
              <a:rPr lang="en-US" dirty="0" smtClean="0"/>
              <a:t>These are the extreme positions: of course we can use mixed </a:t>
            </a:r>
            <a:r>
              <a:rPr lang="en-US" dirty="0" smtClean="0"/>
              <a:t>methods, similar to Sullivan’s positioning.</a:t>
            </a:r>
            <a:endParaRPr lang="en-US" dirty="0" smtClean="0"/>
          </a:p>
          <a:p>
            <a:r>
              <a:rPr lang="en-US" dirty="0"/>
              <a:t>T</a:t>
            </a:r>
            <a:r>
              <a:rPr lang="en-US" dirty="0" smtClean="0"/>
              <a:t>here </a:t>
            </a:r>
            <a:r>
              <a:rPr lang="en-US" dirty="0" smtClean="0"/>
              <a:t>remains a bias towards the so-called "objectivity" of the scientific </a:t>
            </a:r>
            <a:r>
              <a:rPr lang="en-US" dirty="0" smtClean="0"/>
              <a:t>method</a:t>
            </a:r>
            <a:r>
              <a:rPr lang="en-US" dirty="0" smtClean="0"/>
              <a:t>, however as creative practitioners we can go about what best suits our goals and ways of working, being careful to explain our processes and justify them in terms of practice. </a:t>
            </a:r>
            <a:endParaRPr lang="en-US"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p>
        </p:txBody>
      </p:sp>
      <p:sp>
        <p:nvSpPr>
          <p:cNvPr id="3" name="Content Placeholder 2"/>
          <p:cNvSpPr>
            <a:spLocks noGrp="1"/>
          </p:cNvSpPr>
          <p:nvPr>
            <p:ph idx="1"/>
          </p:nvPr>
        </p:nvSpPr>
        <p:spPr/>
        <p:txBody>
          <a:bodyPr>
            <a:normAutofit fontScale="92500" lnSpcReduction="10000"/>
          </a:bodyPr>
          <a:lstStyle/>
          <a:p>
            <a:pPr marL="0" indent="0">
              <a:buNone/>
            </a:pPr>
            <a:r>
              <a:rPr lang="en-US" sz="2000" dirty="0" smtClean="0"/>
              <a:t>Blackburn, S. (2005) </a:t>
            </a:r>
            <a:r>
              <a:rPr lang="en-US" sz="2000" i="1" dirty="0" smtClean="0"/>
              <a:t>Oxford Dictionary of Philosophy</a:t>
            </a:r>
            <a:r>
              <a:rPr lang="en-US" sz="2000" dirty="0" smtClean="0"/>
              <a:t>. Oxford, New York: OUP.</a:t>
            </a:r>
          </a:p>
          <a:p>
            <a:pPr>
              <a:buNone/>
            </a:pPr>
            <a:r>
              <a:rPr lang="en-GB" sz="2000" dirty="0" smtClean="0"/>
              <a:t>Bruner, J. (1986) </a:t>
            </a:r>
            <a:r>
              <a:rPr lang="en-GB" sz="2000" i="1" dirty="0" smtClean="0"/>
              <a:t>Actual Minds, Possible Worlds.</a:t>
            </a:r>
            <a:r>
              <a:rPr lang="en-GB" sz="2000" dirty="0" smtClean="0"/>
              <a:t> Cambridge, London: Harvard University Press.</a:t>
            </a:r>
          </a:p>
          <a:p>
            <a:pPr>
              <a:buNone/>
            </a:pPr>
            <a:r>
              <a:rPr lang="en-GB" sz="2000" dirty="0" smtClean="0"/>
              <a:t>Bruner, J. (1990) </a:t>
            </a:r>
            <a:r>
              <a:rPr lang="en-GB" sz="2000" i="1" dirty="0" smtClean="0"/>
              <a:t>Acts of Meaning. </a:t>
            </a:r>
            <a:r>
              <a:rPr lang="en-GB" sz="2000" dirty="0" smtClean="0"/>
              <a:t>Cambridge, London: Harvard University Press.</a:t>
            </a:r>
          </a:p>
          <a:p>
            <a:pPr>
              <a:buNone/>
            </a:pPr>
            <a:r>
              <a:rPr lang="en-GB" sz="2000" dirty="0" smtClean="0"/>
              <a:t>Bruner, J. (1991) 'The Narrative Construction of Reality' in </a:t>
            </a:r>
            <a:r>
              <a:rPr lang="en-GB" sz="2000" i="1" dirty="0" smtClean="0"/>
              <a:t>Critical Inquiry</a:t>
            </a:r>
            <a:r>
              <a:rPr lang="en-GB" sz="2000" dirty="0" smtClean="0"/>
              <a:t>, 18, 1-21. From: </a:t>
            </a:r>
            <a:r>
              <a:rPr lang="en-US" sz="2000" dirty="0" smtClean="0">
                <a:hlinkClick r:id="rId2"/>
              </a:rPr>
              <a:t>http://www.semiootika.ee/sygiskool/tekstid/bruner.pdf</a:t>
            </a:r>
            <a:r>
              <a:rPr lang="en-GB" sz="2000" dirty="0" smtClean="0"/>
              <a:t> [14.2.07]</a:t>
            </a:r>
          </a:p>
          <a:p>
            <a:pPr>
              <a:buNone/>
            </a:pPr>
            <a:r>
              <a:rPr lang="en-GB" sz="2000" dirty="0" smtClean="0"/>
              <a:t>Bruner, J. (1996) </a:t>
            </a:r>
            <a:r>
              <a:rPr lang="en-GB" sz="2000" i="1" dirty="0" smtClean="0"/>
              <a:t>The Culture of Education</a:t>
            </a:r>
            <a:r>
              <a:rPr lang="en-GB" sz="2000" dirty="0" smtClean="0"/>
              <a:t>. Cambridge, London: Harvard University Press.</a:t>
            </a:r>
          </a:p>
          <a:p>
            <a:pPr marL="358775" indent="-358775">
              <a:buNone/>
            </a:pPr>
            <a:r>
              <a:rPr lang="en-US" sz="2000" dirty="0" smtClean="0"/>
              <a:t>Cohen, L., </a:t>
            </a:r>
            <a:r>
              <a:rPr lang="en-US" sz="2000" dirty="0" err="1" smtClean="0"/>
              <a:t>Manion</a:t>
            </a:r>
            <a:r>
              <a:rPr lang="en-US" sz="2000" dirty="0" smtClean="0"/>
              <a:t>, L. &amp; Morrison, K. (2011) </a:t>
            </a:r>
            <a:r>
              <a:rPr lang="en-US" sz="2000" i="1" dirty="0" smtClean="0"/>
              <a:t>Research Methods in Education</a:t>
            </a:r>
            <a:r>
              <a:rPr lang="en-US" sz="2000" dirty="0" smtClean="0"/>
              <a:t>. London, New York: </a:t>
            </a:r>
            <a:r>
              <a:rPr lang="en-US" sz="2000" dirty="0" err="1" smtClean="0"/>
              <a:t>Routledge</a:t>
            </a:r>
            <a:r>
              <a:rPr lang="en-US" sz="2000" dirty="0" smtClean="0"/>
              <a:t>.</a:t>
            </a:r>
          </a:p>
          <a:p>
            <a:pPr marL="0" indent="0">
              <a:buNone/>
            </a:pPr>
            <a:r>
              <a:rPr lang="en-US" sz="2000" dirty="0" smtClean="0"/>
              <a:t>Matthews, B. &amp; Ross, L. (2010) </a:t>
            </a:r>
            <a:r>
              <a:rPr lang="en-US" sz="2000" i="1" dirty="0" smtClean="0"/>
              <a:t>Research Methods</a:t>
            </a:r>
            <a:r>
              <a:rPr lang="en-US" sz="2000" dirty="0" smtClean="0"/>
              <a:t>. Harlow: Pearson Education</a:t>
            </a:r>
          </a:p>
          <a:p>
            <a:pPr marL="0" indent="0">
              <a:buNone/>
            </a:pPr>
            <a:r>
              <a:rPr lang="en-US" sz="2000" dirty="0" smtClean="0"/>
              <a:t>Saunders, Lewis &amp; </a:t>
            </a:r>
            <a:r>
              <a:rPr lang="en-US" sz="2000" dirty="0" err="1" smtClean="0"/>
              <a:t>Thornhill</a:t>
            </a:r>
            <a:r>
              <a:rPr lang="en-US" sz="2000" dirty="0" smtClean="0"/>
              <a:t> (2007) </a:t>
            </a:r>
            <a:r>
              <a:rPr lang="en-US" sz="2000" i="1" dirty="0" smtClean="0"/>
              <a:t>Research Methods in Business</a:t>
            </a:r>
            <a:r>
              <a:rPr lang="en-US" sz="2000" dirty="0" smtClean="0"/>
              <a:t>.</a:t>
            </a:r>
            <a:r>
              <a:rPr lang="en-US" sz="2000" i="1" dirty="0" smtClean="0"/>
              <a:t> </a:t>
            </a:r>
            <a:r>
              <a:rPr lang="en-US" sz="2000" dirty="0" smtClean="0"/>
              <a:t>Pearson </a:t>
            </a:r>
            <a:r>
              <a:rPr lang="en-US" sz="2000" dirty="0" smtClean="0"/>
              <a:t>Education</a:t>
            </a:r>
          </a:p>
          <a:p>
            <a:pPr marL="0" indent="0">
              <a:buNone/>
            </a:pPr>
            <a:r>
              <a:rPr lang="en-US" sz="2000" dirty="0" smtClean="0"/>
              <a:t>Sullivan, Graeme (2010) Art Practice as Research, SAGE Publications</a:t>
            </a:r>
            <a:endParaRPr lang="en-US" sz="2000" dirty="0" smtClean="0"/>
          </a:p>
          <a:p>
            <a:pPr marL="0" indent="0">
              <a:buNone/>
            </a:pPr>
            <a:endParaRPr lang="en-US" sz="2000"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WWW References</a:t>
            </a:r>
          </a:p>
        </p:txBody>
      </p:sp>
      <p:sp>
        <p:nvSpPr>
          <p:cNvPr id="3" name="Content Placeholder 2"/>
          <p:cNvSpPr>
            <a:spLocks noGrp="1"/>
          </p:cNvSpPr>
          <p:nvPr>
            <p:ph idx="1"/>
          </p:nvPr>
        </p:nvSpPr>
        <p:spPr/>
        <p:txBody>
          <a:bodyPr>
            <a:normAutofit/>
          </a:bodyPr>
          <a:lstStyle/>
          <a:p>
            <a:pPr marL="0" indent="0">
              <a:buNone/>
            </a:pPr>
            <a:endParaRPr lang="en-US" sz="2000" dirty="0" smtClean="0">
              <a:hlinkClick r:id="rId2"/>
            </a:endParaRPr>
          </a:p>
          <a:p>
            <a:pPr marL="0" indent="0">
              <a:buNone/>
            </a:pPr>
            <a:r>
              <a:rPr lang="en-US" sz="2000" dirty="0" smtClean="0">
                <a:hlinkClick r:id="rId2"/>
              </a:rPr>
              <a:t>http://cw.routledge.com/textbooks/cohen7e/powerpoints.asp </a:t>
            </a:r>
          </a:p>
          <a:p>
            <a:pPr marL="0" indent="0">
              <a:buNone/>
            </a:pPr>
            <a:r>
              <a:rPr lang="en-US" sz="2000" dirty="0" smtClean="0">
                <a:hlinkClick r:id="rId2"/>
              </a:rPr>
              <a:t>http://dictionary.reference.com/ </a:t>
            </a:r>
          </a:p>
          <a:p>
            <a:pPr marL="0" indent="0">
              <a:buNone/>
            </a:pPr>
            <a:r>
              <a:rPr lang="en-US" sz="2000" dirty="0" smtClean="0">
                <a:hlinkClick r:id="rId2"/>
              </a:rPr>
              <a:t>http://en.wikipedia.org/wiki/Constructivist_epistemology</a:t>
            </a:r>
            <a:r>
              <a:rPr lang="en-US" sz="2000" dirty="0" smtClean="0"/>
              <a:t> </a:t>
            </a:r>
            <a:endParaRPr lang="en-US" sz="2000" dirty="0" smtClean="0">
              <a:hlinkClick r:id="rId3"/>
            </a:endParaRPr>
          </a:p>
          <a:p>
            <a:pPr marL="0" indent="0">
              <a:buNone/>
            </a:pPr>
            <a:r>
              <a:rPr lang="en-US" sz="2000" dirty="0" smtClean="0">
                <a:hlinkClick r:id="rId3"/>
              </a:rPr>
              <a:t>http://en.wikipedia.org/wiki/Objectivity_%28philosophy%29</a:t>
            </a:r>
            <a:r>
              <a:rPr lang="en-US" sz="2000" dirty="0" smtClean="0"/>
              <a:t> </a:t>
            </a:r>
          </a:p>
          <a:p>
            <a:pPr marL="0" indent="0">
              <a:buNone/>
            </a:pPr>
            <a:r>
              <a:rPr lang="en-US" sz="2000" dirty="0" smtClean="0">
                <a:hlinkClick r:id="rId4"/>
              </a:rPr>
              <a:t>http://en.wikipedia.org/wiki/Ontology</a:t>
            </a:r>
            <a:r>
              <a:rPr lang="en-US" sz="2000" dirty="0" smtClean="0"/>
              <a:t> </a:t>
            </a:r>
          </a:p>
          <a:p>
            <a:pPr marL="0" indent="0">
              <a:buNone/>
            </a:pPr>
            <a:r>
              <a:rPr lang="en-US" sz="2000" dirty="0" smtClean="0">
                <a:hlinkClick r:id="rId5"/>
              </a:rPr>
              <a:t>http://en.wikipedia.org/wiki/Realism</a:t>
            </a:r>
            <a:endParaRPr lang="en-US" sz="2000" dirty="0" smtClean="0"/>
          </a:p>
          <a:p>
            <a:pPr marL="0" indent="0">
              <a:buNone/>
            </a:pPr>
            <a:endParaRPr lang="en-US" sz="2000" dirty="0" smtClean="0"/>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2496</TotalTime>
  <Words>1498</Words>
  <Application>Microsoft Office PowerPoint</Application>
  <PresentationFormat>On-screen Show (4:3)</PresentationFormat>
  <Paragraphs>88</Paragraphs>
  <Slides>18</Slides>
  <Notes>0</Notes>
  <HiddenSlides>0</HiddenSlides>
  <MMClips>0</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PowerPoint Presentation</vt:lpstr>
      <vt:lpstr>Ontology</vt:lpstr>
      <vt:lpstr>PowerPoint Presentation</vt:lpstr>
      <vt:lpstr>PowerPoint Presentation</vt:lpstr>
      <vt:lpstr>PowerPoint Presentation</vt:lpstr>
      <vt:lpstr>PowerPoint Presentation</vt:lpstr>
      <vt:lpstr>Epistemology</vt:lpstr>
      <vt:lpstr>Epistemology</vt:lpstr>
      <vt:lpstr>An Objective Epistemology?</vt:lpstr>
      <vt:lpstr>A Constructivist Epistemology?</vt:lpstr>
      <vt:lpstr>PowerPoint Presentation</vt:lpstr>
      <vt:lpstr>Sullivan locates visual arts practice as research involving different  amounts of interpretivist, empiricist, and critical practices in a blended manner</vt:lpstr>
      <vt:lpstr>PowerPoint Presentation</vt:lpstr>
      <vt:lpstr>PowerPoint Presentation</vt:lpstr>
      <vt:lpstr>PowerPoint Presentation</vt:lpstr>
      <vt:lpstr>Summing Up</vt:lpstr>
      <vt:lpstr>References</vt:lpstr>
      <vt:lpstr>WWW References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SDM Identity</dc:title>
  <dc:creator>Paul Hazel</dc:creator>
  <cp:lastModifiedBy>Scott L. Smith</cp:lastModifiedBy>
  <cp:revision>44</cp:revision>
  <dcterms:created xsi:type="dcterms:W3CDTF">2013-11-26T14:13:57Z</dcterms:created>
  <dcterms:modified xsi:type="dcterms:W3CDTF">2017-10-06T13:18:45Z</dcterms:modified>
</cp:coreProperties>
</file>