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44"/>
  </p:notesMasterIdLst>
  <p:sldIdLst>
    <p:sldId id="256" r:id="rId2"/>
    <p:sldId id="287" r:id="rId3"/>
    <p:sldId id="257" r:id="rId4"/>
    <p:sldId id="273" r:id="rId5"/>
    <p:sldId id="274" r:id="rId6"/>
    <p:sldId id="258" r:id="rId7"/>
    <p:sldId id="275" r:id="rId8"/>
    <p:sldId id="262" r:id="rId9"/>
    <p:sldId id="266" r:id="rId10"/>
    <p:sldId id="263" r:id="rId11"/>
    <p:sldId id="264" r:id="rId12"/>
    <p:sldId id="270" r:id="rId13"/>
    <p:sldId id="268" r:id="rId14"/>
    <p:sldId id="269" r:id="rId15"/>
    <p:sldId id="271" r:id="rId16"/>
    <p:sldId id="276" r:id="rId17"/>
    <p:sldId id="279" r:id="rId18"/>
    <p:sldId id="278" r:id="rId19"/>
    <p:sldId id="291" r:id="rId20"/>
    <p:sldId id="281" r:id="rId21"/>
    <p:sldId id="292" r:id="rId22"/>
    <p:sldId id="282" r:id="rId23"/>
    <p:sldId id="284" r:id="rId24"/>
    <p:sldId id="286" r:id="rId25"/>
    <p:sldId id="311" r:id="rId26"/>
    <p:sldId id="297" r:id="rId27"/>
    <p:sldId id="296" r:id="rId28"/>
    <p:sldId id="298" r:id="rId29"/>
    <p:sldId id="295" r:id="rId30"/>
    <p:sldId id="294" r:id="rId31"/>
    <p:sldId id="312" r:id="rId32"/>
    <p:sldId id="293" r:id="rId33"/>
    <p:sldId id="301" r:id="rId34"/>
    <p:sldId id="305" r:id="rId35"/>
    <p:sldId id="302" r:id="rId36"/>
    <p:sldId id="303" r:id="rId37"/>
    <p:sldId id="304" r:id="rId38"/>
    <p:sldId id="308" r:id="rId39"/>
    <p:sldId id="309" r:id="rId40"/>
    <p:sldId id="310" r:id="rId41"/>
    <p:sldId id="306" r:id="rId42"/>
    <p:sldId id="307"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p:scale>
          <a:sx n="50" d="100"/>
          <a:sy n="50" d="100"/>
        </p:scale>
        <p:origin x="402" y="1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BDC416-DD33-49B7-A0AC-208BC949D8C9}" type="datetimeFigureOut">
              <a:rPr lang="en-GB" smtClean="0"/>
              <a:t>04/11/2020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836FB-0FF4-4CC0-8C72-4234661F4A33}" type="slidenum">
              <a:rPr lang="en-GB" smtClean="0"/>
              <a:t>‹#›</a:t>
            </a:fld>
            <a:endParaRPr lang="en-GB"/>
          </a:p>
        </p:txBody>
      </p:sp>
    </p:spTree>
    <p:extLst>
      <p:ext uri="{BB962C8B-B14F-4D97-AF65-F5344CB8AC3E}">
        <p14:creationId xmlns:p14="http://schemas.microsoft.com/office/powerpoint/2010/main" val="3402707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171450" indent="-171450">
              <a:buFont typeface="Arial" panose="020B0604020202020204" pitchFamily="34" charset="0"/>
              <a:buChar char="•"/>
            </a:pPr>
            <a:r>
              <a:rPr lang="en-GB" altLang="en-GB" dirty="0" smtClean="0"/>
              <a:t>Also sense of civic pride</a:t>
            </a:r>
          </a:p>
          <a:p>
            <a:pPr marL="171450" indent="-171450">
              <a:buFont typeface="Arial" panose="020B0604020202020204" pitchFamily="34" charset="0"/>
              <a:buChar char="•"/>
            </a:pPr>
            <a:r>
              <a:rPr lang="en-GB" altLang="en-GB" dirty="0" smtClean="0"/>
              <a:t>Different Local</a:t>
            </a:r>
            <a:r>
              <a:rPr lang="en-GB" altLang="en-GB" baseline="0" dirty="0" smtClean="0"/>
              <a:t> Authorities post WWII</a:t>
            </a:r>
          </a:p>
          <a:p>
            <a:pPr marL="171450" indent="-171450">
              <a:buFont typeface="Arial" panose="020B0604020202020204" pitchFamily="34" charset="0"/>
              <a:buChar char="•"/>
            </a:pPr>
            <a:r>
              <a:rPr lang="en-GB" altLang="en-GB" baseline="0" dirty="0" err="1" smtClean="0"/>
              <a:t>Plazzy</a:t>
            </a:r>
            <a:r>
              <a:rPr lang="en-GB" altLang="en-GB" baseline="0" dirty="0" smtClean="0"/>
              <a:t> – plastic </a:t>
            </a:r>
            <a:r>
              <a:rPr lang="en-GB" altLang="en-GB" baseline="0" dirty="0" err="1" smtClean="0"/>
              <a:t>Scouser</a:t>
            </a:r>
            <a:endParaRPr lang="en-GB" altLang="en-GB" baseline="0" dirty="0" smtClean="0"/>
          </a:p>
          <a:p>
            <a:pPr marL="171450" indent="-171450">
              <a:buFont typeface="Arial" panose="020B0604020202020204" pitchFamily="34" charset="0"/>
              <a:buChar char="•"/>
            </a:pPr>
            <a:r>
              <a:rPr lang="en-GB" altLang="en-GB" baseline="0" dirty="0" smtClean="0"/>
              <a:t>Wools – </a:t>
            </a:r>
            <a:r>
              <a:rPr lang="en-GB" altLang="en-GB" baseline="0" dirty="0" err="1" smtClean="0"/>
              <a:t>woolyback</a:t>
            </a:r>
            <a:r>
              <a:rPr lang="en-GB" altLang="en-GB" baseline="0" dirty="0" smtClean="0"/>
              <a:t> – quiz</a:t>
            </a:r>
          </a:p>
          <a:p>
            <a:pPr marL="171450" indent="-171450">
              <a:buFont typeface="Arial" panose="020B0604020202020204" pitchFamily="34" charset="0"/>
              <a:buChar char="•"/>
            </a:pPr>
            <a:r>
              <a:rPr lang="en-GB" altLang="en-GB" baseline="0" dirty="0" smtClean="0"/>
              <a:t>Bins</a:t>
            </a:r>
          </a:p>
          <a:p>
            <a:pPr marL="171450" indent="-171450">
              <a:buFont typeface="Arial" panose="020B0604020202020204" pitchFamily="34" charset="0"/>
              <a:buChar char="•"/>
            </a:pPr>
            <a:r>
              <a:rPr lang="en-GB" altLang="en-GB" baseline="0" dirty="0" smtClean="0"/>
              <a:t>KEIOC</a:t>
            </a:r>
            <a:endParaRPr lang="en-GB" altLang="en-GB" dirty="0" smtClean="0"/>
          </a:p>
        </p:txBody>
      </p:sp>
      <p:sp>
        <p:nvSpPr>
          <p:cNvPr id="4" name="Slide Number Placeholder 3"/>
          <p:cNvSpPr>
            <a:spLocks noGrp="1"/>
          </p:cNvSpPr>
          <p:nvPr>
            <p:ph type="sldNum" sz="quarter" idx="10"/>
          </p:nvPr>
        </p:nvSpPr>
        <p:spPr/>
        <p:txBody>
          <a:bodyPr numCol="1"/>
          <a:lstStyle/>
          <a:p>
            <a:fld id="{D885572B-ECF5-420E-AFFF-4F7015DEACD0}" type="slidenum">
              <a:rPr lang="en-US" smtClean="0"/>
              <a:t>9</a:t>
            </a:fld>
            <a:endParaRPr lang="en-US"/>
          </a:p>
        </p:txBody>
      </p:sp>
    </p:spTree>
    <p:extLst>
      <p:ext uri="{BB962C8B-B14F-4D97-AF65-F5344CB8AC3E}">
        <p14:creationId xmlns:p14="http://schemas.microsoft.com/office/powerpoint/2010/main" val="1791120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dirty="0"/>
          </a:p>
        </p:txBody>
      </p:sp>
      <p:sp>
        <p:nvSpPr>
          <p:cNvPr id="4" name="Slide Number Placeholder 3"/>
          <p:cNvSpPr>
            <a:spLocks noGrp="1"/>
          </p:cNvSpPr>
          <p:nvPr>
            <p:ph type="sldNum" sz="quarter" idx="10"/>
          </p:nvPr>
        </p:nvSpPr>
        <p:spPr/>
        <p:txBody>
          <a:bodyPr numCol="1"/>
          <a:lstStyle/>
          <a:p>
            <a:fld id="{D885572B-ECF5-420E-AFFF-4F7015DEACD0}" type="slidenum">
              <a:rPr lang="en-US" smtClean="0"/>
              <a:t>10</a:t>
            </a:fld>
            <a:endParaRPr lang="en-US"/>
          </a:p>
        </p:txBody>
      </p:sp>
    </p:spTree>
    <p:extLst>
      <p:ext uri="{BB962C8B-B14F-4D97-AF65-F5344CB8AC3E}">
        <p14:creationId xmlns:p14="http://schemas.microsoft.com/office/powerpoint/2010/main" val="3095570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17</a:t>
            </a:fld>
            <a:endParaRPr lang="en-GB" altLang="en-US" smtClean="0">
              <a:solidFill>
                <a:srgbClr val="000000"/>
              </a:solidFill>
            </a:endParaRPr>
          </a:p>
        </p:txBody>
      </p:sp>
    </p:spTree>
    <p:extLst>
      <p:ext uri="{BB962C8B-B14F-4D97-AF65-F5344CB8AC3E}">
        <p14:creationId xmlns:p14="http://schemas.microsoft.com/office/powerpoint/2010/main" val="380388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22</a:t>
            </a:fld>
            <a:endParaRPr lang="en-GB" altLang="en-US" smtClean="0">
              <a:solidFill>
                <a:srgbClr val="000000"/>
              </a:solidFill>
            </a:endParaRPr>
          </a:p>
        </p:txBody>
      </p:sp>
    </p:spTree>
    <p:extLst>
      <p:ext uri="{BB962C8B-B14F-4D97-AF65-F5344CB8AC3E}">
        <p14:creationId xmlns:p14="http://schemas.microsoft.com/office/powerpoint/2010/main" val="2915277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26</a:t>
            </a:fld>
            <a:endParaRPr lang="en-GB" dirty="0"/>
          </a:p>
        </p:txBody>
      </p:sp>
    </p:spTree>
    <p:extLst>
      <p:ext uri="{BB962C8B-B14F-4D97-AF65-F5344CB8AC3E}">
        <p14:creationId xmlns:p14="http://schemas.microsoft.com/office/powerpoint/2010/main" val="1596320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2194962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229365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C7A3468-808B-4775-99D6-D19963AA89E4}"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1844788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C7A3468-808B-4775-99D6-D19963AA89E4}"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865837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C7A3468-808B-4775-99D6-D19963AA89E4}"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56748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C7A3468-808B-4775-99D6-D19963AA89E4}"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4012222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C7A3468-808B-4775-99D6-D19963AA89E4}" type="datetimeFigureOut">
              <a:rPr lang="en-GB" smtClean="0"/>
              <a:t>04/11/2020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1074569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C7A3468-808B-4775-99D6-D19963AA89E4}" type="datetimeFigureOut">
              <a:rPr lang="en-GB" smtClean="0"/>
              <a:t>04/11/2020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2576459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7A3468-808B-4775-99D6-D19963AA89E4}" type="datetimeFigureOut">
              <a:rPr lang="en-GB" smtClean="0"/>
              <a:t>04/11/2020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209631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C7A3468-808B-4775-99D6-D19963AA89E4}"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375349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C7A3468-808B-4775-99D6-D19963AA89E4}"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3756979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C7A3468-808B-4775-99D6-D19963AA89E4}"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1160413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C7A3468-808B-4775-99D6-D19963AA89E4}"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FD5A6-3EC4-4ACB-9D9F-32FF5680C430}" type="slidenum">
              <a:rPr lang="en-GB" smtClean="0"/>
              <a:t>‹#›</a:t>
            </a:fld>
            <a:endParaRPr lang="en-GB"/>
          </a:p>
        </p:txBody>
      </p:sp>
    </p:spTree>
    <p:extLst>
      <p:ext uri="{BB962C8B-B14F-4D97-AF65-F5344CB8AC3E}">
        <p14:creationId xmlns:p14="http://schemas.microsoft.com/office/powerpoint/2010/main" val="297265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7A3468-808B-4775-99D6-D19963AA89E4}" type="datetimeFigureOut">
              <a:rPr lang="en-GB" smtClean="0"/>
              <a:t>04/11/2020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D5A6-3EC4-4ACB-9D9F-32FF5680C430}" type="slidenum">
              <a:rPr lang="en-GB" smtClean="0"/>
              <a:t>‹#›</a:t>
            </a:fld>
            <a:endParaRPr lang="en-GB"/>
          </a:p>
        </p:txBody>
      </p:sp>
    </p:spTree>
    <p:extLst>
      <p:ext uri="{BB962C8B-B14F-4D97-AF65-F5344CB8AC3E}">
        <p14:creationId xmlns:p14="http://schemas.microsoft.com/office/powerpoint/2010/main" val="3152264477"/>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0.jpg"/><Relationship Id="rId4" Type="http://schemas.openxmlformats.org/officeDocument/2006/relationships/image" Target="../media/image39.jpeg"/></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accent2"/>
                </a:solidFill>
              </a:rPr>
              <a:t>Boundaries (and Maps) in Modern History</a:t>
            </a:r>
            <a:endParaRPr lang="en-GB" dirty="0">
              <a:solidFill>
                <a:schemeClr val="accent2"/>
              </a:solid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519841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solidFill>
              </a:rPr>
              <a:t>Overview</a:t>
            </a:r>
            <a:endParaRPr lang="en-GB" dirty="0">
              <a:solidFill>
                <a:schemeClr val="accent5"/>
              </a:solidFill>
            </a:endParaRPr>
          </a:p>
        </p:txBody>
      </p:sp>
      <p:sp>
        <p:nvSpPr>
          <p:cNvPr id="3" name="Content Placeholder 2"/>
          <p:cNvSpPr>
            <a:spLocks noGrp="1"/>
          </p:cNvSpPr>
          <p:nvPr>
            <p:ph idx="1"/>
          </p:nvPr>
        </p:nvSpPr>
        <p:spPr>
          <a:xfrm>
            <a:off x="838200" y="1690688"/>
            <a:ext cx="10229850" cy="4486275"/>
          </a:xfrm>
        </p:spPr>
        <p:txBody>
          <a:bodyPr>
            <a:normAutofit fontScale="92500" lnSpcReduction="20000"/>
          </a:bodyPr>
          <a:lstStyle/>
          <a:p>
            <a:pPr marL="514350" indent="-514350">
              <a:buAutoNum type="arabicPeriod"/>
            </a:pPr>
            <a:r>
              <a:rPr lang="en-GB" dirty="0" smtClean="0"/>
              <a:t>Boundaries, Daily Life and Personal Identities</a:t>
            </a:r>
          </a:p>
          <a:p>
            <a:pPr marL="514350" indent="-514350">
              <a:buAutoNum type="arabicPeriod"/>
            </a:pPr>
            <a:r>
              <a:rPr lang="en-GB" dirty="0" smtClean="0"/>
              <a:t>Maps</a:t>
            </a:r>
            <a:r>
              <a:rPr lang="en-GB" dirty="0" smtClean="0"/>
              <a:t>, Boundaries</a:t>
            </a:r>
            <a:r>
              <a:rPr lang="en-GB" dirty="0"/>
              <a:t> </a:t>
            </a:r>
            <a:r>
              <a:rPr lang="en-GB" dirty="0" smtClean="0"/>
              <a:t>and ‘Nation-ness</a:t>
            </a:r>
            <a:r>
              <a:rPr lang="en-GB" dirty="0" smtClean="0"/>
              <a:t>’</a:t>
            </a:r>
          </a:p>
          <a:p>
            <a:pPr marL="514350" indent="-514350">
              <a:buAutoNum type="arabicPeriod"/>
            </a:pPr>
            <a:r>
              <a:rPr lang="en-GB" i="1" dirty="0" smtClean="0"/>
              <a:t>Imagined Communities</a:t>
            </a:r>
            <a:endParaRPr lang="en-GB" i="1" dirty="0" smtClean="0"/>
          </a:p>
          <a:p>
            <a:pPr marL="514350" indent="-514350">
              <a:buAutoNum type="arabicPeriod"/>
            </a:pPr>
            <a:r>
              <a:rPr lang="en-GB" dirty="0" smtClean="0"/>
              <a:t>Maps, Boundaries and Empire</a:t>
            </a:r>
          </a:p>
          <a:p>
            <a:pPr marL="514350" indent="-514350">
              <a:buAutoNum type="arabicPeriod"/>
            </a:pPr>
            <a:endParaRPr lang="en-GB" dirty="0"/>
          </a:p>
          <a:p>
            <a:pPr marL="0" indent="0">
              <a:buNone/>
            </a:pPr>
            <a:r>
              <a:rPr lang="en-GB" i="1" u="sng" dirty="0" smtClean="0"/>
              <a:t>Central query:</a:t>
            </a:r>
          </a:p>
          <a:p>
            <a:pPr marL="0" indent="0">
              <a:buNone/>
            </a:pPr>
            <a:r>
              <a:rPr lang="en-GB" dirty="0" smtClean="0"/>
              <a:t>How do boundaries help us define – and imagine –  our sense of self (or selves)? </a:t>
            </a:r>
            <a:endParaRPr lang="en-GB" dirty="0" smtClean="0"/>
          </a:p>
          <a:p>
            <a:pPr marL="0" indent="0">
              <a:buNone/>
            </a:pPr>
            <a:endParaRPr lang="en-GB" i="1" dirty="0"/>
          </a:p>
          <a:p>
            <a:pPr marL="0" indent="0">
              <a:buNone/>
            </a:pPr>
            <a:r>
              <a:rPr lang="en-GB" i="1" u="sng" dirty="0" smtClean="0"/>
              <a:t>Key concept:</a:t>
            </a:r>
          </a:p>
          <a:p>
            <a:pPr marL="0" indent="0">
              <a:buNone/>
            </a:pPr>
            <a:r>
              <a:rPr lang="en-GB" dirty="0" smtClean="0"/>
              <a:t>Nations (and other locations as ‘Imagined Communities’</a:t>
            </a:r>
            <a:endParaRPr lang="en-GB" dirty="0" smtClean="0"/>
          </a:p>
        </p:txBody>
      </p:sp>
    </p:spTree>
    <p:extLst>
      <p:ext uri="{BB962C8B-B14F-4D97-AF65-F5344CB8AC3E}">
        <p14:creationId xmlns:p14="http://schemas.microsoft.com/office/powerpoint/2010/main" val="6372120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solidFill>
              </a:rPr>
              <a:t>Boundaries and Daily Life</a:t>
            </a:r>
            <a:endParaRPr lang="en-GB" dirty="0">
              <a:solidFill>
                <a:schemeClr val="accent5"/>
              </a:solidFill>
            </a:endParaRPr>
          </a:p>
        </p:txBody>
      </p:sp>
      <p:sp>
        <p:nvSpPr>
          <p:cNvPr id="3" name="Content Placeholder 2"/>
          <p:cNvSpPr>
            <a:spLocks noGrp="1"/>
          </p:cNvSpPr>
          <p:nvPr>
            <p:ph idx="1"/>
          </p:nvPr>
        </p:nvSpPr>
        <p:spPr>
          <a:xfrm>
            <a:off x="838200" y="2130425"/>
            <a:ext cx="10515600" cy="4351338"/>
          </a:xfrm>
        </p:spPr>
        <p:txBody>
          <a:bodyPr>
            <a:normAutofit/>
          </a:bodyPr>
          <a:lstStyle/>
          <a:p>
            <a:r>
              <a:rPr lang="en-GB" sz="3600" dirty="0" smtClean="0"/>
              <a:t>What political boundaries do we live within and how might these boundaries influence, and define, our daily lives?</a:t>
            </a:r>
          </a:p>
          <a:p>
            <a:endParaRPr lang="en-GB" sz="3600" dirty="0"/>
          </a:p>
          <a:p>
            <a:r>
              <a:rPr lang="en-GB" sz="3600" dirty="0" smtClean="0"/>
              <a:t>How might boundaries influence our sense of identity – local, regional, national or supranational?</a:t>
            </a:r>
          </a:p>
          <a:p>
            <a:endParaRPr lang="en-GB" dirty="0"/>
          </a:p>
          <a:p>
            <a:endParaRPr lang="en-GB" dirty="0" smtClean="0"/>
          </a:p>
          <a:p>
            <a:endParaRPr lang="en-GB" dirty="0" smtClean="0"/>
          </a:p>
        </p:txBody>
      </p:sp>
    </p:spTree>
    <p:extLst>
      <p:ext uri="{BB962C8B-B14F-4D97-AF65-F5344CB8AC3E}">
        <p14:creationId xmlns:p14="http://schemas.microsoft.com/office/powerpoint/2010/main" val="22629852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solidFill>
              </a:rPr>
              <a:t>Where does Wales </a:t>
            </a:r>
            <a:r>
              <a:rPr lang="en-GB" dirty="0" smtClean="0">
                <a:solidFill>
                  <a:schemeClr val="accent5"/>
                </a:solidFill>
              </a:rPr>
              <a:t>‘stop’ </a:t>
            </a:r>
            <a:r>
              <a:rPr lang="en-GB" dirty="0" smtClean="0">
                <a:solidFill>
                  <a:schemeClr val="accent5"/>
                </a:solidFill>
              </a:rPr>
              <a:t>and England </a:t>
            </a:r>
            <a:r>
              <a:rPr lang="en-GB" dirty="0" smtClean="0">
                <a:solidFill>
                  <a:schemeClr val="accent5"/>
                </a:solidFill>
              </a:rPr>
              <a:t>‘start’?</a:t>
            </a:r>
            <a:endParaRPr lang="en-GB" dirty="0">
              <a:solidFill>
                <a:schemeClr val="accent5"/>
              </a:solidFill>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929697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5"/>
                </a:solidFill>
              </a:rPr>
              <a:t>Where does Wales ‘stop’ and England ‘start’?</a:t>
            </a:r>
            <a:endParaRPr lang="en-GB" dirty="0">
              <a:solidFill>
                <a:schemeClr val="accent5"/>
              </a:solidFill>
            </a:endParaRPr>
          </a:p>
        </p:txBody>
      </p:sp>
      <p:pic>
        <p:nvPicPr>
          <p:cNvPr id="4" name="Content Placeholder 3"/>
          <p:cNvPicPr>
            <a:picLocks noGrp="1" noChangeAspect="1"/>
          </p:cNvPicPr>
          <p:nvPr>
            <p:ph idx="1"/>
          </p:nvPr>
        </p:nvPicPr>
        <p:blipFill>
          <a:blip r:embed="rId2"/>
          <a:stretch>
            <a:fillRect/>
          </a:stretch>
        </p:blipFill>
        <p:spPr>
          <a:xfrm>
            <a:off x="608327" y="1910291"/>
            <a:ext cx="5336546" cy="4351338"/>
          </a:xfrm>
          <a:prstGeom prst="rect">
            <a:avLst/>
          </a:prstGeom>
        </p:spPr>
      </p:pic>
      <p:pic>
        <p:nvPicPr>
          <p:cNvPr id="5" name="Picture 4"/>
          <p:cNvPicPr>
            <a:picLocks noChangeAspect="1"/>
          </p:cNvPicPr>
          <p:nvPr/>
        </p:nvPicPr>
        <p:blipFill>
          <a:blip r:embed="rId3"/>
          <a:stretch>
            <a:fillRect/>
          </a:stretch>
        </p:blipFill>
        <p:spPr>
          <a:xfrm>
            <a:off x="6451600" y="1910291"/>
            <a:ext cx="5740400" cy="2989792"/>
          </a:xfrm>
          <a:prstGeom prst="rect">
            <a:avLst/>
          </a:prstGeom>
        </p:spPr>
      </p:pic>
    </p:spTree>
    <p:extLst>
      <p:ext uri="{BB962C8B-B14F-4D97-AF65-F5344CB8AC3E}">
        <p14:creationId xmlns:p14="http://schemas.microsoft.com/office/powerpoint/2010/main" val="15894764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1952"/>
            <a:ext cx="5962650" cy="1325563"/>
          </a:xfrm>
        </p:spPr>
        <p:txBody>
          <a:bodyPr/>
          <a:lstStyle/>
          <a:p>
            <a:r>
              <a:rPr lang="en-GB" dirty="0" smtClean="0">
                <a:solidFill>
                  <a:schemeClr val="accent5"/>
                </a:solidFill>
              </a:rPr>
              <a:t>UK Boundary </a:t>
            </a:r>
            <a:r>
              <a:rPr lang="en-GB" dirty="0" smtClean="0">
                <a:solidFill>
                  <a:schemeClr val="accent5"/>
                </a:solidFill>
              </a:rPr>
              <a:t>Commission</a:t>
            </a:r>
            <a:endParaRPr lang="en-GB" dirty="0">
              <a:solidFill>
                <a:schemeClr val="accent5"/>
              </a:solidFill>
            </a:endParaRPr>
          </a:p>
        </p:txBody>
      </p:sp>
      <p:pic>
        <p:nvPicPr>
          <p:cNvPr id="4" name="Content Placeholder 3"/>
          <p:cNvPicPr>
            <a:picLocks noGrp="1" noChangeAspect="1"/>
          </p:cNvPicPr>
          <p:nvPr>
            <p:ph idx="1"/>
          </p:nvPr>
        </p:nvPicPr>
        <p:blipFill>
          <a:blip r:embed="rId2"/>
          <a:stretch>
            <a:fillRect/>
          </a:stretch>
        </p:blipFill>
        <p:spPr>
          <a:xfrm>
            <a:off x="594253" y="2899172"/>
            <a:ext cx="4442347" cy="2143389"/>
          </a:xfrm>
          <a:prstGeom prst="rect">
            <a:avLst/>
          </a:prstGeom>
        </p:spPr>
      </p:pic>
      <p:pic>
        <p:nvPicPr>
          <p:cNvPr id="5" name="Picture 4"/>
          <p:cNvPicPr>
            <a:picLocks noChangeAspect="1"/>
          </p:cNvPicPr>
          <p:nvPr/>
        </p:nvPicPr>
        <p:blipFill rotWithShape="1">
          <a:blip r:embed="rId3"/>
          <a:srcRect l="33194" t="16486" r="33472" b="21906"/>
          <a:stretch/>
        </p:blipFill>
        <p:spPr>
          <a:xfrm>
            <a:off x="7086599" y="1083734"/>
            <a:ext cx="4064001" cy="5774266"/>
          </a:xfrm>
          <a:prstGeom prst="rect">
            <a:avLst/>
          </a:prstGeom>
        </p:spPr>
      </p:pic>
    </p:spTree>
    <p:extLst>
      <p:ext uri="{BB962C8B-B14F-4D97-AF65-F5344CB8AC3E}">
        <p14:creationId xmlns:p14="http://schemas.microsoft.com/office/powerpoint/2010/main" val="1854673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850" y="-25799"/>
            <a:ext cx="10515600" cy="1325563"/>
          </a:xfrm>
        </p:spPr>
        <p:txBody>
          <a:bodyPr/>
          <a:lstStyle/>
          <a:p>
            <a:pPr algn="r"/>
            <a:r>
              <a:rPr lang="en-GB" dirty="0" smtClean="0">
                <a:solidFill>
                  <a:schemeClr val="accent5"/>
                </a:solidFill>
              </a:rPr>
              <a:t>Deva Stadium, Chester</a:t>
            </a:r>
            <a:endParaRPr lang="en-GB" dirty="0">
              <a:solidFill>
                <a:schemeClr val="accent5"/>
              </a:solidFill>
            </a:endParaRPr>
          </a:p>
        </p:txBody>
      </p:sp>
      <p:sp>
        <p:nvSpPr>
          <p:cNvPr id="7" name="Content Placeholder 6"/>
          <p:cNvSpPr>
            <a:spLocks noGrp="1"/>
          </p:cNvSpPr>
          <p:nvPr>
            <p:ph idx="1"/>
          </p:nvPr>
        </p:nvSpPr>
        <p:spPr/>
        <p:txBody>
          <a:bodyPr/>
          <a:lstStyle/>
          <a:p>
            <a:endParaRPr lang="en-GB" dirty="0"/>
          </a:p>
        </p:txBody>
      </p:sp>
      <p:pic>
        <p:nvPicPr>
          <p:cNvPr id="6" name="Picture 5"/>
          <p:cNvPicPr>
            <a:picLocks noChangeAspect="1"/>
          </p:cNvPicPr>
          <p:nvPr/>
        </p:nvPicPr>
        <p:blipFill>
          <a:blip r:embed="rId2"/>
          <a:stretch>
            <a:fillRect/>
          </a:stretch>
        </p:blipFill>
        <p:spPr>
          <a:xfrm>
            <a:off x="3752850" y="1083664"/>
            <a:ext cx="5943600" cy="4457700"/>
          </a:xfrm>
          <a:prstGeom prst="rect">
            <a:avLst/>
          </a:prstGeom>
        </p:spPr>
      </p:pic>
      <p:pic>
        <p:nvPicPr>
          <p:cNvPr id="8" name="Content Placeholder 3"/>
          <p:cNvPicPr>
            <a:picLocks noChangeAspect="1"/>
          </p:cNvPicPr>
          <p:nvPr/>
        </p:nvPicPr>
        <p:blipFill>
          <a:blip r:embed="rId3"/>
          <a:stretch>
            <a:fillRect/>
          </a:stretch>
        </p:blipFill>
        <p:spPr>
          <a:xfrm>
            <a:off x="0" y="4095750"/>
            <a:ext cx="4799891" cy="2699939"/>
          </a:xfrm>
          <a:prstGeom prst="rect">
            <a:avLst/>
          </a:prstGeom>
        </p:spPr>
      </p:pic>
      <p:pic>
        <p:nvPicPr>
          <p:cNvPr id="9" name="Picture 8"/>
          <p:cNvPicPr>
            <a:picLocks noChangeAspect="1"/>
          </p:cNvPicPr>
          <p:nvPr/>
        </p:nvPicPr>
        <p:blipFill>
          <a:blip r:embed="rId4"/>
          <a:stretch>
            <a:fillRect/>
          </a:stretch>
        </p:blipFill>
        <p:spPr>
          <a:xfrm>
            <a:off x="7429500" y="3528614"/>
            <a:ext cx="4762500" cy="3267075"/>
          </a:xfrm>
          <a:prstGeom prst="rect">
            <a:avLst/>
          </a:prstGeom>
        </p:spPr>
      </p:pic>
      <p:pic>
        <p:nvPicPr>
          <p:cNvPr id="3" name="Picture 2"/>
          <p:cNvPicPr>
            <a:picLocks noChangeAspect="1"/>
          </p:cNvPicPr>
          <p:nvPr/>
        </p:nvPicPr>
        <p:blipFill rotWithShape="1">
          <a:blip r:embed="rId5"/>
          <a:srcRect l="7500" t="27643" r="37031" b="13618"/>
          <a:stretch/>
        </p:blipFill>
        <p:spPr>
          <a:xfrm>
            <a:off x="94541" y="109741"/>
            <a:ext cx="4000500" cy="3256745"/>
          </a:xfrm>
          <a:prstGeom prst="rect">
            <a:avLst/>
          </a:prstGeom>
        </p:spPr>
      </p:pic>
    </p:spTree>
    <p:extLst>
      <p:ext uri="{BB962C8B-B14F-4D97-AF65-F5344CB8AC3E}">
        <p14:creationId xmlns:p14="http://schemas.microsoft.com/office/powerpoint/2010/main" val="41363398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5"/>
                </a:solidFill>
              </a:rPr>
              <a:t>Boundaries, Local Pride and Personal Identity</a:t>
            </a:r>
            <a:endParaRPr lang="en-GB" dirty="0">
              <a:solidFill>
                <a:schemeClr val="accent5"/>
              </a:solidFill>
            </a:endParaRPr>
          </a:p>
        </p:txBody>
      </p:sp>
      <p:sp>
        <p:nvSpPr>
          <p:cNvPr id="3" name="Content Placeholder 2"/>
          <p:cNvSpPr>
            <a:spLocks noGrp="1"/>
          </p:cNvSpPr>
          <p:nvPr>
            <p:ph idx="1"/>
          </p:nvPr>
        </p:nvSpPr>
        <p:spPr>
          <a:xfrm>
            <a:off x="838200" y="2187575"/>
            <a:ext cx="10515600" cy="4351338"/>
          </a:xfrm>
        </p:spPr>
        <p:txBody>
          <a:bodyPr>
            <a:normAutofit/>
          </a:bodyPr>
          <a:lstStyle/>
          <a:p>
            <a:r>
              <a:rPr lang="en-GB" sz="3600" dirty="0"/>
              <a:t>So there is something arbitrary, even comical, about </a:t>
            </a:r>
            <a:r>
              <a:rPr lang="en-GB" sz="3600" dirty="0" smtClean="0"/>
              <a:t>boundaries. Why, then, do they </a:t>
            </a:r>
            <a:r>
              <a:rPr lang="en-GB" sz="3600" i="1" dirty="0" smtClean="0"/>
              <a:t>matter</a:t>
            </a:r>
            <a:r>
              <a:rPr lang="en-GB" sz="3600" dirty="0" smtClean="0"/>
              <a:t>? </a:t>
            </a:r>
            <a:endParaRPr lang="en-GB" sz="3600" dirty="0" smtClean="0"/>
          </a:p>
          <a:p>
            <a:endParaRPr lang="en-GB" sz="3600" dirty="0"/>
          </a:p>
          <a:p>
            <a:r>
              <a:rPr lang="en-GB" sz="3600" dirty="0" smtClean="0"/>
              <a:t>How </a:t>
            </a:r>
            <a:r>
              <a:rPr lang="en-GB" sz="3600" dirty="0" smtClean="0"/>
              <a:t>might boundaries influence our sense of identity – </a:t>
            </a:r>
            <a:r>
              <a:rPr lang="en-GB" sz="3600" dirty="0" smtClean="0"/>
              <a:t>personal, local</a:t>
            </a:r>
            <a:r>
              <a:rPr lang="en-GB" sz="3600" dirty="0" smtClean="0"/>
              <a:t>, regional, national or supranational?</a:t>
            </a:r>
          </a:p>
          <a:p>
            <a:endParaRPr lang="en-GB" dirty="0"/>
          </a:p>
        </p:txBody>
      </p:sp>
    </p:spTree>
    <p:extLst>
      <p:ext uri="{BB962C8B-B14F-4D97-AF65-F5344CB8AC3E}">
        <p14:creationId xmlns:p14="http://schemas.microsoft.com/office/powerpoint/2010/main" val="258746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3"/>
          <a:srcRect r="17242" b="17169"/>
          <a:stretch/>
        </p:blipFill>
        <p:spPr>
          <a:xfrm>
            <a:off x="0" y="-1"/>
            <a:ext cx="4253749" cy="3240741"/>
          </a:xfrm>
          <a:prstGeom prst="rect">
            <a:avLst/>
          </a:prstGeom>
        </p:spPr>
      </p:pic>
      <p:sp>
        <p:nvSpPr>
          <p:cNvPr id="12" name="TextBox 11"/>
          <p:cNvSpPr txBox="1"/>
          <p:nvPr/>
        </p:nvSpPr>
        <p:spPr>
          <a:xfrm>
            <a:off x="0" y="1425001"/>
            <a:ext cx="1492623" cy="954107"/>
          </a:xfrm>
          <a:prstGeom prst="rect">
            <a:avLst/>
          </a:prstGeom>
          <a:noFill/>
        </p:spPr>
        <p:txBody>
          <a:bodyPr wrap="square" numCol="1" rtlCol="0">
            <a:spAutoFit/>
          </a:bodyPr>
          <a:lstStyle/>
          <a:p>
            <a:pPr algn="ctr"/>
            <a:r>
              <a:rPr lang="en-GB" altLang="en-GB" sz="1400" dirty="0" err="1" smtClean="0">
                <a:effectLst>
                  <a:outerShdw blurRad="38100" dist="38100" dir="2700000" algn="tl">
                    <a:srgbClr val="000000">
                      <a:alpha val="43137"/>
                    </a:srgbClr>
                  </a:outerShdw>
                </a:effectLst>
              </a:rPr>
              <a:t>Liveropool</a:t>
            </a:r>
            <a:r>
              <a:rPr lang="en-GB" altLang="en-GB" sz="1400" dirty="0" smtClean="0">
                <a:effectLst>
                  <a:outerShdw blurRad="38100" dist="38100" dir="2700000" algn="tl">
                    <a:srgbClr val="000000">
                      <a:alpha val="43137"/>
                    </a:srgbClr>
                  </a:outerShdw>
                </a:effectLst>
              </a:rPr>
              <a:t> City region local authority boundaries</a:t>
            </a:r>
            <a:endParaRPr lang="en-US" sz="1400" dirty="0">
              <a:effectLst>
                <a:outerShdw blurRad="38100" dist="38100" dir="2700000" algn="tl">
                  <a:srgbClr val="000000">
                    <a:alpha val="43137"/>
                  </a:srgbClr>
                </a:outerShdw>
              </a:effectLst>
            </a:endParaRPr>
          </a:p>
        </p:txBody>
      </p:sp>
      <p:sp>
        <p:nvSpPr>
          <p:cNvPr id="13" name="TextBox 12"/>
          <p:cNvSpPr txBox="1"/>
          <p:nvPr/>
        </p:nvSpPr>
        <p:spPr>
          <a:xfrm>
            <a:off x="1978957" y="800098"/>
            <a:ext cx="1492623" cy="307777"/>
          </a:xfrm>
          <a:prstGeom prst="rect">
            <a:avLst/>
          </a:prstGeom>
          <a:noFill/>
        </p:spPr>
        <p:txBody>
          <a:bodyPr wrap="square" numCol="1" rtlCol="0">
            <a:spAutoFit/>
          </a:bodyPr>
          <a:lstStyle/>
          <a:p>
            <a:pPr algn="ctr"/>
            <a:r>
              <a:rPr lang="en-GB" altLang="en-GB" sz="1400" dirty="0" smtClean="0"/>
              <a:t>West Lancashire</a:t>
            </a:r>
            <a:endParaRPr lang="en-US" sz="1400" dirty="0"/>
          </a:p>
        </p:txBody>
      </p:sp>
      <p:pic>
        <p:nvPicPr>
          <p:cNvPr id="14" name="Picture 13"/>
          <p:cNvPicPr>
            <a:picLocks noChangeAspect="1"/>
          </p:cNvPicPr>
          <p:nvPr/>
        </p:nvPicPr>
        <p:blipFill>
          <a:blip r:embed="rId4"/>
          <a:stretch>
            <a:fillRect/>
          </a:stretch>
        </p:blipFill>
        <p:spPr>
          <a:xfrm>
            <a:off x="628028" y="3825909"/>
            <a:ext cx="2599765" cy="2599765"/>
          </a:xfrm>
          <a:prstGeom prst="rect">
            <a:avLst/>
          </a:prstGeom>
        </p:spPr>
      </p:pic>
      <p:pic>
        <p:nvPicPr>
          <p:cNvPr id="15" name="Picture 14"/>
          <p:cNvPicPr>
            <a:picLocks noChangeAspect="1"/>
          </p:cNvPicPr>
          <p:nvPr/>
        </p:nvPicPr>
        <p:blipFill>
          <a:blip r:embed="rId5"/>
          <a:stretch>
            <a:fillRect/>
          </a:stretch>
        </p:blipFill>
        <p:spPr>
          <a:xfrm>
            <a:off x="6761511" y="-1"/>
            <a:ext cx="4991151" cy="5205894"/>
          </a:xfrm>
          <a:prstGeom prst="rect">
            <a:avLst/>
          </a:prstGeom>
        </p:spPr>
      </p:pic>
      <p:pic>
        <p:nvPicPr>
          <p:cNvPr id="16" name="Picture 15"/>
          <p:cNvPicPr>
            <a:picLocks noChangeAspect="1"/>
          </p:cNvPicPr>
          <p:nvPr/>
        </p:nvPicPr>
        <p:blipFill>
          <a:blip r:embed="rId6"/>
          <a:stretch>
            <a:fillRect/>
          </a:stretch>
        </p:blipFill>
        <p:spPr>
          <a:xfrm>
            <a:off x="3096369" y="3168289"/>
            <a:ext cx="3485268" cy="3689711"/>
          </a:xfrm>
          <a:prstGeom prst="rect">
            <a:avLst/>
          </a:prstGeom>
        </p:spPr>
      </p:pic>
      <p:pic>
        <p:nvPicPr>
          <p:cNvPr id="3" name="Picture 2"/>
          <p:cNvPicPr>
            <a:picLocks noChangeAspect="1"/>
          </p:cNvPicPr>
          <p:nvPr/>
        </p:nvPicPr>
        <p:blipFill rotWithShape="1">
          <a:blip r:embed="rId7"/>
          <a:srcRect l="21812" t="18967" r="68879" b="64883"/>
          <a:stretch/>
        </p:blipFill>
        <p:spPr>
          <a:xfrm>
            <a:off x="9651989" y="5125792"/>
            <a:ext cx="1671783" cy="1732208"/>
          </a:xfrm>
          <a:prstGeom prst="rect">
            <a:avLst/>
          </a:prstGeom>
        </p:spPr>
      </p:pic>
    </p:spTree>
    <p:extLst>
      <p:ext uri="{BB962C8B-B14F-4D97-AF65-F5344CB8AC3E}">
        <p14:creationId xmlns:p14="http://schemas.microsoft.com/office/powerpoint/2010/main" val="33676689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7656" t="16274" r="6944" b="-1681"/>
          <a:stretch/>
        </p:blipFill>
        <p:spPr>
          <a:xfrm>
            <a:off x="2985247" y="-1"/>
            <a:ext cx="9206753" cy="7180729"/>
          </a:xfrm>
          <a:prstGeom prst="rect">
            <a:avLst/>
          </a:prstGeom>
        </p:spPr>
      </p:pic>
      <p:sp>
        <p:nvSpPr>
          <p:cNvPr id="3" name="Oval 2"/>
          <p:cNvSpPr/>
          <p:nvPr/>
        </p:nvSpPr>
        <p:spPr>
          <a:xfrm>
            <a:off x="8543363" y="188259"/>
            <a:ext cx="1151965"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4" name="Oval 3"/>
          <p:cNvSpPr/>
          <p:nvPr/>
        </p:nvSpPr>
        <p:spPr>
          <a:xfrm>
            <a:off x="7651377" y="5168152"/>
            <a:ext cx="793376"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5" name="Oval 4"/>
          <p:cNvSpPr/>
          <p:nvPr/>
        </p:nvSpPr>
        <p:spPr>
          <a:xfrm>
            <a:off x="4487470" y="0"/>
            <a:ext cx="793376"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6" name="Oval 5"/>
          <p:cNvSpPr/>
          <p:nvPr/>
        </p:nvSpPr>
        <p:spPr>
          <a:xfrm>
            <a:off x="9298640" y="4684058"/>
            <a:ext cx="793376"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7" name="TextBox 6"/>
          <p:cNvSpPr txBox="1"/>
          <p:nvPr/>
        </p:nvSpPr>
        <p:spPr>
          <a:xfrm>
            <a:off x="7437117" y="2737110"/>
            <a:ext cx="1106246" cy="307777"/>
          </a:xfrm>
          <a:prstGeom prst="rect">
            <a:avLst/>
          </a:prstGeom>
          <a:noFill/>
        </p:spPr>
        <p:txBody>
          <a:bodyPr wrap="square" numCol="1" rtlCol="0">
            <a:spAutoFit/>
          </a:bodyPr>
          <a:lstStyle/>
          <a:p>
            <a:pPr algn="ctr"/>
            <a:r>
              <a:rPr lang="en-GB" altLang="en-GB" sz="1400" b="1" dirty="0" err="1" smtClean="0">
                <a:solidFill>
                  <a:srgbClr val="FF0000"/>
                </a:solidFill>
                <a:effectLst>
                  <a:outerShdw blurRad="38100" dist="38100" dir="2700000" algn="tl">
                    <a:srgbClr val="000000">
                      <a:alpha val="43137"/>
                    </a:srgbClr>
                  </a:outerShdw>
                </a:effectLst>
              </a:rPr>
              <a:t>Cantril</a:t>
            </a:r>
            <a:r>
              <a:rPr lang="en-GB" altLang="en-GB" sz="1400" b="1" dirty="0" smtClean="0">
                <a:solidFill>
                  <a:srgbClr val="FF0000"/>
                </a:solidFill>
                <a:effectLst>
                  <a:outerShdw blurRad="38100" dist="38100" dir="2700000" algn="tl">
                    <a:srgbClr val="000000">
                      <a:alpha val="43137"/>
                    </a:srgbClr>
                  </a:outerShdw>
                </a:effectLst>
              </a:rPr>
              <a:t> Farm</a:t>
            </a:r>
            <a:endParaRPr lang="en-US" sz="1400" b="1" dirty="0">
              <a:solidFill>
                <a:srgbClr val="FF0000"/>
              </a:solidFill>
              <a:effectLst>
                <a:outerShdw blurRad="38100" dist="38100" dir="2700000" algn="tl">
                  <a:srgbClr val="000000">
                    <a:alpha val="43137"/>
                  </a:srgbClr>
                </a:outerShdw>
              </a:effectLst>
            </a:endParaRPr>
          </a:p>
        </p:txBody>
      </p:sp>
      <p:sp>
        <p:nvSpPr>
          <p:cNvPr id="9" name="Oval 8"/>
          <p:cNvSpPr/>
          <p:nvPr/>
        </p:nvSpPr>
        <p:spPr>
          <a:xfrm>
            <a:off x="8048065" y="4515970"/>
            <a:ext cx="793376"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10" name="Rectangle 9"/>
          <p:cNvSpPr/>
          <p:nvPr/>
        </p:nvSpPr>
        <p:spPr>
          <a:xfrm>
            <a:off x="0" y="188259"/>
            <a:ext cx="4228740" cy="6451675"/>
          </a:xfrm>
          <a:prstGeom prst="rect">
            <a:avLst/>
          </a:prstGeom>
          <a:solidFill>
            <a:schemeClr val="bg1"/>
          </a:solidFill>
        </p:spPr>
        <p:txBody>
          <a:bodyPr wrap="square" lIns="360000" tIns="360000" rIns="360000" bIns="360000" numCol="1">
            <a:spAutoFit/>
          </a:bodyPr>
          <a:lstStyle/>
          <a:p>
            <a:r>
              <a:rPr lang="en-GB" altLang="en-GB" dirty="0" smtClean="0">
                <a:solidFill>
                  <a:schemeClr val="accent5"/>
                </a:solidFill>
                <a:latin typeface="+mj-lt"/>
              </a:rPr>
              <a:t>1958 Overspill estimates </a:t>
            </a:r>
            <a:r>
              <a:rPr lang="en-GB" altLang="en-GB" sz="1200" dirty="0" smtClean="0">
                <a:solidFill>
                  <a:schemeClr val="accent5"/>
                </a:solidFill>
                <a:latin typeface="+mj-lt"/>
              </a:rPr>
              <a:t>(</a:t>
            </a:r>
            <a:r>
              <a:rPr lang="en-GB" altLang="en-GB" sz="1200" i="1" dirty="0" smtClean="0">
                <a:solidFill>
                  <a:schemeClr val="accent5"/>
                </a:solidFill>
                <a:latin typeface="+mj-lt"/>
              </a:rPr>
              <a:t>Liverpool Echo</a:t>
            </a:r>
            <a:r>
              <a:rPr lang="en-GB" altLang="en-GB" sz="1200" dirty="0" smtClean="0">
                <a:solidFill>
                  <a:schemeClr val="accent5"/>
                </a:solidFill>
                <a:latin typeface="+mj-lt"/>
              </a:rPr>
              <a:t>)</a:t>
            </a:r>
            <a:endParaRPr lang="en-US" sz="1200" dirty="0" smtClean="0">
              <a:solidFill>
                <a:schemeClr val="accent5"/>
              </a:solidFill>
              <a:latin typeface="+mj-lt"/>
            </a:endParaRPr>
          </a:p>
          <a:p>
            <a:endParaRPr lang="en-US" dirty="0">
              <a:solidFill>
                <a:schemeClr val="accent5"/>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US" b="1" dirty="0" smtClean="0">
                <a:solidFill>
                  <a:schemeClr val="accent5"/>
                </a:solidFill>
                <a:latin typeface="+mj-lt"/>
              </a:rPr>
              <a:t>48,000 people to </a:t>
            </a:r>
            <a:r>
              <a:rPr lang="en-US" b="1" dirty="0" err="1" smtClean="0">
                <a:solidFill>
                  <a:schemeClr val="accent5"/>
                </a:solidFill>
                <a:latin typeface="+mj-lt"/>
              </a:rPr>
              <a:t>Skelmersdale</a:t>
            </a:r>
            <a:r>
              <a:rPr lang="en-US" b="1" dirty="0" smtClean="0">
                <a:solidFill>
                  <a:schemeClr val="accent5"/>
                </a:solidFill>
                <a:latin typeface="+mj-lt"/>
              </a:rPr>
              <a:t> (previous population c. 6,000)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18,000 to </a:t>
            </a:r>
            <a:r>
              <a:rPr lang="en-US" b="1" dirty="0" err="1" smtClean="0">
                <a:solidFill>
                  <a:schemeClr val="accent5"/>
                </a:solidFill>
                <a:latin typeface="+mj-lt"/>
              </a:rPr>
              <a:t>Widnes</a:t>
            </a:r>
            <a:r>
              <a:rPr lang="en-US" b="1" dirty="0" smtClean="0">
                <a:solidFill>
                  <a:schemeClr val="accent5"/>
                </a:solidFill>
                <a:latin typeface="+mj-lt"/>
              </a:rPr>
              <a:t> (previous population 48,000)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19,350 to </a:t>
            </a:r>
            <a:r>
              <a:rPr lang="en-US" b="1" dirty="0" err="1" smtClean="0">
                <a:solidFill>
                  <a:schemeClr val="accent5"/>
                </a:solidFill>
                <a:latin typeface="+mj-lt"/>
              </a:rPr>
              <a:t>Halewood</a:t>
            </a:r>
            <a:r>
              <a:rPr lang="en-US" b="1" dirty="0" smtClean="0">
                <a:solidFill>
                  <a:schemeClr val="accent5"/>
                </a:solidFill>
                <a:latin typeface="+mj-lt"/>
              </a:rPr>
              <a:t>/Speke (previous population 6,000)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6,000 to new </a:t>
            </a:r>
            <a:r>
              <a:rPr lang="en-US" b="1" dirty="0" err="1" smtClean="0">
                <a:solidFill>
                  <a:schemeClr val="accent5"/>
                </a:solidFill>
                <a:latin typeface="+mj-lt"/>
              </a:rPr>
              <a:t>Cantril</a:t>
            </a:r>
            <a:r>
              <a:rPr lang="en-US" b="1" dirty="0" smtClean="0">
                <a:solidFill>
                  <a:schemeClr val="accent5"/>
                </a:solidFill>
                <a:latin typeface="+mj-lt"/>
              </a:rPr>
              <a:t> Farm estate</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3,500 to Formby (previous population 10,000)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30,000 to </a:t>
            </a:r>
            <a:r>
              <a:rPr lang="en-US" b="1" dirty="0" err="1" smtClean="0">
                <a:solidFill>
                  <a:schemeClr val="accent5"/>
                </a:solidFill>
                <a:latin typeface="+mj-lt"/>
              </a:rPr>
              <a:t>Kirkby</a:t>
            </a:r>
            <a:endParaRPr lang="en-US" dirty="0">
              <a:solidFill>
                <a:schemeClr val="accent5"/>
              </a:solidFill>
              <a:latin typeface="+mj-lt"/>
            </a:endParaRPr>
          </a:p>
        </p:txBody>
      </p:sp>
      <p:sp>
        <p:nvSpPr>
          <p:cNvPr id="11" name="TextBox 10"/>
          <p:cNvSpPr txBox="1"/>
          <p:nvPr/>
        </p:nvSpPr>
        <p:spPr>
          <a:xfrm>
            <a:off x="8234939" y="3952631"/>
            <a:ext cx="1581374" cy="307777"/>
          </a:xfrm>
          <a:prstGeom prst="rect">
            <a:avLst/>
          </a:prstGeom>
          <a:noFill/>
        </p:spPr>
        <p:txBody>
          <a:bodyPr wrap="square" numCol="1" rtlCol="0">
            <a:spAutoFit/>
          </a:bodyPr>
          <a:lstStyle/>
          <a:p>
            <a:r>
              <a:rPr lang="en-GB" altLang="en-GB" sz="1400" b="1" dirty="0" err="1" smtClean="0">
                <a:solidFill>
                  <a:srgbClr val="FF0000"/>
                </a:solidFill>
                <a:effectLst>
                  <a:outerShdw blurRad="38100" dist="38100" dir="2700000" algn="tl">
                    <a:srgbClr val="000000">
                      <a:alpha val="43137"/>
                    </a:srgbClr>
                  </a:outerShdw>
                </a:effectLst>
              </a:rPr>
              <a:t>Netherley</a:t>
            </a:r>
            <a:endParaRPr lang="en-US" sz="1400" b="1" dirty="0">
              <a:solidFill>
                <a:srgbClr val="FF0000"/>
              </a:solidFill>
              <a:effectLst>
                <a:outerShdw blurRad="38100" dist="38100" dir="2700000" algn="tl">
                  <a:srgbClr val="000000">
                    <a:alpha val="43137"/>
                  </a:srgbClr>
                </a:outerShdw>
              </a:effectLst>
            </a:endParaRPr>
          </a:p>
        </p:txBody>
      </p:sp>
      <p:sp>
        <p:nvSpPr>
          <p:cNvPr id="12" name="Oval 11"/>
          <p:cNvSpPr/>
          <p:nvPr/>
        </p:nvSpPr>
        <p:spPr>
          <a:xfrm>
            <a:off x="7588623" y="3967969"/>
            <a:ext cx="793376"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13" name="Oval 12"/>
          <p:cNvSpPr/>
          <p:nvPr/>
        </p:nvSpPr>
        <p:spPr>
          <a:xfrm>
            <a:off x="7012640" y="1814028"/>
            <a:ext cx="1151965" cy="33617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a:p>
        </p:txBody>
      </p:sp>
      <p:sp>
        <p:nvSpPr>
          <p:cNvPr id="14" name="TextBox 13"/>
          <p:cNvSpPr txBox="1"/>
          <p:nvPr/>
        </p:nvSpPr>
        <p:spPr>
          <a:xfrm>
            <a:off x="6328724" y="4055102"/>
            <a:ext cx="1106246" cy="307777"/>
          </a:xfrm>
          <a:prstGeom prst="rect">
            <a:avLst/>
          </a:prstGeom>
          <a:noFill/>
        </p:spPr>
        <p:txBody>
          <a:bodyPr wrap="square" numCol="1" rtlCol="0">
            <a:spAutoFit/>
          </a:bodyPr>
          <a:lstStyle/>
          <a:p>
            <a:pPr algn="ctr"/>
            <a:r>
              <a:rPr lang="en-GB" altLang="en-GB" sz="1400" b="1" dirty="0" err="1" smtClean="0">
                <a:solidFill>
                  <a:srgbClr val="FF0000"/>
                </a:solidFill>
                <a:effectLst>
                  <a:outerShdw blurRad="38100" dist="38100" dir="2700000" algn="tl">
                    <a:srgbClr val="000000">
                      <a:alpha val="43137"/>
                    </a:srgbClr>
                  </a:outerShdw>
                </a:effectLst>
              </a:rPr>
              <a:t>Toxteth</a:t>
            </a:r>
            <a:endParaRPr lang="en-US" sz="1400" b="1" dirty="0">
              <a:solidFill>
                <a:srgbClr val="FF0000"/>
              </a:solidFill>
              <a:effectLst>
                <a:outerShdw blurRad="38100" dist="38100" dir="2700000" algn="tl">
                  <a:srgbClr val="000000">
                    <a:alpha val="43137"/>
                  </a:srgbClr>
                </a:outerShdw>
              </a:effectLst>
            </a:endParaRPr>
          </a:p>
        </p:txBody>
      </p:sp>
      <p:sp>
        <p:nvSpPr>
          <p:cNvPr id="15" name="TextBox 14"/>
          <p:cNvSpPr txBox="1"/>
          <p:nvPr/>
        </p:nvSpPr>
        <p:spPr>
          <a:xfrm>
            <a:off x="6482376" y="4256169"/>
            <a:ext cx="1106246" cy="307777"/>
          </a:xfrm>
          <a:prstGeom prst="rect">
            <a:avLst/>
          </a:prstGeom>
          <a:noFill/>
        </p:spPr>
        <p:txBody>
          <a:bodyPr wrap="square" numCol="1" rtlCol="0">
            <a:spAutoFit/>
          </a:bodyPr>
          <a:lstStyle/>
          <a:p>
            <a:pPr algn="ctr"/>
            <a:r>
              <a:rPr lang="en-GB" altLang="en-GB" sz="1400" b="1" dirty="0" smtClean="0">
                <a:solidFill>
                  <a:srgbClr val="FF0000"/>
                </a:solidFill>
                <a:effectLst>
                  <a:outerShdw blurRad="38100" dist="38100" dir="2700000" algn="tl">
                    <a:srgbClr val="000000">
                      <a:alpha val="43137"/>
                    </a:srgbClr>
                  </a:outerShdw>
                </a:effectLst>
              </a:rPr>
              <a:t>Dingle</a:t>
            </a:r>
            <a:endParaRPr lang="en-US" sz="1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956117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7489" t="6666" r="7304" b="8327"/>
          <a:stretch/>
        </p:blipFill>
        <p:spPr>
          <a:xfrm>
            <a:off x="2823883" y="-1"/>
            <a:ext cx="9368118" cy="6869022"/>
          </a:xfrm>
          <a:prstGeom prst="rect">
            <a:avLst/>
          </a:prstGeom>
        </p:spPr>
      </p:pic>
      <p:sp>
        <p:nvSpPr>
          <p:cNvPr id="4" name="TextBox 3"/>
          <p:cNvSpPr txBox="1"/>
          <p:nvPr/>
        </p:nvSpPr>
        <p:spPr>
          <a:xfrm>
            <a:off x="4382392" y="806824"/>
            <a:ext cx="1319161" cy="1477328"/>
          </a:xfrm>
          <a:prstGeom prst="rect">
            <a:avLst/>
          </a:prstGeom>
          <a:noFill/>
        </p:spPr>
        <p:txBody>
          <a:bodyPr wrap="square" numCol="1" rtlCol="0">
            <a:spAutoFit/>
          </a:bodyPr>
          <a:lstStyle/>
          <a:p>
            <a:r>
              <a:rPr lang="en-GB" altLang="en-GB" dirty="0" smtClean="0">
                <a:solidFill>
                  <a:srgbClr val="FF0000"/>
                </a:solidFill>
              </a:rPr>
              <a:t>Land utilisation survey map, 1935</a:t>
            </a:r>
          </a:p>
          <a:p>
            <a:endParaRPr lang="en-GB" altLang="en-GB" dirty="0">
              <a:solidFill>
                <a:srgbClr val="00B050"/>
              </a:solidFill>
            </a:endParaRPr>
          </a:p>
        </p:txBody>
      </p:sp>
      <p:sp>
        <p:nvSpPr>
          <p:cNvPr id="6" name="Rectangle 5"/>
          <p:cNvSpPr/>
          <p:nvPr/>
        </p:nvSpPr>
        <p:spPr>
          <a:xfrm>
            <a:off x="0" y="188259"/>
            <a:ext cx="4228740" cy="6451675"/>
          </a:xfrm>
          <a:prstGeom prst="rect">
            <a:avLst/>
          </a:prstGeom>
          <a:solidFill>
            <a:schemeClr val="bg1"/>
          </a:solidFill>
        </p:spPr>
        <p:txBody>
          <a:bodyPr wrap="square" lIns="360000" tIns="360000" rIns="360000" bIns="360000" numCol="1">
            <a:spAutoFit/>
          </a:bodyPr>
          <a:lstStyle/>
          <a:p>
            <a:r>
              <a:rPr lang="en-GB" altLang="en-GB" dirty="0" smtClean="0">
                <a:solidFill>
                  <a:schemeClr val="accent5"/>
                </a:solidFill>
                <a:latin typeface="+mj-lt"/>
              </a:rPr>
              <a:t>1958 Overspill estimates </a:t>
            </a:r>
            <a:r>
              <a:rPr lang="en-GB" altLang="en-GB" sz="1200" dirty="0" smtClean="0">
                <a:solidFill>
                  <a:schemeClr val="accent5"/>
                </a:solidFill>
                <a:latin typeface="+mj-lt"/>
              </a:rPr>
              <a:t>(</a:t>
            </a:r>
            <a:r>
              <a:rPr lang="en-GB" altLang="en-GB" sz="1200" i="1" dirty="0" smtClean="0">
                <a:solidFill>
                  <a:schemeClr val="accent5"/>
                </a:solidFill>
                <a:latin typeface="+mj-lt"/>
              </a:rPr>
              <a:t>Liverpool Echo</a:t>
            </a:r>
            <a:r>
              <a:rPr lang="en-GB" altLang="en-GB" sz="1200" dirty="0" smtClean="0">
                <a:solidFill>
                  <a:schemeClr val="accent5"/>
                </a:solidFill>
                <a:latin typeface="+mj-lt"/>
              </a:rPr>
              <a:t>)</a:t>
            </a:r>
            <a:endParaRPr lang="en-US" sz="1200" dirty="0" smtClean="0">
              <a:solidFill>
                <a:schemeClr val="accent5"/>
              </a:solidFill>
              <a:latin typeface="+mj-lt"/>
            </a:endParaRPr>
          </a:p>
          <a:p>
            <a:endParaRPr lang="en-US" dirty="0">
              <a:solidFill>
                <a:schemeClr val="accent5"/>
              </a:solidFill>
              <a:effectLst>
                <a:outerShdw blurRad="38100" dist="38100" dir="2700000" algn="tl">
                  <a:srgbClr val="000000">
                    <a:alpha val="43137"/>
                  </a:srgbClr>
                </a:outerShdw>
              </a:effectLst>
              <a:latin typeface="+mj-lt"/>
            </a:endParaRPr>
          </a:p>
          <a:p>
            <a:pPr marL="285750" indent="-285750">
              <a:buFont typeface="Arial" panose="020B0604020202020204" pitchFamily="34" charset="0"/>
              <a:buChar char="•"/>
            </a:pPr>
            <a:r>
              <a:rPr lang="en-US" b="1" dirty="0" smtClean="0">
                <a:solidFill>
                  <a:schemeClr val="accent5"/>
                </a:solidFill>
                <a:latin typeface="+mj-lt"/>
              </a:rPr>
              <a:t>48,000 people to </a:t>
            </a:r>
            <a:r>
              <a:rPr lang="en-US" b="1" dirty="0" err="1" smtClean="0">
                <a:solidFill>
                  <a:schemeClr val="accent5"/>
                </a:solidFill>
                <a:latin typeface="+mj-lt"/>
              </a:rPr>
              <a:t>Skelmersdale</a:t>
            </a:r>
            <a:r>
              <a:rPr lang="en-US" b="1" dirty="0" smtClean="0">
                <a:solidFill>
                  <a:schemeClr val="accent5"/>
                </a:solidFill>
                <a:latin typeface="+mj-lt"/>
              </a:rPr>
              <a:t> (previous population c. 6,000)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18,000 to </a:t>
            </a:r>
            <a:r>
              <a:rPr lang="en-US" b="1" dirty="0" err="1" smtClean="0">
                <a:solidFill>
                  <a:schemeClr val="accent5"/>
                </a:solidFill>
                <a:latin typeface="+mj-lt"/>
              </a:rPr>
              <a:t>Widnes</a:t>
            </a:r>
            <a:r>
              <a:rPr lang="en-US" b="1" dirty="0" smtClean="0">
                <a:solidFill>
                  <a:schemeClr val="accent5"/>
                </a:solidFill>
                <a:latin typeface="+mj-lt"/>
              </a:rPr>
              <a:t> (previous population 48,000)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19,350 to </a:t>
            </a:r>
            <a:r>
              <a:rPr lang="en-US" b="1" dirty="0" err="1" smtClean="0">
                <a:solidFill>
                  <a:schemeClr val="accent5"/>
                </a:solidFill>
                <a:latin typeface="+mj-lt"/>
              </a:rPr>
              <a:t>Halewood</a:t>
            </a:r>
            <a:r>
              <a:rPr lang="en-US" b="1" dirty="0" smtClean="0">
                <a:solidFill>
                  <a:schemeClr val="accent5"/>
                </a:solidFill>
                <a:latin typeface="+mj-lt"/>
              </a:rPr>
              <a:t>/Speke (previous population 6,000)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6,000 to new </a:t>
            </a:r>
            <a:r>
              <a:rPr lang="en-US" b="1" dirty="0" err="1" smtClean="0">
                <a:solidFill>
                  <a:schemeClr val="accent5"/>
                </a:solidFill>
                <a:latin typeface="+mj-lt"/>
              </a:rPr>
              <a:t>Cantril</a:t>
            </a:r>
            <a:r>
              <a:rPr lang="en-US" b="1" dirty="0" smtClean="0">
                <a:solidFill>
                  <a:schemeClr val="accent5"/>
                </a:solidFill>
                <a:latin typeface="+mj-lt"/>
              </a:rPr>
              <a:t> Farm estate</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3,500 to Formby (previous population 10,000)</a:t>
            </a:r>
          </a:p>
          <a:p>
            <a:pPr marL="285750" indent="-285750">
              <a:buFont typeface="Arial" panose="020B0604020202020204" pitchFamily="34" charset="0"/>
              <a:buChar char="•"/>
            </a:pPr>
            <a:endParaRPr lang="en-US" b="1" dirty="0" smtClean="0">
              <a:solidFill>
                <a:schemeClr val="accent5"/>
              </a:solidFill>
              <a:latin typeface="+mj-lt"/>
            </a:endParaRPr>
          </a:p>
          <a:p>
            <a:pPr marL="285750" indent="-285750">
              <a:buFont typeface="Arial" panose="020B0604020202020204" pitchFamily="34" charset="0"/>
              <a:buChar char="•"/>
            </a:pPr>
            <a:r>
              <a:rPr lang="en-US" b="1" dirty="0" smtClean="0">
                <a:solidFill>
                  <a:schemeClr val="accent5"/>
                </a:solidFill>
                <a:latin typeface="+mj-lt"/>
              </a:rPr>
              <a:t>30,000 to </a:t>
            </a:r>
            <a:r>
              <a:rPr lang="en-US" b="1" dirty="0" err="1" smtClean="0">
                <a:solidFill>
                  <a:schemeClr val="accent5"/>
                </a:solidFill>
                <a:latin typeface="+mj-lt"/>
              </a:rPr>
              <a:t>Kirkby</a:t>
            </a:r>
            <a:endParaRPr lang="en-US" dirty="0">
              <a:solidFill>
                <a:schemeClr val="accent5"/>
              </a:solidFill>
              <a:latin typeface="+mj-lt"/>
            </a:endParaRPr>
          </a:p>
        </p:txBody>
      </p:sp>
    </p:spTree>
    <p:extLst>
      <p:ext uri="{BB962C8B-B14F-4D97-AF65-F5344CB8AC3E}">
        <p14:creationId xmlns:p14="http://schemas.microsoft.com/office/powerpoint/2010/main" val="31796564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7489" t="6666" r="7304" b="8327"/>
          <a:stretch/>
        </p:blipFill>
        <p:spPr>
          <a:xfrm>
            <a:off x="2823883" y="-1"/>
            <a:ext cx="9368118" cy="6869022"/>
          </a:xfrm>
          <a:prstGeom prst="rect">
            <a:avLst/>
          </a:prstGeom>
        </p:spPr>
      </p:pic>
      <p:sp>
        <p:nvSpPr>
          <p:cNvPr id="4" name="TextBox 3"/>
          <p:cNvSpPr txBox="1"/>
          <p:nvPr/>
        </p:nvSpPr>
        <p:spPr>
          <a:xfrm>
            <a:off x="3524250" y="806824"/>
            <a:ext cx="2177303" cy="2092881"/>
          </a:xfrm>
          <a:prstGeom prst="rect">
            <a:avLst/>
          </a:prstGeom>
          <a:noFill/>
        </p:spPr>
        <p:txBody>
          <a:bodyPr wrap="square" numCol="1" rtlCol="0">
            <a:spAutoFit/>
          </a:bodyPr>
          <a:lstStyle/>
          <a:p>
            <a:r>
              <a:rPr lang="en-GB" altLang="en-GB" sz="2800" b="1" dirty="0" smtClean="0">
                <a:solidFill>
                  <a:srgbClr val="FF0000"/>
                </a:solidFill>
              </a:rPr>
              <a:t>Land utilisation survey</a:t>
            </a:r>
            <a:r>
              <a:rPr lang="en-GB" altLang="en-GB" sz="2800" b="1" dirty="0" smtClean="0"/>
              <a:t> </a:t>
            </a:r>
            <a:r>
              <a:rPr lang="en-GB" altLang="en-GB" sz="2800" b="1" dirty="0" smtClean="0">
                <a:solidFill>
                  <a:srgbClr val="FF0000"/>
                </a:solidFill>
              </a:rPr>
              <a:t>map, 1935</a:t>
            </a:r>
          </a:p>
          <a:p>
            <a:endParaRPr lang="en-GB" altLang="en-GB" dirty="0">
              <a:solidFill>
                <a:srgbClr val="00B050"/>
              </a:solidFill>
            </a:endParaRPr>
          </a:p>
        </p:txBody>
      </p:sp>
      <p:sp>
        <p:nvSpPr>
          <p:cNvPr id="6" name="Rectangle 5"/>
          <p:cNvSpPr/>
          <p:nvPr/>
        </p:nvSpPr>
        <p:spPr>
          <a:xfrm>
            <a:off x="0" y="-2"/>
            <a:ext cx="3048000" cy="3681686"/>
          </a:xfrm>
          <a:prstGeom prst="rect">
            <a:avLst/>
          </a:prstGeom>
        </p:spPr>
        <p:txBody>
          <a:bodyPr wrap="square" lIns="360000" tIns="360000" rIns="360000" bIns="360000" numCol="1">
            <a:spAutoFit/>
          </a:bodyPr>
          <a:lstStyle/>
          <a:p>
            <a:endParaRPr lang="en-US" sz="3200" dirty="0" smtClean="0">
              <a:solidFill>
                <a:schemeClr val="accent5"/>
              </a:solidFill>
              <a:latin typeface="+mj-lt"/>
            </a:endParaRPr>
          </a:p>
          <a:p>
            <a:r>
              <a:rPr lang="en-US" sz="3200" dirty="0" smtClean="0">
                <a:solidFill>
                  <a:schemeClr val="accent5"/>
                </a:solidFill>
                <a:latin typeface="+mj-lt"/>
              </a:rPr>
              <a:t>Why might this map have been produced in 1935?</a:t>
            </a:r>
            <a:endParaRPr lang="en-US" sz="3200" dirty="0">
              <a:solidFill>
                <a:schemeClr val="accent5"/>
              </a:solidFill>
              <a:latin typeface="+mj-lt"/>
            </a:endParaRPr>
          </a:p>
        </p:txBody>
      </p:sp>
    </p:spTree>
    <p:extLst>
      <p:ext uri="{BB962C8B-B14F-4D97-AF65-F5344CB8AC3E}">
        <p14:creationId xmlns:p14="http://schemas.microsoft.com/office/powerpoint/2010/main" val="2064385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 y="43700"/>
            <a:ext cx="10515600" cy="1325563"/>
          </a:xfrm>
        </p:spPr>
        <p:txBody>
          <a:bodyPr/>
          <a:lstStyle/>
          <a:p>
            <a:pPr algn="ctr"/>
            <a:r>
              <a:rPr lang="en-GB" b="1" dirty="0" smtClean="0">
                <a:solidFill>
                  <a:schemeClr val="accent2"/>
                </a:solidFill>
              </a:rPr>
              <a:t>Ordnance Survey </a:t>
            </a:r>
            <a:endParaRPr lang="en-GB" b="1" dirty="0">
              <a:solidFill>
                <a:schemeClr val="accent2"/>
              </a:solidFill>
            </a:endParaRPr>
          </a:p>
        </p:txBody>
      </p:sp>
      <p:sp>
        <p:nvSpPr>
          <p:cNvPr id="6" name="Content Placeholder 5"/>
          <p:cNvSpPr>
            <a:spLocks noGrp="1"/>
          </p:cNvSpPr>
          <p:nvPr>
            <p:ph sz="half" idx="2"/>
          </p:nvPr>
        </p:nvSpPr>
        <p:spPr>
          <a:xfrm>
            <a:off x="839788" y="1476375"/>
            <a:ext cx="3302000" cy="3684588"/>
          </a:xfrm>
        </p:spPr>
        <p:txBody>
          <a:bodyPr/>
          <a:lstStyle/>
          <a:p>
            <a:r>
              <a:rPr lang="en-GB" dirty="0" smtClean="0"/>
              <a:t>Est. 1745 in response to Jacobite rebellions</a:t>
            </a:r>
            <a:endParaRPr lang="en-GB" dirty="0"/>
          </a:p>
        </p:txBody>
      </p:sp>
      <p:sp>
        <p:nvSpPr>
          <p:cNvPr id="7" name="Text Placeholder 6"/>
          <p:cNvSpPr>
            <a:spLocks noGrp="1"/>
          </p:cNvSpPr>
          <p:nvPr>
            <p:ph type="body" sz="quarter" idx="3"/>
          </p:nvPr>
        </p:nvSpPr>
        <p:spPr/>
        <p:txBody>
          <a:bodyPr/>
          <a:lstStyle/>
          <a:p>
            <a:endParaRPr lang="en-GB"/>
          </a:p>
        </p:txBody>
      </p:sp>
      <p:sp>
        <p:nvSpPr>
          <p:cNvPr id="8" name="Content Placeholder 7"/>
          <p:cNvSpPr>
            <a:spLocks noGrp="1"/>
          </p:cNvSpPr>
          <p:nvPr>
            <p:ph sz="quarter" idx="4"/>
          </p:nvPr>
        </p:nvSpPr>
        <p:spPr/>
        <p:txBody>
          <a:bodyPr/>
          <a:lstStyle/>
          <a:p>
            <a:endParaRPr lang="en-GB"/>
          </a:p>
        </p:txBody>
      </p:sp>
      <p:pic>
        <p:nvPicPr>
          <p:cNvPr id="1026" name="Picture 2" descr="The Battle of Culloden.jpg"/>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4978400" y="1681163"/>
            <a:ext cx="7213600" cy="435133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flipH="1">
            <a:off x="10115550" y="276046"/>
            <a:ext cx="2076450" cy="923330"/>
          </a:xfrm>
          <a:prstGeom prst="rect">
            <a:avLst/>
          </a:prstGeom>
        </p:spPr>
        <p:txBody>
          <a:bodyPr wrap="square">
            <a:spAutoFit/>
          </a:bodyPr>
          <a:lstStyle/>
          <a:p>
            <a:r>
              <a:rPr lang="en-GB" b="0" i="0" dirty="0" smtClean="0">
                <a:solidFill>
                  <a:srgbClr val="FF0000"/>
                </a:solidFill>
                <a:effectLst/>
              </a:rPr>
              <a:t>David </a:t>
            </a:r>
            <a:r>
              <a:rPr lang="en-GB" b="0" i="0" dirty="0" err="1" smtClean="0">
                <a:solidFill>
                  <a:srgbClr val="FF0000"/>
                </a:solidFill>
                <a:effectLst/>
              </a:rPr>
              <a:t>Morier</a:t>
            </a:r>
            <a:r>
              <a:rPr lang="en-GB" b="0" i="0" dirty="0" smtClean="0">
                <a:solidFill>
                  <a:srgbClr val="FF0000"/>
                </a:solidFill>
                <a:effectLst/>
              </a:rPr>
              <a:t> </a:t>
            </a:r>
            <a:r>
              <a:rPr lang="en-GB" b="0" i="1" dirty="0" smtClean="0">
                <a:solidFill>
                  <a:srgbClr val="FF0000"/>
                </a:solidFill>
                <a:effectLst/>
              </a:rPr>
              <a:t>The Battle of Culloden</a:t>
            </a:r>
            <a:r>
              <a:rPr lang="en-GB" i="1" dirty="0" smtClean="0">
                <a:solidFill>
                  <a:srgbClr val="FF0000"/>
                </a:solidFill>
              </a:rPr>
              <a:t>, </a:t>
            </a:r>
            <a:r>
              <a:rPr lang="en-GB" b="0" i="0" dirty="0" smtClean="0">
                <a:solidFill>
                  <a:srgbClr val="FF0000"/>
                </a:solidFill>
                <a:effectLst/>
              </a:rPr>
              <a:t>1746.</a:t>
            </a:r>
            <a:endParaRPr lang="en-GB" dirty="0">
              <a:solidFill>
                <a:srgbClr val="FF0000"/>
              </a:solidFill>
            </a:endParaRPr>
          </a:p>
        </p:txBody>
      </p:sp>
      <p:pic>
        <p:nvPicPr>
          <p:cNvPr id="9" name="Picture 8"/>
          <p:cNvPicPr>
            <a:picLocks noChangeAspect="1"/>
          </p:cNvPicPr>
          <p:nvPr/>
        </p:nvPicPr>
        <p:blipFill>
          <a:blip r:embed="rId3"/>
          <a:stretch>
            <a:fillRect/>
          </a:stretch>
        </p:blipFill>
        <p:spPr>
          <a:xfrm>
            <a:off x="1061244" y="3006726"/>
            <a:ext cx="4095750" cy="3530537"/>
          </a:xfrm>
          <a:prstGeom prst="rect">
            <a:avLst/>
          </a:prstGeom>
        </p:spPr>
      </p:pic>
    </p:spTree>
    <p:extLst>
      <p:ext uri="{BB962C8B-B14F-4D97-AF65-F5344CB8AC3E}">
        <p14:creationId xmlns:p14="http://schemas.microsoft.com/office/powerpoint/2010/main" val="2343054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accent2"/>
                </a:solidFill>
              </a:rPr>
              <a:t>First Ordnance Survey Map, 1801 </a:t>
            </a:r>
            <a:br>
              <a:rPr lang="en-GB" dirty="0" smtClean="0">
                <a:solidFill>
                  <a:schemeClr val="accent2"/>
                </a:solidFill>
              </a:rPr>
            </a:br>
            <a:r>
              <a:rPr lang="en-GB" dirty="0" smtClean="0">
                <a:solidFill>
                  <a:schemeClr val="accent2"/>
                </a:solidFill>
              </a:rPr>
              <a:t>(same year as first UK Census)</a:t>
            </a:r>
            <a:endParaRPr lang="en-GB" dirty="0">
              <a:solidFill>
                <a:schemeClr val="accent2"/>
              </a:solidFill>
            </a:endParaRPr>
          </a:p>
        </p:txBody>
      </p:sp>
      <p:pic>
        <p:nvPicPr>
          <p:cNvPr id="4" name="Content Placeholder 3"/>
          <p:cNvPicPr>
            <a:picLocks noGrp="1" noChangeAspect="1"/>
          </p:cNvPicPr>
          <p:nvPr>
            <p:ph idx="1"/>
          </p:nvPr>
        </p:nvPicPr>
        <p:blipFill>
          <a:blip r:embed="rId2"/>
          <a:stretch>
            <a:fillRect/>
          </a:stretch>
        </p:blipFill>
        <p:spPr>
          <a:xfrm>
            <a:off x="2944125" y="1825625"/>
            <a:ext cx="6303749" cy="4351338"/>
          </a:xfrm>
          <a:prstGeom prst="rect">
            <a:avLst/>
          </a:prstGeom>
        </p:spPr>
      </p:pic>
    </p:spTree>
    <p:extLst>
      <p:ext uri="{BB962C8B-B14F-4D97-AF65-F5344CB8AC3E}">
        <p14:creationId xmlns:p14="http://schemas.microsoft.com/office/powerpoint/2010/main" val="2653150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solidFill>
              </a:rPr>
              <a:t>Census, Maps</a:t>
            </a:r>
            <a:endParaRPr lang="en-GB" dirty="0">
              <a:solidFill>
                <a:schemeClr val="accent2"/>
              </a:solidFill>
            </a:endParaRPr>
          </a:p>
        </p:txBody>
      </p:sp>
      <p:sp>
        <p:nvSpPr>
          <p:cNvPr id="3" name="Content Placeholder 2"/>
          <p:cNvSpPr>
            <a:spLocks noGrp="1"/>
          </p:cNvSpPr>
          <p:nvPr>
            <p:ph idx="1"/>
          </p:nvPr>
        </p:nvSpPr>
        <p:spPr/>
        <p:txBody>
          <a:bodyPr/>
          <a:lstStyle/>
          <a:p>
            <a:r>
              <a:rPr lang="en-GB" sz="4000" dirty="0" smtClean="0"/>
              <a:t>How might censuses and maps be considered similar? What might connect them on conceptual and practical levels?</a:t>
            </a:r>
            <a:endParaRPr lang="en-GB" sz="4000" dirty="0"/>
          </a:p>
          <a:p>
            <a:endParaRPr lang="en-GB" dirty="0" smtClean="0"/>
          </a:p>
          <a:p>
            <a:endParaRPr lang="en-GB" dirty="0"/>
          </a:p>
        </p:txBody>
      </p:sp>
    </p:spTree>
    <p:extLst>
      <p:ext uri="{BB962C8B-B14F-4D97-AF65-F5344CB8AC3E}">
        <p14:creationId xmlns:p14="http://schemas.microsoft.com/office/powerpoint/2010/main" val="2942912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solidFill>
              </a:rPr>
              <a:t>Census, Map, Museum</a:t>
            </a:r>
            <a:endParaRPr lang="en-GB" dirty="0">
              <a:solidFill>
                <a:schemeClr val="accent2"/>
              </a:solidFill>
            </a:endParaRPr>
          </a:p>
        </p:txBody>
      </p:sp>
      <p:sp>
        <p:nvSpPr>
          <p:cNvPr id="3" name="Content Placeholder 2"/>
          <p:cNvSpPr>
            <a:spLocks noGrp="1"/>
          </p:cNvSpPr>
          <p:nvPr>
            <p:ph idx="1"/>
          </p:nvPr>
        </p:nvSpPr>
        <p:spPr>
          <a:xfrm>
            <a:off x="838200" y="1825624"/>
            <a:ext cx="6877050" cy="4556125"/>
          </a:xfrm>
        </p:spPr>
        <p:txBody>
          <a:bodyPr>
            <a:normAutofit fontScale="92500" lnSpcReduction="20000"/>
          </a:bodyPr>
          <a:lstStyle/>
          <a:p>
            <a:pPr marL="0" indent="0">
              <a:buNone/>
            </a:pPr>
            <a:r>
              <a:rPr lang="en-GB" dirty="0" smtClean="0"/>
              <a:t>Three institutions of power, although invented before the mid-nineteenth century, changed their form and function as the colonized zones entered the age of mechanical reproduction. These … were the census, the map, and the museum: together, they profoundly shaped the way in which the colonial state imagined its dominion—the nature of the human beings it ruled, the geography of its domain, and the legitimacy of its ancestry.</a:t>
            </a:r>
          </a:p>
          <a:p>
            <a:pPr algn="r">
              <a:buFontTx/>
              <a:buChar char="-"/>
            </a:pPr>
            <a:r>
              <a:rPr lang="en-GB" sz="2400" dirty="0" smtClean="0"/>
              <a:t>Benedict Anderson, ‘Census, Map, Museum,’ in </a:t>
            </a:r>
            <a:r>
              <a:rPr lang="en-GB" sz="2400" i="1" dirty="0" smtClean="0"/>
              <a:t>Imagined Communities: Reflections on the Origin and Spread of Nationalism </a:t>
            </a:r>
            <a:r>
              <a:rPr lang="en-GB" sz="2400" dirty="0" smtClean="0"/>
              <a:t>(London: </a:t>
            </a:r>
            <a:r>
              <a:rPr lang="en-GB" sz="2400" dirty="0" err="1" smtClean="0"/>
              <a:t>Verson</a:t>
            </a:r>
            <a:r>
              <a:rPr lang="en-GB" sz="2400" dirty="0" smtClean="0"/>
              <a:t>, 1991 2</a:t>
            </a:r>
            <a:r>
              <a:rPr lang="en-GB" sz="2400" baseline="30000" dirty="0" smtClean="0"/>
              <a:t>nd</a:t>
            </a:r>
            <a:r>
              <a:rPr lang="en-GB" sz="2400" dirty="0" smtClean="0"/>
              <a:t> ed. [first edition 1983]).</a:t>
            </a:r>
          </a:p>
          <a:p>
            <a:pPr>
              <a:buFontTx/>
              <a:buChar char="-"/>
            </a:pPr>
            <a:endParaRPr lang="en-GB" i="1"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8248650" y="461963"/>
            <a:ext cx="3810000" cy="5715000"/>
          </a:xfrm>
          <a:prstGeom prst="rect">
            <a:avLst/>
          </a:prstGeom>
        </p:spPr>
      </p:pic>
    </p:spTree>
    <p:extLst>
      <p:ext uri="{BB962C8B-B14F-4D97-AF65-F5344CB8AC3E}">
        <p14:creationId xmlns:p14="http://schemas.microsoft.com/office/powerpoint/2010/main" val="2175516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745" y="-435092"/>
            <a:ext cx="12192000" cy="3598926"/>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1100" dirty="0">
              <a:cs typeface="Arial" charset="0"/>
            </a:endParaRPr>
          </a:p>
          <a:p>
            <a:pPr marL="457200" indent="-457200" algn="just">
              <a:buFont typeface="Arial" panose="020B0604020202020204" pitchFamily="34" charset="0"/>
              <a:buChar char="•"/>
              <a:defRPr/>
            </a:pPr>
            <a:r>
              <a:rPr lang="en-GB" sz="2800" dirty="0" smtClean="0">
                <a:cs typeface="Arial" charset="0"/>
              </a:rPr>
              <a:t>What might be meant by the concept of an ‘imagined community’? And how might nations be examples of ‘imagined communities’? What roles might maps and boundaries play in this imagining?</a:t>
            </a:r>
            <a:endParaRPr lang="en-GB" sz="2800" dirty="0">
              <a:latin typeface="Cooper Black" panose="0208090404030B020404" pitchFamily="18" charset="0"/>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0" y="2264140"/>
            <a:ext cx="3086921"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5205" t="1" r="33715" b="-2698"/>
          <a:stretch/>
        </p:blipFill>
        <p:spPr bwMode="auto">
          <a:xfrm>
            <a:off x="3232900" y="2280367"/>
            <a:ext cx="2851988" cy="461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68864" r="1"/>
          <a:stretch/>
        </p:blipFill>
        <p:spPr bwMode="auto">
          <a:xfrm>
            <a:off x="6157745" y="2245620"/>
            <a:ext cx="2870028"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9123828" y="2280367"/>
            <a:ext cx="2974769" cy="4596726"/>
          </a:xfrm>
          <a:prstGeom prst="rect">
            <a:avLst/>
          </a:prstGeom>
        </p:spPr>
      </p:pic>
    </p:spTree>
    <p:extLst>
      <p:ext uri="{BB962C8B-B14F-4D97-AF65-F5344CB8AC3E}">
        <p14:creationId xmlns:p14="http://schemas.microsoft.com/office/powerpoint/2010/main" val="14994135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50023"/>
            <a:ext cx="11214100" cy="1293028"/>
          </a:xfrm>
        </p:spPr>
        <p:txBody>
          <a:bodyPr>
            <a:normAutofit fontScale="90000"/>
          </a:bodyPr>
          <a:lstStyle/>
          <a:p>
            <a:r>
              <a:rPr lang="en-GB" dirty="0">
                <a:solidFill>
                  <a:schemeClr val="accent2"/>
                </a:solidFill>
              </a:rPr>
              <a:t>Benedict </a:t>
            </a:r>
            <a:r>
              <a:rPr lang="en-GB" dirty="0" smtClean="0">
                <a:solidFill>
                  <a:schemeClr val="accent2"/>
                </a:solidFill>
              </a:rPr>
              <a:t>Anderson, </a:t>
            </a:r>
            <a:r>
              <a:rPr lang="en-GB" i="1" dirty="0">
                <a:solidFill>
                  <a:schemeClr val="accent2"/>
                </a:solidFill>
              </a:rPr>
              <a:t>Imagined </a:t>
            </a:r>
            <a:r>
              <a:rPr lang="en-GB" i="1" dirty="0" smtClean="0">
                <a:solidFill>
                  <a:schemeClr val="accent2"/>
                </a:solidFill>
              </a:rPr>
              <a:t>Communities</a:t>
            </a:r>
            <a:endParaRPr lang="en-GB" dirty="0">
              <a:solidFill>
                <a:schemeClr val="accent2"/>
              </a:solidFill>
            </a:endParaRPr>
          </a:p>
        </p:txBody>
      </p:sp>
      <p:sp>
        <p:nvSpPr>
          <p:cNvPr id="3" name="Content Placeholder 2"/>
          <p:cNvSpPr>
            <a:spLocks noGrp="1"/>
          </p:cNvSpPr>
          <p:nvPr>
            <p:ph idx="1"/>
          </p:nvPr>
        </p:nvSpPr>
        <p:spPr>
          <a:xfrm>
            <a:off x="685800" y="1543051"/>
            <a:ext cx="8382000" cy="4959349"/>
          </a:xfrm>
        </p:spPr>
        <p:txBody>
          <a:bodyPr>
            <a:noAutofit/>
          </a:bodyPr>
          <a:lstStyle/>
          <a:p>
            <a:pPr marL="0" indent="0" algn="just">
              <a:buNone/>
            </a:pPr>
            <a:r>
              <a:rPr lang="en-GB" sz="3600" dirty="0" smtClean="0"/>
              <a:t>“My </a:t>
            </a:r>
            <a:r>
              <a:rPr lang="en-GB" sz="3600" dirty="0"/>
              <a:t>point of departure </a:t>
            </a:r>
            <a:r>
              <a:rPr lang="en-GB" sz="3600" dirty="0" smtClean="0"/>
              <a:t>is that </a:t>
            </a:r>
            <a:r>
              <a:rPr lang="en-GB" sz="3600" dirty="0"/>
              <a:t>nationality, </a:t>
            </a:r>
            <a:r>
              <a:rPr lang="en-GB" sz="3600" dirty="0" smtClean="0"/>
              <a:t>or nation-ness</a:t>
            </a:r>
            <a:r>
              <a:rPr lang="en-GB" sz="3600" dirty="0"/>
              <a:t>, as well as nationalism, </a:t>
            </a:r>
            <a:r>
              <a:rPr lang="en-GB" sz="3600" dirty="0" smtClean="0"/>
              <a:t>are </a:t>
            </a:r>
            <a:r>
              <a:rPr lang="en-GB" sz="3600" b="1" dirty="0" smtClean="0">
                <a:effectLst>
                  <a:outerShdw blurRad="38100" dist="38100" dir="2700000" algn="tl">
                    <a:srgbClr val="000000">
                      <a:alpha val="43137"/>
                    </a:srgbClr>
                  </a:outerShdw>
                </a:effectLst>
              </a:rPr>
              <a:t>cultural </a:t>
            </a:r>
            <a:r>
              <a:rPr lang="en-GB" sz="3600" b="1" dirty="0">
                <a:effectLst>
                  <a:outerShdw blurRad="38100" dist="38100" dir="2700000" algn="tl">
                    <a:srgbClr val="000000">
                      <a:alpha val="43137"/>
                    </a:srgbClr>
                  </a:outerShdw>
                </a:effectLst>
              </a:rPr>
              <a:t>artefacts</a:t>
            </a:r>
            <a:r>
              <a:rPr lang="en-GB" sz="3600" dirty="0"/>
              <a:t> of a particular kind. To understand them properly we need </a:t>
            </a:r>
            <a:r>
              <a:rPr lang="en-GB" sz="3600" dirty="0" smtClean="0"/>
              <a:t>to consider </a:t>
            </a:r>
            <a:r>
              <a:rPr lang="en-GB" sz="3600" dirty="0"/>
              <a:t>carefully how they have come into </a:t>
            </a:r>
            <a:r>
              <a:rPr lang="en-GB" sz="3600" b="1" dirty="0"/>
              <a:t>historical</a:t>
            </a:r>
            <a:r>
              <a:rPr lang="en-GB" sz="3600" dirty="0"/>
              <a:t> being, in what ways </a:t>
            </a:r>
            <a:r>
              <a:rPr lang="en-GB" sz="3600" dirty="0" smtClean="0"/>
              <a:t>their meanings </a:t>
            </a:r>
            <a:r>
              <a:rPr lang="en-GB" sz="3600" dirty="0"/>
              <a:t>have changed over time, and why, today, they command </a:t>
            </a:r>
            <a:r>
              <a:rPr lang="en-GB" sz="3600" dirty="0" smtClean="0"/>
              <a:t>such profound </a:t>
            </a:r>
            <a:r>
              <a:rPr lang="en-GB" sz="3600" dirty="0"/>
              <a:t>emotional </a:t>
            </a:r>
            <a:r>
              <a:rPr lang="en-GB" sz="3600" dirty="0" smtClean="0"/>
              <a:t>legitimacy.”</a:t>
            </a:r>
            <a:endParaRPr lang="en-GB" sz="3600" dirty="0"/>
          </a:p>
        </p:txBody>
      </p:sp>
      <p:pic>
        <p:nvPicPr>
          <p:cNvPr id="4" name="Picture 3"/>
          <p:cNvPicPr>
            <a:picLocks noChangeAspect="1"/>
          </p:cNvPicPr>
          <p:nvPr/>
        </p:nvPicPr>
        <p:blipFill>
          <a:blip r:embed="rId2"/>
          <a:stretch>
            <a:fillRect/>
          </a:stretch>
        </p:blipFill>
        <p:spPr>
          <a:xfrm>
            <a:off x="9548961" y="1746250"/>
            <a:ext cx="2643039" cy="3822700"/>
          </a:xfrm>
          <a:prstGeom prst="rect">
            <a:avLst/>
          </a:prstGeom>
        </p:spPr>
      </p:pic>
    </p:spTree>
    <p:extLst>
      <p:ext uri="{BB962C8B-B14F-4D97-AF65-F5344CB8AC3E}">
        <p14:creationId xmlns:p14="http://schemas.microsoft.com/office/powerpoint/2010/main" val="16174968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90688"/>
            <a:ext cx="8039100" cy="4811712"/>
          </a:xfrm>
        </p:spPr>
        <p:txBody>
          <a:bodyPr>
            <a:noAutofit/>
          </a:bodyPr>
          <a:lstStyle/>
          <a:p>
            <a:pPr marL="0" indent="0" algn="just">
              <a:buNone/>
            </a:pPr>
            <a:r>
              <a:rPr lang="en-GB" sz="4000" dirty="0">
                <a:effectLst>
                  <a:outerShdw blurRad="38100" dist="38100" dir="2700000" algn="tl">
                    <a:srgbClr val="000000">
                      <a:alpha val="43137"/>
                    </a:srgbClr>
                  </a:outerShdw>
                </a:effectLst>
                <a:cs typeface="Arial" charset="0"/>
              </a:rPr>
              <a:t>Because “ … the fellow members of even the smallest nation will never know most of their fellow members, meet them, or even hear of them, yet in the minds of each lives the image of the communion.”</a:t>
            </a:r>
          </a:p>
          <a:p>
            <a:pPr marL="0" indent="0" algn="just">
              <a:buNone/>
            </a:pPr>
            <a:endParaRPr lang="en-GB" sz="3600" dirty="0"/>
          </a:p>
        </p:txBody>
      </p:sp>
      <p:sp>
        <p:nvSpPr>
          <p:cNvPr id="7" name="Title 1"/>
          <p:cNvSpPr txBox="1">
            <a:spLocks/>
          </p:cNvSpPr>
          <p:nvPr/>
        </p:nvSpPr>
        <p:spPr>
          <a:xfrm>
            <a:off x="685800" y="250023"/>
            <a:ext cx="11214100" cy="129302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solidFill>
                  <a:schemeClr val="accent2"/>
                </a:solidFill>
              </a:rPr>
              <a:t>Benedict Anderson, </a:t>
            </a:r>
            <a:r>
              <a:rPr lang="en-GB" i="1" smtClean="0">
                <a:solidFill>
                  <a:schemeClr val="accent2"/>
                </a:solidFill>
              </a:rPr>
              <a:t>Imagined Communities</a:t>
            </a:r>
            <a:endParaRPr lang="en-GB" dirty="0">
              <a:solidFill>
                <a:schemeClr val="accent2"/>
              </a:solidFill>
            </a:endParaRPr>
          </a:p>
        </p:txBody>
      </p:sp>
      <p:pic>
        <p:nvPicPr>
          <p:cNvPr id="8" name="Picture 7"/>
          <p:cNvPicPr>
            <a:picLocks noChangeAspect="1"/>
          </p:cNvPicPr>
          <p:nvPr/>
        </p:nvPicPr>
        <p:blipFill>
          <a:blip r:embed="rId2"/>
          <a:stretch>
            <a:fillRect/>
          </a:stretch>
        </p:blipFill>
        <p:spPr>
          <a:xfrm>
            <a:off x="9548961" y="1746250"/>
            <a:ext cx="2643039" cy="3822700"/>
          </a:xfrm>
          <a:prstGeom prst="rect">
            <a:avLst/>
          </a:prstGeom>
        </p:spPr>
      </p:pic>
    </p:spTree>
    <p:extLst>
      <p:ext uri="{BB962C8B-B14F-4D97-AF65-F5344CB8AC3E}">
        <p14:creationId xmlns:p14="http://schemas.microsoft.com/office/powerpoint/2010/main" val="36407173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753350" cy="1235075"/>
          </a:xfrm>
        </p:spPr>
        <p:txBody>
          <a:bodyPr>
            <a:normAutofit fontScale="90000"/>
          </a:bodyPr>
          <a:lstStyle/>
          <a:p>
            <a:r>
              <a:rPr lang="en-GB" i="1" dirty="0" smtClean="0">
                <a:solidFill>
                  <a:schemeClr val="accent2"/>
                </a:solidFill>
              </a:rPr>
              <a:t>Imagined Communities </a:t>
            </a:r>
            <a:r>
              <a:rPr lang="en-GB" dirty="0" smtClean="0">
                <a:solidFill>
                  <a:schemeClr val="accent2"/>
                </a:solidFill>
              </a:rPr>
              <a:t>and Boundaries</a:t>
            </a:r>
            <a:endParaRPr lang="en-GB" dirty="0">
              <a:solidFill>
                <a:schemeClr val="accent2"/>
              </a:solidFill>
            </a:endParaRPr>
          </a:p>
        </p:txBody>
      </p:sp>
      <p:sp>
        <p:nvSpPr>
          <p:cNvPr id="3" name="Content Placeholder 2"/>
          <p:cNvSpPr>
            <a:spLocks noGrp="1"/>
          </p:cNvSpPr>
          <p:nvPr>
            <p:ph idx="1"/>
          </p:nvPr>
        </p:nvSpPr>
        <p:spPr>
          <a:xfrm>
            <a:off x="838200" y="1825625"/>
            <a:ext cx="7086600" cy="4351338"/>
          </a:xfrm>
        </p:spPr>
        <p:txBody>
          <a:bodyPr>
            <a:normAutofit fontScale="92500"/>
          </a:bodyPr>
          <a:lstStyle/>
          <a:p>
            <a:pPr marL="0" indent="0" algn="just">
              <a:buNone/>
            </a:pPr>
            <a:r>
              <a:rPr lang="en-GB" sz="3600" dirty="0"/>
              <a:t>“The nation is imagined as </a:t>
            </a:r>
            <a:r>
              <a:rPr lang="en-GB" sz="3600" b="1" i="1" dirty="0"/>
              <a:t>limited</a:t>
            </a:r>
            <a:r>
              <a:rPr lang="en-GB" sz="3600" b="1" dirty="0"/>
              <a:t> </a:t>
            </a:r>
            <a:r>
              <a:rPr lang="en-GB" sz="3600" dirty="0"/>
              <a:t>because even the largest of them, encompassing perhaps a billion living human beings, </a:t>
            </a:r>
            <a:r>
              <a:rPr lang="en-GB" sz="3600" b="1" dirty="0"/>
              <a:t>has finite, if elastic, boundaries</a:t>
            </a:r>
            <a:r>
              <a:rPr lang="en-GB" sz="3600" dirty="0"/>
              <a:t>, beyond which lie other </a:t>
            </a:r>
            <a:r>
              <a:rPr lang="en-GB" sz="3600" dirty="0" smtClean="0"/>
              <a:t>nations. No [modern] nation </a:t>
            </a:r>
            <a:r>
              <a:rPr lang="en-GB" sz="3600" dirty="0"/>
              <a:t>imagines itself coterminous with mankind</a:t>
            </a:r>
            <a:r>
              <a:rPr lang="en-GB" sz="3600" dirty="0" smtClean="0"/>
              <a:t>.”</a:t>
            </a:r>
          </a:p>
          <a:p>
            <a:pPr marL="0" indent="0" algn="just">
              <a:buNone/>
            </a:pPr>
            <a:r>
              <a:rPr lang="en-GB" sz="2400" dirty="0"/>
              <a:t>	</a:t>
            </a:r>
          </a:p>
        </p:txBody>
      </p:sp>
      <p:pic>
        <p:nvPicPr>
          <p:cNvPr id="2050"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06501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65126"/>
            <a:ext cx="7029450" cy="6492874"/>
          </a:xfrm>
        </p:spPr>
        <p:txBody>
          <a:bodyPr>
            <a:normAutofit/>
          </a:bodyPr>
          <a:lstStyle/>
          <a:p>
            <a:pPr marL="0" indent="0">
              <a:buNone/>
            </a:pPr>
            <a:r>
              <a:rPr lang="en-GB" dirty="0" smtClean="0"/>
              <a:t>In other words:</a:t>
            </a:r>
          </a:p>
          <a:p>
            <a:pPr marL="0" indent="0">
              <a:buNone/>
            </a:pPr>
            <a:endParaRPr lang="en-GB" dirty="0"/>
          </a:p>
          <a:p>
            <a:pPr marL="0" indent="0">
              <a:buNone/>
            </a:pPr>
            <a:r>
              <a:rPr lang="en-GB" dirty="0" smtClean="0"/>
              <a:t>NATIONS are not NATURAL </a:t>
            </a:r>
          </a:p>
          <a:p>
            <a:pPr marL="0" indent="0">
              <a:buNone/>
            </a:pPr>
            <a:r>
              <a:rPr lang="en-GB" dirty="0" smtClean="0"/>
              <a:t>Nations are constituted through social, cultural and political processes – such as drawing up boundaries on a map</a:t>
            </a:r>
          </a:p>
          <a:p>
            <a:pPr marL="0" indent="0">
              <a:buNone/>
            </a:pPr>
            <a:endParaRPr lang="en-GB" dirty="0"/>
          </a:p>
          <a:p>
            <a:pPr marL="0" indent="0">
              <a:buNone/>
            </a:pPr>
            <a:r>
              <a:rPr lang="en-GB" dirty="0" smtClean="0"/>
              <a:t>The concept of NATIONALITY, NATIONALISM and the NATION STATE are all historical, and vary according to chronological geographical context </a:t>
            </a:r>
            <a:endParaRPr lang="en-GB" dirty="0"/>
          </a:p>
        </p:txBody>
      </p:sp>
      <p:pic>
        <p:nvPicPr>
          <p:cNvPr id="5"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p:txBody>
          <a:bodyPr/>
          <a:lstStyle/>
          <a:p>
            <a:endParaRPr lang="en-GB"/>
          </a:p>
        </p:txBody>
      </p:sp>
    </p:spTree>
    <p:extLst>
      <p:ext uri="{BB962C8B-B14F-4D97-AF65-F5344CB8AC3E}">
        <p14:creationId xmlns:p14="http://schemas.microsoft.com/office/powerpoint/2010/main" val="22628842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1706100"/>
          </a:xfrm>
          <a:prstGeom prst="rect">
            <a:avLst/>
          </a:prstGeom>
        </p:spPr>
        <p:txBody>
          <a:bodyPr wrap="square" lIns="540000" tIns="540000" rIns="540000" bIns="540000" numCol="1" spcCol="360000">
            <a:spAutoFit/>
          </a:bodyPr>
          <a:lstStyle/>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a:p>
            <a:pPr marL="285750" indent="-285750" algn="jus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cs typeface="Arial" charset="0"/>
            </a:endParaRPr>
          </a:p>
        </p:txBody>
      </p:sp>
      <p:sp>
        <p:nvSpPr>
          <p:cNvPr id="5" name="Rectangle 4"/>
          <p:cNvSpPr/>
          <p:nvPr/>
        </p:nvSpPr>
        <p:spPr>
          <a:xfrm>
            <a:off x="0" y="-3176"/>
            <a:ext cx="8382000" cy="6692080"/>
          </a:xfrm>
          <a:prstGeom prst="rect">
            <a:avLst/>
          </a:prstGeom>
        </p:spPr>
        <p:txBody>
          <a:bodyPr wrap="square" lIns="540000" tIns="540000" rIns="540000" bIns="540000">
            <a:spAutoFit/>
          </a:bodyPr>
          <a:lstStyle/>
          <a:p>
            <a:pPr algn="just">
              <a:defRPr/>
            </a:pPr>
            <a:r>
              <a:rPr lang="en-GB" sz="2800" dirty="0" smtClean="0"/>
              <a:t>“</a:t>
            </a:r>
            <a:r>
              <a:rPr lang="en-GB" sz="2800" dirty="0"/>
              <a:t>It is nice that what eventually became the late British Empire has not been ruled by an 'English' dynasty since the early eleventh century: since then a motley parade of Normans (</a:t>
            </a:r>
            <a:r>
              <a:rPr lang="en-GB" sz="2800" dirty="0" err="1"/>
              <a:t>Plantagenets</a:t>
            </a:r>
            <a:r>
              <a:rPr lang="en-GB" sz="2800" dirty="0"/>
              <a:t>), Welsh (Tudors), Scots (Stuarts), Dutch (House of Orange) and Germans (Hanoverians) have squatted on the imperial throne. No one much cared until the philological revolution and a paroxysm of English nationalism in World War I. House of Windsor rhymes with House of </a:t>
            </a:r>
            <a:r>
              <a:rPr lang="en-GB" sz="2800" dirty="0" err="1" smtClean="0"/>
              <a:t>Schönbrunn</a:t>
            </a:r>
            <a:r>
              <a:rPr lang="en-GB" sz="2800" dirty="0" smtClean="0"/>
              <a:t> [Vienna] </a:t>
            </a:r>
            <a:r>
              <a:rPr lang="en-GB" sz="2800" dirty="0"/>
              <a:t>or House of </a:t>
            </a:r>
            <a:r>
              <a:rPr lang="en-GB" sz="2800" dirty="0" smtClean="0"/>
              <a:t>Versailles.”</a:t>
            </a:r>
            <a:endParaRPr lang="en-GB" sz="4000" b="1" dirty="0">
              <a:effectLst>
                <a:outerShdw blurRad="38100" dist="38100" dir="2700000" algn="tl">
                  <a:srgbClr val="000000">
                    <a:alpha val="43137"/>
                  </a:srgbClr>
                </a:outerShdw>
              </a:effectLst>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8914486" y="481790"/>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Imagined Communities : Benedict R. O'G. Anderson (author) : 9781784786755 :  Blackwel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335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solidFill>
              </a:rPr>
              <a:t>MAPS AND EMPIRE</a:t>
            </a:r>
            <a:endParaRPr lang="en-GB" dirty="0">
              <a:solidFill>
                <a:schemeClr val="accent2"/>
              </a:solidFill>
            </a:endParaRPr>
          </a:p>
        </p:txBody>
      </p:sp>
      <p:sp>
        <p:nvSpPr>
          <p:cNvPr id="3" name="Content Placeholder 2"/>
          <p:cNvSpPr>
            <a:spLocks noGrp="1"/>
          </p:cNvSpPr>
          <p:nvPr>
            <p:ph idx="1"/>
          </p:nvPr>
        </p:nvSpPr>
        <p:spPr/>
        <p:txBody>
          <a:bodyPr>
            <a:normAutofit/>
          </a:bodyPr>
          <a:lstStyle/>
          <a:p>
            <a:r>
              <a:rPr lang="en-GB" sz="3600" dirty="0" smtClean="0"/>
              <a:t>If maps and boundaries define nations, nationalisms and nation-ness, what might their function have been in empire</a:t>
            </a:r>
            <a:r>
              <a:rPr lang="en-GB" sz="3600" dirty="0" smtClean="0"/>
              <a:t>?</a:t>
            </a:r>
          </a:p>
          <a:p>
            <a:endParaRPr lang="en-GB" sz="3600" dirty="0"/>
          </a:p>
          <a:p>
            <a:endParaRPr lang="en-GB" sz="3600" dirty="0"/>
          </a:p>
        </p:txBody>
      </p:sp>
    </p:spTree>
    <p:extLst>
      <p:ext uri="{BB962C8B-B14F-4D97-AF65-F5344CB8AC3E}">
        <p14:creationId xmlns:p14="http://schemas.microsoft.com/office/powerpoint/2010/main" val="8872655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solidFill>
              </a:rPr>
              <a:t>MAPS AND EMPIRE</a:t>
            </a:r>
            <a:endParaRPr lang="en-GB" dirty="0">
              <a:solidFill>
                <a:schemeClr val="accent2"/>
              </a:solidFill>
            </a:endParaRPr>
          </a:p>
        </p:txBody>
      </p:sp>
      <p:sp>
        <p:nvSpPr>
          <p:cNvPr id="3" name="Content Placeholder 2"/>
          <p:cNvSpPr>
            <a:spLocks noGrp="1"/>
          </p:cNvSpPr>
          <p:nvPr>
            <p:ph idx="1"/>
          </p:nvPr>
        </p:nvSpPr>
        <p:spPr>
          <a:xfrm>
            <a:off x="838200" y="1825625"/>
            <a:ext cx="6800850" cy="4351338"/>
          </a:xfrm>
        </p:spPr>
        <p:txBody>
          <a:bodyPr>
            <a:normAutofit fontScale="85000" lnSpcReduction="10000"/>
          </a:bodyPr>
          <a:lstStyle/>
          <a:p>
            <a:pPr marL="0" indent="0" algn="just">
              <a:buNone/>
            </a:pPr>
            <a:r>
              <a:rPr lang="en-GB" sz="3200" dirty="0" smtClean="0"/>
              <a:t>1. Along with censuses and museums, provided a “totalizing classificatory grid, which could be applied with endless flexibility to anything under the state's real or contemplated control: peoples, regions, religions, languages, products, monuments, and so forth. The effect of the grid was always to be able to say of anything that it was this, not that; it belonged here, not there. It was bounded, determinate, and therefore - in principle - countable.”</a:t>
            </a:r>
            <a:endParaRPr lang="en-GB" sz="3200" dirty="0"/>
          </a:p>
        </p:txBody>
      </p:sp>
      <p:pic>
        <p:nvPicPr>
          <p:cNvPr id="4"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154199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solidFill>
              </a:rPr>
              <a:t>MAPS AND EMPIRE</a:t>
            </a:r>
            <a:endParaRPr lang="en-GB" dirty="0">
              <a:solidFill>
                <a:schemeClr val="accent2"/>
              </a:solidFill>
            </a:endParaRPr>
          </a:p>
        </p:txBody>
      </p:sp>
      <p:sp>
        <p:nvSpPr>
          <p:cNvPr id="3" name="Content Placeholder 2"/>
          <p:cNvSpPr>
            <a:spLocks noGrp="1"/>
          </p:cNvSpPr>
          <p:nvPr>
            <p:ph idx="1"/>
          </p:nvPr>
        </p:nvSpPr>
        <p:spPr>
          <a:xfrm>
            <a:off x="838200" y="1825625"/>
            <a:ext cx="6800850" cy="4351338"/>
          </a:xfrm>
        </p:spPr>
        <p:txBody>
          <a:bodyPr>
            <a:normAutofit fontScale="85000" lnSpcReduction="10000"/>
          </a:bodyPr>
          <a:lstStyle/>
          <a:p>
            <a:pPr marL="0" indent="0" algn="just">
              <a:buNone/>
            </a:pPr>
            <a:r>
              <a:rPr lang="en-GB" sz="3200" dirty="0" smtClean="0"/>
              <a:t>1. Along with censuses and museums, provided a “totalizing classificatory grid, which could be applied with endless flexibility to anything under </a:t>
            </a:r>
            <a:r>
              <a:rPr lang="en-GB" sz="3200" dirty="0" smtClean="0"/>
              <a:t>the </a:t>
            </a:r>
            <a:r>
              <a:rPr lang="en-GB" sz="3200" dirty="0" smtClean="0"/>
              <a:t>state's </a:t>
            </a:r>
            <a:r>
              <a:rPr lang="en-GB" sz="4300" dirty="0" smtClean="0">
                <a:solidFill>
                  <a:schemeClr val="accent5"/>
                </a:solidFill>
              </a:rPr>
              <a:t>real </a:t>
            </a:r>
            <a:r>
              <a:rPr lang="en-GB" sz="4300" dirty="0" smtClean="0">
                <a:solidFill>
                  <a:schemeClr val="accent5"/>
                </a:solidFill>
              </a:rPr>
              <a:t>or contemplated control</a:t>
            </a:r>
            <a:r>
              <a:rPr lang="en-GB" sz="3200" dirty="0" smtClean="0">
                <a:solidFill>
                  <a:schemeClr val="accent5"/>
                </a:solidFill>
              </a:rPr>
              <a:t>: </a:t>
            </a:r>
            <a:r>
              <a:rPr lang="en-GB" sz="3200" dirty="0" smtClean="0"/>
              <a:t>peoples, </a:t>
            </a:r>
            <a:r>
              <a:rPr lang="en-GB" sz="3200" dirty="0" smtClean="0"/>
              <a:t>regions, religions, languages, products, monuments, and so forth. The effect of the grid was always to be able to say of anything that it was this, not that; it belonged here, not there. It was bounded, determinate, and therefore - in principle - countable.”</a:t>
            </a:r>
            <a:endParaRPr lang="en-GB" sz="3200" dirty="0"/>
          </a:p>
        </p:txBody>
      </p:sp>
      <p:pic>
        <p:nvPicPr>
          <p:cNvPr id="4"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0022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271668" y="-2682875"/>
            <a:ext cx="10515600" cy="1325563"/>
          </a:xfrm>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218986" y="395288"/>
            <a:ext cx="4105364" cy="5319712"/>
          </a:xfrm>
          <a:prstGeom prst="rect">
            <a:avLst/>
          </a:prstGeom>
        </p:spPr>
      </p:pic>
      <p:sp>
        <p:nvSpPr>
          <p:cNvPr id="5" name="Rectangle 4"/>
          <p:cNvSpPr/>
          <p:nvPr/>
        </p:nvSpPr>
        <p:spPr>
          <a:xfrm>
            <a:off x="400050" y="5787121"/>
            <a:ext cx="3924300" cy="923330"/>
          </a:xfrm>
          <a:prstGeom prst="rect">
            <a:avLst/>
          </a:prstGeom>
        </p:spPr>
        <p:txBody>
          <a:bodyPr wrap="square">
            <a:spAutoFit/>
          </a:bodyPr>
          <a:lstStyle/>
          <a:p>
            <a:r>
              <a:rPr lang="en-GB" dirty="0" smtClean="0"/>
              <a:t>‘The Rhodes Colossus Striding from Cape Town to Cairo,’ </a:t>
            </a:r>
            <a:r>
              <a:rPr lang="en-GB" i="1" dirty="0" smtClean="0"/>
              <a:t>Punch</a:t>
            </a:r>
            <a:r>
              <a:rPr lang="en-GB" dirty="0" smtClean="0"/>
              <a:t>, 10 December 1892</a:t>
            </a:r>
            <a:endParaRPr lang="en-GB" dirty="0"/>
          </a:p>
        </p:txBody>
      </p:sp>
      <p:sp>
        <p:nvSpPr>
          <p:cNvPr id="8" name="Title 1"/>
          <p:cNvSpPr txBox="1">
            <a:spLocks/>
          </p:cNvSpPr>
          <p:nvPr/>
        </p:nvSpPr>
        <p:spPr>
          <a:xfrm>
            <a:off x="4324350" y="323167"/>
            <a:ext cx="4838700" cy="1339866"/>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solidFill>
                  <a:schemeClr val="accent2"/>
                </a:solidFill>
                <a:latin typeface="+mn-lt"/>
              </a:rPr>
              <a:t>Berlin Conference, 1884 and the ‘Scramble for Africa’</a:t>
            </a:r>
            <a:endParaRPr lang="en-GB" dirty="0">
              <a:solidFill>
                <a:schemeClr val="accent2"/>
              </a:solidFill>
              <a:latin typeface="+mn-lt"/>
            </a:endParaRPr>
          </a:p>
        </p:txBody>
      </p:sp>
      <p:pic>
        <p:nvPicPr>
          <p:cNvPr id="10" name="Picture 9"/>
          <p:cNvPicPr>
            <a:picLocks noChangeAspect="1"/>
          </p:cNvPicPr>
          <p:nvPr/>
        </p:nvPicPr>
        <p:blipFill>
          <a:blip r:embed="rId4"/>
          <a:stretch>
            <a:fillRect/>
          </a:stretch>
        </p:blipFill>
        <p:spPr>
          <a:xfrm>
            <a:off x="5638800" y="1742332"/>
            <a:ext cx="6654529" cy="5115668"/>
          </a:xfrm>
          <a:prstGeom prst="rect">
            <a:avLst/>
          </a:prstGeom>
        </p:spPr>
      </p:pic>
      <p:sp>
        <p:nvSpPr>
          <p:cNvPr id="11" name="Rectangle 10"/>
          <p:cNvSpPr/>
          <p:nvPr/>
        </p:nvSpPr>
        <p:spPr>
          <a:xfrm>
            <a:off x="9556956" y="564501"/>
            <a:ext cx="2635044" cy="646331"/>
          </a:xfrm>
          <a:prstGeom prst="rect">
            <a:avLst/>
          </a:prstGeom>
        </p:spPr>
        <p:txBody>
          <a:bodyPr wrap="square">
            <a:spAutoFit/>
          </a:bodyPr>
          <a:lstStyle/>
          <a:p>
            <a:r>
              <a:rPr lang="en-GB" dirty="0" smtClean="0"/>
              <a:t>The conference of Berlin, </a:t>
            </a:r>
            <a:r>
              <a:rPr lang="en-GB" i="1" dirty="0" err="1" smtClean="0"/>
              <a:t>llustrierte</a:t>
            </a:r>
            <a:r>
              <a:rPr lang="en-GB" i="1" dirty="0" smtClean="0"/>
              <a:t> </a:t>
            </a:r>
            <a:r>
              <a:rPr lang="en-GB" i="1" dirty="0" err="1" smtClean="0"/>
              <a:t>Zeitung</a:t>
            </a:r>
            <a:r>
              <a:rPr lang="en-GB" dirty="0" smtClean="0"/>
              <a:t>, 1884</a:t>
            </a:r>
            <a:endParaRPr lang="en-GB" i="1" dirty="0"/>
          </a:p>
        </p:txBody>
      </p:sp>
    </p:spTree>
    <p:extLst>
      <p:ext uri="{BB962C8B-B14F-4D97-AF65-F5344CB8AC3E}">
        <p14:creationId xmlns:p14="http://schemas.microsoft.com/office/powerpoint/2010/main" val="10690109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65" t="2972" r="4977" b="2591"/>
          <a:stretch/>
        </p:blipFill>
        <p:spPr>
          <a:xfrm>
            <a:off x="6482443" y="87123"/>
            <a:ext cx="5812971" cy="6743700"/>
          </a:xfrm>
          <a:prstGeom prst="rect">
            <a:avLst/>
          </a:prstGeom>
        </p:spPr>
      </p:pic>
      <p:pic>
        <p:nvPicPr>
          <p:cNvPr id="5" name="Picture 4"/>
          <p:cNvPicPr>
            <a:picLocks noChangeAspect="1"/>
          </p:cNvPicPr>
          <p:nvPr/>
        </p:nvPicPr>
        <p:blipFill rotWithShape="1">
          <a:blip r:embed="rId3"/>
          <a:srcRect r="50637" b="-4102"/>
          <a:stretch/>
        </p:blipFill>
        <p:spPr>
          <a:xfrm>
            <a:off x="-103414" y="87123"/>
            <a:ext cx="6492496" cy="6770877"/>
          </a:xfrm>
          <a:prstGeom prst="rect">
            <a:avLst/>
          </a:prstGeom>
        </p:spPr>
      </p:pic>
    </p:spTree>
    <p:extLst>
      <p:ext uri="{BB962C8B-B14F-4D97-AF65-F5344CB8AC3E}">
        <p14:creationId xmlns:p14="http://schemas.microsoft.com/office/powerpoint/2010/main" val="225372881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5509054" cy="6858000"/>
          </a:xfrm>
          <a:prstGeom prst="rect">
            <a:avLst/>
          </a:prstGeom>
        </p:spPr>
      </p:pic>
      <p:pic>
        <p:nvPicPr>
          <p:cNvPr id="3" name="Picture 2"/>
          <p:cNvPicPr>
            <a:picLocks noChangeAspect="1"/>
          </p:cNvPicPr>
          <p:nvPr/>
        </p:nvPicPr>
        <p:blipFill>
          <a:blip r:embed="rId3"/>
          <a:stretch>
            <a:fillRect/>
          </a:stretch>
        </p:blipFill>
        <p:spPr>
          <a:xfrm>
            <a:off x="5509054" y="0"/>
            <a:ext cx="6686760" cy="6381750"/>
          </a:xfrm>
          <a:prstGeom prst="rect">
            <a:avLst/>
          </a:prstGeom>
        </p:spPr>
      </p:pic>
    </p:spTree>
    <p:extLst>
      <p:ext uri="{BB962C8B-B14F-4D97-AF65-F5344CB8AC3E}">
        <p14:creationId xmlns:p14="http://schemas.microsoft.com/office/powerpoint/2010/main" val="36320655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64671" y="3889375"/>
            <a:ext cx="11462657" cy="4351338"/>
          </a:xfrm>
        </p:spPr>
        <p:txBody>
          <a:bodyPr>
            <a:normAutofit/>
          </a:bodyPr>
          <a:lstStyle/>
          <a:p>
            <a:pPr marL="0" indent="0" algn="just">
              <a:buNone/>
            </a:pPr>
            <a:r>
              <a:rPr lang="en-GB" sz="2400" dirty="0" smtClean="0"/>
              <a:t>“It </a:t>
            </a:r>
            <a:r>
              <a:rPr lang="en-GB" sz="2400" dirty="0"/>
              <a:t>was in 1868, when nine years old or thereabouts, that while looking at a map of Africa of the time and putting my finger on </a:t>
            </a:r>
            <a:r>
              <a:rPr lang="en-GB" sz="2400" b="1" dirty="0"/>
              <a:t>the </a:t>
            </a:r>
            <a:r>
              <a:rPr lang="en-GB" sz="2400" b="1" dirty="0">
                <a:solidFill>
                  <a:schemeClr val="accent2"/>
                </a:solidFill>
              </a:rPr>
              <a:t>blank space </a:t>
            </a:r>
            <a:r>
              <a:rPr lang="en-GB" sz="2400" dirty="0"/>
              <a:t>then representing the </a:t>
            </a:r>
            <a:r>
              <a:rPr lang="en-GB" sz="2400" b="1" dirty="0">
                <a:solidFill>
                  <a:schemeClr val="accent2"/>
                </a:solidFill>
              </a:rPr>
              <a:t>unsolved mystery of that continent</a:t>
            </a:r>
            <a:r>
              <a:rPr lang="en-GB" sz="2400" dirty="0"/>
              <a:t>, I said to myself, with absolute assurance and an amazing audacity which are no longer in my character now</a:t>
            </a:r>
            <a:r>
              <a:rPr lang="en-GB" sz="2400" dirty="0" smtClean="0"/>
              <a:t>: </a:t>
            </a:r>
            <a:r>
              <a:rPr lang="en-GB" sz="2400" dirty="0" smtClean="0"/>
              <a:t>‘</a:t>
            </a:r>
            <a:r>
              <a:rPr lang="en-GB" sz="2400" dirty="0" smtClean="0">
                <a:solidFill>
                  <a:schemeClr val="accent2"/>
                </a:solidFill>
              </a:rPr>
              <a:t>When </a:t>
            </a:r>
            <a:r>
              <a:rPr lang="en-GB" sz="2400" dirty="0">
                <a:solidFill>
                  <a:schemeClr val="accent2"/>
                </a:solidFill>
              </a:rPr>
              <a:t>I grow up I shall go </a:t>
            </a:r>
            <a:r>
              <a:rPr lang="en-GB" sz="2400" i="1" dirty="0">
                <a:solidFill>
                  <a:schemeClr val="accent2"/>
                </a:solidFill>
              </a:rPr>
              <a:t>there</a:t>
            </a:r>
            <a:r>
              <a:rPr lang="en-GB" sz="2400" dirty="0" smtClean="0"/>
              <a:t>.’”</a:t>
            </a:r>
            <a:endParaRPr lang="en-GB" sz="2400" dirty="0"/>
          </a:p>
          <a:p>
            <a:pPr algn="r">
              <a:buFontTx/>
              <a:buChar char="-"/>
            </a:pPr>
            <a:r>
              <a:rPr lang="en-GB" sz="2400" dirty="0" smtClean="0"/>
              <a:t>Joseph Conrad</a:t>
            </a:r>
            <a:r>
              <a:rPr lang="en-GB" sz="2400" dirty="0" smtClean="0"/>
              <a:t>, </a:t>
            </a:r>
            <a:r>
              <a:rPr lang="en-GB" sz="2400" i="1" dirty="0" smtClean="0"/>
              <a:t>A Personal Record </a:t>
            </a:r>
            <a:r>
              <a:rPr lang="en-GB" sz="2400" dirty="0" smtClean="0"/>
              <a:t>(1912)</a:t>
            </a:r>
          </a:p>
          <a:p>
            <a:pPr marL="0" indent="0" algn="just">
              <a:buNone/>
            </a:pPr>
            <a:endParaRPr lang="en-GB" sz="2400" dirty="0"/>
          </a:p>
          <a:p>
            <a:endParaRPr lang="en-GB" dirty="0"/>
          </a:p>
        </p:txBody>
      </p:sp>
      <p:pic>
        <p:nvPicPr>
          <p:cNvPr id="4" name="Picture 3"/>
          <p:cNvPicPr>
            <a:picLocks noChangeAspect="1"/>
          </p:cNvPicPr>
          <p:nvPr/>
        </p:nvPicPr>
        <p:blipFill>
          <a:blip r:embed="rId2"/>
          <a:stretch>
            <a:fillRect/>
          </a:stretch>
        </p:blipFill>
        <p:spPr>
          <a:xfrm>
            <a:off x="1825806" y="0"/>
            <a:ext cx="9042219" cy="3524250"/>
          </a:xfrm>
          <a:prstGeom prst="rect">
            <a:avLst/>
          </a:prstGeom>
        </p:spPr>
      </p:pic>
    </p:spTree>
    <p:extLst>
      <p:ext uri="{BB962C8B-B14F-4D97-AF65-F5344CB8AC3E}">
        <p14:creationId xmlns:p14="http://schemas.microsoft.com/office/powerpoint/2010/main" val="38390108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solidFill>
              </a:rPr>
              <a:t>Maps and Empire</a:t>
            </a:r>
            <a:endParaRPr lang="en-GB" dirty="0">
              <a:solidFill>
                <a:schemeClr val="accent2"/>
              </a:solidFill>
            </a:endParaRPr>
          </a:p>
        </p:txBody>
      </p:sp>
      <p:sp>
        <p:nvSpPr>
          <p:cNvPr id="3" name="Content Placeholder 2"/>
          <p:cNvSpPr>
            <a:spLocks noGrp="1"/>
          </p:cNvSpPr>
          <p:nvPr>
            <p:ph idx="1"/>
          </p:nvPr>
        </p:nvSpPr>
        <p:spPr/>
        <p:txBody>
          <a:bodyPr>
            <a:normAutofit/>
          </a:bodyPr>
          <a:lstStyle/>
          <a:p>
            <a:pPr marL="0" indent="0" algn="just">
              <a:buNone/>
            </a:pPr>
            <a:r>
              <a:rPr lang="en-GB" sz="3200" dirty="0" smtClean="0"/>
              <a:t>2. “M</a:t>
            </a:r>
            <a:r>
              <a:rPr lang="en-GB" sz="3200" dirty="0" smtClean="0"/>
              <a:t>ap-as-logo … the </a:t>
            </a:r>
            <a:r>
              <a:rPr lang="en-GB" sz="3200" dirty="0"/>
              <a:t>practice of the imperial states of </a:t>
            </a:r>
            <a:r>
              <a:rPr lang="en-GB" sz="3200" dirty="0" err="1"/>
              <a:t>coloring</a:t>
            </a:r>
            <a:r>
              <a:rPr lang="en-GB" sz="3200" dirty="0"/>
              <a:t> their colonies on maps with an imperial dye. In London's imperial maps, British colonies were usually pink-red. French purple-blue, Dutch yellow-brown, and so on. Dyed this way, each colony appeared like a detachable piece of a jigsaw puzzle. As this "jigsaw" effect became normal, each "piece" could be wholly detached from its geographic </a:t>
            </a:r>
            <a:r>
              <a:rPr lang="en-GB" sz="3200" dirty="0" smtClean="0"/>
              <a:t>context.”</a:t>
            </a:r>
            <a:endParaRPr lang="en-GB" sz="3200" dirty="0"/>
          </a:p>
        </p:txBody>
      </p:sp>
    </p:spTree>
    <p:extLst>
      <p:ext uri="{BB962C8B-B14F-4D97-AF65-F5344CB8AC3E}">
        <p14:creationId xmlns:p14="http://schemas.microsoft.com/office/powerpoint/2010/main" val="16818922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descr="A map of the world circa 1870 with possessions of the British Empire colored in r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0"/>
            <a:ext cx="10058400" cy="67014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56907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850" t="1909" r="2704" b="3138"/>
          <a:stretch/>
        </p:blipFill>
        <p:spPr>
          <a:xfrm>
            <a:off x="1676400" y="0"/>
            <a:ext cx="9143998" cy="6858000"/>
          </a:xfrm>
          <a:prstGeom prst="rect">
            <a:avLst/>
          </a:prstGeom>
        </p:spPr>
      </p:pic>
    </p:spTree>
    <p:extLst>
      <p:ext uri="{BB962C8B-B14F-4D97-AF65-F5344CB8AC3E}">
        <p14:creationId xmlns:p14="http://schemas.microsoft.com/office/powerpoint/2010/main" val="30606302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402078"/>
            <a:ext cx="10515600" cy="4351338"/>
          </a:xfrm>
        </p:spPr>
        <p:txBody>
          <a:bodyPr>
            <a:normAutofit/>
          </a:bodyPr>
          <a:lstStyle/>
          <a:p>
            <a:r>
              <a:rPr lang="en-GB" sz="3200" dirty="0" smtClean="0"/>
              <a:t>What role might maps and boundaries have had in the end of empire and decolonisation?</a:t>
            </a:r>
            <a:endParaRPr lang="en-GB" sz="3200" dirty="0"/>
          </a:p>
        </p:txBody>
      </p:sp>
      <p:pic>
        <p:nvPicPr>
          <p:cNvPr id="4" name="Picture 3"/>
          <p:cNvPicPr>
            <a:picLocks noChangeAspect="1"/>
          </p:cNvPicPr>
          <p:nvPr/>
        </p:nvPicPr>
        <p:blipFill>
          <a:blip r:embed="rId2"/>
          <a:stretch>
            <a:fillRect/>
          </a:stretch>
        </p:blipFill>
        <p:spPr>
          <a:xfrm>
            <a:off x="2133600" y="1954772"/>
            <a:ext cx="7684225" cy="4361570"/>
          </a:xfrm>
          <a:prstGeom prst="rect">
            <a:avLst/>
          </a:prstGeom>
        </p:spPr>
      </p:pic>
    </p:spTree>
    <p:extLst>
      <p:ext uri="{BB962C8B-B14F-4D97-AF65-F5344CB8AC3E}">
        <p14:creationId xmlns:p14="http://schemas.microsoft.com/office/powerpoint/2010/main" val="19557188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951"/>
            <a:ext cx="10515600" cy="1325563"/>
          </a:xfrm>
        </p:spPr>
        <p:txBody>
          <a:bodyPr>
            <a:normAutofit/>
          </a:bodyPr>
          <a:lstStyle/>
          <a:p>
            <a:pPr algn="ctr"/>
            <a:r>
              <a:rPr lang="en-GB" sz="3600" dirty="0" smtClean="0">
                <a:solidFill>
                  <a:schemeClr val="accent2"/>
                </a:solidFill>
              </a:rPr>
              <a:t>Boundary Commission, India and Pakistan,1947</a:t>
            </a:r>
            <a:endParaRPr lang="en-GB" sz="3600" dirty="0">
              <a:solidFill>
                <a:schemeClr val="accent2"/>
              </a:solidFill>
            </a:endParaRPr>
          </a:p>
        </p:txBody>
      </p:sp>
      <p:pic>
        <p:nvPicPr>
          <p:cNvPr id="5" name="Content Placeholder 4"/>
          <p:cNvPicPr>
            <a:picLocks noGrp="1" noChangeAspect="1"/>
          </p:cNvPicPr>
          <p:nvPr>
            <p:ph idx="1"/>
          </p:nvPr>
        </p:nvPicPr>
        <p:blipFill>
          <a:blip r:embed="rId2"/>
          <a:stretch>
            <a:fillRect/>
          </a:stretch>
        </p:blipFill>
        <p:spPr>
          <a:xfrm>
            <a:off x="838200" y="1428064"/>
            <a:ext cx="4369034" cy="4537075"/>
          </a:xfrm>
          <a:prstGeom prst="rect">
            <a:avLst/>
          </a:prstGeom>
        </p:spPr>
      </p:pic>
      <p:pic>
        <p:nvPicPr>
          <p:cNvPr id="4" name="Picture 3"/>
          <p:cNvPicPr>
            <a:picLocks noChangeAspect="1"/>
          </p:cNvPicPr>
          <p:nvPr/>
        </p:nvPicPr>
        <p:blipFill>
          <a:blip r:embed="rId3"/>
          <a:stretch>
            <a:fillRect/>
          </a:stretch>
        </p:blipFill>
        <p:spPr>
          <a:xfrm>
            <a:off x="5695951" y="1472514"/>
            <a:ext cx="6496050" cy="3621548"/>
          </a:xfrm>
          <a:prstGeom prst="rect">
            <a:avLst/>
          </a:prstGeom>
        </p:spPr>
      </p:pic>
      <p:sp>
        <p:nvSpPr>
          <p:cNvPr id="6" name="Rectangle 5"/>
          <p:cNvSpPr/>
          <p:nvPr/>
        </p:nvSpPr>
        <p:spPr>
          <a:xfrm>
            <a:off x="5695951" y="5364974"/>
            <a:ext cx="6496049" cy="1200329"/>
          </a:xfrm>
          <a:prstGeom prst="rect">
            <a:avLst/>
          </a:prstGeom>
        </p:spPr>
        <p:txBody>
          <a:bodyPr wrap="square">
            <a:spAutoFit/>
          </a:bodyPr>
          <a:lstStyle/>
          <a:p>
            <a:r>
              <a:rPr lang="en-GB" dirty="0" smtClean="0"/>
              <a:t>Lord Mountbatten chairing meeting of the Punjab Boundary Commission; pictured with Jawaharlal </a:t>
            </a:r>
            <a:r>
              <a:rPr lang="en-GB" dirty="0"/>
              <a:t>Nehru </a:t>
            </a:r>
            <a:r>
              <a:rPr lang="en-GB" dirty="0" smtClean="0"/>
              <a:t>(first Prime </a:t>
            </a:r>
            <a:r>
              <a:rPr lang="en-GB" dirty="0"/>
              <a:t>Minister of </a:t>
            </a:r>
            <a:r>
              <a:rPr lang="en-GB" dirty="0" smtClean="0"/>
              <a:t>India) and Muhammad </a:t>
            </a:r>
            <a:r>
              <a:rPr lang="en-GB" dirty="0"/>
              <a:t>Ali </a:t>
            </a:r>
            <a:r>
              <a:rPr lang="en-GB" dirty="0" smtClean="0"/>
              <a:t>Jinnah (</a:t>
            </a:r>
            <a:r>
              <a:rPr lang="en-GB" dirty="0"/>
              <a:t>first </a:t>
            </a:r>
            <a:r>
              <a:rPr lang="en-GB" dirty="0" smtClean="0"/>
              <a:t>Governor-General if Pakistan)</a:t>
            </a:r>
            <a:endParaRPr lang="en-GB" dirty="0"/>
          </a:p>
        </p:txBody>
      </p:sp>
    </p:spTree>
    <p:extLst>
      <p:ext uri="{BB962C8B-B14F-4D97-AF65-F5344CB8AC3E}">
        <p14:creationId xmlns:p14="http://schemas.microsoft.com/office/powerpoint/2010/main" val="177191136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2076450" y="0"/>
            <a:ext cx="8558152" cy="7010401"/>
          </a:xfrm>
          <a:prstGeom prst="rect">
            <a:avLst/>
          </a:prstGeom>
        </p:spPr>
      </p:pic>
      <p:sp>
        <p:nvSpPr>
          <p:cNvPr id="4" name="Rectangle 3"/>
          <p:cNvSpPr/>
          <p:nvPr/>
        </p:nvSpPr>
        <p:spPr>
          <a:xfrm>
            <a:off x="171450" y="3926072"/>
            <a:ext cx="1676400" cy="2246769"/>
          </a:xfrm>
          <a:prstGeom prst="rect">
            <a:avLst/>
          </a:prstGeom>
        </p:spPr>
        <p:txBody>
          <a:bodyPr wrap="square" lIns="180000" rIns="180000">
            <a:spAutoFit/>
          </a:bodyPr>
          <a:lstStyle/>
          <a:p>
            <a:r>
              <a:rPr lang="en-GB" sz="1400" dirty="0"/>
              <a:t>Prevailing Religions of the British Indian </a:t>
            </a:r>
            <a:r>
              <a:rPr lang="en-GB" sz="1400" dirty="0"/>
              <a:t>Empire maps, </a:t>
            </a:r>
            <a:r>
              <a:rPr lang="en-GB" sz="1400" dirty="0"/>
              <a:t>1909 (from </a:t>
            </a:r>
            <a:r>
              <a:rPr lang="en-GB" sz="1400" i="1" dirty="0"/>
              <a:t>Imperial Gazetteer of India</a:t>
            </a:r>
            <a:r>
              <a:rPr lang="en-GB" sz="1400" dirty="0"/>
              <a:t>, Oxford </a:t>
            </a:r>
            <a:r>
              <a:rPr lang="en-GB" sz="1400" dirty="0"/>
              <a:t>University: Oxford, 1909)</a:t>
            </a:r>
            <a:endParaRPr lang="en-GB" sz="1400" dirty="0"/>
          </a:p>
        </p:txBody>
      </p:sp>
    </p:spTree>
    <p:extLst>
      <p:ext uri="{BB962C8B-B14F-4D97-AF65-F5344CB8AC3E}">
        <p14:creationId xmlns:p14="http://schemas.microsoft.com/office/powerpoint/2010/main" val="266511175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6852"/>
          <a:stretch/>
        </p:blipFill>
        <p:spPr>
          <a:xfrm>
            <a:off x="1524000" y="13823"/>
            <a:ext cx="4336736" cy="3390242"/>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t="7117"/>
          <a:stretch/>
        </p:blipFill>
        <p:spPr>
          <a:xfrm>
            <a:off x="6290616" y="13823"/>
            <a:ext cx="4377383" cy="3435802"/>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b="4088"/>
          <a:stretch/>
        </p:blipFill>
        <p:spPr>
          <a:xfrm>
            <a:off x="3863752" y="3468126"/>
            <a:ext cx="4176464" cy="3389875"/>
          </a:xfrm>
          <a:prstGeom prst="rect">
            <a:avLst/>
          </a:prstGeom>
        </p:spPr>
      </p:pic>
      <p:sp>
        <p:nvSpPr>
          <p:cNvPr id="2" name="Rectangle 1"/>
          <p:cNvSpPr/>
          <p:nvPr/>
        </p:nvSpPr>
        <p:spPr>
          <a:xfrm>
            <a:off x="8040929" y="5678672"/>
            <a:ext cx="2646040" cy="1169551"/>
          </a:xfrm>
          <a:prstGeom prst="rect">
            <a:avLst/>
          </a:prstGeom>
        </p:spPr>
        <p:txBody>
          <a:bodyPr wrap="square" lIns="180000" rIns="180000">
            <a:spAutoFit/>
          </a:bodyPr>
          <a:lstStyle/>
          <a:p>
            <a:r>
              <a:rPr lang="en-GB" sz="1400" dirty="0"/>
              <a:t>Prevailing Religions of the British Indian </a:t>
            </a:r>
            <a:r>
              <a:rPr lang="en-GB" sz="1400" dirty="0"/>
              <a:t>Empire maps, </a:t>
            </a:r>
            <a:r>
              <a:rPr lang="en-GB" sz="1400" dirty="0"/>
              <a:t>1909 (from </a:t>
            </a:r>
            <a:r>
              <a:rPr lang="en-GB" sz="1400" i="1" dirty="0"/>
              <a:t>Imperial Gazetteer of India</a:t>
            </a:r>
            <a:r>
              <a:rPr lang="en-GB" sz="1400" dirty="0"/>
              <a:t>, Oxford </a:t>
            </a:r>
            <a:r>
              <a:rPr lang="en-GB" sz="1400" dirty="0"/>
              <a:t>University: Oxford, 1909)</a:t>
            </a:r>
            <a:endParaRPr lang="en-GB" sz="1400" dirty="0"/>
          </a:p>
        </p:txBody>
      </p:sp>
    </p:spTree>
    <p:extLst>
      <p:ext uri="{BB962C8B-B14F-4D97-AF65-F5344CB8AC3E}">
        <p14:creationId xmlns:p14="http://schemas.microsoft.com/office/powerpoint/2010/main" val="22253591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3433214" y="171450"/>
            <a:ext cx="5871434" cy="6858000"/>
          </a:xfrm>
          <a:prstGeom prst="rect">
            <a:avLst/>
          </a:prstGeom>
        </p:spPr>
      </p:pic>
    </p:spTree>
    <p:extLst>
      <p:ext uri="{BB962C8B-B14F-4D97-AF65-F5344CB8AC3E}">
        <p14:creationId xmlns:p14="http://schemas.microsoft.com/office/powerpoint/2010/main" val="16683794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286625" cy="485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67136"/>
            <a:ext cx="5715000"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7448550" y="209551"/>
            <a:ext cx="3905250" cy="14811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smtClean="0"/>
              <a:t>Margaret Bourke-White photos of Partition</a:t>
            </a:r>
            <a:endParaRPr lang="en-GB" dirty="0"/>
          </a:p>
        </p:txBody>
      </p:sp>
    </p:spTree>
    <p:extLst>
      <p:ext uri="{BB962C8B-B14F-4D97-AF65-F5344CB8AC3E}">
        <p14:creationId xmlns:p14="http://schemas.microsoft.com/office/powerpoint/2010/main" val="149167111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8300" y="2362200"/>
            <a:ext cx="6743700" cy="4495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572250" cy="438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15178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769152" cy="65127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8000" r="18000"/>
          <a:stretch/>
        </p:blipFill>
        <p:spPr bwMode="auto">
          <a:xfrm>
            <a:off x="8362951" y="23292"/>
            <a:ext cx="3829050" cy="39885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436702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6138862" y="365125"/>
            <a:ext cx="5398380" cy="6100170"/>
          </a:xfrm>
          <a:prstGeom prst="rect">
            <a:avLst/>
          </a:prstGeom>
        </p:spPr>
      </p:pic>
      <p:pic>
        <p:nvPicPr>
          <p:cNvPr id="4" name="Picture 3"/>
          <p:cNvPicPr>
            <a:picLocks noChangeAspect="1"/>
          </p:cNvPicPr>
          <p:nvPr/>
        </p:nvPicPr>
        <p:blipFill>
          <a:blip r:embed="rId3"/>
          <a:stretch>
            <a:fillRect/>
          </a:stretch>
        </p:blipFill>
        <p:spPr>
          <a:xfrm>
            <a:off x="190500" y="365125"/>
            <a:ext cx="5224462" cy="6100170"/>
          </a:xfrm>
          <a:prstGeom prst="rect">
            <a:avLst/>
          </a:prstGeom>
        </p:spPr>
      </p:pic>
    </p:spTree>
    <p:extLst>
      <p:ext uri="{BB962C8B-B14F-4D97-AF65-F5344CB8AC3E}">
        <p14:creationId xmlns:p14="http://schemas.microsoft.com/office/powerpoint/2010/main" val="383886757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India and China Engaged in a Deadly Skirmish. Why Are They Figh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3825" y="0"/>
            <a:ext cx="5718175" cy="409564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rotWithShape="1">
          <a:blip r:embed="rId3"/>
          <a:srcRect l="5312" t="14431" r="31094" b="12601"/>
          <a:stretch/>
        </p:blipFill>
        <p:spPr>
          <a:xfrm>
            <a:off x="0" y="742950"/>
            <a:ext cx="6932661" cy="6115050"/>
          </a:xfrm>
          <a:prstGeom prst="rect">
            <a:avLst/>
          </a:prstGeom>
        </p:spPr>
      </p:pic>
    </p:spTree>
    <p:extLst>
      <p:ext uri="{BB962C8B-B14F-4D97-AF65-F5344CB8AC3E}">
        <p14:creationId xmlns:p14="http://schemas.microsoft.com/office/powerpoint/2010/main" val="114281817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784</TotalTime>
  <Words>1389</Words>
  <Application>Microsoft Office PowerPoint</Application>
  <PresentationFormat>Widescreen</PresentationFormat>
  <Paragraphs>118</Paragraphs>
  <Slides>42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Century Schoolbook</vt:lpstr>
      <vt:lpstr>Cooper Black</vt:lpstr>
      <vt:lpstr>Office Theme</vt:lpstr>
      <vt:lpstr>Boundaries (and Maps) in Modern History</vt:lpstr>
      <vt:lpstr>Overview</vt:lpstr>
      <vt:lpstr>Boundaries and Daily Life</vt:lpstr>
      <vt:lpstr>Where does Wales ‘stop’ and England ‘start’?</vt:lpstr>
      <vt:lpstr>Where does Wales ‘stop’ and England ‘start’?</vt:lpstr>
      <vt:lpstr>UK Boundary Commission</vt:lpstr>
      <vt:lpstr>Deva Stadium, Chester</vt:lpstr>
      <vt:lpstr>Boundaries, Local Pride and Personal Identity</vt:lpstr>
      <vt:lpstr>PowerPoint Presentation</vt:lpstr>
      <vt:lpstr>PowerPoint Presentation</vt:lpstr>
      <vt:lpstr>PowerPoint Presentation</vt:lpstr>
      <vt:lpstr>PowerPoint Presentation</vt:lpstr>
      <vt:lpstr>Ordnance Survey </vt:lpstr>
      <vt:lpstr>First Ordnance Survey Map, 1801  (same year as first UK Census)</vt:lpstr>
      <vt:lpstr>Census, Maps</vt:lpstr>
      <vt:lpstr>Census, Map, Museum</vt:lpstr>
      <vt:lpstr>PowerPoint Presentation</vt:lpstr>
      <vt:lpstr>Benedict Anderson, Imagined Communities</vt:lpstr>
      <vt:lpstr>PowerPoint Presentation</vt:lpstr>
      <vt:lpstr>Imagined Communities and Boundaries</vt:lpstr>
      <vt:lpstr>PowerPoint Presentation</vt:lpstr>
      <vt:lpstr>PowerPoint Presentation</vt:lpstr>
      <vt:lpstr>MAPS AND EMPIRE</vt:lpstr>
      <vt:lpstr>MAPS AND EMPIRE</vt:lpstr>
      <vt:lpstr>MAPS AND EMPIRE</vt:lpstr>
      <vt:lpstr>PowerPoint Presentation</vt:lpstr>
      <vt:lpstr>PowerPoint Presentation</vt:lpstr>
      <vt:lpstr>PowerPoint Presentation</vt:lpstr>
      <vt:lpstr>PowerPoint Presentation</vt:lpstr>
      <vt:lpstr>Maps and Empire</vt:lpstr>
      <vt:lpstr>PowerPoint Presentation</vt:lpstr>
      <vt:lpstr>PowerPoint Presentation</vt:lpstr>
      <vt:lpstr>PowerPoint Presentation</vt:lpstr>
      <vt:lpstr>Boundary Commission, India and Pakistan,1947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Maps and Boundaries in Modern History</dc:title>
  <dc:creator>Alexander Scott</dc:creator>
  <cp:lastModifiedBy>Alexander Scott</cp:lastModifiedBy>
  <cp:revision>20</cp:revision>
  <dcterms:created xsi:type="dcterms:W3CDTF">2020-11-03T13:28:25Z</dcterms:created>
  <dcterms:modified xsi:type="dcterms:W3CDTF">2020-11-04T19:07:46Z</dcterms:modified>
</cp:coreProperties>
</file>