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jpeg"/>
  <Default Extension="tiff" ContentType="image/tiff"/>
  <Default Extension="rels" ContentType="application/vnd.openxmlformats-package.relationships+xml"/>
  <Default Extension="wdp" ContentType="image/vnd.ms-photo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67" r:id="rId4"/>
    <p:sldId id="259" r:id="rId5"/>
    <p:sldId id="280" r:id="rId6"/>
    <p:sldId id="282" r:id="rId7"/>
    <p:sldId id="284" r:id="rId8"/>
    <p:sldId id="278" r:id="rId9"/>
    <p:sldId id="285" r:id="rId10"/>
    <p:sldId id="279" r:id="rId11"/>
    <p:sldId id="286" r:id="rId12"/>
    <p:sldId id="287" r:id="rId13"/>
    <p:sldId id="288" r:id="rId14"/>
    <p:sldId id="262" r:id="rId15"/>
    <p:sldId id="263" r:id="rId16"/>
    <p:sldId id="268" r:id="rId17"/>
    <p:sldId id="269" r:id="rId18"/>
    <p:sldId id="260" r:id="rId19"/>
    <p:sldId id="273" r:id="rId20"/>
    <p:sldId id="289" r:id="rId21"/>
    <p:sldId id="27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542"/>
    <p:restoredTop sz="94721"/>
  </p:normalViewPr>
  <p:slideViewPr>
    <p:cSldViewPr snapToGrid="0" snapToObjects="1">
      <p:cViewPr>
        <p:scale>
          <a:sx n="46" d="100"/>
          <a:sy n="46" d="100"/>
        </p:scale>
        <p:origin x="696" y="1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notesMaster" Target="notesMasters/notesMaster1.xml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056470-883E-3247-8B62-87A9CAF8141B}" type="datetimeFigureOut">
              <a:rPr lang="en-US" smtClean="0"/>
              <a:t>1/29/18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C8E790-BF41-B847-BDB6-80BC08A0EFE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5172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402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032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649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07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2143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107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3837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85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299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218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1435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6909A-ECA4-2A41-ABA0-479407D35D0C}" type="datetimeFigureOut">
              <a:rPr lang="en-US" smtClean="0"/>
              <a:t>1/29/18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24EA86-7007-F94D-96C9-64118D1BAAF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9213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4" Type="http://schemas.openxmlformats.org/officeDocument/2006/relationships/image" Target="../media/image6.tiff"/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tif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3" Type="http://schemas.openxmlformats.org/officeDocument/2006/relationships/image" Target="../media/image8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152"/>
          <a:stretch/>
        </p:blipFill>
        <p:spPr>
          <a:xfrm>
            <a:off x="0" y="20833"/>
            <a:ext cx="12192000" cy="71624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711004"/>
            <a:ext cx="9144000" cy="2387600"/>
          </a:xfrm>
        </p:spPr>
        <p:txBody>
          <a:bodyPr/>
          <a:lstStyle/>
          <a:p>
            <a:r>
              <a:rPr lang="en-US" dirty="0" smtClean="0">
                <a:solidFill>
                  <a:schemeClr val="bg1"/>
                </a:solidFill>
              </a:rPr>
              <a:t>Ways of Perceiving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527480"/>
            <a:ext cx="9144000" cy="1655762"/>
          </a:xfrm>
        </p:spPr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Curation, Commentaries and Compositions.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861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/>
              <a:t>In semester 2 you will work individually, </a:t>
            </a: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and</a:t>
            </a:r>
            <a:r>
              <a:rPr lang="en-US" dirty="0" smtClean="0"/>
              <a:t> </a:t>
            </a:r>
            <a:r>
              <a:rPr lang="en-US" dirty="0"/>
              <a:t>will present in small teams, to curate ideas 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and </a:t>
            </a:r>
            <a:r>
              <a:rPr lang="en-US" dirty="0" err="1"/>
              <a:t>conceptualise</a:t>
            </a:r>
            <a:r>
              <a:rPr lang="en-US" dirty="0"/>
              <a:t> them into a written composition or commentary. 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This </a:t>
            </a:r>
            <a:r>
              <a:rPr lang="en-US" dirty="0"/>
              <a:t>will involve research practices and approaches applied to deconstruct art, design and sound histories. This is a playful way to get you to think about the re-imagining of the history of ideas, by putting on an imagined exhibition, or music concert, fashion show, film festival </a:t>
            </a:r>
            <a:r>
              <a:rPr lang="en-US" dirty="0" err="1"/>
              <a:t>etc</a:t>
            </a:r>
            <a:r>
              <a:rPr lang="en-US" dirty="0"/>
              <a:t>? 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71" y="161325"/>
            <a:ext cx="3300366" cy="247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977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In semester 2 you will work individually, </a:t>
            </a:r>
            <a:endParaRPr lang="en-US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and</a:t>
            </a:r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will present in small teams, to curate ideas </a:t>
            </a:r>
            <a:endParaRPr lang="en-US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and </a:t>
            </a:r>
            <a:r>
              <a:rPr lang="en-US" dirty="0" err="1">
                <a:solidFill>
                  <a:schemeClr val="bg1">
                    <a:lumMod val="65000"/>
                  </a:schemeClr>
                </a:solidFill>
              </a:rPr>
              <a:t>conceptualise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 them into a written composition or commentary. </a:t>
            </a:r>
            <a:endParaRPr lang="en-US" dirty="0" smtClean="0">
              <a:solidFill>
                <a:schemeClr val="bg1">
                  <a:lumMod val="65000"/>
                </a:schemeClr>
              </a:solidFill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This </a:t>
            </a:r>
            <a:r>
              <a:rPr lang="en-US" dirty="0"/>
              <a:t>will involve </a:t>
            </a:r>
            <a:r>
              <a:rPr lang="en-US" b="1" dirty="0"/>
              <a:t>research practices and approaches </a:t>
            </a:r>
            <a:r>
              <a:rPr lang="en-US" dirty="0"/>
              <a:t>applied to deconstruct </a:t>
            </a:r>
            <a:r>
              <a:rPr lang="en-US" b="1" dirty="0"/>
              <a:t>art, design and sound histories</a:t>
            </a:r>
            <a:r>
              <a:rPr lang="en-US" dirty="0"/>
              <a:t>. 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This is a playful way to get you to think about the re-imagining of the history of ideas, by putting on an imagined exhibition, or music concert, fashion show, film festival </a:t>
            </a:r>
            <a:r>
              <a:rPr lang="en-US" dirty="0" err="1">
                <a:solidFill>
                  <a:schemeClr val="bg1">
                    <a:lumMod val="65000"/>
                  </a:schemeClr>
                </a:solidFill>
              </a:rPr>
              <a:t>etc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? 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71" y="161325"/>
            <a:ext cx="3300366" cy="2470665"/>
          </a:xfrm>
          <a:prstGeom prst="rect">
            <a:avLst/>
          </a:prstGeom>
        </p:spPr>
      </p:pic>
      <p:sp>
        <p:nvSpPr>
          <p:cNvPr id="5" name="Rounded Rectangular Callout 4"/>
          <p:cNvSpPr/>
          <p:nvPr/>
        </p:nvSpPr>
        <p:spPr>
          <a:xfrm>
            <a:off x="838200" y="1529541"/>
            <a:ext cx="7606271" cy="1961803"/>
          </a:xfrm>
          <a:prstGeom prst="wedgeRoundRectCallout">
            <a:avLst>
              <a:gd name="adj1" fmla="val 18454"/>
              <a:gd name="adj2" fmla="val 72307"/>
              <a:gd name="adj3" fmla="val 16667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>
                    <a:lumMod val="65000"/>
                  </a:schemeClr>
                </a:solidFill>
              </a:ln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30779" y="1817944"/>
            <a:ext cx="74136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research practices and approaches are those that you learned over last semester. You need to reapply them for this project.  </a:t>
            </a:r>
            <a:endParaRPr lang="en-US" sz="2800" dirty="0"/>
          </a:p>
        </p:txBody>
      </p:sp>
      <p:sp>
        <p:nvSpPr>
          <p:cNvPr id="7" name="Rounded Rectangular Callout 6"/>
          <p:cNvSpPr/>
          <p:nvPr/>
        </p:nvSpPr>
        <p:spPr>
          <a:xfrm>
            <a:off x="2802775" y="4710805"/>
            <a:ext cx="7606271" cy="1961803"/>
          </a:xfrm>
          <a:prstGeom prst="wedgeRoundRectCallout">
            <a:avLst>
              <a:gd name="adj1" fmla="val 8618"/>
              <a:gd name="adj2" fmla="val -59896"/>
              <a:gd name="adj3" fmla="val 16667"/>
            </a:avLst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1">
                    <a:lumMod val="65000"/>
                  </a:schemeClr>
                </a:solidFill>
              </a:ln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91123" y="5039790"/>
            <a:ext cx="74136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You can draw on the histories that you learned last semester, and those that you learn in your discipline area.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0501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6855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What is Curation?</a:t>
            </a:r>
          </a:p>
          <a:p>
            <a:pPr marL="0" indent="0">
              <a:buNone/>
            </a:pPr>
            <a:r>
              <a:rPr lang="en-US" b="1" dirty="0"/>
              <a:t>C</a:t>
            </a:r>
            <a:r>
              <a:rPr lang="en-US" b="1" dirty="0" smtClean="0"/>
              <a:t>uration</a:t>
            </a:r>
            <a:r>
              <a:rPr lang="en-US" dirty="0"/>
              <a:t> is the process of gathering information relevant to a particular topic or area of interest. Services or people that implement content </a:t>
            </a:r>
            <a:r>
              <a:rPr lang="en-US" b="1" dirty="0"/>
              <a:t>curation</a:t>
            </a:r>
            <a:r>
              <a:rPr lang="en-US" dirty="0"/>
              <a:t> are called curators</a:t>
            </a:r>
            <a:r>
              <a:rPr lang="en-US" dirty="0" smtClean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2400" y="0"/>
            <a:ext cx="3149600" cy="23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44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6855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What is Curation?</a:t>
            </a:r>
          </a:p>
          <a:p>
            <a:pPr marL="0" indent="0">
              <a:buNone/>
            </a:pPr>
            <a:r>
              <a:rPr lang="en-US" b="1" dirty="0"/>
              <a:t>C</a:t>
            </a:r>
            <a:r>
              <a:rPr lang="en-US" b="1" dirty="0" smtClean="0"/>
              <a:t>uration</a:t>
            </a:r>
            <a:r>
              <a:rPr lang="en-US" dirty="0"/>
              <a:t> is the process of gathering information relevant to a particular </a:t>
            </a:r>
            <a:r>
              <a:rPr lang="en-US" dirty="0">
                <a:solidFill>
                  <a:srgbClr val="FF0000"/>
                </a:solidFill>
              </a:rPr>
              <a:t>topic or area of interest</a:t>
            </a:r>
            <a:r>
              <a:rPr lang="en-US" dirty="0"/>
              <a:t>. Services or people that implement content </a:t>
            </a:r>
            <a:r>
              <a:rPr lang="en-US" b="1" dirty="0"/>
              <a:t>curation</a:t>
            </a:r>
            <a:r>
              <a:rPr lang="en-US" dirty="0"/>
              <a:t> are called curators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- Your task is to gather information relevant to a particular </a:t>
            </a:r>
            <a:r>
              <a:rPr lang="en-US" dirty="0" smtClean="0">
                <a:solidFill>
                  <a:srgbClr val="FF0000"/>
                </a:solidFill>
              </a:rPr>
              <a:t>topic or area of interest.</a:t>
            </a:r>
            <a:endParaRPr lang="en-US" dirty="0" smtClean="0"/>
          </a:p>
          <a:p>
            <a:pPr marL="0" indent="0">
              <a:buNone/>
            </a:pPr>
            <a:endParaRPr lang="en-US" sz="3200" dirty="0"/>
          </a:p>
          <a:p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2400" y="0"/>
            <a:ext cx="3149600" cy="23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655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6855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- Your task is to gather information relevant to a particular </a:t>
            </a:r>
            <a:r>
              <a:rPr lang="en-US" dirty="0" smtClean="0">
                <a:solidFill>
                  <a:srgbClr val="FF0000"/>
                </a:solidFill>
              </a:rPr>
              <a:t>topic or area of interest</a:t>
            </a:r>
            <a:endParaRPr lang="en-US" dirty="0"/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 smtClean="0"/>
              <a:t>What might a topic or area of interest be? </a:t>
            </a:r>
          </a:p>
          <a:p>
            <a:pPr marL="0" indent="0">
              <a:buNone/>
            </a:pPr>
            <a:endParaRPr lang="en-US" sz="3200" dirty="0"/>
          </a:p>
          <a:p>
            <a:r>
              <a:rPr lang="en-US" sz="3200" dirty="0" smtClean="0"/>
              <a:t>Spend </a:t>
            </a:r>
            <a:r>
              <a:rPr lang="en-US" sz="3200" u="sng" dirty="0" smtClean="0"/>
              <a:t>three minutes </a:t>
            </a:r>
            <a:r>
              <a:rPr lang="en-US" sz="3200" dirty="0" smtClean="0"/>
              <a:t>writing some example topics or area of interest. </a:t>
            </a:r>
            <a:r>
              <a:rPr lang="en-US" sz="3200" dirty="0"/>
              <a:t>T</a:t>
            </a:r>
            <a:r>
              <a:rPr lang="en-US" sz="3200" dirty="0" smtClean="0"/>
              <a:t>his is what is called a ‘context’.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2400" y="0"/>
            <a:ext cx="3149600" cy="23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856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6855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Applying this ‘context’</a:t>
            </a:r>
            <a:r>
              <a:rPr lang="mr-IN" dirty="0" smtClean="0"/>
              <a:t>…</a:t>
            </a:r>
            <a:r>
              <a:rPr lang="en-GB" dirty="0" smtClean="0"/>
              <a:t> </a:t>
            </a:r>
          </a:p>
          <a:p>
            <a:pPr marL="0" indent="0">
              <a:buNone/>
            </a:pPr>
            <a:r>
              <a:rPr lang="en-GB" sz="3200" dirty="0" smtClean="0"/>
              <a:t>Now find works of art (in the broadest sense), that relate to this topic (context).</a:t>
            </a:r>
            <a:endParaRPr lang="en-US" sz="32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2400" y="0"/>
            <a:ext cx="3149600" cy="23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4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Think broadly about the artists you have researched over the past </a:t>
            </a:r>
            <a:r>
              <a:rPr lang="en-US" dirty="0" smtClean="0"/>
              <a:t>semester. </a:t>
            </a:r>
            <a:r>
              <a:rPr lang="en-US" dirty="0"/>
              <a:t>The artists/ works you choose </a:t>
            </a:r>
            <a:r>
              <a:rPr lang="en-US" dirty="0" smtClean="0"/>
              <a:t>to exhibit do </a:t>
            </a:r>
            <a:r>
              <a:rPr lang="en-US" dirty="0"/>
              <a:t>not have to be </a:t>
            </a:r>
            <a:r>
              <a:rPr lang="en-US" dirty="0" smtClean="0"/>
              <a:t>within your subject area. One </a:t>
            </a:r>
            <a:r>
              <a:rPr lang="en-US" dirty="0"/>
              <a:t>of the most important aspects of curating an exhibition </a:t>
            </a:r>
            <a:r>
              <a:rPr lang="en-US" dirty="0" smtClean="0"/>
              <a:t>is how </a:t>
            </a:r>
            <a:r>
              <a:rPr lang="en-US" dirty="0"/>
              <a:t>the selected works </a:t>
            </a:r>
            <a:r>
              <a:rPr lang="en-US" i="1" dirty="0"/>
              <a:t>speak to each other</a:t>
            </a:r>
            <a:r>
              <a:rPr lang="en-US" dirty="0"/>
              <a:t>. Consider the importance of positioning. 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2400" y="0"/>
            <a:ext cx="3149600" cy="23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168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Think broadly about the artists you have researched over the past year. The artists/ works you choose </a:t>
            </a:r>
            <a:r>
              <a:rPr lang="en-US" dirty="0" smtClean="0"/>
              <a:t>to exhibit do </a:t>
            </a:r>
            <a:r>
              <a:rPr lang="en-US" dirty="0"/>
              <a:t>not have to be </a:t>
            </a:r>
            <a:r>
              <a:rPr lang="en-US" dirty="0" smtClean="0"/>
              <a:t>within your subject area. </a:t>
            </a:r>
          </a:p>
          <a:p>
            <a:r>
              <a:rPr lang="en-US" dirty="0" smtClean="0"/>
              <a:t>One </a:t>
            </a:r>
            <a:r>
              <a:rPr lang="en-US" dirty="0"/>
              <a:t>of the most important aspects of curating an exhibition </a:t>
            </a:r>
            <a:r>
              <a:rPr lang="en-US" dirty="0" smtClean="0"/>
              <a:t>is how </a:t>
            </a:r>
            <a:r>
              <a:rPr lang="en-US" dirty="0"/>
              <a:t>the selected works </a:t>
            </a:r>
            <a:r>
              <a:rPr lang="en-US" i="1" dirty="0"/>
              <a:t>speak to each other</a:t>
            </a:r>
            <a:r>
              <a:rPr lang="en-US" dirty="0"/>
              <a:t>. Consider the importance of positioning. 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2400" y="0"/>
            <a:ext cx="3149600" cy="2357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8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700" y="0"/>
            <a:ext cx="1037518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600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6340" y="4737463"/>
            <a:ext cx="5915660" cy="21205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3170" y="209732"/>
            <a:ext cx="5842000" cy="43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352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41" y="853440"/>
            <a:ext cx="6960342" cy="49479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3020" y="0"/>
            <a:ext cx="3619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373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19" t="16593" r="33518" b="22074"/>
          <a:stretch/>
        </p:blipFill>
        <p:spPr>
          <a:xfrm>
            <a:off x="2174240" y="196767"/>
            <a:ext cx="7457440" cy="596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4000" dirty="0" smtClean="0"/>
              <a:t>Composition: </a:t>
            </a:r>
          </a:p>
          <a:p>
            <a:pPr marL="0" indent="0">
              <a:buNone/>
            </a:pPr>
            <a:r>
              <a:rPr lang="en-US" sz="4000" dirty="0" smtClean="0"/>
              <a:t>1. The act or art of composing. </a:t>
            </a:r>
          </a:p>
          <a:p>
            <a:pPr marL="0" indent="0">
              <a:buNone/>
            </a:pPr>
            <a:r>
              <a:rPr lang="en-US" sz="4000" dirty="0" smtClean="0"/>
              <a:t>2. The arrangement of parts</a:t>
            </a:r>
          </a:p>
          <a:p>
            <a:pPr marL="0" indent="0">
              <a:buNone/>
            </a:pPr>
            <a:r>
              <a:rPr lang="en-US" sz="4000" dirty="0" smtClean="0"/>
              <a:t>3. Combination</a:t>
            </a:r>
          </a:p>
          <a:p>
            <a:pPr marL="0" indent="0">
              <a:buNone/>
            </a:pPr>
            <a:endParaRPr lang="en-US" sz="40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71" y="161325"/>
            <a:ext cx="3300366" cy="247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03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4000" dirty="0" smtClean="0"/>
          </a:p>
          <a:p>
            <a:pPr marL="0" indent="0">
              <a:buNone/>
            </a:pPr>
            <a:endParaRPr lang="en-US" sz="4000" dirty="0"/>
          </a:p>
          <a:p>
            <a:pPr marL="0" indent="0">
              <a:buNone/>
            </a:pPr>
            <a:r>
              <a:rPr lang="en-US" sz="4000" dirty="0" smtClean="0"/>
              <a:t>How </a:t>
            </a:r>
            <a:r>
              <a:rPr lang="en-US" sz="4000" dirty="0" smtClean="0"/>
              <a:t>might your writing be designed to reflect your subject area and your outcome/curated project?    </a:t>
            </a:r>
          </a:p>
          <a:p>
            <a:pPr marL="0" indent="0">
              <a:buNone/>
            </a:pPr>
            <a:endParaRPr lang="en-US" sz="40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71" y="161325"/>
            <a:ext cx="3300366" cy="247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1886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4000" dirty="0" smtClean="0"/>
              <a:t>Commentary:</a:t>
            </a:r>
          </a:p>
          <a:p>
            <a:pPr marL="742950" indent="-742950">
              <a:buAutoNum type="arabicPeriod"/>
            </a:pPr>
            <a:r>
              <a:rPr lang="en-US" sz="4000" dirty="0" smtClean="0"/>
              <a:t>A series of </a:t>
            </a:r>
            <a:r>
              <a:rPr lang="en-US" sz="4000" dirty="0"/>
              <a:t>c</a:t>
            </a:r>
            <a:r>
              <a:rPr lang="en-US" sz="4000" dirty="0" smtClean="0"/>
              <a:t>omments on a subject</a:t>
            </a:r>
          </a:p>
          <a:p>
            <a:pPr marL="742950" indent="-742950">
              <a:buAutoNum type="arabicPeriod"/>
            </a:pPr>
            <a:r>
              <a:rPr lang="en-US" sz="4000" dirty="0" smtClean="0"/>
              <a:t>A series of critical notes on a subject </a:t>
            </a:r>
          </a:p>
          <a:p>
            <a:pPr marL="742950" indent="-742950">
              <a:buAutoNum type="arabicPeriod"/>
            </a:pPr>
            <a:r>
              <a:rPr lang="en-US" sz="4000" dirty="0" smtClean="0"/>
              <a:t>A critical review of a subject</a:t>
            </a:r>
          </a:p>
          <a:p>
            <a:pPr marL="0" indent="0">
              <a:buNone/>
            </a:pPr>
            <a:endParaRPr lang="en-US" sz="4000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71" y="161325"/>
            <a:ext cx="3300366" cy="247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63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sz="4000" dirty="0" smtClean="0"/>
          </a:p>
          <a:p>
            <a:pPr marL="0" indent="0">
              <a:buNone/>
            </a:pPr>
            <a:r>
              <a:rPr lang="en-US" sz="4000" dirty="0" smtClean="0"/>
              <a:t>Deconstruct:</a:t>
            </a:r>
          </a:p>
          <a:p>
            <a:pPr marL="0" indent="0">
              <a:buNone/>
            </a:pPr>
            <a:r>
              <a:rPr lang="en-US" sz="4000" dirty="0" smtClean="0"/>
              <a:t>To break an idea, history or situation down into its component parts</a:t>
            </a:r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71" y="161325"/>
            <a:ext cx="3300366" cy="247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88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940040" cy="4351338"/>
          </a:xfrm>
        </p:spPr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dirty="0" smtClean="0"/>
              <a:t>You will be assessed for your individual writing which will be 1200 words (80% of the overall mark), and before uploading to </a:t>
            </a:r>
            <a:r>
              <a:rPr lang="en-US" dirty="0" err="1" smtClean="0"/>
              <a:t>moodle</a:t>
            </a:r>
            <a:r>
              <a:rPr lang="en-US" dirty="0" smtClean="0"/>
              <a:t>, will present a 'Collaborative Zine</a:t>
            </a:r>
            <a:r>
              <a:rPr lang="en-US" dirty="0" smtClean="0"/>
              <a:t>'. </a:t>
            </a:r>
            <a:endParaRPr lang="en-US" dirty="0" smtClean="0"/>
          </a:p>
          <a:p>
            <a:pPr marL="514350" indent="-514350">
              <a:buAutoNum type="arabicPeriod"/>
            </a:pPr>
            <a:endParaRPr lang="en-US" dirty="0" smtClean="0"/>
          </a:p>
          <a:p>
            <a:pPr marL="514350" indent="-514350">
              <a:buAutoNum type="arabicPeriod"/>
            </a:pPr>
            <a:r>
              <a:rPr lang="en-US" dirty="0" smtClean="0"/>
              <a:t>Your 'Collaborative Zine' will consist of, for example, 2 slides each in a group presentation (5 team members) (20% marks) 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71" y="161325"/>
            <a:ext cx="3300366" cy="247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248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 Brief: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606271" cy="10101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Key instructions - Choose any combination of the following (A-E): </a:t>
            </a:r>
            <a:r>
              <a:rPr lang="en-US" b="1" smtClean="0"/>
              <a:t> </a:t>
            </a: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71" y="161325"/>
            <a:ext cx="3300366" cy="24706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9880" y="2804160"/>
            <a:ext cx="113538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- up to 5 artists, designers, practitioners, influencers, </a:t>
            </a:r>
            <a:r>
              <a:rPr lang="en-US" sz="2800" dirty="0" smtClean="0"/>
              <a:t>etc.</a:t>
            </a:r>
            <a:endParaRPr lang="en-US" sz="2800" dirty="0" smtClean="0"/>
          </a:p>
          <a:p>
            <a:r>
              <a:rPr lang="en-US" sz="2800" dirty="0" smtClean="0"/>
              <a:t>B - a physical (existing) or metaphorical (imagined or </a:t>
            </a:r>
            <a:r>
              <a:rPr lang="en-US" sz="2800" dirty="0" err="1" smtClean="0"/>
              <a:t>idealised</a:t>
            </a:r>
            <a:r>
              <a:rPr lang="en-US" sz="2800" dirty="0" smtClean="0"/>
              <a:t>) space,</a:t>
            </a:r>
          </a:p>
          <a:p>
            <a:r>
              <a:rPr lang="en-US" sz="2800" dirty="0" smtClean="0"/>
              <a:t>C - theoretical and/or historical </a:t>
            </a:r>
            <a:r>
              <a:rPr lang="en-US" sz="2800" dirty="0" smtClean="0"/>
              <a:t>perspective</a:t>
            </a:r>
            <a:r>
              <a:rPr lang="en-US" sz="2800" dirty="0" smtClean="0"/>
              <a:t>. </a:t>
            </a:r>
            <a:endParaRPr lang="en-US" sz="2800" dirty="0" smtClean="0"/>
          </a:p>
          <a:p>
            <a:r>
              <a:rPr lang="en-US" sz="2800" dirty="0" smtClean="0"/>
              <a:t>D - exhibition format and </a:t>
            </a:r>
            <a:r>
              <a:rPr lang="en-US" sz="2800" dirty="0" smtClean="0"/>
              <a:t>structure.</a:t>
            </a:r>
            <a:endParaRPr lang="en-US" sz="2800" dirty="0" smtClean="0"/>
          </a:p>
          <a:p>
            <a:r>
              <a:rPr lang="en-US" sz="2800" dirty="0" smtClean="0"/>
              <a:t>E - writing structure - narrative, report, composition, </a:t>
            </a:r>
            <a:r>
              <a:rPr lang="en-US" sz="2800" dirty="0" smtClean="0"/>
              <a:t>commentary</a:t>
            </a:r>
            <a:r>
              <a:rPr lang="en-US" sz="2800" dirty="0" smtClean="0"/>
              <a:t>.</a:t>
            </a:r>
          </a:p>
          <a:p>
            <a:endParaRPr lang="en-US" sz="2800" dirty="0"/>
          </a:p>
          <a:p>
            <a:r>
              <a:rPr lang="en-US" sz="2800" dirty="0" smtClean="0"/>
              <a:t>Note: all structures require academic writing conventions such as referencing and bibliography, and must engage with relevant images. </a:t>
            </a:r>
          </a:p>
        </p:txBody>
      </p:sp>
    </p:spTree>
    <p:extLst>
      <p:ext uri="{BB962C8B-B14F-4D97-AF65-F5344CB8AC3E}">
        <p14:creationId xmlns:p14="http://schemas.microsoft.com/office/powerpoint/2010/main" val="35264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77748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/>
              <a:t>G</a:t>
            </a:r>
            <a:r>
              <a:rPr lang="en-US" sz="3200" dirty="0" smtClean="0"/>
              <a:t>roup </a:t>
            </a:r>
            <a:r>
              <a:rPr lang="en-US" sz="3200" dirty="0"/>
              <a:t>presentations </a:t>
            </a:r>
            <a:r>
              <a:rPr lang="en-US" sz="3200" dirty="0" smtClean="0"/>
              <a:t>takes place on </a:t>
            </a:r>
          </a:p>
          <a:p>
            <a:pPr marL="0" indent="0"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24th </a:t>
            </a:r>
            <a:r>
              <a:rPr lang="en-US" sz="3200" dirty="0">
                <a:solidFill>
                  <a:srgbClr val="FF0000"/>
                </a:solidFill>
              </a:rPr>
              <a:t>April, </a:t>
            </a:r>
            <a:r>
              <a:rPr lang="en-US" sz="3200" dirty="0" smtClean="0">
                <a:solidFill>
                  <a:srgbClr val="FF0000"/>
                </a:solidFill>
              </a:rPr>
              <a:t>1st </a:t>
            </a:r>
            <a:r>
              <a:rPr lang="en-US" sz="3200" dirty="0">
                <a:solidFill>
                  <a:srgbClr val="FF0000"/>
                </a:solidFill>
              </a:rPr>
              <a:t>of May and </a:t>
            </a:r>
            <a:r>
              <a:rPr lang="en-US" sz="3200" dirty="0" smtClean="0">
                <a:solidFill>
                  <a:srgbClr val="FF0000"/>
                </a:solidFill>
              </a:rPr>
              <a:t>8th </a:t>
            </a:r>
            <a:r>
              <a:rPr lang="en-US" sz="3200" dirty="0">
                <a:solidFill>
                  <a:srgbClr val="FF0000"/>
                </a:solidFill>
              </a:rPr>
              <a:t>of May, </a:t>
            </a:r>
            <a:endParaRPr lang="en-US" sz="32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3200" dirty="0" smtClean="0"/>
          </a:p>
          <a:p>
            <a:pPr marL="0" indent="0">
              <a:buNone/>
            </a:pPr>
            <a:r>
              <a:rPr lang="en-US" sz="3200" dirty="0"/>
              <a:t>F</a:t>
            </a:r>
            <a:r>
              <a:rPr lang="en-US" sz="3200" dirty="0" smtClean="0"/>
              <a:t>or parity, all </a:t>
            </a:r>
            <a:r>
              <a:rPr lang="en-US" sz="3200" dirty="0"/>
              <a:t>students hand in their group presentations on the 24th of April, so no one in the later weeks has an unfair advantage</a:t>
            </a:r>
            <a:r>
              <a:rPr lang="en-US" sz="3200" dirty="0" smtClean="0"/>
              <a:t>. 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71" y="161325"/>
            <a:ext cx="3300366" cy="247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78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Hand-in</a:t>
            </a:r>
            <a:r>
              <a:rPr lang="en-US" dirty="0" smtClean="0"/>
              <a:t> </a:t>
            </a:r>
            <a:r>
              <a:rPr lang="en-US" b="1" dirty="0" smtClean="0"/>
              <a:t>Deadline: Tuesday 8</a:t>
            </a:r>
            <a:r>
              <a:rPr lang="en-US" b="1" baseline="30000" dirty="0" smtClean="0"/>
              <a:t>th</a:t>
            </a:r>
            <a:r>
              <a:rPr lang="en-US" b="1" dirty="0" smtClean="0"/>
              <a:t> May 2018 (by 10am)</a:t>
            </a:r>
          </a:p>
          <a:p>
            <a:pPr marL="0" indent="0">
              <a:buNone/>
            </a:pPr>
            <a:r>
              <a:rPr lang="en-GB" u="sng" dirty="0" smtClean="0"/>
              <a:t>Please note: </a:t>
            </a:r>
            <a:r>
              <a:rPr lang="en-US" dirty="0" smtClean="0"/>
              <a:t>in case of issues with </a:t>
            </a:r>
            <a:r>
              <a:rPr lang="en-US" dirty="0" err="1" smtClean="0"/>
              <a:t>moodle</a:t>
            </a:r>
            <a:r>
              <a:rPr lang="en-US" dirty="0" smtClean="0"/>
              <a:t>, you will not be </a:t>
            </a:r>
            <a:r>
              <a:rPr lang="en-US" dirty="0" err="1" smtClean="0"/>
              <a:t>penalised</a:t>
            </a:r>
            <a:r>
              <a:rPr lang="en-US" dirty="0" smtClean="0"/>
              <a:t>. If you have issues with </a:t>
            </a:r>
            <a:r>
              <a:rPr lang="en-US" dirty="0" err="1" smtClean="0"/>
              <a:t>moodle</a:t>
            </a:r>
            <a:r>
              <a:rPr lang="en-US" dirty="0" smtClean="0"/>
              <a:t>, do not panic </a:t>
            </a:r>
            <a:r>
              <a:rPr lang="mr-IN" dirty="0" smtClean="0"/>
              <a:t>–</a:t>
            </a:r>
            <a:r>
              <a:rPr lang="en-US" dirty="0" smtClean="0"/>
              <a:t> send the final draft to your seminar tutor and upload as soon as </a:t>
            </a:r>
            <a:r>
              <a:rPr lang="en-US" dirty="0" err="1" smtClean="0"/>
              <a:t>moodle</a:t>
            </a:r>
            <a:r>
              <a:rPr lang="en-US" dirty="0" smtClean="0"/>
              <a:t> is again available. In such cases the deadline will extend to 5pm. 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b="1" dirty="0" smtClean="0"/>
              <a:t>Feedback available from Tuesday 29</a:t>
            </a:r>
            <a:r>
              <a:rPr lang="en-US" b="1" baseline="30000" dirty="0" smtClean="0"/>
              <a:t>th</a:t>
            </a:r>
            <a:r>
              <a:rPr lang="en-US" b="1" dirty="0" smtClean="0"/>
              <a:t> May 2018</a:t>
            </a:r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71" y="161325"/>
            <a:ext cx="3300366" cy="2470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60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231</TotalTime>
  <Words>706</Words>
  <Application>Microsoft Macintosh PowerPoint</Application>
  <PresentationFormat>Widescreen</PresentationFormat>
  <Paragraphs>87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Calibri</vt:lpstr>
      <vt:lpstr>Calibri Light</vt:lpstr>
      <vt:lpstr>Mangal</vt:lpstr>
      <vt:lpstr>Arial</vt:lpstr>
      <vt:lpstr>Office Theme</vt:lpstr>
      <vt:lpstr>Ways of Perceiving</vt:lpstr>
      <vt:lpstr>Module outline</vt:lpstr>
      <vt:lpstr>Module outline</vt:lpstr>
      <vt:lpstr>Module outline</vt:lpstr>
      <vt:lpstr>Module outline</vt:lpstr>
      <vt:lpstr>Module outline</vt:lpstr>
      <vt:lpstr>Module outline</vt:lpstr>
      <vt:lpstr>Module outline</vt:lpstr>
      <vt:lpstr>Module outline</vt:lpstr>
      <vt:lpstr>PowerPoint Presentation</vt:lpstr>
      <vt:lpstr>PowerPoint Presentation</vt:lpstr>
      <vt:lpstr>PowerPoint Presentation</vt:lpstr>
      <vt:lpstr>PowerPoint Presentation</vt:lpstr>
      <vt:lpstr>Module outline</vt:lpstr>
      <vt:lpstr>Module outline</vt:lpstr>
      <vt:lpstr>Module outline</vt:lpstr>
      <vt:lpstr>Module outline</vt:lpstr>
      <vt:lpstr>Assessment</vt:lpstr>
      <vt:lpstr>Module Brief: </vt:lpstr>
      <vt:lpstr>Assessment</vt:lpstr>
      <vt:lpstr>Assessment</vt:lpstr>
    </vt:vector>
  </TitlesOfParts>
  <Company/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Ways of Perceiving</dc:title>
  <dc:creator>Julia Lockheart</dc:creator>
  <cp:lastModifiedBy>Ryan Moule</cp:lastModifiedBy>
  <cp:revision>23</cp:revision>
  <dcterms:created xsi:type="dcterms:W3CDTF">2018-01-29T11:05:11Z</dcterms:created>
  <dcterms:modified xsi:type="dcterms:W3CDTF">2018-01-29T17:38:50Z</dcterms:modified>
</cp:coreProperties>
</file>