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0724" autoAdjust="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6AA4353-3628-43BA-AB7C-8695C6613D73}"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65459808-D3DD-4272-8027-193F7CA46BE3}">
      <dgm:prSet/>
      <dgm:spPr/>
      <dgm:t>
        <a:bodyPr/>
        <a:lstStyle/>
        <a:p>
          <a:r>
            <a:rPr lang="en-GB" b="0" i="0" baseline="0"/>
            <a:t>Introduction</a:t>
          </a:r>
          <a:endParaRPr lang="en-US"/>
        </a:p>
      </dgm:t>
    </dgm:pt>
    <dgm:pt modelId="{61A6BBDE-22B1-47BE-B35E-57119719F6A1}" type="parTrans" cxnId="{4D1FCA13-0313-4ECA-A75D-8ECAAF041DA9}">
      <dgm:prSet/>
      <dgm:spPr/>
      <dgm:t>
        <a:bodyPr/>
        <a:lstStyle/>
        <a:p>
          <a:endParaRPr lang="en-US"/>
        </a:p>
      </dgm:t>
    </dgm:pt>
    <dgm:pt modelId="{F4E15642-AF01-45B4-934A-480AE166F841}" type="sibTrans" cxnId="{4D1FCA13-0313-4ECA-A75D-8ECAAF041DA9}">
      <dgm:prSet/>
      <dgm:spPr/>
      <dgm:t>
        <a:bodyPr/>
        <a:lstStyle/>
        <a:p>
          <a:endParaRPr lang="en-US"/>
        </a:p>
      </dgm:t>
    </dgm:pt>
    <dgm:pt modelId="{288A0420-174E-461B-931A-801065EF639D}">
      <dgm:prSet/>
      <dgm:spPr/>
      <dgm:t>
        <a:bodyPr/>
        <a:lstStyle/>
        <a:p>
          <a:r>
            <a:rPr lang="en-GB" b="0" i="0" u="sng" baseline="0"/>
            <a:t>Main Consumers</a:t>
          </a:r>
          <a:endParaRPr lang="en-US"/>
        </a:p>
      </dgm:t>
    </dgm:pt>
    <dgm:pt modelId="{862E74F0-5C77-470D-BBB4-BAF108118ABF}" type="parTrans" cxnId="{88198B59-74D2-4AE3-938F-C21DEEACE202}">
      <dgm:prSet/>
      <dgm:spPr/>
      <dgm:t>
        <a:bodyPr/>
        <a:lstStyle/>
        <a:p>
          <a:endParaRPr lang="en-US"/>
        </a:p>
      </dgm:t>
    </dgm:pt>
    <dgm:pt modelId="{1E421AB5-695A-4BA2-9E7E-9BA6A78B8857}" type="sibTrans" cxnId="{88198B59-74D2-4AE3-938F-C21DEEACE202}">
      <dgm:prSet/>
      <dgm:spPr/>
      <dgm:t>
        <a:bodyPr/>
        <a:lstStyle/>
        <a:p>
          <a:endParaRPr lang="en-US"/>
        </a:p>
      </dgm:t>
    </dgm:pt>
    <dgm:pt modelId="{67D74967-A386-4CF6-AB7D-6AC631FACFB6}">
      <dgm:prSet/>
      <dgm:spPr/>
      <dgm:t>
        <a:bodyPr/>
        <a:lstStyle/>
        <a:p>
          <a:r>
            <a:rPr lang="en-GB" b="0" i="0" u="sng" baseline="0"/>
            <a:t>Nature, Scope and Role of Guest Services</a:t>
          </a:r>
          <a:endParaRPr lang="en-US"/>
        </a:p>
      </dgm:t>
    </dgm:pt>
    <dgm:pt modelId="{08E43F36-8CB9-4AEE-9BEF-5F102BD6A1CA}" type="parTrans" cxnId="{FF7CD365-DC50-4334-BD64-C5308D38CDCF}">
      <dgm:prSet/>
      <dgm:spPr/>
      <dgm:t>
        <a:bodyPr/>
        <a:lstStyle/>
        <a:p>
          <a:endParaRPr lang="en-US"/>
        </a:p>
      </dgm:t>
    </dgm:pt>
    <dgm:pt modelId="{CC478911-C744-4A7F-8DB8-B6CD59E71613}" type="sibTrans" cxnId="{FF7CD365-DC50-4334-BD64-C5308D38CDCF}">
      <dgm:prSet/>
      <dgm:spPr/>
      <dgm:t>
        <a:bodyPr/>
        <a:lstStyle/>
        <a:p>
          <a:endParaRPr lang="en-US"/>
        </a:p>
      </dgm:t>
    </dgm:pt>
    <dgm:pt modelId="{4CD93DAA-4927-4CB7-BF39-DCD58087533B}">
      <dgm:prSet/>
      <dgm:spPr/>
      <dgm:t>
        <a:bodyPr/>
        <a:lstStyle/>
        <a:p>
          <a:r>
            <a:rPr lang="en-GB" b="0" i="0" u="sng" baseline="0"/>
            <a:t>The Role and Function of Guest Services</a:t>
          </a:r>
          <a:endParaRPr lang="en-US"/>
        </a:p>
      </dgm:t>
    </dgm:pt>
    <dgm:pt modelId="{9A1A8256-441E-42FA-ACD9-7C8CF52259CE}" type="parTrans" cxnId="{35737B37-F3EA-438A-80B4-CD41946069D7}">
      <dgm:prSet/>
      <dgm:spPr/>
      <dgm:t>
        <a:bodyPr/>
        <a:lstStyle/>
        <a:p>
          <a:endParaRPr lang="en-US"/>
        </a:p>
      </dgm:t>
    </dgm:pt>
    <dgm:pt modelId="{811EE290-02D6-4C2F-861B-4983F3DE6072}" type="sibTrans" cxnId="{35737B37-F3EA-438A-80B4-CD41946069D7}">
      <dgm:prSet/>
      <dgm:spPr/>
      <dgm:t>
        <a:bodyPr/>
        <a:lstStyle/>
        <a:p>
          <a:endParaRPr lang="en-US"/>
        </a:p>
      </dgm:t>
    </dgm:pt>
    <dgm:pt modelId="{73ED4B8C-E6BD-4F6D-A7BA-657907647CF0}">
      <dgm:prSet/>
      <dgm:spPr/>
      <dgm:t>
        <a:bodyPr/>
        <a:lstStyle/>
        <a:p>
          <a:r>
            <a:rPr lang="en-GB" b="0" i="0" u="sng" baseline="0"/>
            <a:t>Importance of Hospitality</a:t>
          </a:r>
          <a:endParaRPr lang="en-US"/>
        </a:p>
      </dgm:t>
    </dgm:pt>
    <dgm:pt modelId="{EFBD9074-8200-492E-8E46-009F253FC914}" type="parTrans" cxnId="{18C7FCAB-0A3D-4537-9E30-0DE00C4F6EB3}">
      <dgm:prSet/>
      <dgm:spPr/>
      <dgm:t>
        <a:bodyPr/>
        <a:lstStyle/>
        <a:p>
          <a:endParaRPr lang="en-US"/>
        </a:p>
      </dgm:t>
    </dgm:pt>
    <dgm:pt modelId="{492AD551-DC37-4EF9-8E90-0FBC5F3BA212}" type="sibTrans" cxnId="{18C7FCAB-0A3D-4537-9E30-0DE00C4F6EB3}">
      <dgm:prSet/>
      <dgm:spPr/>
      <dgm:t>
        <a:bodyPr/>
        <a:lstStyle/>
        <a:p>
          <a:endParaRPr lang="en-US"/>
        </a:p>
      </dgm:t>
    </dgm:pt>
    <dgm:pt modelId="{86183F9A-0ACF-4C1B-8A65-8736BBB8903B}">
      <dgm:prSet/>
      <dgm:spPr/>
      <dgm:t>
        <a:bodyPr/>
        <a:lstStyle/>
        <a:p>
          <a:r>
            <a:rPr lang="en-GB" b="0" i="0" u="sng" baseline="0"/>
            <a:t>Conclusion</a:t>
          </a:r>
          <a:endParaRPr lang="en-US"/>
        </a:p>
      </dgm:t>
    </dgm:pt>
    <dgm:pt modelId="{7E8216B9-BEA1-454C-8E65-42F197FFFF45}" type="parTrans" cxnId="{D3AF356D-B4C8-4B04-B060-C6324E9927CC}">
      <dgm:prSet/>
      <dgm:spPr/>
      <dgm:t>
        <a:bodyPr/>
        <a:lstStyle/>
        <a:p>
          <a:endParaRPr lang="en-US"/>
        </a:p>
      </dgm:t>
    </dgm:pt>
    <dgm:pt modelId="{5FCAA377-F898-4030-9D9D-6598FE4A14A7}" type="sibTrans" cxnId="{D3AF356D-B4C8-4B04-B060-C6324E9927CC}">
      <dgm:prSet/>
      <dgm:spPr/>
      <dgm:t>
        <a:bodyPr/>
        <a:lstStyle/>
        <a:p>
          <a:endParaRPr lang="en-US"/>
        </a:p>
      </dgm:t>
    </dgm:pt>
    <dgm:pt modelId="{116959FB-FFC9-472C-8E5E-57DB5E35E43A}">
      <dgm:prSet/>
      <dgm:spPr/>
      <dgm:t>
        <a:bodyPr/>
        <a:lstStyle/>
        <a:p>
          <a:r>
            <a:rPr lang="en-GB" b="0" i="0" u="sng" baseline="0"/>
            <a:t>References</a:t>
          </a:r>
          <a:endParaRPr lang="en-US"/>
        </a:p>
      </dgm:t>
    </dgm:pt>
    <dgm:pt modelId="{FEB34129-F9A9-4830-9793-25A0E2354FAB}" type="parTrans" cxnId="{F65FEECF-9743-4B1E-8AA0-873D331EAB5B}">
      <dgm:prSet/>
      <dgm:spPr/>
      <dgm:t>
        <a:bodyPr/>
        <a:lstStyle/>
        <a:p>
          <a:endParaRPr lang="en-US"/>
        </a:p>
      </dgm:t>
    </dgm:pt>
    <dgm:pt modelId="{2F02193F-6DB6-4933-81FE-8B93AD35E6B0}" type="sibTrans" cxnId="{F65FEECF-9743-4B1E-8AA0-873D331EAB5B}">
      <dgm:prSet/>
      <dgm:spPr/>
      <dgm:t>
        <a:bodyPr/>
        <a:lstStyle/>
        <a:p>
          <a:endParaRPr lang="en-US"/>
        </a:p>
      </dgm:t>
    </dgm:pt>
    <dgm:pt modelId="{2A88ABB8-4CC7-4CEF-B92B-C8F95E560540}" type="pres">
      <dgm:prSet presAssocID="{96AA4353-3628-43BA-AB7C-8695C6613D73}" presName="linear" presStyleCnt="0">
        <dgm:presLayoutVars>
          <dgm:animLvl val="lvl"/>
          <dgm:resizeHandles val="exact"/>
        </dgm:presLayoutVars>
      </dgm:prSet>
      <dgm:spPr/>
    </dgm:pt>
    <dgm:pt modelId="{64D2A60D-CD6B-429A-9AC9-A519D8780D76}" type="pres">
      <dgm:prSet presAssocID="{65459808-D3DD-4272-8027-193F7CA46BE3}" presName="parentText" presStyleLbl="node1" presStyleIdx="0" presStyleCnt="7">
        <dgm:presLayoutVars>
          <dgm:chMax val="0"/>
          <dgm:bulletEnabled val="1"/>
        </dgm:presLayoutVars>
      </dgm:prSet>
      <dgm:spPr/>
    </dgm:pt>
    <dgm:pt modelId="{8BD33979-2598-4B0E-858D-E8095C525F6A}" type="pres">
      <dgm:prSet presAssocID="{F4E15642-AF01-45B4-934A-480AE166F841}" presName="spacer" presStyleCnt="0"/>
      <dgm:spPr/>
    </dgm:pt>
    <dgm:pt modelId="{6EC74BCB-019C-4D9C-B01F-784D0692DD54}" type="pres">
      <dgm:prSet presAssocID="{288A0420-174E-461B-931A-801065EF639D}" presName="parentText" presStyleLbl="node1" presStyleIdx="1" presStyleCnt="7">
        <dgm:presLayoutVars>
          <dgm:chMax val="0"/>
          <dgm:bulletEnabled val="1"/>
        </dgm:presLayoutVars>
      </dgm:prSet>
      <dgm:spPr/>
    </dgm:pt>
    <dgm:pt modelId="{672A70E7-0A48-424A-9F47-9A55B760B7F3}" type="pres">
      <dgm:prSet presAssocID="{1E421AB5-695A-4BA2-9E7E-9BA6A78B8857}" presName="spacer" presStyleCnt="0"/>
      <dgm:spPr/>
    </dgm:pt>
    <dgm:pt modelId="{3C85D0E0-AD65-4998-8EE8-B8F0852AAAD7}" type="pres">
      <dgm:prSet presAssocID="{67D74967-A386-4CF6-AB7D-6AC631FACFB6}" presName="parentText" presStyleLbl="node1" presStyleIdx="2" presStyleCnt="7">
        <dgm:presLayoutVars>
          <dgm:chMax val="0"/>
          <dgm:bulletEnabled val="1"/>
        </dgm:presLayoutVars>
      </dgm:prSet>
      <dgm:spPr/>
    </dgm:pt>
    <dgm:pt modelId="{39F251E9-363F-4FE6-8DD3-1D19526A0717}" type="pres">
      <dgm:prSet presAssocID="{CC478911-C744-4A7F-8DB8-B6CD59E71613}" presName="spacer" presStyleCnt="0"/>
      <dgm:spPr/>
    </dgm:pt>
    <dgm:pt modelId="{A0D440AA-4228-4013-8C76-8F16C5C5CA80}" type="pres">
      <dgm:prSet presAssocID="{4CD93DAA-4927-4CB7-BF39-DCD58087533B}" presName="parentText" presStyleLbl="node1" presStyleIdx="3" presStyleCnt="7">
        <dgm:presLayoutVars>
          <dgm:chMax val="0"/>
          <dgm:bulletEnabled val="1"/>
        </dgm:presLayoutVars>
      </dgm:prSet>
      <dgm:spPr/>
    </dgm:pt>
    <dgm:pt modelId="{0917609A-813F-4A5F-AFF2-B9566B9B4E1F}" type="pres">
      <dgm:prSet presAssocID="{811EE290-02D6-4C2F-861B-4983F3DE6072}" presName="spacer" presStyleCnt="0"/>
      <dgm:spPr/>
    </dgm:pt>
    <dgm:pt modelId="{1702B8F1-0AE0-43BB-B068-48D23A6BD2D6}" type="pres">
      <dgm:prSet presAssocID="{73ED4B8C-E6BD-4F6D-A7BA-657907647CF0}" presName="parentText" presStyleLbl="node1" presStyleIdx="4" presStyleCnt="7">
        <dgm:presLayoutVars>
          <dgm:chMax val="0"/>
          <dgm:bulletEnabled val="1"/>
        </dgm:presLayoutVars>
      </dgm:prSet>
      <dgm:spPr/>
    </dgm:pt>
    <dgm:pt modelId="{DE7748DE-14A1-4FD1-94BF-E0E04F936DD0}" type="pres">
      <dgm:prSet presAssocID="{492AD551-DC37-4EF9-8E90-0FBC5F3BA212}" presName="spacer" presStyleCnt="0"/>
      <dgm:spPr/>
    </dgm:pt>
    <dgm:pt modelId="{EBD693A5-95D2-431C-9960-FA162D3EBF8C}" type="pres">
      <dgm:prSet presAssocID="{86183F9A-0ACF-4C1B-8A65-8736BBB8903B}" presName="parentText" presStyleLbl="node1" presStyleIdx="5" presStyleCnt="7">
        <dgm:presLayoutVars>
          <dgm:chMax val="0"/>
          <dgm:bulletEnabled val="1"/>
        </dgm:presLayoutVars>
      </dgm:prSet>
      <dgm:spPr/>
    </dgm:pt>
    <dgm:pt modelId="{A429FE38-B7B7-431F-8959-7334D14D11E9}" type="pres">
      <dgm:prSet presAssocID="{5FCAA377-F898-4030-9D9D-6598FE4A14A7}" presName="spacer" presStyleCnt="0"/>
      <dgm:spPr/>
    </dgm:pt>
    <dgm:pt modelId="{DB9D535E-F15D-4B6D-BDCF-8CB28D82D629}" type="pres">
      <dgm:prSet presAssocID="{116959FB-FFC9-472C-8E5E-57DB5E35E43A}" presName="parentText" presStyleLbl="node1" presStyleIdx="6" presStyleCnt="7">
        <dgm:presLayoutVars>
          <dgm:chMax val="0"/>
          <dgm:bulletEnabled val="1"/>
        </dgm:presLayoutVars>
      </dgm:prSet>
      <dgm:spPr/>
    </dgm:pt>
  </dgm:ptLst>
  <dgm:cxnLst>
    <dgm:cxn modelId="{B4587B03-714D-469A-A61B-625D15E856C6}" type="presOf" srcId="{288A0420-174E-461B-931A-801065EF639D}" destId="{6EC74BCB-019C-4D9C-B01F-784D0692DD54}" srcOrd="0" destOrd="0" presId="urn:microsoft.com/office/officeart/2005/8/layout/vList2"/>
    <dgm:cxn modelId="{4D1FCA13-0313-4ECA-A75D-8ECAAF041DA9}" srcId="{96AA4353-3628-43BA-AB7C-8695C6613D73}" destId="{65459808-D3DD-4272-8027-193F7CA46BE3}" srcOrd="0" destOrd="0" parTransId="{61A6BBDE-22B1-47BE-B35E-57119719F6A1}" sibTransId="{F4E15642-AF01-45B4-934A-480AE166F841}"/>
    <dgm:cxn modelId="{382A5F33-325E-4E1A-8429-26C01936F287}" type="presOf" srcId="{96AA4353-3628-43BA-AB7C-8695C6613D73}" destId="{2A88ABB8-4CC7-4CEF-B92B-C8F95E560540}" srcOrd="0" destOrd="0" presId="urn:microsoft.com/office/officeart/2005/8/layout/vList2"/>
    <dgm:cxn modelId="{35737B37-F3EA-438A-80B4-CD41946069D7}" srcId="{96AA4353-3628-43BA-AB7C-8695C6613D73}" destId="{4CD93DAA-4927-4CB7-BF39-DCD58087533B}" srcOrd="3" destOrd="0" parTransId="{9A1A8256-441E-42FA-ACD9-7C8CF52259CE}" sibTransId="{811EE290-02D6-4C2F-861B-4983F3DE6072}"/>
    <dgm:cxn modelId="{FF7CD365-DC50-4334-BD64-C5308D38CDCF}" srcId="{96AA4353-3628-43BA-AB7C-8695C6613D73}" destId="{67D74967-A386-4CF6-AB7D-6AC631FACFB6}" srcOrd="2" destOrd="0" parTransId="{08E43F36-8CB9-4AEE-9BEF-5F102BD6A1CA}" sibTransId="{CC478911-C744-4A7F-8DB8-B6CD59E71613}"/>
    <dgm:cxn modelId="{D3AF356D-B4C8-4B04-B060-C6324E9927CC}" srcId="{96AA4353-3628-43BA-AB7C-8695C6613D73}" destId="{86183F9A-0ACF-4C1B-8A65-8736BBB8903B}" srcOrd="5" destOrd="0" parTransId="{7E8216B9-BEA1-454C-8E65-42F197FFFF45}" sibTransId="{5FCAA377-F898-4030-9D9D-6598FE4A14A7}"/>
    <dgm:cxn modelId="{88198B59-74D2-4AE3-938F-C21DEEACE202}" srcId="{96AA4353-3628-43BA-AB7C-8695C6613D73}" destId="{288A0420-174E-461B-931A-801065EF639D}" srcOrd="1" destOrd="0" parTransId="{862E74F0-5C77-470D-BBB4-BAF108118ABF}" sibTransId="{1E421AB5-695A-4BA2-9E7E-9BA6A78B8857}"/>
    <dgm:cxn modelId="{60A42FA5-E64C-44BE-993A-05672099FA2E}" type="presOf" srcId="{65459808-D3DD-4272-8027-193F7CA46BE3}" destId="{64D2A60D-CD6B-429A-9AC9-A519D8780D76}" srcOrd="0" destOrd="0" presId="urn:microsoft.com/office/officeart/2005/8/layout/vList2"/>
    <dgm:cxn modelId="{18C7FCAB-0A3D-4537-9E30-0DE00C4F6EB3}" srcId="{96AA4353-3628-43BA-AB7C-8695C6613D73}" destId="{73ED4B8C-E6BD-4F6D-A7BA-657907647CF0}" srcOrd="4" destOrd="0" parTransId="{EFBD9074-8200-492E-8E46-009F253FC914}" sibTransId="{492AD551-DC37-4EF9-8E90-0FBC5F3BA212}"/>
    <dgm:cxn modelId="{E0F474B8-C697-4E32-AA99-4FBB576D5C83}" type="presOf" srcId="{86183F9A-0ACF-4C1B-8A65-8736BBB8903B}" destId="{EBD693A5-95D2-431C-9960-FA162D3EBF8C}" srcOrd="0" destOrd="0" presId="urn:microsoft.com/office/officeart/2005/8/layout/vList2"/>
    <dgm:cxn modelId="{1ED2E9B8-AB2C-461D-AEEC-A6EDFF18A49B}" type="presOf" srcId="{4CD93DAA-4927-4CB7-BF39-DCD58087533B}" destId="{A0D440AA-4228-4013-8C76-8F16C5C5CA80}" srcOrd="0" destOrd="0" presId="urn:microsoft.com/office/officeart/2005/8/layout/vList2"/>
    <dgm:cxn modelId="{30EB61BE-933E-45E0-9A1E-347896099E3E}" type="presOf" srcId="{67D74967-A386-4CF6-AB7D-6AC631FACFB6}" destId="{3C85D0E0-AD65-4998-8EE8-B8F0852AAAD7}" srcOrd="0" destOrd="0" presId="urn:microsoft.com/office/officeart/2005/8/layout/vList2"/>
    <dgm:cxn modelId="{F65FEECF-9743-4B1E-8AA0-873D331EAB5B}" srcId="{96AA4353-3628-43BA-AB7C-8695C6613D73}" destId="{116959FB-FFC9-472C-8E5E-57DB5E35E43A}" srcOrd="6" destOrd="0" parTransId="{FEB34129-F9A9-4830-9793-25A0E2354FAB}" sibTransId="{2F02193F-6DB6-4933-81FE-8B93AD35E6B0}"/>
    <dgm:cxn modelId="{E0169DD8-A4EA-4DF3-98BD-94272721E64D}" type="presOf" srcId="{116959FB-FFC9-472C-8E5E-57DB5E35E43A}" destId="{DB9D535E-F15D-4B6D-BDCF-8CB28D82D629}" srcOrd="0" destOrd="0" presId="urn:microsoft.com/office/officeart/2005/8/layout/vList2"/>
    <dgm:cxn modelId="{3C5C84FB-7D1A-45A2-9D45-73779C53BB91}" type="presOf" srcId="{73ED4B8C-E6BD-4F6D-A7BA-657907647CF0}" destId="{1702B8F1-0AE0-43BB-B068-48D23A6BD2D6}" srcOrd="0" destOrd="0" presId="urn:microsoft.com/office/officeart/2005/8/layout/vList2"/>
    <dgm:cxn modelId="{C1390CED-801C-4787-8E2B-2F60A780952F}" type="presParOf" srcId="{2A88ABB8-4CC7-4CEF-B92B-C8F95E560540}" destId="{64D2A60D-CD6B-429A-9AC9-A519D8780D76}" srcOrd="0" destOrd="0" presId="urn:microsoft.com/office/officeart/2005/8/layout/vList2"/>
    <dgm:cxn modelId="{6CB36A07-899C-4740-8251-677E6517F4AA}" type="presParOf" srcId="{2A88ABB8-4CC7-4CEF-B92B-C8F95E560540}" destId="{8BD33979-2598-4B0E-858D-E8095C525F6A}" srcOrd="1" destOrd="0" presId="urn:microsoft.com/office/officeart/2005/8/layout/vList2"/>
    <dgm:cxn modelId="{2F52F9E8-676A-4B12-B9AC-DF8EBCE6EF89}" type="presParOf" srcId="{2A88ABB8-4CC7-4CEF-B92B-C8F95E560540}" destId="{6EC74BCB-019C-4D9C-B01F-784D0692DD54}" srcOrd="2" destOrd="0" presId="urn:microsoft.com/office/officeart/2005/8/layout/vList2"/>
    <dgm:cxn modelId="{C320B617-DA41-4194-978E-977B608E4CA4}" type="presParOf" srcId="{2A88ABB8-4CC7-4CEF-B92B-C8F95E560540}" destId="{672A70E7-0A48-424A-9F47-9A55B760B7F3}" srcOrd="3" destOrd="0" presId="urn:microsoft.com/office/officeart/2005/8/layout/vList2"/>
    <dgm:cxn modelId="{D2E961CC-EBFE-492F-85B0-521D371830EB}" type="presParOf" srcId="{2A88ABB8-4CC7-4CEF-B92B-C8F95E560540}" destId="{3C85D0E0-AD65-4998-8EE8-B8F0852AAAD7}" srcOrd="4" destOrd="0" presId="urn:microsoft.com/office/officeart/2005/8/layout/vList2"/>
    <dgm:cxn modelId="{AB9F1180-AE8E-440C-8297-E0100951546C}" type="presParOf" srcId="{2A88ABB8-4CC7-4CEF-B92B-C8F95E560540}" destId="{39F251E9-363F-4FE6-8DD3-1D19526A0717}" srcOrd="5" destOrd="0" presId="urn:microsoft.com/office/officeart/2005/8/layout/vList2"/>
    <dgm:cxn modelId="{6E244503-222A-4898-BB3C-8ECE11E087F1}" type="presParOf" srcId="{2A88ABB8-4CC7-4CEF-B92B-C8F95E560540}" destId="{A0D440AA-4228-4013-8C76-8F16C5C5CA80}" srcOrd="6" destOrd="0" presId="urn:microsoft.com/office/officeart/2005/8/layout/vList2"/>
    <dgm:cxn modelId="{974BE666-0FCC-42B5-BB34-217696E3AF96}" type="presParOf" srcId="{2A88ABB8-4CC7-4CEF-B92B-C8F95E560540}" destId="{0917609A-813F-4A5F-AFF2-B9566B9B4E1F}" srcOrd="7" destOrd="0" presId="urn:microsoft.com/office/officeart/2005/8/layout/vList2"/>
    <dgm:cxn modelId="{5323F2FC-9114-400D-9970-3AC4163E8941}" type="presParOf" srcId="{2A88ABB8-4CC7-4CEF-B92B-C8F95E560540}" destId="{1702B8F1-0AE0-43BB-B068-48D23A6BD2D6}" srcOrd="8" destOrd="0" presId="urn:microsoft.com/office/officeart/2005/8/layout/vList2"/>
    <dgm:cxn modelId="{FA0BAF8F-3FAF-4A3F-ADF2-2CFC85989AB9}" type="presParOf" srcId="{2A88ABB8-4CC7-4CEF-B92B-C8F95E560540}" destId="{DE7748DE-14A1-4FD1-94BF-E0E04F936DD0}" srcOrd="9" destOrd="0" presId="urn:microsoft.com/office/officeart/2005/8/layout/vList2"/>
    <dgm:cxn modelId="{06A9834F-1DBA-4A6E-97E3-4BE420DFE81D}" type="presParOf" srcId="{2A88ABB8-4CC7-4CEF-B92B-C8F95E560540}" destId="{EBD693A5-95D2-431C-9960-FA162D3EBF8C}" srcOrd="10" destOrd="0" presId="urn:microsoft.com/office/officeart/2005/8/layout/vList2"/>
    <dgm:cxn modelId="{5A9C9818-9593-49A1-B104-A046A29637D9}" type="presParOf" srcId="{2A88ABB8-4CC7-4CEF-B92B-C8F95E560540}" destId="{A429FE38-B7B7-431F-8959-7334D14D11E9}" srcOrd="11" destOrd="0" presId="urn:microsoft.com/office/officeart/2005/8/layout/vList2"/>
    <dgm:cxn modelId="{54BAC9C0-47DE-47C2-A31D-08097684CC39}" type="presParOf" srcId="{2A88ABB8-4CC7-4CEF-B92B-C8F95E560540}" destId="{DB9D535E-F15D-4B6D-BDCF-8CB28D82D629}"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523B303-49FB-4814-B011-DC4FEC2D6EC1}"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092FFEFB-4759-4494-95C9-FB639138FC83}">
      <dgm:prSet/>
      <dgm:spPr/>
      <dgm:t>
        <a:bodyPr/>
        <a:lstStyle/>
        <a:p>
          <a:r>
            <a:rPr lang="en-US"/>
            <a:t>The primary consumers of Delta Hotels are; business travellers, leisure travellers</a:t>
          </a:r>
        </a:p>
      </dgm:t>
    </dgm:pt>
    <dgm:pt modelId="{C2522A0E-9AA1-4BF7-9406-386EF0EA549C}" type="parTrans" cxnId="{BA7245AE-8405-4D4E-AD84-EFDB001658C5}">
      <dgm:prSet/>
      <dgm:spPr/>
      <dgm:t>
        <a:bodyPr/>
        <a:lstStyle/>
        <a:p>
          <a:endParaRPr lang="en-US"/>
        </a:p>
      </dgm:t>
    </dgm:pt>
    <dgm:pt modelId="{CF020F08-36BB-4203-8F9F-BF21FFFB83E7}" type="sibTrans" cxnId="{BA7245AE-8405-4D4E-AD84-EFDB001658C5}">
      <dgm:prSet/>
      <dgm:spPr/>
      <dgm:t>
        <a:bodyPr/>
        <a:lstStyle/>
        <a:p>
          <a:endParaRPr lang="en-US"/>
        </a:p>
      </dgm:t>
    </dgm:pt>
    <dgm:pt modelId="{B34BAD24-35DB-4604-802F-B3530888F108}">
      <dgm:prSet/>
      <dgm:spPr/>
      <dgm:t>
        <a:bodyPr/>
        <a:lstStyle/>
        <a:p>
          <a:r>
            <a:rPr lang="en-US"/>
            <a:t>Business travellers, who often stay at Delta Hotels during business trips</a:t>
          </a:r>
        </a:p>
      </dgm:t>
    </dgm:pt>
    <dgm:pt modelId="{42B82000-E533-4136-A92B-E24140FC809D}" type="parTrans" cxnId="{E2552BB8-0D05-40D4-B4C0-A843ED30E1AD}">
      <dgm:prSet/>
      <dgm:spPr/>
      <dgm:t>
        <a:bodyPr/>
        <a:lstStyle/>
        <a:p>
          <a:endParaRPr lang="en-US"/>
        </a:p>
      </dgm:t>
    </dgm:pt>
    <dgm:pt modelId="{A63D18AC-F1A8-482A-9C38-7408C038C6D5}" type="sibTrans" cxnId="{E2552BB8-0D05-40D4-B4C0-A843ED30E1AD}">
      <dgm:prSet/>
      <dgm:spPr/>
      <dgm:t>
        <a:bodyPr/>
        <a:lstStyle/>
        <a:p>
          <a:endParaRPr lang="en-US"/>
        </a:p>
      </dgm:t>
    </dgm:pt>
    <dgm:pt modelId="{BD1F4BF9-AB7E-4A8F-B03C-76228C8EDF8E}">
      <dgm:prSet/>
      <dgm:spPr/>
      <dgm:t>
        <a:bodyPr/>
        <a:lstStyle/>
        <a:p>
          <a:r>
            <a:rPr lang="en-US"/>
            <a:t>Leisure travellers choose Delta Hotels due to its excellent reputation</a:t>
          </a:r>
        </a:p>
      </dgm:t>
    </dgm:pt>
    <dgm:pt modelId="{2BF4E07D-EAD9-4D5E-85DE-07DF2B372881}" type="parTrans" cxnId="{82223386-5EA1-48F7-A4E5-8021A3602A43}">
      <dgm:prSet/>
      <dgm:spPr/>
      <dgm:t>
        <a:bodyPr/>
        <a:lstStyle/>
        <a:p>
          <a:endParaRPr lang="en-US"/>
        </a:p>
      </dgm:t>
    </dgm:pt>
    <dgm:pt modelId="{2482C406-D863-45CB-97B4-2902D2ADC84C}" type="sibTrans" cxnId="{82223386-5EA1-48F7-A4E5-8021A3602A43}">
      <dgm:prSet/>
      <dgm:spPr/>
      <dgm:t>
        <a:bodyPr/>
        <a:lstStyle/>
        <a:p>
          <a:endParaRPr lang="en-US"/>
        </a:p>
      </dgm:t>
    </dgm:pt>
    <dgm:pt modelId="{50F99676-3718-4E0C-97A9-B12F224CC0D6}">
      <dgm:prSet/>
      <dgm:spPr/>
      <dgm:t>
        <a:bodyPr/>
        <a:lstStyle/>
        <a:p>
          <a:r>
            <a:rPr lang="en-US"/>
            <a:t>The wedding planners also chose the hotel chain for its luxurious settings </a:t>
          </a:r>
        </a:p>
      </dgm:t>
    </dgm:pt>
    <dgm:pt modelId="{564F1ABE-54BB-4DA9-9556-88F8017B1D1F}" type="parTrans" cxnId="{F7BFDC30-2813-4DA3-8961-4F78DD092DF5}">
      <dgm:prSet/>
      <dgm:spPr/>
      <dgm:t>
        <a:bodyPr/>
        <a:lstStyle/>
        <a:p>
          <a:endParaRPr lang="en-US"/>
        </a:p>
      </dgm:t>
    </dgm:pt>
    <dgm:pt modelId="{1FFE4F2E-6832-4CCA-8648-837179CB7762}" type="sibTrans" cxnId="{F7BFDC30-2813-4DA3-8961-4F78DD092DF5}">
      <dgm:prSet/>
      <dgm:spPr/>
      <dgm:t>
        <a:bodyPr/>
        <a:lstStyle/>
        <a:p>
          <a:endParaRPr lang="en-US"/>
        </a:p>
      </dgm:t>
    </dgm:pt>
    <dgm:pt modelId="{D70351DC-95FF-48BA-87AE-DFDD74399B46}">
      <dgm:prSet/>
      <dgm:spPr/>
      <dgm:t>
        <a:bodyPr/>
        <a:lstStyle/>
        <a:p>
          <a:r>
            <a:rPr lang="en-US"/>
            <a:t>Families also choose Delta Hotels for its family-friendly atmosphere and amenities</a:t>
          </a:r>
        </a:p>
      </dgm:t>
    </dgm:pt>
    <dgm:pt modelId="{726E97E9-C815-402B-8D7D-3B71BC921433}" type="parTrans" cxnId="{56B17975-CCFB-4086-832D-AEB011FA2EEA}">
      <dgm:prSet/>
      <dgm:spPr/>
      <dgm:t>
        <a:bodyPr/>
        <a:lstStyle/>
        <a:p>
          <a:endParaRPr lang="en-US"/>
        </a:p>
      </dgm:t>
    </dgm:pt>
    <dgm:pt modelId="{1B7A6C8C-8731-4D8E-BE10-B1A9B0663701}" type="sibTrans" cxnId="{56B17975-CCFB-4086-832D-AEB011FA2EEA}">
      <dgm:prSet/>
      <dgm:spPr/>
      <dgm:t>
        <a:bodyPr/>
        <a:lstStyle/>
        <a:p>
          <a:endParaRPr lang="en-US"/>
        </a:p>
      </dgm:t>
    </dgm:pt>
    <dgm:pt modelId="{817658A3-2BD5-439F-8B84-CB9C52BE5A93}" type="pres">
      <dgm:prSet presAssocID="{C523B303-49FB-4814-B011-DC4FEC2D6EC1}" presName="diagram" presStyleCnt="0">
        <dgm:presLayoutVars>
          <dgm:dir/>
          <dgm:resizeHandles val="exact"/>
        </dgm:presLayoutVars>
      </dgm:prSet>
      <dgm:spPr/>
    </dgm:pt>
    <dgm:pt modelId="{F5035C9D-2591-45C9-81D2-8E3AD5677293}" type="pres">
      <dgm:prSet presAssocID="{092FFEFB-4759-4494-95C9-FB639138FC83}" presName="node" presStyleLbl="node1" presStyleIdx="0" presStyleCnt="5">
        <dgm:presLayoutVars>
          <dgm:bulletEnabled val="1"/>
        </dgm:presLayoutVars>
      </dgm:prSet>
      <dgm:spPr/>
    </dgm:pt>
    <dgm:pt modelId="{B34280C7-C491-4ED6-9C38-3E6EE7EEA0AF}" type="pres">
      <dgm:prSet presAssocID="{CF020F08-36BB-4203-8F9F-BF21FFFB83E7}" presName="sibTrans" presStyleCnt="0"/>
      <dgm:spPr/>
    </dgm:pt>
    <dgm:pt modelId="{FDA869BC-54B1-41B9-8700-7201E33C23C2}" type="pres">
      <dgm:prSet presAssocID="{B34BAD24-35DB-4604-802F-B3530888F108}" presName="node" presStyleLbl="node1" presStyleIdx="1" presStyleCnt="5">
        <dgm:presLayoutVars>
          <dgm:bulletEnabled val="1"/>
        </dgm:presLayoutVars>
      </dgm:prSet>
      <dgm:spPr/>
    </dgm:pt>
    <dgm:pt modelId="{F2C9AE95-B6EE-4CA8-91EA-7A4C36D445C7}" type="pres">
      <dgm:prSet presAssocID="{A63D18AC-F1A8-482A-9C38-7408C038C6D5}" presName="sibTrans" presStyleCnt="0"/>
      <dgm:spPr/>
    </dgm:pt>
    <dgm:pt modelId="{75E0AEBD-AE3E-42DE-8967-EDB992F9D14E}" type="pres">
      <dgm:prSet presAssocID="{BD1F4BF9-AB7E-4A8F-B03C-76228C8EDF8E}" presName="node" presStyleLbl="node1" presStyleIdx="2" presStyleCnt="5">
        <dgm:presLayoutVars>
          <dgm:bulletEnabled val="1"/>
        </dgm:presLayoutVars>
      </dgm:prSet>
      <dgm:spPr/>
    </dgm:pt>
    <dgm:pt modelId="{490F2825-1F85-49FC-91AF-98A8331F34C9}" type="pres">
      <dgm:prSet presAssocID="{2482C406-D863-45CB-97B4-2902D2ADC84C}" presName="sibTrans" presStyleCnt="0"/>
      <dgm:spPr/>
    </dgm:pt>
    <dgm:pt modelId="{937FF9B5-332D-481D-A31C-5E69B3E9134E}" type="pres">
      <dgm:prSet presAssocID="{50F99676-3718-4E0C-97A9-B12F224CC0D6}" presName="node" presStyleLbl="node1" presStyleIdx="3" presStyleCnt="5">
        <dgm:presLayoutVars>
          <dgm:bulletEnabled val="1"/>
        </dgm:presLayoutVars>
      </dgm:prSet>
      <dgm:spPr/>
    </dgm:pt>
    <dgm:pt modelId="{EDF16C6E-C12C-4A84-8763-63215D738DE4}" type="pres">
      <dgm:prSet presAssocID="{1FFE4F2E-6832-4CCA-8648-837179CB7762}" presName="sibTrans" presStyleCnt="0"/>
      <dgm:spPr/>
    </dgm:pt>
    <dgm:pt modelId="{355BAD96-AC53-4742-8E28-2D44E15C05BC}" type="pres">
      <dgm:prSet presAssocID="{D70351DC-95FF-48BA-87AE-DFDD74399B46}" presName="node" presStyleLbl="node1" presStyleIdx="4" presStyleCnt="5">
        <dgm:presLayoutVars>
          <dgm:bulletEnabled val="1"/>
        </dgm:presLayoutVars>
      </dgm:prSet>
      <dgm:spPr/>
    </dgm:pt>
  </dgm:ptLst>
  <dgm:cxnLst>
    <dgm:cxn modelId="{E0AC4B11-5BDB-4F0B-A281-95E05FE514BE}" type="presOf" srcId="{D70351DC-95FF-48BA-87AE-DFDD74399B46}" destId="{355BAD96-AC53-4742-8E28-2D44E15C05BC}" srcOrd="0" destOrd="0" presId="urn:microsoft.com/office/officeart/2005/8/layout/default"/>
    <dgm:cxn modelId="{F7BFDC30-2813-4DA3-8961-4F78DD092DF5}" srcId="{C523B303-49FB-4814-B011-DC4FEC2D6EC1}" destId="{50F99676-3718-4E0C-97A9-B12F224CC0D6}" srcOrd="3" destOrd="0" parTransId="{564F1ABE-54BB-4DA9-9556-88F8017B1D1F}" sibTransId="{1FFE4F2E-6832-4CCA-8648-837179CB7762}"/>
    <dgm:cxn modelId="{13AA7F49-AC4A-4BD9-9965-391CA2E20508}" type="presOf" srcId="{BD1F4BF9-AB7E-4A8F-B03C-76228C8EDF8E}" destId="{75E0AEBD-AE3E-42DE-8967-EDB992F9D14E}" srcOrd="0" destOrd="0" presId="urn:microsoft.com/office/officeart/2005/8/layout/default"/>
    <dgm:cxn modelId="{56B17975-CCFB-4086-832D-AEB011FA2EEA}" srcId="{C523B303-49FB-4814-B011-DC4FEC2D6EC1}" destId="{D70351DC-95FF-48BA-87AE-DFDD74399B46}" srcOrd="4" destOrd="0" parTransId="{726E97E9-C815-402B-8D7D-3B71BC921433}" sibTransId="{1B7A6C8C-8731-4D8E-BE10-B1A9B0663701}"/>
    <dgm:cxn modelId="{82223386-5EA1-48F7-A4E5-8021A3602A43}" srcId="{C523B303-49FB-4814-B011-DC4FEC2D6EC1}" destId="{BD1F4BF9-AB7E-4A8F-B03C-76228C8EDF8E}" srcOrd="2" destOrd="0" parTransId="{2BF4E07D-EAD9-4D5E-85DE-07DF2B372881}" sibTransId="{2482C406-D863-45CB-97B4-2902D2ADC84C}"/>
    <dgm:cxn modelId="{BA7245AE-8405-4D4E-AD84-EFDB001658C5}" srcId="{C523B303-49FB-4814-B011-DC4FEC2D6EC1}" destId="{092FFEFB-4759-4494-95C9-FB639138FC83}" srcOrd="0" destOrd="0" parTransId="{C2522A0E-9AA1-4BF7-9406-386EF0EA549C}" sibTransId="{CF020F08-36BB-4203-8F9F-BF21FFFB83E7}"/>
    <dgm:cxn modelId="{E2552BB8-0D05-40D4-B4C0-A843ED30E1AD}" srcId="{C523B303-49FB-4814-B011-DC4FEC2D6EC1}" destId="{B34BAD24-35DB-4604-802F-B3530888F108}" srcOrd="1" destOrd="0" parTransId="{42B82000-E533-4136-A92B-E24140FC809D}" sibTransId="{A63D18AC-F1A8-482A-9C38-7408C038C6D5}"/>
    <dgm:cxn modelId="{A27E23BD-2719-40C3-AF9B-6ED227F6B8E2}" type="presOf" srcId="{092FFEFB-4759-4494-95C9-FB639138FC83}" destId="{F5035C9D-2591-45C9-81D2-8E3AD5677293}" srcOrd="0" destOrd="0" presId="urn:microsoft.com/office/officeart/2005/8/layout/default"/>
    <dgm:cxn modelId="{E1CA9FBD-AA11-4140-8338-32090BC45FA5}" type="presOf" srcId="{50F99676-3718-4E0C-97A9-B12F224CC0D6}" destId="{937FF9B5-332D-481D-A31C-5E69B3E9134E}" srcOrd="0" destOrd="0" presId="urn:microsoft.com/office/officeart/2005/8/layout/default"/>
    <dgm:cxn modelId="{8ADD99FB-5D69-4E2B-9626-921AC617783F}" type="presOf" srcId="{C523B303-49FB-4814-B011-DC4FEC2D6EC1}" destId="{817658A3-2BD5-439F-8B84-CB9C52BE5A93}" srcOrd="0" destOrd="0" presId="urn:microsoft.com/office/officeart/2005/8/layout/default"/>
    <dgm:cxn modelId="{FEE2C8FE-DC10-4898-862E-89B4F91F0E68}" type="presOf" srcId="{B34BAD24-35DB-4604-802F-B3530888F108}" destId="{FDA869BC-54B1-41B9-8700-7201E33C23C2}" srcOrd="0" destOrd="0" presId="urn:microsoft.com/office/officeart/2005/8/layout/default"/>
    <dgm:cxn modelId="{0C25BD3C-9D22-4B5B-9DC5-D0C17E045B0B}" type="presParOf" srcId="{817658A3-2BD5-439F-8B84-CB9C52BE5A93}" destId="{F5035C9D-2591-45C9-81D2-8E3AD5677293}" srcOrd="0" destOrd="0" presId="urn:microsoft.com/office/officeart/2005/8/layout/default"/>
    <dgm:cxn modelId="{6ECB406A-5211-49BC-B29A-E73E441558B9}" type="presParOf" srcId="{817658A3-2BD5-439F-8B84-CB9C52BE5A93}" destId="{B34280C7-C491-4ED6-9C38-3E6EE7EEA0AF}" srcOrd="1" destOrd="0" presId="urn:microsoft.com/office/officeart/2005/8/layout/default"/>
    <dgm:cxn modelId="{013A9055-68A9-4A94-9F9D-62A15B51899E}" type="presParOf" srcId="{817658A3-2BD5-439F-8B84-CB9C52BE5A93}" destId="{FDA869BC-54B1-41B9-8700-7201E33C23C2}" srcOrd="2" destOrd="0" presId="urn:microsoft.com/office/officeart/2005/8/layout/default"/>
    <dgm:cxn modelId="{29730A85-DBB1-4EAC-B939-DFF55869C9AA}" type="presParOf" srcId="{817658A3-2BD5-439F-8B84-CB9C52BE5A93}" destId="{F2C9AE95-B6EE-4CA8-91EA-7A4C36D445C7}" srcOrd="3" destOrd="0" presId="urn:microsoft.com/office/officeart/2005/8/layout/default"/>
    <dgm:cxn modelId="{6840BBD7-F0E1-42D9-B939-5B6C4CF5376B}" type="presParOf" srcId="{817658A3-2BD5-439F-8B84-CB9C52BE5A93}" destId="{75E0AEBD-AE3E-42DE-8967-EDB992F9D14E}" srcOrd="4" destOrd="0" presId="urn:microsoft.com/office/officeart/2005/8/layout/default"/>
    <dgm:cxn modelId="{F166D0ED-7BC8-48E2-BA4A-6CE8EFD39B79}" type="presParOf" srcId="{817658A3-2BD5-439F-8B84-CB9C52BE5A93}" destId="{490F2825-1F85-49FC-91AF-98A8331F34C9}" srcOrd="5" destOrd="0" presId="urn:microsoft.com/office/officeart/2005/8/layout/default"/>
    <dgm:cxn modelId="{4BA82BA1-2604-4101-84F3-ACD6A3161E7B}" type="presParOf" srcId="{817658A3-2BD5-439F-8B84-CB9C52BE5A93}" destId="{937FF9B5-332D-481D-A31C-5E69B3E9134E}" srcOrd="6" destOrd="0" presId="urn:microsoft.com/office/officeart/2005/8/layout/default"/>
    <dgm:cxn modelId="{BD2BAE11-2BB0-4915-B9C1-0115612559CA}" type="presParOf" srcId="{817658A3-2BD5-439F-8B84-CB9C52BE5A93}" destId="{EDF16C6E-C12C-4A84-8763-63215D738DE4}" srcOrd="7" destOrd="0" presId="urn:microsoft.com/office/officeart/2005/8/layout/default"/>
    <dgm:cxn modelId="{0B48B4C9-7C4A-4DF0-8778-724D5FCAE0F6}" type="presParOf" srcId="{817658A3-2BD5-439F-8B84-CB9C52BE5A93}" destId="{355BAD96-AC53-4742-8E28-2D44E15C05BC}"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82152A1-882E-4B47-8932-E1B6C07AB30B}"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F542829A-B0D4-40F9-8100-7E95E9150EAC}">
      <dgm:prSet/>
      <dgm:spPr/>
      <dgm:t>
        <a:bodyPr/>
        <a:lstStyle/>
        <a:p>
          <a:r>
            <a:rPr lang="en-US"/>
            <a:t>Guest services play a critical role in the hospitality industry</a:t>
          </a:r>
        </a:p>
      </dgm:t>
    </dgm:pt>
    <dgm:pt modelId="{06F74EF9-5CFA-4DFB-8E42-F66CB325EED7}" type="parTrans" cxnId="{646CCE44-1317-4AC3-BD98-B309C58490DB}">
      <dgm:prSet/>
      <dgm:spPr/>
      <dgm:t>
        <a:bodyPr/>
        <a:lstStyle/>
        <a:p>
          <a:endParaRPr lang="en-US"/>
        </a:p>
      </dgm:t>
    </dgm:pt>
    <dgm:pt modelId="{088617F2-FD9C-47DB-BEA3-0CC9D0CCD46D}" type="sibTrans" cxnId="{646CCE44-1317-4AC3-BD98-B309C58490DB}">
      <dgm:prSet/>
      <dgm:spPr/>
      <dgm:t>
        <a:bodyPr/>
        <a:lstStyle/>
        <a:p>
          <a:endParaRPr lang="en-US"/>
        </a:p>
      </dgm:t>
    </dgm:pt>
    <dgm:pt modelId="{FF6581DD-59E6-47A5-AB81-576B4DF7FAD5}">
      <dgm:prSet/>
      <dgm:spPr/>
      <dgm:t>
        <a:bodyPr/>
        <a:lstStyle/>
        <a:p>
          <a:r>
            <a:rPr lang="en-US"/>
            <a:t>The primary function of guest services is to ensure guests have a pleasant experience </a:t>
          </a:r>
        </a:p>
      </dgm:t>
    </dgm:pt>
    <dgm:pt modelId="{7E9F4DE7-0D04-4738-94F5-FF9113EABBB1}" type="parTrans" cxnId="{27D8D4AE-FC0E-45F9-BA92-4101DBA3EA34}">
      <dgm:prSet/>
      <dgm:spPr/>
      <dgm:t>
        <a:bodyPr/>
        <a:lstStyle/>
        <a:p>
          <a:endParaRPr lang="en-US"/>
        </a:p>
      </dgm:t>
    </dgm:pt>
    <dgm:pt modelId="{EE69EFD5-4A54-4089-A864-D45818C09D8A}" type="sibTrans" cxnId="{27D8D4AE-FC0E-45F9-BA92-4101DBA3EA34}">
      <dgm:prSet/>
      <dgm:spPr/>
      <dgm:t>
        <a:bodyPr/>
        <a:lstStyle/>
        <a:p>
          <a:endParaRPr lang="en-US"/>
        </a:p>
      </dgm:t>
    </dgm:pt>
    <dgm:pt modelId="{9A536076-69FA-4C41-96E9-5A5C0E274E90}">
      <dgm:prSet/>
      <dgm:spPr/>
      <dgm:t>
        <a:bodyPr/>
        <a:lstStyle/>
        <a:p>
          <a:r>
            <a:rPr lang="en-US"/>
            <a:t>The role of guest services is to handle any complaints or requests from guests</a:t>
          </a:r>
        </a:p>
      </dgm:t>
    </dgm:pt>
    <dgm:pt modelId="{A2974C0F-8BF6-49DF-85C6-B0849FE153C4}" type="parTrans" cxnId="{73F5020D-CCA9-4E7B-B18F-AD42AA1C7204}">
      <dgm:prSet/>
      <dgm:spPr/>
      <dgm:t>
        <a:bodyPr/>
        <a:lstStyle/>
        <a:p>
          <a:endParaRPr lang="en-US"/>
        </a:p>
      </dgm:t>
    </dgm:pt>
    <dgm:pt modelId="{5F0C193F-7806-47BD-A9A5-DCB8FE1C0297}" type="sibTrans" cxnId="{73F5020D-CCA9-4E7B-B18F-AD42AA1C7204}">
      <dgm:prSet/>
      <dgm:spPr/>
      <dgm:t>
        <a:bodyPr/>
        <a:lstStyle/>
        <a:p>
          <a:endParaRPr lang="en-US"/>
        </a:p>
      </dgm:t>
    </dgm:pt>
    <dgm:pt modelId="{F4AC1CBB-A858-4140-8A2C-40F27EE664AA}">
      <dgm:prSet/>
      <dgm:spPr/>
      <dgm:t>
        <a:bodyPr/>
        <a:lstStyle/>
        <a:p>
          <a:r>
            <a:rPr lang="en-US"/>
            <a:t>The hotel's guest services are prepared to handle emergencies</a:t>
          </a:r>
        </a:p>
      </dgm:t>
    </dgm:pt>
    <dgm:pt modelId="{7542274F-1F4D-4875-BE33-E43400BD0D84}" type="parTrans" cxnId="{D6A7BB64-DE4C-4CA1-BE32-138398899290}">
      <dgm:prSet/>
      <dgm:spPr/>
      <dgm:t>
        <a:bodyPr/>
        <a:lstStyle/>
        <a:p>
          <a:endParaRPr lang="en-US"/>
        </a:p>
      </dgm:t>
    </dgm:pt>
    <dgm:pt modelId="{E9847854-A141-4C77-BAD1-DF0F8004DE3D}" type="sibTrans" cxnId="{D6A7BB64-DE4C-4CA1-BE32-138398899290}">
      <dgm:prSet/>
      <dgm:spPr/>
      <dgm:t>
        <a:bodyPr/>
        <a:lstStyle/>
        <a:p>
          <a:endParaRPr lang="en-US"/>
        </a:p>
      </dgm:t>
    </dgm:pt>
    <dgm:pt modelId="{30CD782B-FBF7-4B43-A1D4-24335E175153}">
      <dgm:prSet/>
      <dgm:spPr/>
      <dgm:t>
        <a:bodyPr/>
        <a:lstStyle/>
        <a:p>
          <a:r>
            <a:rPr lang="en-US"/>
            <a:t>Moreover, the staff of Guest services are knowledgeable about the various amenities and services </a:t>
          </a:r>
        </a:p>
      </dgm:t>
    </dgm:pt>
    <dgm:pt modelId="{430C1492-D801-4597-9573-805C2C7DA708}" type="parTrans" cxnId="{9B7F4C86-9E62-4DAB-B3E1-98B6E9D51BA0}">
      <dgm:prSet/>
      <dgm:spPr/>
      <dgm:t>
        <a:bodyPr/>
        <a:lstStyle/>
        <a:p>
          <a:endParaRPr lang="en-US"/>
        </a:p>
      </dgm:t>
    </dgm:pt>
    <dgm:pt modelId="{F70E0805-BE7B-4CBB-A9D3-7C8BF834EA13}" type="sibTrans" cxnId="{9B7F4C86-9E62-4DAB-B3E1-98B6E9D51BA0}">
      <dgm:prSet/>
      <dgm:spPr/>
      <dgm:t>
        <a:bodyPr/>
        <a:lstStyle/>
        <a:p>
          <a:endParaRPr lang="en-US"/>
        </a:p>
      </dgm:t>
    </dgm:pt>
    <dgm:pt modelId="{82C2B85D-DB7A-4F01-AF1A-96F94D076605}">
      <dgm:prSet/>
      <dgm:spPr/>
      <dgm:t>
        <a:bodyPr/>
        <a:lstStyle/>
        <a:p>
          <a:r>
            <a:rPr lang="en-US"/>
            <a:t>The staff of the Guest services of the hotel are knowledgeable about the local area </a:t>
          </a:r>
        </a:p>
      </dgm:t>
    </dgm:pt>
    <dgm:pt modelId="{83069225-D09B-4DED-9690-FE95CA28C608}" type="parTrans" cxnId="{435F1B93-144C-4159-BB40-062E87294FF8}">
      <dgm:prSet/>
      <dgm:spPr/>
      <dgm:t>
        <a:bodyPr/>
        <a:lstStyle/>
        <a:p>
          <a:endParaRPr lang="en-US"/>
        </a:p>
      </dgm:t>
    </dgm:pt>
    <dgm:pt modelId="{57A17D58-C054-4E35-A02E-8F08AF6E8D0B}" type="sibTrans" cxnId="{435F1B93-144C-4159-BB40-062E87294FF8}">
      <dgm:prSet/>
      <dgm:spPr/>
      <dgm:t>
        <a:bodyPr/>
        <a:lstStyle/>
        <a:p>
          <a:endParaRPr lang="en-US"/>
        </a:p>
      </dgm:t>
    </dgm:pt>
    <dgm:pt modelId="{B559A1AE-A9E7-4C85-AE41-BBFAFCED85CF}" type="pres">
      <dgm:prSet presAssocID="{982152A1-882E-4B47-8932-E1B6C07AB30B}" presName="linear" presStyleCnt="0">
        <dgm:presLayoutVars>
          <dgm:animLvl val="lvl"/>
          <dgm:resizeHandles val="exact"/>
        </dgm:presLayoutVars>
      </dgm:prSet>
      <dgm:spPr/>
    </dgm:pt>
    <dgm:pt modelId="{9449FD1D-C966-427D-AE01-BDA0CB971777}" type="pres">
      <dgm:prSet presAssocID="{F542829A-B0D4-40F9-8100-7E95E9150EAC}" presName="parentText" presStyleLbl="node1" presStyleIdx="0" presStyleCnt="6">
        <dgm:presLayoutVars>
          <dgm:chMax val="0"/>
          <dgm:bulletEnabled val="1"/>
        </dgm:presLayoutVars>
      </dgm:prSet>
      <dgm:spPr/>
    </dgm:pt>
    <dgm:pt modelId="{7EE658AB-F9DD-49A1-8779-A422671F21C3}" type="pres">
      <dgm:prSet presAssocID="{088617F2-FD9C-47DB-BEA3-0CC9D0CCD46D}" presName="spacer" presStyleCnt="0"/>
      <dgm:spPr/>
    </dgm:pt>
    <dgm:pt modelId="{7F3A20D3-77EC-4BEB-8505-FCE5A7382651}" type="pres">
      <dgm:prSet presAssocID="{FF6581DD-59E6-47A5-AB81-576B4DF7FAD5}" presName="parentText" presStyleLbl="node1" presStyleIdx="1" presStyleCnt="6">
        <dgm:presLayoutVars>
          <dgm:chMax val="0"/>
          <dgm:bulletEnabled val="1"/>
        </dgm:presLayoutVars>
      </dgm:prSet>
      <dgm:spPr/>
    </dgm:pt>
    <dgm:pt modelId="{03AC984E-9D52-41CC-A2D9-04E750E978C1}" type="pres">
      <dgm:prSet presAssocID="{EE69EFD5-4A54-4089-A864-D45818C09D8A}" presName="spacer" presStyleCnt="0"/>
      <dgm:spPr/>
    </dgm:pt>
    <dgm:pt modelId="{DCD9E619-DD5F-4995-ACE7-9B21C5327D7F}" type="pres">
      <dgm:prSet presAssocID="{9A536076-69FA-4C41-96E9-5A5C0E274E90}" presName="parentText" presStyleLbl="node1" presStyleIdx="2" presStyleCnt="6">
        <dgm:presLayoutVars>
          <dgm:chMax val="0"/>
          <dgm:bulletEnabled val="1"/>
        </dgm:presLayoutVars>
      </dgm:prSet>
      <dgm:spPr/>
    </dgm:pt>
    <dgm:pt modelId="{99F1E5C9-F3FA-4FDB-8E9F-C079AE0CE3CE}" type="pres">
      <dgm:prSet presAssocID="{5F0C193F-7806-47BD-A9A5-DCB8FE1C0297}" presName="spacer" presStyleCnt="0"/>
      <dgm:spPr/>
    </dgm:pt>
    <dgm:pt modelId="{897A5F29-E1BB-4DB0-8B38-9B6F51125559}" type="pres">
      <dgm:prSet presAssocID="{F4AC1CBB-A858-4140-8A2C-40F27EE664AA}" presName="parentText" presStyleLbl="node1" presStyleIdx="3" presStyleCnt="6">
        <dgm:presLayoutVars>
          <dgm:chMax val="0"/>
          <dgm:bulletEnabled val="1"/>
        </dgm:presLayoutVars>
      </dgm:prSet>
      <dgm:spPr/>
    </dgm:pt>
    <dgm:pt modelId="{EFEC0385-23F8-464A-B133-682E790D5F1B}" type="pres">
      <dgm:prSet presAssocID="{E9847854-A141-4C77-BAD1-DF0F8004DE3D}" presName="spacer" presStyleCnt="0"/>
      <dgm:spPr/>
    </dgm:pt>
    <dgm:pt modelId="{C7FA3F12-8350-48A3-86CC-71E1C696BBD4}" type="pres">
      <dgm:prSet presAssocID="{30CD782B-FBF7-4B43-A1D4-24335E175153}" presName="parentText" presStyleLbl="node1" presStyleIdx="4" presStyleCnt="6">
        <dgm:presLayoutVars>
          <dgm:chMax val="0"/>
          <dgm:bulletEnabled val="1"/>
        </dgm:presLayoutVars>
      </dgm:prSet>
      <dgm:spPr/>
    </dgm:pt>
    <dgm:pt modelId="{942C747B-F0B0-41E7-8B9E-EF2586A41CFA}" type="pres">
      <dgm:prSet presAssocID="{F70E0805-BE7B-4CBB-A9D3-7C8BF834EA13}" presName="spacer" presStyleCnt="0"/>
      <dgm:spPr/>
    </dgm:pt>
    <dgm:pt modelId="{CBE09E79-09CA-4672-9920-4A1ED40C6E3F}" type="pres">
      <dgm:prSet presAssocID="{82C2B85D-DB7A-4F01-AF1A-96F94D076605}" presName="parentText" presStyleLbl="node1" presStyleIdx="5" presStyleCnt="6">
        <dgm:presLayoutVars>
          <dgm:chMax val="0"/>
          <dgm:bulletEnabled val="1"/>
        </dgm:presLayoutVars>
      </dgm:prSet>
      <dgm:spPr/>
    </dgm:pt>
  </dgm:ptLst>
  <dgm:cxnLst>
    <dgm:cxn modelId="{73F5020D-CCA9-4E7B-B18F-AD42AA1C7204}" srcId="{982152A1-882E-4B47-8932-E1B6C07AB30B}" destId="{9A536076-69FA-4C41-96E9-5A5C0E274E90}" srcOrd="2" destOrd="0" parTransId="{A2974C0F-8BF6-49DF-85C6-B0849FE153C4}" sibTransId="{5F0C193F-7806-47BD-A9A5-DCB8FE1C0297}"/>
    <dgm:cxn modelId="{D14B7A5C-A450-4CF6-85FB-95E931757F0B}" type="presOf" srcId="{30CD782B-FBF7-4B43-A1D4-24335E175153}" destId="{C7FA3F12-8350-48A3-86CC-71E1C696BBD4}" srcOrd="0" destOrd="0" presId="urn:microsoft.com/office/officeart/2005/8/layout/vList2"/>
    <dgm:cxn modelId="{D6A7BB64-DE4C-4CA1-BE32-138398899290}" srcId="{982152A1-882E-4B47-8932-E1B6C07AB30B}" destId="{F4AC1CBB-A858-4140-8A2C-40F27EE664AA}" srcOrd="3" destOrd="0" parTransId="{7542274F-1F4D-4875-BE33-E43400BD0D84}" sibTransId="{E9847854-A141-4C77-BAD1-DF0F8004DE3D}"/>
    <dgm:cxn modelId="{646CCE44-1317-4AC3-BD98-B309C58490DB}" srcId="{982152A1-882E-4B47-8932-E1B6C07AB30B}" destId="{F542829A-B0D4-40F9-8100-7E95E9150EAC}" srcOrd="0" destOrd="0" parTransId="{06F74EF9-5CFA-4DFB-8E42-F66CB325EED7}" sibTransId="{088617F2-FD9C-47DB-BEA3-0CC9D0CCD46D}"/>
    <dgm:cxn modelId="{4A8FA646-2842-4E0B-9066-9F942141EE35}" type="presOf" srcId="{982152A1-882E-4B47-8932-E1B6C07AB30B}" destId="{B559A1AE-A9E7-4C85-AE41-BBFAFCED85CF}" srcOrd="0" destOrd="0" presId="urn:microsoft.com/office/officeart/2005/8/layout/vList2"/>
    <dgm:cxn modelId="{CE9D8780-AE76-42EF-8DCF-86BA6A3D4CC4}" type="presOf" srcId="{F4AC1CBB-A858-4140-8A2C-40F27EE664AA}" destId="{897A5F29-E1BB-4DB0-8B38-9B6F51125559}" srcOrd="0" destOrd="0" presId="urn:microsoft.com/office/officeart/2005/8/layout/vList2"/>
    <dgm:cxn modelId="{9B7F4C86-9E62-4DAB-B3E1-98B6E9D51BA0}" srcId="{982152A1-882E-4B47-8932-E1B6C07AB30B}" destId="{30CD782B-FBF7-4B43-A1D4-24335E175153}" srcOrd="4" destOrd="0" parTransId="{430C1492-D801-4597-9573-805C2C7DA708}" sibTransId="{F70E0805-BE7B-4CBB-A9D3-7C8BF834EA13}"/>
    <dgm:cxn modelId="{435F1B93-144C-4159-BB40-062E87294FF8}" srcId="{982152A1-882E-4B47-8932-E1B6C07AB30B}" destId="{82C2B85D-DB7A-4F01-AF1A-96F94D076605}" srcOrd="5" destOrd="0" parTransId="{83069225-D09B-4DED-9690-FE95CA28C608}" sibTransId="{57A17D58-C054-4E35-A02E-8F08AF6E8D0B}"/>
    <dgm:cxn modelId="{27D8D4AE-FC0E-45F9-BA92-4101DBA3EA34}" srcId="{982152A1-882E-4B47-8932-E1B6C07AB30B}" destId="{FF6581DD-59E6-47A5-AB81-576B4DF7FAD5}" srcOrd="1" destOrd="0" parTransId="{7E9F4DE7-0D04-4738-94F5-FF9113EABBB1}" sibTransId="{EE69EFD5-4A54-4089-A864-D45818C09D8A}"/>
    <dgm:cxn modelId="{1B739EBB-D552-4DFD-AD24-35BB9F22DFE8}" type="presOf" srcId="{82C2B85D-DB7A-4F01-AF1A-96F94D076605}" destId="{CBE09E79-09CA-4672-9920-4A1ED40C6E3F}" srcOrd="0" destOrd="0" presId="urn:microsoft.com/office/officeart/2005/8/layout/vList2"/>
    <dgm:cxn modelId="{ECF4B7E0-A80D-4868-9EAB-C578FC8817EC}" type="presOf" srcId="{FF6581DD-59E6-47A5-AB81-576B4DF7FAD5}" destId="{7F3A20D3-77EC-4BEB-8505-FCE5A7382651}" srcOrd="0" destOrd="0" presId="urn:microsoft.com/office/officeart/2005/8/layout/vList2"/>
    <dgm:cxn modelId="{CE4A9CED-FD8A-4E3D-879F-09D4F6C293A8}" type="presOf" srcId="{F542829A-B0D4-40F9-8100-7E95E9150EAC}" destId="{9449FD1D-C966-427D-AE01-BDA0CB971777}" srcOrd="0" destOrd="0" presId="urn:microsoft.com/office/officeart/2005/8/layout/vList2"/>
    <dgm:cxn modelId="{D5F270EE-D9B1-4FB4-A10A-21D8BAC9087D}" type="presOf" srcId="{9A536076-69FA-4C41-96E9-5A5C0E274E90}" destId="{DCD9E619-DD5F-4995-ACE7-9B21C5327D7F}" srcOrd="0" destOrd="0" presId="urn:microsoft.com/office/officeart/2005/8/layout/vList2"/>
    <dgm:cxn modelId="{B2F98853-2505-4D15-89F7-DF9108F0D5CB}" type="presParOf" srcId="{B559A1AE-A9E7-4C85-AE41-BBFAFCED85CF}" destId="{9449FD1D-C966-427D-AE01-BDA0CB971777}" srcOrd="0" destOrd="0" presId="urn:microsoft.com/office/officeart/2005/8/layout/vList2"/>
    <dgm:cxn modelId="{D451A7D5-AB7B-4446-B922-3E3238BB635A}" type="presParOf" srcId="{B559A1AE-A9E7-4C85-AE41-BBFAFCED85CF}" destId="{7EE658AB-F9DD-49A1-8779-A422671F21C3}" srcOrd="1" destOrd="0" presId="urn:microsoft.com/office/officeart/2005/8/layout/vList2"/>
    <dgm:cxn modelId="{80FF377C-CBE7-468D-AA66-C102ADFC6B28}" type="presParOf" srcId="{B559A1AE-A9E7-4C85-AE41-BBFAFCED85CF}" destId="{7F3A20D3-77EC-4BEB-8505-FCE5A7382651}" srcOrd="2" destOrd="0" presId="urn:microsoft.com/office/officeart/2005/8/layout/vList2"/>
    <dgm:cxn modelId="{308B1454-BB1A-434D-A568-DD1202EF5515}" type="presParOf" srcId="{B559A1AE-A9E7-4C85-AE41-BBFAFCED85CF}" destId="{03AC984E-9D52-41CC-A2D9-04E750E978C1}" srcOrd="3" destOrd="0" presId="urn:microsoft.com/office/officeart/2005/8/layout/vList2"/>
    <dgm:cxn modelId="{16029BB5-785C-42FC-9162-118BD02CA184}" type="presParOf" srcId="{B559A1AE-A9E7-4C85-AE41-BBFAFCED85CF}" destId="{DCD9E619-DD5F-4995-ACE7-9B21C5327D7F}" srcOrd="4" destOrd="0" presId="urn:microsoft.com/office/officeart/2005/8/layout/vList2"/>
    <dgm:cxn modelId="{5C7143AC-C349-4688-A57F-ADD0B3A50811}" type="presParOf" srcId="{B559A1AE-A9E7-4C85-AE41-BBFAFCED85CF}" destId="{99F1E5C9-F3FA-4FDB-8E9F-C079AE0CE3CE}" srcOrd="5" destOrd="0" presId="urn:microsoft.com/office/officeart/2005/8/layout/vList2"/>
    <dgm:cxn modelId="{B5A2AC3F-0E6C-47AF-8D63-FF17885E639E}" type="presParOf" srcId="{B559A1AE-A9E7-4C85-AE41-BBFAFCED85CF}" destId="{897A5F29-E1BB-4DB0-8B38-9B6F51125559}" srcOrd="6" destOrd="0" presId="urn:microsoft.com/office/officeart/2005/8/layout/vList2"/>
    <dgm:cxn modelId="{1DE8CF86-968F-4864-B1A2-91D651BDFA0F}" type="presParOf" srcId="{B559A1AE-A9E7-4C85-AE41-BBFAFCED85CF}" destId="{EFEC0385-23F8-464A-B133-682E790D5F1B}" srcOrd="7" destOrd="0" presId="urn:microsoft.com/office/officeart/2005/8/layout/vList2"/>
    <dgm:cxn modelId="{CC7B5EE2-DC8E-4091-ADD3-0EF38CE21F7A}" type="presParOf" srcId="{B559A1AE-A9E7-4C85-AE41-BBFAFCED85CF}" destId="{C7FA3F12-8350-48A3-86CC-71E1C696BBD4}" srcOrd="8" destOrd="0" presId="urn:microsoft.com/office/officeart/2005/8/layout/vList2"/>
    <dgm:cxn modelId="{FFAD13C8-CB84-4016-B07A-9D0E080D969E}" type="presParOf" srcId="{B559A1AE-A9E7-4C85-AE41-BBFAFCED85CF}" destId="{942C747B-F0B0-41E7-8B9E-EF2586A41CFA}" srcOrd="9" destOrd="0" presId="urn:microsoft.com/office/officeart/2005/8/layout/vList2"/>
    <dgm:cxn modelId="{08C24DF7-9854-49E7-9938-6EDA41E62793}" type="presParOf" srcId="{B559A1AE-A9E7-4C85-AE41-BBFAFCED85CF}" destId="{CBE09E79-09CA-4672-9920-4A1ED40C6E3F}"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A00EE71-FF49-48AE-BC5A-CA7011645D73}"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D098365D-6C8A-47ED-935A-8685072C750D}">
      <dgm:prSet/>
      <dgm:spPr/>
      <dgm:t>
        <a:bodyPr/>
        <a:lstStyle/>
        <a:p>
          <a:r>
            <a:rPr lang="en-GB"/>
            <a:t>Hospitality is an essential part of the hospitality industry</a:t>
          </a:r>
          <a:endParaRPr lang="en-US"/>
        </a:p>
      </dgm:t>
    </dgm:pt>
    <dgm:pt modelId="{FB4D2081-5731-4125-9798-CB715C618A5E}" type="parTrans" cxnId="{D62C5630-6287-45BE-9EB5-93FAB5BE0EBB}">
      <dgm:prSet/>
      <dgm:spPr/>
      <dgm:t>
        <a:bodyPr/>
        <a:lstStyle/>
        <a:p>
          <a:endParaRPr lang="en-US"/>
        </a:p>
      </dgm:t>
    </dgm:pt>
    <dgm:pt modelId="{7A970984-03BE-4FF0-84F1-903645C21E7C}" type="sibTrans" cxnId="{D62C5630-6287-45BE-9EB5-93FAB5BE0EBB}">
      <dgm:prSet/>
      <dgm:spPr/>
      <dgm:t>
        <a:bodyPr/>
        <a:lstStyle/>
        <a:p>
          <a:endParaRPr lang="en-US"/>
        </a:p>
      </dgm:t>
    </dgm:pt>
    <dgm:pt modelId="{09B8104B-A9F4-445C-A64E-0624E7D9A73D}">
      <dgm:prSet/>
      <dgm:spPr/>
      <dgm:t>
        <a:bodyPr/>
        <a:lstStyle/>
        <a:p>
          <a:r>
            <a:rPr lang="en-GB"/>
            <a:t>It helps create a positive customer experience, encourages repeat business</a:t>
          </a:r>
          <a:endParaRPr lang="en-US"/>
        </a:p>
      </dgm:t>
    </dgm:pt>
    <dgm:pt modelId="{52975B03-E6A0-4D2D-AAC3-87480CE351EF}" type="parTrans" cxnId="{19A273F5-7BD0-4D3A-A37F-005ED5EFC4C9}">
      <dgm:prSet/>
      <dgm:spPr/>
      <dgm:t>
        <a:bodyPr/>
        <a:lstStyle/>
        <a:p>
          <a:endParaRPr lang="en-US"/>
        </a:p>
      </dgm:t>
    </dgm:pt>
    <dgm:pt modelId="{96943919-1912-49C6-8226-6FD6F245D0AA}" type="sibTrans" cxnId="{19A273F5-7BD0-4D3A-A37F-005ED5EFC4C9}">
      <dgm:prSet/>
      <dgm:spPr/>
      <dgm:t>
        <a:bodyPr/>
        <a:lstStyle/>
        <a:p>
          <a:endParaRPr lang="en-US"/>
        </a:p>
      </dgm:t>
    </dgm:pt>
    <dgm:pt modelId="{6F1A553A-E8D0-4022-B445-9F160CDFEB1F}">
      <dgm:prSet/>
      <dgm:spPr/>
      <dgm:t>
        <a:bodyPr/>
        <a:lstStyle/>
        <a:p>
          <a:r>
            <a:rPr lang="en-GB"/>
            <a:t>Hospitality is about providing guests with a warm, welcoming environment and making them feel comfortable (ABATE, 2017).</a:t>
          </a:r>
          <a:endParaRPr lang="en-US"/>
        </a:p>
      </dgm:t>
    </dgm:pt>
    <dgm:pt modelId="{DE510FC3-349A-41BD-8449-0DF7B7BD4006}" type="parTrans" cxnId="{8D3DBE4A-6B71-456A-8723-6109758CAF28}">
      <dgm:prSet/>
      <dgm:spPr/>
      <dgm:t>
        <a:bodyPr/>
        <a:lstStyle/>
        <a:p>
          <a:endParaRPr lang="en-US"/>
        </a:p>
      </dgm:t>
    </dgm:pt>
    <dgm:pt modelId="{43A53A47-31FF-4297-9D89-0328B95A9A30}" type="sibTrans" cxnId="{8D3DBE4A-6B71-456A-8723-6109758CAF28}">
      <dgm:prSet/>
      <dgm:spPr/>
      <dgm:t>
        <a:bodyPr/>
        <a:lstStyle/>
        <a:p>
          <a:endParaRPr lang="en-US"/>
        </a:p>
      </dgm:t>
    </dgm:pt>
    <dgm:pt modelId="{5AE9EBF7-D1FE-457B-A703-06D8C7418643}">
      <dgm:prSet/>
      <dgm:spPr/>
      <dgm:t>
        <a:bodyPr/>
        <a:lstStyle/>
        <a:p>
          <a:r>
            <a:rPr lang="en-GB"/>
            <a:t>Hospitality is essential for creating a positive customer experience</a:t>
          </a:r>
          <a:endParaRPr lang="en-US"/>
        </a:p>
      </dgm:t>
    </dgm:pt>
    <dgm:pt modelId="{4FFB851B-5BA4-4F4F-8641-CCDB7860524B}" type="parTrans" cxnId="{CE687239-A1D3-4845-B595-FE920747DB3F}">
      <dgm:prSet/>
      <dgm:spPr/>
      <dgm:t>
        <a:bodyPr/>
        <a:lstStyle/>
        <a:p>
          <a:endParaRPr lang="en-US"/>
        </a:p>
      </dgm:t>
    </dgm:pt>
    <dgm:pt modelId="{0553B962-EFB6-4AA0-853C-BB4C82883AFA}" type="sibTrans" cxnId="{CE687239-A1D3-4845-B595-FE920747DB3F}">
      <dgm:prSet/>
      <dgm:spPr/>
      <dgm:t>
        <a:bodyPr/>
        <a:lstStyle/>
        <a:p>
          <a:endParaRPr lang="en-US"/>
        </a:p>
      </dgm:t>
    </dgm:pt>
    <dgm:pt modelId="{DAE4E3AB-F885-4604-BF78-BCC52FD98744}">
      <dgm:prSet/>
      <dgm:spPr/>
      <dgm:t>
        <a:bodyPr/>
        <a:lstStyle/>
        <a:p>
          <a:r>
            <a:rPr lang="en-GB"/>
            <a:t>It helps to create a welcoming atmosphere</a:t>
          </a:r>
          <a:endParaRPr lang="en-US"/>
        </a:p>
      </dgm:t>
    </dgm:pt>
    <dgm:pt modelId="{DB75B390-0E72-4EAC-8346-F734D9A9A950}" type="parTrans" cxnId="{11A6A06D-7B42-4126-9D6D-37777613AF4A}">
      <dgm:prSet/>
      <dgm:spPr/>
      <dgm:t>
        <a:bodyPr/>
        <a:lstStyle/>
        <a:p>
          <a:endParaRPr lang="en-US"/>
        </a:p>
      </dgm:t>
    </dgm:pt>
    <dgm:pt modelId="{A433A40F-4325-4188-A9B2-1D748E5CD1DA}" type="sibTrans" cxnId="{11A6A06D-7B42-4126-9D6D-37777613AF4A}">
      <dgm:prSet/>
      <dgm:spPr/>
      <dgm:t>
        <a:bodyPr/>
        <a:lstStyle/>
        <a:p>
          <a:endParaRPr lang="en-US"/>
        </a:p>
      </dgm:t>
    </dgm:pt>
    <dgm:pt modelId="{05C8A541-5EDE-41A1-AA55-B7CE42F7FDD3}">
      <dgm:prSet/>
      <dgm:spPr/>
      <dgm:t>
        <a:bodyPr/>
        <a:lstStyle/>
        <a:p>
          <a:r>
            <a:rPr lang="en-GB"/>
            <a:t>Hotels also strive to deliver an exceptional online experience by making their website user-friendly</a:t>
          </a:r>
          <a:endParaRPr lang="en-US"/>
        </a:p>
      </dgm:t>
    </dgm:pt>
    <dgm:pt modelId="{C53D63E2-3311-44EE-BAE8-E16E2B0E8BF3}" type="parTrans" cxnId="{4C0685FC-1BC7-4DEE-9400-EEDA28A19A76}">
      <dgm:prSet/>
      <dgm:spPr/>
      <dgm:t>
        <a:bodyPr/>
        <a:lstStyle/>
        <a:p>
          <a:endParaRPr lang="en-US"/>
        </a:p>
      </dgm:t>
    </dgm:pt>
    <dgm:pt modelId="{ACD90072-D8E5-443C-9099-5E13C1B846BE}" type="sibTrans" cxnId="{4C0685FC-1BC7-4DEE-9400-EEDA28A19A76}">
      <dgm:prSet/>
      <dgm:spPr/>
      <dgm:t>
        <a:bodyPr/>
        <a:lstStyle/>
        <a:p>
          <a:endParaRPr lang="en-US"/>
        </a:p>
      </dgm:t>
    </dgm:pt>
    <dgm:pt modelId="{2A0B4621-8854-4B33-8695-4931F5127C81}">
      <dgm:prSet/>
      <dgm:spPr/>
      <dgm:t>
        <a:bodyPr/>
        <a:lstStyle/>
        <a:p>
          <a:r>
            <a:rPr lang="en-GB"/>
            <a:t>They also offer rewards programs and discounts for their guests, creating a sense of loyalty</a:t>
          </a:r>
          <a:endParaRPr lang="en-US"/>
        </a:p>
      </dgm:t>
    </dgm:pt>
    <dgm:pt modelId="{80DA7EE1-CBF8-4E2E-8D5C-132D2DED3935}" type="parTrans" cxnId="{C4488D25-034C-4DAF-88E7-1224963E8047}">
      <dgm:prSet/>
      <dgm:spPr/>
      <dgm:t>
        <a:bodyPr/>
        <a:lstStyle/>
        <a:p>
          <a:endParaRPr lang="en-US"/>
        </a:p>
      </dgm:t>
    </dgm:pt>
    <dgm:pt modelId="{091A09BE-9ABB-4442-A333-2589FC91CF25}" type="sibTrans" cxnId="{C4488D25-034C-4DAF-88E7-1224963E8047}">
      <dgm:prSet/>
      <dgm:spPr/>
      <dgm:t>
        <a:bodyPr/>
        <a:lstStyle/>
        <a:p>
          <a:endParaRPr lang="en-US"/>
        </a:p>
      </dgm:t>
    </dgm:pt>
    <dgm:pt modelId="{78AD20B8-4CC3-4003-978F-6B3209C141F6}" type="pres">
      <dgm:prSet presAssocID="{EA00EE71-FF49-48AE-BC5A-CA7011645D73}" presName="diagram" presStyleCnt="0">
        <dgm:presLayoutVars>
          <dgm:dir/>
          <dgm:resizeHandles val="exact"/>
        </dgm:presLayoutVars>
      </dgm:prSet>
      <dgm:spPr/>
    </dgm:pt>
    <dgm:pt modelId="{BC5C2975-EB64-4FA2-A635-576AEFDAF00A}" type="pres">
      <dgm:prSet presAssocID="{D098365D-6C8A-47ED-935A-8685072C750D}" presName="node" presStyleLbl="node1" presStyleIdx="0" presStyleCnt="7">
        <dgm:presLayoutVars>
          <dgm:bulletEnabled val="1"/>
        </dgm:presLayoutVars>
      </dgm:prSet>
      <dgm:spPr/>
    </dgm:pt>
    <dgm:pt modelId="{633005B0-EEE0-42E3-9B9B-DB47F76FBC3A}" type="pres">
      <dgm:prSet presAssocID="{7A970984-03BE-4FF0-84F1-903645C21E7C}" presName="sibTrans" presStyleCnt="0"/>
      <dgm:spPr/>
    </dgm:pt>
    <dgm:pt modelId="{802079BF-D848-4AC1-AE68-8C6ACD60459C}" type="pres">
      <dgm:prSet presAssocID="{09B8104B-A9F4-445C-A64E-0624E7D9A73D}" presName="node" presStyleLbl="node1" presStyleIdx="1" presStyleCnt="7">
        <dgm:presLayoutVars>
          <dgm:bulletEnabled val="1"/>
        </dgm:presLayoutVars>
      </dgm:prSet>
      <dgm:spPr/>
    </dgm:pt>
    <dgm:pt modelId="{FFCCF968-C0E1-4DB7-AEDF-946B4743ADF1}" type="pres">
      <dgm:prSet presAssocID="{96943919-1912-49C6-8226-6FD6F245D0AA}" presName="sibTrans" presStyleCnt="0"/>
      <dgm:spPr/>
    </dgm:pt>
    <dgm:pt modelId="{9164D5FC-3D63-41E1-9159-25CD265BD39C}" type="pres">
      <dgm:prSet presAssocID="{6F1A553A-E8D0-4022-B445-9F160CDFEB1F}" presName="node" presStyleLbl="node1" presStyleIdx="2" presStyleCnt="7">
        <dgm:presLayoutVars>
          <dgm:bulletEnabled val="1"/>
        </dgm:presLayoutVars>
      </dgm:prSet>
      <dgm:spPr/>
    </dgm:pt>
    <dgm:pt modelId="{F7E20B07-D428-4D2B-8F6F-33D1C908847A}" type="pres">
      <dgm:prSet presAssocID="{43A53A47-31FF-4297-9D89-0328B95A9A30}" presName="sibTrans" presStyleCnt="0"/>
      <dgm:spPr/>
    </dgm:pt>
    <dgm:pt modelId="{A9562CC6-5EE9-4EBD-8ABF-4E57C2F905FF}" type="pres">
      <dgm:prSet presAssocID="{5AE9EBF7-D1FE-457B-A703-06D8C7418643}" presName="node" presStyleLbl="node1" presStyleIdx="3" presStyleCnt="7">
        <dgm:presLayoutVars>
          <dgm:bulletEnabled val="1"/>
        </dgm:presLayoutVars>
      </dgm:prSet>
      <dgm:spPr/>
    </dgm:pt>
    <dgm:pt modelId="{7FAE6010-EA43-4EDC-9E48-1E5EB730F3F9}" type="pres">
      <dgm:prSet presAssocID="{0553B962-EFB6-4AA0-853C-BB4C82883AFA}" presName="sibTrans" presStyleCnt="0"/>
      <dgm:spPr/>
    </dgm:pt>
    <dgm:pt modelId="{29858909-1AB1-4058-BE5F-41CBCCEB3239}" type="pres">
      <dgm:prSet presAssocID="{DAE4E3AB-F885-4604-BF78-BCC52FD98744}" presName="node" presStyleLbl="node1" presStyleIdx="4" presStyleCnt="7">
        <dgm:presLayoutVars>
          <dgm:bulletEnabled val="1"/>
        </dgm:presLayoutVars>
      </dgm:prSet>
      <dgm:spPr/>
    </dgm:pt>
    <dgm:pt modelId="{DD0B5D4D-327F-4605-92E3-BDC9ACB3A5B0}" type="pres">
      <dgm:prSet presAssocID="{A433A40F-4325-4188-A9B2-1D748E5CD1DA}" presName="sibTrans" presStyleCnt="0"/>
      <dgm:spPr/>
    </dgm:pt>
    <dgm:pt modelId="{C947E188-A7F6-42F0-B801-D3C048AB7AE4}" type="pres">
      <dgm:prSet presAssocID="{05C8A541-5EDE-41A1-AA55-B7CE42F7FDD3}" presName="node" presStyleLbl="node1" presStyleIdx="5" presStyleCnt="7">
        <dgm:presLayoutVars>
          <dgm:bulletEnabled val="1"/>
        </dgm:presLayoutVars>
      </dgm:prSet>
      <dgm:spPr/>
    </dgm:pt>
    <dgm:pt modelId="{3E96D088-862D-4E56-830F-73AFBB18055B}" type="pres">
      <dgm:prSet presAssocID="{ACD90072-D8E5-443C-9099-5E13C1B846BE}" presName="sibTrans" presStyleCnt="0"/>
      <dgm:spPr/>
    </dgm:pt>
    <dgm:pt modelId="{14E3AED5-B5A4-454A-9D1A-4F0F8C3712C0}" type="pres">
      <dgm:prSet presAssocID="{2A0B4621-8854-4B33-8695-4931F5127C81}" presName="node" presStyleLbl="node1" presStyleIdx="6" presStyleCnt="7">
        <dgm:presLayoutVars>
          <dgm:bulletEnabled val="1"/>
        </dgm:presLayoutVars>
      </dgm:prSet>
      <dgm:spPr/>
    </dgm:pt>
  </dgm:ptLst>
  <dgm:cxnLst>
    <dgm:cxn modelId="{3011F407-3962-4886-A489-3FFB34C01983}" type="presOf" srcId="{6F1A553A-E8D0-4022-B445-9F160CDFEB1F}" destId="{9164D5FC-3D63-41E1-9159-25CD265BD39C}" srcOrd="0" destOrd="0" presId="urn:microsoft.com/office/officeart/2005/8/layout/default"/>
    <dgm:cxn modelId="{1A446914-BA28-4AF6-9167-F917E3506A4F}" type="presOf" srcId="{2A0B4621-8854-4B33-8695-4931F5127C81}" destId="{14E3AED5-B5A4-454A-9D1A-4F0F8C3712C0}" srcOrd="0" destOrd="0" presId="urn:microsoft.com/office/officeart/2005/8/layout/default"/>
    <dgm:cxn modelId="{F8A1A91F-84C0-418A-8105-B5A767E6C031}" type="presOf" srcId="{EA00EE71-FF49-48AE-BC5A-CA7011645D73}" destId="{78AD20B8-4CC3-4003-978F-6B3209C141F6}" srcOrd="0" destOrd="0" presId="urn:microsoft.com/office/officeart/2005/8/layout/default"/>
    <dgm:cxn modelId="{C4488D25-034C-4DAF-88E7-1224963E8047}" srcId="{EA00EE71-FF49-48AE-BC5A-CA7011645D73}" destId="{2A0B4621-8854-4B33-8695-4931F5127C81}" srcOrd="6" destOrd="0" parTransId="{80DA7EE1-CBF8-4E2E-8D5C-132D2DED3935}" sibTransId="{091A09BE-9ABB-4442-A333-2589FC91CF25}"/>
    <dgm:cxn modelId="{AD4B142A-169A-4813-B025-638C9FC19655}" type="presOf" srcId="{5AE9EBF7-D1FE-457B-A703-06D8C7418643}" destId="{A9562CC6-5EE9-4EBD-8ABF-4E57C2F905FF}" srcOrd="0" destOrd="0" presId="urn:microsoft.com/office/officeart/2005/8/layout/default"/>
    <dgm:cxn modelId="{D62C5630-6287-45BE-9EB5-93FAB5BE0EBB}" srcId="{EA00EE71-FF49-48AE-BC5A-CA7011645D73}" destId="{D098365D-6C8A-47ED-935A-8685072C750D}" srcOrd="0" destOrd="0" parTransId="{FB4D2081-5731-4125-9798-CB715C618A5E}" sibTransId="{7A970984-03BE-4FF0-84F1-903645C21E7C}"/>
    <dgm:cxn modelId="{CE687239-A1D3-4845-B595-FE920747DB3F}" srcId="{EA00EE71-FF49-48AE-BC5A-CA7011645D73}" destId="{5AE9EBF7-D1FE-457B-A703-06D8C7418643}" srcOrd="3" destOrd="0" parTransId="{4FFB851B-5BA4-4F4F-8641-CCDB7860524B}" sibTransId="{0553B962-EFB6-4AA0-853C-BB4C82883AFA}"/>
    <dgm:cxn modelId="{8D3DBE4A-6B71-456A-8723-6109758CAF28}" srcId="{EA00EE71-FF49-48AE-BC5A-CA7011645D73}" destId="{6F1A553A-E8D0-4022-B445-9F160CDFEB1F}" srcOrd="2" destOrd="0" parTransId="{DE510FC3-349A-41BD-8449-0DF7B7BD4006}" sibTransId="{43A53A47-31FF-4297-9D89-0328B95A9A30}"/>
    <dgm:cxn modelId="{11A6A06D-7B42-4126-9D6D-37777613AF4A}" srcId="{EA00EE71-FF49-48AE-BC5A-CA7011645D73}" destId="{DAE4E3AB-F885-4604-BF78-BCC52FD98744}" srcOrd="4" destOrd="0" parTransId="{DB75B390-0E72-4EAC-8346-F734D9A9A950}" sibTransId="{A433A40F-4325-4188-A9B2-1D748E5CD1DA}"/>
    <dgm:cxn modelId="{00EEE872-F0B9-4BE1-8EE6-61E1822A73A9}" type="presOf" srcId="{09B8104B-A9F4-445C-A64E-0624E7D9A73D}" destId="{802079BF-D848-4AC1-AE68-8C6ACD60459C}" srcOrd="0" destOrd="0" presId="urn:microsoft.com/office/officeart/2005/8/layout/default"/>
    <dgm:cxn modelId="{6E206B80-2952-43AF-B8B7-DB5EA7EF6A82}" type="presOf" srcId="{05C8A541-5EDE-41A1-AA55-B7CE42F7FDD3}" destId="{C947E188-A7F6-42F0-B801-D3C048AB7AE4}" srcOrd="0" destOrd="0" presId="urn:microsoft.com/office/officeart/2005/8/layout/default"/>
    <dgm:cxn modelId="{BAF93982-B899-4A5B-99B4-3AD96E9F7930}" type="presOf" srcId="{D098365D-6C8A-47ED-935A-8685072C750D}" destId="{BC5C2975-EB64-4FA2-A635-576AEFDAF00A}" srcOrd="0" destOrd="0" presId="urn:microsoft.com/office/officeart/2005/8/layout/default"/>
    <dgm:cxn modelId="{19A273F5-7BD0-4D3A-A37F-005ED5EFC4C9}" srcId="{EA00EE71-FF49-48AE-BC5A-CA7011645D73}" destId="{09B8104B-A9F4-445C-A64E-0624E7D9A73D}" srcOrd="1" destOrd="0" parTransId="{52975B03-E6A0-4D2D-AAC3-87480CE351EF}" sibTransId="{96943919-1912-49C6-8226-6FD6F245D0AA}"/>
    <dgm:cxn modelId="{4C0685FC-1BC7-4DEE-9400-EEDA28A19A76}" srcId="{EA00EE71-FF49-48AE-BC5A-CA7011645D73}" destId="{05C8A541-5EDE-41A1-AA55-B7CE42F7FDD3}" srcOrd="5" destOrd="0" parTransId="{C53D63E2-3311-44EE-BAE8-E16E2B0E8BF3}" sibTransId="{ACD90072-D8E5-443C-9099-5E13C1B846BE}"/>
    <dgm:cxn modelId="{A84A20FE-2ADE-47F5-AE0B-21ABAECBC39F}" type="presOf" srcId="{DAE4E3AB-F885-4604-BF78-BCC52FD98744}" destId="{29858909-1AB1-4058-BE5F-41CBCCEB3239}" srcOrd="0" destOrd="0" presId="urn:microsoft.com/office/officeart/2005/8/layout/default"/>
    <dgm:cxn modelId="{FA035F16-CBC9-4DB2-BF29-A7D34FC7DAD6}" type="presParOf" srcId="{78AD20B8-4CC3-4003-978F-6B3209C141F6}" destId="{BC5C2975-EB64-4FA2-A635-576AEFDAF00A}" srcOrd="0" destOrd="0" presId="urn:microsoft.com/office/officeart/2005/8/layout/default"/>
    <dgm:cxn modelId="{DA745C88-592B-42BF-8922-75CB394ED376}" type="presParOf" srcId="{78AD20B8-4CC3-4003-978F-6B3209C141F6}" destId="{633005B0-EEE0-42E3-9B9B-DB47F76FBC3A}" srcOrd="1" destOrd="0" presId="urn:microsoft.com/office/officeart/2005/8/layout/default"/>
    <dgm:cxn modelId="{C5281297-E3CF-4000-BBC5-5C2F1FB4179C}" type="presParOf" srcId="{78AD20B8-4CC3-4003-978F-6B3209C141F6}" destId="{802079BF-D848-4AC1-AE68-8C6ACD60459C}" srcOrd="2" destOrd="0" presId="urn:microsoft.com/office/officeart/2005/8/layout/default"/>
    <dgm:cxn modelId="{3D2DAB4B-4171-450B-AAF5-6491F95C5C57}" type="presParOf" srcId="{78AD20B8-4CC3-4003-978F-6B3209C141F6}" destId="{FFCCF968-C0E1-4DB7-AEDF-946B4743ADF1}" srcOrd="3" destOrd="0" presId="urn:microsoft.com/office/officeart/2005/8/layout/default"/>
    <dgm:cxn modelId="{1CE14C37-7244-4EFC-92F4-F43265CA712D}" type="presParOf" srcId="{78AD20B8-4CC3-4003-978F-6B3209C141F6}" destId="{9164D5FC-3D63-41E1-9159-25CD265BD39C}" srcOrd="4" destOrd="0" presId="urn:microsoft.com/office/officeart/2005/8/layout/default"/>
    <dgm:cxn modelId="{2136DC63-B37D-485E-8A1C-EA0FE610FF29}" type="presParOf" srcId="{78AD20B8-4CC3-4003-978F-6B3209C141F6}" destId="{F7E20B07-D428-4D2B-8F6F-33D1C908847A}" srcOrd="5" destOrd="0" presId="urn:microsoft.com/office/officeart/2005/8/layout/default"/>
    <dgm:cxn modelId="{53BCD3F7-9049-4F31-A9EB-439A2BF480CE}" type="presParOf" srcId="{78AD20B8-4CC3-4003-978F-6B3209C141F6}" destId="{A9562CC6-5EE9-4EBD-8ABF-4E57C2F905FF}" srcOrd="6" destOrd="0" presId="urn:microsoft.com/office/officeart/2005/8/layout/default"/>
    <dgm:cxn modelId="{F02A7678-5BED-415B-A494-8028B36D9629}" type="presParOf" srcId="{78AD20B8-4CC3-4003-978F-6B3209C141F6}" destId="{7FAE6010-EA43-4EDC-9E48-1E5EB730F3F9}" srcOrd="7" destOrd="0" presId="urn:microsoft.com/office/officeart/2005/8/layout/default"/>
    <dgm:cxn modelId="{D788F95D-519B-4034-96F0-E557EC6269C2}" type="presParOf" srcId="{78AD20B8-4CC3-4003-978F-6B3209C141F6}" destId="{29858909-1AB1-4058-BE5F-41CBCCEB3239}" srcOrd="8" destOrd="0" presId="urn:microsoft.com/office/officeart/2005/8/layout/default"/>
    <dgm:cxn modelId="{72DA413E-2A98-49B2-BAEE-8C4C5DB24176}" type="presParOf" srcId="{78AD20B8-4CC3-4003-978F-6B3209C141F6}" destId="{DD0B5D4D-327F-4605-92E3-BDC9ACB3A5B0}" srcOrd="9" destOrd="0" presId="urn:microsoft.com/office/officeart/2005/8/layout/default"/>
    <dgm:cxn modelId="{44262711-ECBD-4A6A-ABF2-1E76C64860A7}" type="presParOf" srcId="{78AD20B8-4CC3-4003-978F-6B3209C141F6}" destId="{C947E188-A7F6-42F0-B801-D3C048AB7AE4}" srcOrd="10" destOrd="0" presId="urn:microsoft.com/office/officeart/2005/8/layout/default"/>
    <dgm:cxn modelId="{F320E4D2-0FE7-415B-BD7D-F72419F3D445}" type="presParOf" srcId="{78AD20B8-4CC3-4003-978F-6B3209C141F6}" destId="{3E96D088-862D-4E56-830F-73AFBB18055B}" srcOrd="11" destOrd="0" presId="urn:microsoft.com/office/officeart/2005/8/layout/default"/>
    <dgm:cxn modelId="{37EFF3A9-2937-4953-B4F0-69B54C0DAEC9}" type="presParOf" srcId="{78AD20B8-4CC3-4003-978F-6B3209C141F6}" destId="{14E3AED5-B5A4-454A-9D1A-4F0F8C3712C0}"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D2A60D-CD6B-429A-9AC9-A519D8780D76}">
      <dsp:nvSpPr>
        <dsp:cNvPr id="0" name=""/>
        <dsp:cNvSpPr/>
      </dsp:nvSpPr>
      <dsp:spPr>
        <a:xfrm>
          <a:off x="0" y="41922"/>
          <a:ext cx="6666833" cy="69556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b="0" i="0" kern="1200" baseline="0"/>
            <a:t>Introduction</a:t>
          </a:r>
          <a:endParaRPr lang="en-US" sz="2900" kern="1200"/>
        </a:p>
      </dsp:txBody>
      <dsp:txXfrm>
        <a:off x="33955" y="75877"/>
        <a:ext cx="6598923" cy="627655"/>
      </dsp:txXfrm>
    </dsp:sp>
    <dsp:sp modelId="{6EC74BCB-019C-4D9C-B01F-784D0692DD54}">
      <dsp:nvSpPr>
        <dsp:cNvPr id="0" name=""/>
        <dsp:cNvSpPr/>
      </dsp:nvSpPr>
      <dsp:spPr>
        <a:xfrm>
          <a:off x="0" y="821007"/>
          <a:ext cx="6666833" cy="695565"/>
        </a:xfrm>
        <a:prstGeom prst="roundRect">
          <a:avLst/>
        </a:prstGeom>
        <a:gradFill rotWithShape="0">
          <a:gsLst>
            <a:gs pos="0">
              <a:schemeClr val="accent2">
                <a:hueOff val="-242561"/>
                <a:satOff val="-13988"/>
                <a:lumOff val="1438"/>
                <a:alphaOff val="0"/>
                <a:satMod val="103000"/>
                <a:lumMod val="102000"/>
                <a:tint val="94000"/>
              </a:schemeClr>
            </a:gs>
            <a:gs pos="50000">
              <a:schemeClr val="accent2">
                <a:hueOff val="-242561"/>
                <a:satOff val="-13988"/>
                <a:lumOff val="1438"/>
                <a:alphaOff val="0"/>
                <a:satMod val="110000"/>
                <a:lumMod val="100000"/>
                <a:shade val="100000"/>
              </a:schemeClr>
            </a:gs>
            <a:gs pos="100000">
              <a:schemeClr val="accent2">
                <a:hueOff val="-242561"/>
                <a:satOff val="-13988"/>
                <a:lumOff val="143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b="0" i="0" u="sng" kern="1200" baseline="0"/>
            <a:t>Main Consumers</a:t>
          </a:r>
          <a:endParaRPr lang="en-US" sz="2900" kern="1200"/>
        </a:p>
      </dsp:txBody>
      <dsp:txXfrm>
        <a:off x="33955" y="854962"/>
        <a:ext cx="6598923" cy="627655"/>
      </dsp:txXfrm>
    </dsp:sp>
    <dsp:sp modelId="{3C85D0E0-AD65-4998-8EE8-B8F0852AAAD7}">
      <dsp:nvSpPr>
        <dsp:cNvPr id="0" name=""/>
        <dsp:cNvSpPr/>
      </dsp:nvSpPr>
      <dsp:spPr>
        <a:xfrm>
          <a:off x="0" y="1600092"/>
          <a:ext cx="6666833" cy="695565"/>
        </a:xfrm>
        <a:prstGeom prst="roundRect">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b="0" i="0" u="sng" kern="1200" baseline="0"/>
            <a:t>Nature, Scope and Role of Guest Services</a:t>
          </a:r>
          <a:endParaRPr lang="en-US" sz="2900" kern="1200"/>
        </a:p>
      </dsp:txBody>
      <dsp:txXfrm>
        <a:off x="33955" y="1634047"/>
        <a:ext cx="6598923" cy="627655"/>
      </dsp:txXfrm>
    </dsp:sp>
    <dsp:sp modelId="{A0D440AA-4228-4013-8C76-8F16C5C5CA80}">
      <dsp:nvSpPr>
        <dsp:cNvPr id="0" name=""/>
        <dsp:cNvSpPr/>
      </dsp:nvSpPr>
      <dsp:spPr>
        <a:xfrm>
          <a:off x="0" y="2379177"/>
          <a:ext cx="6666833" cy="695565"/>
        </a:xfrm>
        <a:prstGeom prst="roundRec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b="0" i="0" u="sng" kern="1200" baseline="0"/>
            <a:t>The Role and Function of Guest Services</a:t>
          </a:r>
          <a:endParaRPr lang="en-US" sz="2900" kern="1200"/>
        </a:p>
      </dsp:txBody>
      <dsp:txXfrm>
        <a:off x="33955" y="2413132"/>
        <a:ext cx="6598923" cy="627655"/>
      </dsp:txXfrm>
    </dsp:sp>
    <dsp:sp modelId="{1702B8F1-0AE0-43BB-B068-48D23A6BD2D6}">
      <dsp:nvSpPr>
        <dsp:cNvPr id="0" name=""/>
        <dsp:cNvSpPr/>
      </dsp:nvSpPr>
      <dsp:spPr>
        <a:xfrm>
          <a:off x="0" y="3158262"/>
          <a:ext cx="6666833" cy="695565"/>
        </a:xfrm>
        <a:prstGeom prst="roundRect">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b="0" i="0" u="sng" kern="1200" baseline="0"/>
            <a:t>Importance of Hospitality</a:t>
          </a:r>
          <a:endParaRPr lang="en-US" sz="2900" kern="1200"/>
        </a:p>
      </dsp:txBody>
      <dsp:txXfrm>
        <a:off x="33955" y="3192217"/>
        <a:ext cx="6598923" cy="627655"/>
      </dsp:txXfrm>
    </dsp:sp>
    <dsp:sp modelId="{EBD693A5-95D2-431C-9960-FA162D3EBF8C}">
      <dsp:nvSpPr>
        <dsp:cNvPr id="0" name=""/>
        <dsp:cNvSpPr/>
      </dsp:nvSpPr>
      <dsp:spPr>
        <a:xfrm>
          <a:off x="0" y="3937347"/>
          <a:ext cx="6666833" cy="695565"/>
        </a:xfrm>
        <a:prstGeom prst="roundRect">
          <a:avLst/>
        </a:prstGeom>
        <a:gradFill rotWithShape="0">
          <a:gsLst>
            <a:gs pos="0">
              <a:schemeClr val="accent2">
                <a:hueOff val="-1212803"/>
                <a:satOff val="-69940"/>
                <a:lumOff val="7190"/>
                <a:alphaOff val="0"/>
                <a:satMod val="103000"/>
                <a:lumMod val="102000"/>
                <a:tint val="94000"/>
              </a:schemeClr>
            </a:gs>
            <a:gs pos="50000">
              <a:schemeClr val="accent2">
                <a:hueOff val="-1212803"/>
                <a:satOff val="-69940"/>
                <a:lumOff val="7190"/>
                <a:alphaOff val="0"/>
                <a:satMod val="110000"/>
                <a:lumMod val="100000"/>
                <a:shade val="100000"/>
              </a:schemeClr>
            </a:gs>
            <a:gs pos="100000">
              <a:schemeClr val="accent2">
                <a:hueOff val="-1212803"/>
                <a:satOff val="-69940"/>
                <a:lumOff val="71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b="0" i="0" u="sng" kern="1200" baseline="0"/>
            <a:t>Conclusion</a:t>
          </a:r>
          <a:endParaRPr lang="en-US" sz="2900" kern="1200"/>
        </a:p>
      </dsp:txBody>
      <dsp:txXfrm>
        <a:off x="33955" y="3971302"/>
        <a:ext cx="6598923" cy="627655"/>
      </dsp:txXfrm>
    </dsp:sp>
    <dsp:sp modelId="{DB9D535E-F15D-4B6D-BDCF-8CB28D82D629}">
      <dsp:nvSpPr>
        <dsp:cNvPr id="0" name=""/>
        <dsp:cNvSpPr/>
      </dsp:nvSpPr>
      <dsp:spPr>
        <a:xfrm>
          <a:off x="0" y="4716432"/>
          <a:ext cx="6666833" cy="695565"/>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b="0" i="0" u="sng" kern="1200" baseline="0"/>
            <a:t>References</a:t>
          </a:r>
          <a:endParaRPr lang="en-US" sz="2900" kern="1200"/>
        </a:p>
      </dsp:txBody>
      <dsp:txXfrm>
        <a:off x="33955" y="4750387"/>
        <a:ext cx="6598923" cy="6276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035C9D-2591-45C9-81D2-8E3AD5677293}">
      <dsp:nvSpPr>
        <dsp:cNvPr id="0" name=""/>
        <dsp:cNvSpPr/>
      </dsp:nvSpPr>
      <dsp:spPr>
        <a:xfrm>
          <a:off x="86760" y="849"/>
          <a:ext cx="3100708" cy="186042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The primary consumers of Delta Hotels are; business travellers, leisure travellers</a:t>
          </a:r>
        </a:p>
      </dsp:txBody>
      <dsp:txXfrm>
        <a:off x="86760" y="849"/>
        <a:ext cx="3100708" cy="1860425"/>
      </dsp:txXfrm>
    </dsp:sp>
    <dsp:sp modelId="{FDA869BC-54B1-41B9-8700-7201E33C23C2}">
      <dsp:nvSpPr>
        <dsp:cNvPr id="0" name=""/>
        <dsp:cNvSpPr/>
      </dsp:nvSpPr>
      <dsp:spPr>
        <a:xfrm>
          <a:off x="3497540" y="849"/>
          <a:ext cx="3100708" cy="1860425"/>
        </a:xfrm>
        <a:prstGeom prst="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Business travellers, who often stay at Delta Hotels during business trips</a:t>
          </a:r>
        </a:p>
      </dsp:txBody>
      <dsp:txXfrm>
        <a:off x="3497540" y="849"/>
        <a:ext cx="3100708" cy="1860425"/>
      </dsp:txXfrm>
    </dsp:sp>
    <dsp:sp modelId="{75E0AEBD-AE3E-42DE-8967-EDB992F9D14E}">
      <dsp:nvSpPr>
        <dsp:cNvPr id="0" name=""/>
        <dsp:cNvSpPr/>
      </dsp:nvSpPr>
      <dsp:spPr>
        <a:xfrm>
          <a:off x="6908319" y="849"/>
          <a:ext cx="3100708" cy="1860425"/>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Leisure travellers choose Delta Hotels due to its excellent reputation</a:t>
          </a:r>
        </a:p>
      </dsp:txBody>
      <dsp:txXfrm>
        <a:off x="6908319" y="849"/>
        <a:ext cx="3100708" cy="1860425"/>
      </dsp:txXfrm>
    </dsp:sp>
    <dsp:sp modelId="{937FF9B5-332D-481D-A31C-5E69B3E9134E}">
      <dsp:nvSpPr>
        <dsp:cNvPr id="0" name=""/>
        <dsp:cNvSpPr/>
      </dsp:nvSpPr>
      <dsp:spPr>
        <a:xfrm>
          <a:off x="1792150" y="2171345"/>
          <a:ext cx="3100708" cy="1860425"/>
        </a:xfrm>
        <a:prstGeom prst="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The wedding planners also chose the hotel chain for its luxurious settings </a:t>
          </a:r>
        </a:p>
      </dsp:txBody>
      <dsp:txXfrm>
        <a:off x="1792150" y="2171345"/>
        <a:ext cx="3100708" cy="1860425"/>
      </dsp:txXfrm>
    </dsp:sp>
    <dsp:sp modelId="{355BAD96-AC53-4742-8E28-2D44E15C05BC}">
      <dsp:nvSpPr>
        <dsp:cNvPr id="0" name=""/>
        <dsp:cNvSpPr/>
      </dsp:nvSpPr>
      <dsp:spPr>
        <a:xfrm>
          <a:off x="5202929" y="2171345"/>
          <a:ext cx="3100708" cy="1860425"/>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Families also choose Delta Hotels for its family-friendly atmosphere and amenities</a:t>
          </a:r>
        </a:p>
      </dsp:txBody>
      <dsp:txXfrm>
        <a:off x="5202929" y="2171345"/>
        <a:ext cx="3100708" cy="186042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49FD1D-C966-427D-AE01-BDA0CB971777}">
      <dsp:nvSpPr>
        <dsp:cNvPr id="0" name=""/>
        <dsp:cNvSpPr/>
      </dsp:nvSpPr>
      <dsp:spPr>
        <a:xfrm>
          <a:off x="0" y="73075"/>
          <a:ext cx="6666833" cy="834228"/>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Guest services play a critical role in the hospitality industry</a:t>
          </a:r>
        </a:p>
      </dsp:txBody>
      <dsp:txXfrm>
        <a:off x="40724" y="113799"/>
        <a:ext cx="6585385" cy="752780"/>
      </dsp:txXfrm>
    </dsp:sp>
    <dsp:sp modelId="{7F3A20D3-77EC-4BEB-8505-FCE5A7382651}">
      <dsp:nvSpPr>
        <dsp:cNvPr id="0" name=""/>
        <dsp:cNvSpPr/>
      </dsp:nvSpPr>
      <dsp:spPr>
        <a:xfrm>
          <a:off x="0" y="967783"/>
          <a:ext cx="6666833" cy="834228"/>
        </a:xfrm>
        <a:prstGeom prst="roundRect">
          <a:avLst/>
        </a:prstGeom>
        <a:gradFill rotWithShape="0">
          <a:gsLst>
            <a:gs pos="0">
              <a:schemeClr val="accent5">
                <a:hueOff val="-1351709"/>
                <a:satOff val="-3484"/>
                <a:lumOff val="-2353"/>
                <a:alphaOff val="0"/>
                <a:satMod val="103000"/>
                <a:lumMod val="102000"/>
                <a:tint val="94000"/>
              </a:schemeClr>
            </a:gs>
            <a:gs pos="50000">
              <a:schemeClr val="accent5">
                <a:hueOff val="-1351709"/>
                <a:satOff val="-3484"/>
                <a:lumOff val="-2353"/>
                <a:alphaOff val="0"/>
                <a:satMod val="110000"/>
                <a:lumMod val="100000"/>
                <a:shade val="100000"/>
              </a:schemeClr>
            </a:gs>
            <a:gs pos="100000">
              <a:schemeClr val="accent5">
                <a:hueOff val="-1351709"/>
                <a:satOff val="-3484"/>
                <a:lumOff val="-235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The primary function of guest services is to ensure guests have a pleasant experience </a:t>
          </a:r>
        </a:p>
      </dsp:txBody>
      <dsp:txXfrm>
        <a:off x="40724" y="1008507"/>
        <a:ext cx="6585385" cy="752780"/>
      </dsp:txXfrm>
    </dsp:sp>
    <dsp:sp modelId="{DCD9E619-DD5F-4995-ACE7-9B21C5327D7F}">
      <dsp:nvSpPr>
        <dsp:cNvPr id="0" name=""/>
        <dsp:cNvSpPr/>
      </dsp:nvSpPr>
      <dsp:spPr>
        <a:xfrm>
          <a:off x="0" y="1862491"/>
          <a:ext cx="6666833" cy="834228"/>
        </a:xfrm>
        <a:prstGeom prst="roundRect">
          <a:avLst/>
        </a:prstGeom>
        <a:gradFill rotWithShape="0">
          <a:gsLst>
            <a:gs pos="0">
              <a:schemeClr val="accent5">
                <a:hueOff val="-2703417"/>
                <a:satOff val="-6968"/>
                <a:lumOff val="-4706"/>
                <a:alphaOff val="0"/>
                <a:satMod val="103000"/>
                <a:lumMod val="102000"/>
                <a:tint val="94000"/>
              </a:schemeClr>
            </a:gs>
            <a:gs pos="50000">
              <a:schemeClr val="accent5">
                <a:hueOff val="-2703417"/>
                <a:satOff val="-6968"/>
                <a:lumOff val="-4706"/>
                <a:alphaOff val="0"/>
                <a:satMod val="110000"/>
                <a:lumMod val="100000"/>
                <a:shade val="100000"/>
              </a:schemeClr>
            </a:gs>
            <a:gs pos="100000">
              <a:schemeClr val="accent5">
                <a:hueOff val="-2703417"/>
                <a:satOff val="-6968"/>
                <a:lumOff val="-470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The role of guest services is to handle any complaints or requests from guests</a:t>
          </a:r>
        </a:p>
      </dsp:txBody>
      <dsp:txXfrm>
        <a:off x="40724" y="1903215"/>
        <a:ext cx="6585385" cy="752780"/>
      </dsp:txXfrm>
    </dsp:sp>
    <dsp:sp modelId="{897A5F29-E1BB-4DB0-8B38-9B6F51125559}">
      <dsp:nvSpPr>
        <dsp:cNvPr id="0" name=""/>
        <dsp:cNvSpPr/>
      </dsp:nvSpPr>
      <dsp:spPr>
        <a:xfrm>
          <a:off x="0" y="2757200"/>
          <a:ext cx="6666833" cy="834228"/>
        </a:xfrm>
        <a:prstGeom prst="roundRect">
          <a:avLst/>
        </a:prstGeom>
        <a:gradFill rotWithShape="0">
          <a:gsLst>
            <a:gs pos="0">
              <a:schemeClr val="accent5">
                <a:hueOff val="-4055126"/>
                <a:satOff val="-10451"/>
                <a:lumOff val="-7059"/>
                <a:alphaOff val="0"/>
                <a:satMod val="103000"/>
                <a:lumMod val="102000"/>
                <a:tint val="94000"/>
              </a:schemeClr>
            </a:gs>
            <a:gs pos="50000">
              <a:schemeClr val="accent5">
                <a:hueOff val="-4055126"/>
                <a:satOff val="-10451"/>
                <a:lumOff val="-7059"/>
                <a:alphaOff val="0"/>
                <a:satMod val="110000"/>
                <a:lumMod val="100000"/>
                <a:shade val="100000"/>
              </a:schemeClr>
            </a:gs>
            <a:gs pos="100000">
              <a:schemeClr val="accent5">
                <a:hueOff val="-4055126"/>
                <a:satOff val="-10451"/>
                <a:lumOff val="-705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The hotel's guest services are prepared to handle emergencies</a:t>
          </a:r>
        </a:p>
      </dsp:txBody>
      <dsp:txXfrm>
        <a:off x="40724" y="2797924"/>
        <a:ext cx="6585385" cy="752780"/>
      </dsp:txXfrm>
    </dsp:sp>
    <dsp:sp modelId="{C7FA3F12-8350-48A3-86CC-71E1C696BBD4}">
      <dsp:nvSpPr>
        <dsp:cNvPr id="0" name=""/>
        <dsp:cNvSpPr/>
      </dsp:nvSpPr>
      <dsp:spPr>
        <a:xfrm>
          <a:off x="0" y="3651908"/>
          <a:ext cx="6666833" cy="834228"/>
        </a:xfrm>
        <a:prstGeom prst="roundRect">
          <a:avLst/>
        </a:prstGeom>
        <a:gradFill rotWithShape="0">
          <a:gsLst>
            <a:gs pos="0">
              <a:schemeClr val="accent5">
                <a:hueOff val="-5406834"/>
                <a:satOff val="-13935"/>
                <a:lumOff val="-9412"/>
                <a:alphaOff val="0"/>
                <a:satMod val="103000"/>
                <a:lumMod val="102000"/>
                <a:tint val="94000"/>
              </a:schemeClr>
            </a:gs>
            <a:gs pos="50000">
              <a:schemeClr val="accent5">
                <a:hueOff val="-5406834"/>
                <a:satOff val="-13935"/>
                <a:lumOff val="-9412"/>
                <a:alphaOff val="0"/>
                <a:satMod val="110000"/>
                <a:lumMod val="100000"/>
                <a:shade val="100000"/>
              </a:schemeClr>
            </a:gs>
            <a:gs pos="100000">
              <a:schemeClr val="accent5">
                <a:hueOff val="-5406834"/>
                <a:satOff val="-13935"/>
                <a:lumOff val="-941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Moreover, the staff of Guest services are knowledgeable about the various amenities and services </a:t>
          </a:r>
        </a:p>
      </dsp:txBody>
      <dsp:txXfrm>
        <a:off x="40724" y="3692632"/>
        <a:ext cx="6585385" cy="752780"/>
      </dsp:txXfrm>
    </dsp:sp>
    <dsp:sp modelId="{CBE09E79-09CA-4672-9920-4A1ED40C6E3F}">
      <dsp:nvSpPr>
        <dsp:cNvPr id="0" name=""/>
        <dsp:cNvSpPr/>
      </dsp:nvSpPr>
      <dsp:spPr>
        <a:xfrm>
          <a:off x="0" y="4546616"/>
          <a:ext cx="6666833" cy="834228"/>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The staff of the Guest services of the hotel are knowledgeable about the local area </a:t>
          </a:r>
        </a:p>
      </dsp:txBody>
      <dsp:txXfrm>
        <a:off x="40724" y="4587340"/>
        <a:ext cx="6585385" cy="75278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5C2975-EB64-4FA2-A635-576AEFDAF00A}">
      <dsp:nvSpPr>
        <dsp:cNvPr id="0" name=""/>
        <dsp:cNvSpPr/>
      </dsp:nvSpPr>
      <dsp:spPr>
        <a:xfrm>
          <a:off x="3201" y="193789"/>
          <a:ext cx="2539866" cy="152391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Hospitality is an essential part of the hospitality industry</a:t>
          </a:r>
          <a:endParaRPr lang="en-US" sz="1600" kern="1200"/>
        </a:p>
      </dsp:txBody>
      <dsp:txXfrm>
        <a:off x="3201" y="193789"/>
        <a:ext cx="2539866" cy="1523919"/>
      </dsp:txXfrm>
    </dsp:sp>
    <dsp:sp modelId="{802079BF-D848-4AC1-AE68-8C6ACD60459C}">
      <dsp:nvSpPr>
        <dsp:cNvPr id="0" name=""/>
        <dsp:cNvSpPr/>
      </dsp:nvSpPr>
      <dsp:spPr>
        <a:xfrm>
          <a:off x="2797054" y="193789"/>
          <a:ext cx="2539866" cy="1523919"/>
        </a:xfrm>
        <a:prstGeom prst="rect">
          <a:avLst/>
        </a:prstGeom>
        <a:solidFill>
          <a:schemeClr val="accent5">
            <a:hueOff val="-1126424"/>
            <a:satOff val="-2903"/>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It helps create a positive customer experience, encourages repeat business</a:t>
          </a:r>
          <a:endParaRPr lang="en-US" sz="1600" kern="1200"/>
        </a:p>
      </dsp:txBody>
      <dsp:txXfrm>
        <a:off x="2797054" y="193789"/>
        <a:ext cx="2539866" cy="1523919"/>
      </dsp:txXfrm>
    </dsp:sp>
    <dsp:sp modelId="{9164D5FC-3D63-41E1-9159-25CD265BD39C}">
      <dsp:nvSpPr>
        <dsp:cNvPr id="0" name=""/>
        <dsp:cNvSpPr/>
      </dsp:nvSpPr>
      <dsp:spPr>
        <a:xfrm>
          <a:off x="5590907" y="193789"/>
          <a:ext cx="2539866" cy="1523919"/>
        </a:xfrm>
        <a:prstGeom prst="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Hospitality is about providing guests with a warm, welcoming environment and making them feel comfortable (ABATE, 2017).</a:t>
          </a:r>
          <a:endParaRPr lang="en-US" sz="1600" kern="1200"/>
        </a:p>
      </dsp:txBody>
      <dsp:txXfrm>
        <a:off x="5590907" y="193789"/>
        <a:ext cx="2539866" cy="1523919"/>
      </dsp:txXfrm>
    </dsp:sp>
    <dsp:sp modelId="{A9562CC6-5EE9-4EBD-8ABF-4E57C2F905FF}">
      <dsp:nvSpPr>
        <dsp:cNvPr id="0" name=""/>
        <dsp:cNvSpPr/>
      </dsp:nvSpPr>
      <dsp:spPr>
        <a:xfrm>
          <a:off x="8384760" y="193789"/>
          <a:ext cx="2539866" cy="1523919"/>
        </a:xfrm>
        <a:prstGeom prst="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Hospitality is essential for creating a positive customer experience</a:t>
          </a:r>
          <a:endParaRPr lang="en-US" sz="1600" kern="1200"/>
        </a:p>
      </dsp:txBody>
      <dsp:txXfrm>
        <a:off x="8384760" y="193789"/>
        <a:ext cx="2539866" cy="1523919"/>
      </dsp:txXfrm>
    </dsp:sp>
    <dsp:sp modelId="{29858909-1AB1-4058-BE5F-41CBCCEB3239}">
      <dsp:nvSpPr>
        <dsp:cNvPr id="0" name=""/>
        <dsp:cNvSpPr/>
      </dsp:nvSpPr>
      <dsp:spPr>
        <a:xfrm>
          <a:off x="1400128" y="1971695"/>
          <a:ext cx="2539866" cy="1523919"/>
        </a:xfrm>
        <a:prstGeom prst="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It helps to create a welcoming atmosphere</a:t>
          </a:r>
          <a:endParaRPr lang="en-US" sz="1600" kern="1200"/>
        </a:p>
      </dsp:txBody>
      <dsp:txXfrm>
        <a:off x="1400128" y="1971695"/>
        <a:ext cx="2539866" cy="1523919"/>
      </dsp:txXfrm>
    </dsp:sp>
    <dsp:sp modelId="{C947E188-A7F6-42F0-B801-D3C048AB7AE4}">
      <dsp:nvSpPr>
        <dsp:cNvPr id="0" name=""/>
        <dsp:cNvSpPr/>
      </dsp:nvSpPr>
      <dsp:spPr>
        <a:xfrm>
          <a:off x="4193981" y="1971695"/>
          <a:ext cx="2539866" cy="1523919"/>
        </a:xfrm>
        <a:prstGeom prst="rect">
          <a:avLst/>
        </a:prstGeom>
        <a:solidFill>
          <a:schemeClr val="accent5">
            <a:hueOff val="-5632119"/>
            <a:satOff val="-14516"/>
            <a:lumOff val="-9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Hotels also strive to deliver an exceptional online experience by making their website user-friendly</a:t>
          </a:r>
          <a:endParaRPr lang="en-US" sz="1600" kern="1200"/>
        </a:p>
      </dsp:txBody>
      <dsp:txXfrm>
        <a:off x="4193981" y="1971695"/>
        <a:ext cx="2539866" cy="1523919"/>
      </dsp:txXfrm>
    </dsp:sp>
    <dsp:sp modelId="{14E3AED5-B5A4-454A-9D1A-4F0F8C3712C0}">
      <dsp:nvSpPr>
        <dsp:cNvPr id="0" name=""/>
        <dsp:cNvSpPr/>
      </dsp:nvSpPr>
      <dsp:spPr>
        <a:xfrm>
          <a:off x="6987834" y="1971695"/>
          <a:ext cx="2539866" cy="1523919"/>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They also offer rewards programs and discounts for their guests, creating a sense of loyalty</a:t>
          </a:r>
          <a:endParaRPr lang="en-US" sz="1600" kern="1200"/>
        </a:p>
      </dsp:txBody>
      <dsp:txXfrm>
        <a:off x="6987834" y="1971695"/>
        <a:ext cx="2539866" cy="152391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21AACE-38F0-458C-A682-EE32FBA3423A}" type="datetimeFigureOut">
              <a:rPr lang="en-US" smtClean="0"/>
              <a:t>2/4/2023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4E33E42-D655-4049-91FB-75357ABEDE8F}" type="slidenum">
              <a:rPr lang="en-US" smtClean="0"/>
              <a:t>‹#›</a:t>
            </a:fld>
            <a:endParaRPr lang="en-US"/>
          </a:p>
        </p:txBody>
      </p:sp>
    </p:spTree>
    <p:extLst>
      <p:ext uri="{BB962C8B-B14F-4D97-AF65-F5344CB8AC3E}">
        <p14:creationId xmlns:p14="http://schemas.microsoft.com/office/powerpoint/2010/main" val="22004474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Introduction </a:t>
            </a:r>
          </a:p>
          <a:p>
            <a:r>
              <a:rPr lang="en-GB" sz="1800" dirty="0">
                <a:solidFill>
                  <a:srgbClr val="000000"/>
                </a:solidFill>
                <a:effectLst/>
                <a:latin typeface="Arial" panose="020B0604020202020204" pitchFamily="34" charset="0"/>
                <a:ea typeface="Calibri" panose="020F0502020204030204" pitchFamily="34" charset="0"/>
              </a:rPr>
              <a:t>This presentation aims to evaluate the role and importance of quality service, hospitality, and guest services within the hotel industry. This presentation provides an overview of Delta Hotels and evaluate the primary consumers of Delta Hotels. </a:t>
            </a:r>
            <a:r>
              <a:rPr lang="en-US" sz="1200" kern="1200" dirty="0">
                <a:solidFill>
                  <a:schemeClr val="tx1"/>
                </a:solidFill>
                <a:effectLst/>
                <a:latin typeface="+mn-lt"/>
                <a:ea typeface="+mn-ea"/>
                <a:cs typeface="+mn-cs"/>
              </a:rPr>
              <a:t>This presentation also shows the importance of hospitality and discusses how hotel brands meet/exceed the customers' expectations. Marriott Hotels and Resorts is one of the largest hotel chains in the world, offering a range of hospitality services. Founded in 1927 by J. Willard Marriott, the company has become a leading hospitality brand worldwide (Sun et al., 2017). Delta Hotels is a global hospitality brand of Marriott Hotels and Resorts that has been in business for over 90 years and was founded in 1937. the brand is known for its iconic hospitality, exceptional service, and modern amenities (</a:t>
            </a:r>
            <a:r>
              <a:rPr lang="en-US" sz="1200" kern="1200" dirty="0" err="1">
                <a:solidFill>
                  <a:schemeClr val="tx1"/>
                </a:solidFill>
                <a:effectLst/>
                <a:latin typeface="+mn-lt"/>
                <a:ea typeface="+mn-ea"/>
                <a:cs typeface="+mn-cs"/>
              </a:rPr>
              <a:t>Namubiru</a:t>
            </a:r>
            <a:r>
              <a:rPr lang="en-US" sz="1200" kern="1200" dirty="0">
                <a:solidFill>
                  <a:schemeClr val="tx1"/>
                </a:solidFill>
                <a:effectLst/>
                <a:latin typeface="+mn-lt"/>
                <a:ea typeface="+mn-ea"/>
                <a:cs typeface="+mn-cs"/>
              </a:rPr>
              <a:t>, 2016). Delta Hotels operates over 500 hotels in over 75 countries worldwide, providing guests with luxury experiences and a unique sense of place (</a:t>
            </a:r>
            <a:r>
              <a:rPr lang="en-US" sz="1200" kern="1200" dirty="0" err="1">
                <a:solidFill>
                  <a:schemeClr val="tx1"/>
                </a:solidFill>
                <a:effectLst/>
                <a:latin typeface="+mn-lt"/>
                <a:ea typeface="+mn-ea"/>
                <a:cs typeface="+mn-cs"/>
              </a:rPr>
              <a:t>Lashley</a:t>
            </a:r>
            <a:r>
              <a:rPr lang="en-US" sz="1200" kern="1200" dirty="0">
                <a:solidFill>
                  <a:schemeClr val="tx1"/>
                </a:solidFill>
                <a:effectLst/>
                <a:latin typeface="+mn-lt"/>
                <a:ea typeface="+mn-ea"/>
                <a:cs typeface="+mn-cs"/>
              </a:rPr>
              <a:t>, 2015). As one of the world's largest hotel companies, Delta continues to offer the highest levels of service and quality that guests have come to expect. The company is also committed to sustainability, with several green initiatives in place to reduce its environmental footprint (Cui et al., 2017).</a:t>
            </a:r>
          </a:p>
          <a:p>
            <a:r>
              <a:rPr lang="en-US"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84E33E42-D655-4049-91FB-75357ABEDE8F}" type="slidenum">
              <a:rPr lang="en-US" smtClean="0"/>
              <a:t>3</a:t>
            </a:fld>
            <a:endParaRPr lang="en-US"/>
          </a:p>
        </p:txBody>
      </p:sp>
    </p:spTree>
    <p:extLst>
      <p:ext uri="{BB962C8B-B14F-4D97-AF65-F5344CB8AC3E}">
        <p14:creationId xmlns:p14="http://schemas.microsoft.com/office/powerpoint/2010/main" val="489219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Main Consumers</a:t>
            </a:r>
          </a:p>
          <a:p>
            <a:r>
              <a:rPr lang="en-US" sz="1200" kern="1200" dirty="0">
                <a:solidFill>
                  <a:schemeClr val="tx1"/>
                </a:solidFill>
                <a:effectLst/>
                <a:latin typeface="+mn-lt"/>
                <a:ea typeface="+mn-ea"/>
                <a:cs typeface="+mn-cs"/>
              </a:rPr>
              <a:t>The primary consumers of Delta Hotels have a significant influence on the growth and development of the business. The primary consumers of Delta Hotels are; business </a:t>
            </a:r>
            <a:r>
              <a:rPr lang="en-US" sz="1200" kern="1200" dirty="0" err="1">
                <a:solidFill>
                  <a:schemeClr val="tx1"/>
                </a:solidFill>
                <a:effectLst/>
                <a:latin typeface="+mn-lt"/>
                <a:ea typeface="+mn-ea"/>
                <a:cs typeface="+mn-cs"/>
              </a:rPr>
              <a:t>travellers</a:t>
            </a:r>
            <a:r>
              <a:rPr lang="en-US" sz="1200" kern="1200" dirty="0">
                <a:solidFill>
                  <a:schemeClr val="tx1"/>
                </a:solidFill>
                <a:effectLst/>
                <a:latin typeface="+mn-lt"/>
                <a:ea typeface="+mn-ea"/>
                <a:cs typeface="+mn-cs"/>
              </a:rPr>
              <a:t>, leisure </a:t>
            </a:r>
            <a:r>
              <a:rPr lang="en-US" sz="1200" kern="1200" dirty="0" err="1">
                <a:solidFill>
                  <a:schemeClr val="tx1"/>
                </a:solidFill>
                <a:effectLst/>
                <a:latin typeface="+mn-lt"/>
                <a:ea typeface="+mn-ea"/>
                <a:cs typeface="+mn-cs"/>
              </a:rPr>
              <a:t>travellers</a:t>
            </a:r>
            <a:r>
              <a:rPr lang="en-US" sz="1200" kern="1200" dirty="0">
                <a:solidFill>
                  <a:schemeClr val="tx1"/>
                </a:solidFill>
                <a:effectLst/>
                <a:latin typeface="+mn-lt"/>
                <a:ea typeface="+mn-ea"/>
                <a:cs typeface="+mn-cs"/>
              </a:rPr>
              <a:t>, meeting and event planners, corporate groups, wedding planners, tourists, residents, couples and families (China et al., 2017). Business </a:t>
            </a:r>
            <a:r>
              <a:rPr lang="en-US" sz="1200" kern="1200" dirty="0" err="1">
                <a:solidFill>
                  <a:schemeClr val="tx1"/>
                </a:solidFill>
                <a:effectLst/>
                <a:latin typeface="+mn-lt"/>
                <a:ea typeface="+mn-ea"/>
                <a:cs typeface="+mn-cs"/>
              </a:rPr>
              <a:t>travellers</a:t>
            </a:r>
            <a:r>
              <a:rPr lang="en-US" sz="1200" kern="1200" dirty="0">
                <a:solidFill>
                  <a:schemeClr val="tx1"/>
                </a:solidFill>
                <a:effectLst/>
                <a:latin typeface="+mn-lt"/>
                <a:ea typeface="+mn-ea"/>
                <a:cs typeface="+mn-cs"/>
              </a:rPr>
              <a:t>, who often stay at Delta Hotels during business trips, are an important consumer group of Delta Hotel. At the same time, Leisure </a:t>
            </a:r>
            <a:r>
              <a:rPr lang="en-US" sz="1200" kern="1200" dirty="0" err="1">
                <a:solidFill>
                  <a:schemeClr val="tx1"/>
                </a:solidFill>
                <a:effectLst/>
                <a:latin typeface="+mn-lt"/>
                <a:ea typeface="+mn-ea"/>
                <a:cs typeface="+mn-cs"/>
              </a:rPr>
              <a:t>travellers</a:t>
            </a:r>
            <a:r>
              <a:rPr lang="en-US" sz="1200" kern="1200" dirty="0">
                <a:solidFill>
                  <a:schemeClr val="tx1"/>
                </a:solidFill>
                <a:effectLst/>
                <a:latin typeface="+mn-lt"/>
                <a:ea typeface="+mn-ea"/>
                <a:cs typeface="+mn-cs"/>
              </a:rPr>
              <a:t> choose Delta Hotels due to its excellent reputation, convenient locations and attractive amenities. Meeting and event planners appreciate the professional meeting facilities offered by Delta, and its experienced staff, such as executive teams, also value the flexibility of Delta Hotels (Chan &amp; Hsu, 2016). The wedding planners also chose the hotel chain for its luxurious settings and tailored wedding packages. Both domestic and international tourists often opt for Delta Hotels due to its global presence and experience catering to </a:t>
            </a:r>
            <a:r>
              <a:rPr lang="en-US" sz="1200" kern="1200" dirty="0" err="1">
                <a:solidFill>
                  <a:schemeClr val="tx1"/>
                </a:solidFill>
                <a:effectLst/>
                <a:latin typeface="+mn-lt"/>
                <a:ea typeface="+mn-ea"/>
                <a:cs typeface="+mn-cs"/>
              </a:rPr>
              <a:t>travellers</a:t>
            </a:r>
            <a:r>
              <a:rPr lang="en-US" sz="1200" kern="1200" dirty="0">
                <a:solidFill>
                  <a:schemeClr val="tx1"/>
                </a:solidFill>
                <a:effectLst/>
                <a:latin typeface="+mn-lt"/>
                <a:ea typeface="+mn-ea"/>
                <a:cs typeface="+mn-cs"/>
              </a:rPr>
              <a:t> worldwide. Residents also choose Delta Hotels for its excellent services. Spa-goers also select the hotel to take advantage of its luxurious spa facilities (Chan &amp; Hsu, 2016). At the same time, the couples choose Delta for its romantic ambience and excellent value for money. Families also choose Delta Hotels for its family-friendly atmosphere and amenities.</a:t>
            </a:r>
          </a:p>
          <a:p>
            <a:endParaRPr lang="en-US" dirty="0"/>
          </a:p>
        </p:txBody>
      </p:sp>
      <p:sp>
        <p:nvSpPr>
          <p:cNvPr id="4" name="Slide Number Placeholder 3"/>
          <p:cNvSpPr>
            <a:spLocks noGrp="1"/>
          </p:cNvSpPr>
          <p:nvPr>
            <p:ph type="sldNum" sz="quarter" idx="10"/>
          </p:nvPr>
        </p:nvSpPr>
        <p:spPr/>
        <p:txBody>
          <a:bodyPr/>
          <a:lstStyle/>
          <a:p>
            <a:fld id="{84E33E42-D655-4049-91FB-75357ABEDE8F}" type="slidenum">
              <a:rPr lang="en-US" smtClean="0"/>
              <a:t>4</a:t>
            </a:fld>
            <a:endParaRPr lang="en-US"/>
          </a:p>
        </p:txBody>
      </p:sp>
    </p:spTree>
    <p:extLst>
      <p:ext uri="{BB962C8B-B14F-4D97-AF65-F5344CB8AC3E}">
        <p14:creationId xmlns:p14="http://schemas.microsoft.com/office/powerpoint/2010/main" val="31863426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Nature, Scope and Role of Guest Services </a:t>
            </a:r>
          </a:p>
          <a:p>
            <a:r>
              <a:rPr lang="en-US" sz="1200" kern="1200" dirty="0">
                <a:solidFill>
                  <a:schemeClr val="tx1"/>
                </a:solidFill>
                <a:effectLst/>
                <a:latin typeface="+mn-lt"/>
                <a:ea typeface="+mn-ea"/>
                <a:cs typeface="+mn-cs"/>
              </a:rPr>
              <a:t>Delta Hotels focuses on providing luxury accommodations and high-end amenities. Delta Hotels offers various services, including restaurants, bars, spas, fitness </a:t>
            </a:r>
            <a:r>
              <a:rPr lang="en-US" sz="1200" kern="1200" dirty="0" err="1">
                <a:solidFill>
                  <a:schemeClr val="tx1"/>
                </a:solidFill>
                <a:effectLst/>
                <a:latin typeface="+mn-lt"/>
                <a:ea typeface="+mn-ea"/>
                <a:cs typeface="+mn-cs"/>
              </a:rPr>
              <a:t>centres</a:t>
            </a:r>
            <a:r>
              <a:rPr lang="en-US" sz="1200" kern="1200" dirty="0">
                <a:solidFill>
                  <a:schemeClr val="tx1"/>
                </a:solidFill>
                <a:effectLst/>
                <a:latin typeface="+mn-lt"/>
                <a:ea typeface="+mn-ea"/>
                <a:cs typeface="+mn-cs"/>
              </a:rPr>
              <a:t>, meeting spaces, business </a:t>
            </a:r>
            <a:r>
              <a:rPr lang="en-US" sz="1200" kern="1200" dirty="0" err="1">
                <a:solidFill>
                  <a:schemeClr val="tx1"/>
                </a:solidFill>
                <a:effectLst/>
                <a:latin typeface="+mn-lt"/>
                <a:ea typeface="+mn-ea"/>
                <a:cs typeface="+mn-cs"/>
              </a:rPr>
              <a:t>centres</a:t>
            </a:r>
            <a:r>
              <a:rPr lang="en-US" sz="1200" kern="1200" dirty="0">
                <a:solidFill>
                  <a:schemeClr val="tx1"/>
                </a:solidFill>
                <a:effectLst/>
                <a:latin typeface="+mn-lt"/>
                <a:ea typeface="+mn-ea"/>
                <a:cs typeface="+mn-cs"/>
              </a:rPr>
              <a:t>, and many others. Additionally, some locations of Delta Hotels also offer access to golf courses, pools, and other recreational activities (ABATE, 2017). Delta Hotels also provides modern and stylish furniture, complimentary Wi-Fi, in-room entertainment, and other amenities to its guests. At the same time, the loyalty program allows guests to earn points for their stays, which can be used for discounts and other rewards. The family packages offer special rates and discounts for families travelling together (</a:t>
            </a:r>
            <a:r>
              <a:rPr lang="en-US" sz="1200" kern="1200" dirty="0" err="1">
                <a:solidFill>
                  <a:schemeClr val="tx1"/>
                </a:solidFill>
                <a:effectLst/>
                <a:latin typeface="+mn-lt"/>
                <a:ea typeface="+mn-ea"/>
                <a:cs typeface="+mn-cs"/>
              </a:rPr>
              <a:t>Bayighomog</a:t>
            </a:r>
            <a:r>
              <a:rPr lang="en-US" sz="1200" kern="1200" dirty="0">
                <a:solidFill>
                  <a:schemeClr val="tx1"/>
                </a:solidFill>
                <a:effectLst/>
                <a:latin typeface="+mn-lt"/>
                <a:ea typeface="+mn-ea"/>
                <a:cs typeface="+mn-cs"/>
              </a:rPr>
              <a:t> &amp; </a:t>
            </a:r>
            <a:r>
              <a:rPr lang="en-US" sz="1200" kern="1200" dirty="0" err="1">
                <a:solidFill>
                  <a:schemeClr val="tx1"/>
                </a:solidFill>
                <a:effectLst/>
                <a:latin typeface="+mn-lt"/>
                <a:ea typeface="+mn-ea"/>
                <a:cs typeface="+mn-cs"/>
              </a:rPr>
              <a:t>Araslı</a:t>
            </a:r>
            <a:r>
              <a:rPr lang="en-US" sz="1200" kern="1200" dirty="0">
                <a:solidFill>
                  <a:schemeClr val="tx1"/>
                </a:solidFill>
                <a:effectLst/>
                <a:latin typeface="+mn-lt"/>
                <a:ea typeface="+mn-ea"/>
                <a:cs typeface="+mn-cs"/>
              </a:rPr>
              <a:t>, 2019). Special offers include discounts on meals, stays, and amenities. Delta Hotels is committed to providing its guests with a safe and secure environment. Each hotel has its security measures in place, and the company works with local authorities to ensure the safety and security of its guests. The company has a variety of initiatives and programs in place to support local charities and organizations. Additionally, the company has partnered with several non-profit organizations to provide humanitarian support and aid to those in need (</a:t>
            </a:r>
            <a:r>
              <a:rPr lang="en-US" sz="1200" kern="1200" dirty="0" err="1">
                <a:solidFill>
                  <a:schemeClr val="tx1"/>
                </a:solidFill>
                <a:effectLst/>
                <a:latin typeface="+mn-lt"/>
                <a:ea typeface="+mn-ea"/>
                <a:cs typeface="+mn-cs"/>
              </a:rPr>
              <a:t>Cervellon</a:t>
            </a:r>
            <a:r>
              <a:rPr lang="en-US" sz="1200" kern="1200" dirty="0">
                <a:solidFill>
                  <a:schemeClr val="tx1"/>
                </a:solidFill>
                <a:effectLst/>
                <a:latin typeface="+mn-lt"/>
                <a:ea typeface="+mn-ea"/>
                <a:cs typeface="+mn-cs"/>
              </a:rPr>
              <a:t> &amp; </a:t>
            </a:r>
            <a:r>
              <a:rPr lang="en-US" sz="1200" kern="1200" dirty="0" err="1">
                <a:solidFill>
                  <a:schemeClr val="tx1"/>
                </a:solidFill>
                <a:effectLst/>
                <a:latin typeface="+mn-lt"/>
                <a:ea typeface="+mn-ea"/>
                <a:cs typeface="+mn-cs"/>
              </a:rPr>
              <a:t>Galipienzo</a:t>
            </a:r>
            <a:r>
              <a:rPr lang="en-US" sz="1200" kern="1200" dirty="0">
                <a:solidFill>
                  <a:schemeClr val="tx1"/>
                </a:solidFill>
                <a:effectLst/>
                <a:latin typeface="+mn-lt"/>
                <a:ea typeface="+mn-ea"/>
                <a:cs typeface="+mn-cs"/>
              </a:rPr>
              <a:t>, 2015).</a:t>
            </a:r>
          </a:p>
          <a:p>
            <a:r>
              <a:rPr lang="en-US" sz="1200" kern="1200" dirty="0">
                <a:solidFill>
                  <a:schemeClr val="tx1"/>
                </a:solidFill>
                <a:effectLst/>
                <a:latin typeface="+mn-lt"/>
                <a:ea typeface="+mn-ea"/>
                <a:cs typeface="+mn-cs"/>
              </a:rPr>
              <a:t>Delta Hotels offers various guest services and facilities designed to make every stay a comfortable and enjoyable experience. Delta Hotels offers a range of room types, from deluxe suites to standard rooms (Sun et al., 2017). Each room is designed to provide guests with a comfortable and relaxing stay. Room amenities include a flat-screen T.V. with cable, Wi-Fi, air conditioning, and a mini-bar. Guests enjoy a selection of global cuisine, from Indian to Italian, and different locally sourced dishes (</a:t>
            </a:r>
            <a:r>
              <a:rPr lang="en-US" sz="1200" kern="1200" dirty="0" err="1">
                <a:solidFill>
                  <a:schemeClr val="tx1"/>
                </a:solidFill>
                <a:effectLst/>
                <a:latin typeface="+mn-lt"/>
                <a:ea typeface="+mn-ea"/>
                <a:cs typeface="+mn-cs"/>
              </a:rPr>
              <a:t>Namubiru</a:t>
            </a:r>
            <a:r>
              <a:rPr lang="en-US" sz="1200" kern="1200" dirty="0">
                <a:solidFill>
                  <a:schemeClr val="tx1"/>
                </a:solidFill>
                <a:effectLst/>
                <a:latin typeface="+mn-lt"/>
                <a:ea typeface="+mn-ea"/>
                <a:cs typeface="+mn-cs"/>
              </a:rPr>
              <a:t>, 2016). Delta Hotels offers guests a range of spa and fitness facilities. Delta Hotels provides business services for business </a:t>
            </a:r>
            <a:r>
              <a:rPr lang="en-US" sz="1200" kern="1200" dirty="0" err="1">
                <a:solidFill>
                  <a:schemeClr val="tx1"/>
                </a:solidFill>
                <a:effectLst/>
                <a:latin typeface="+mn-lt"/>
                <a:ea typeface="+mn-ea"/>
                <a:cs typeface="+mn-cs"/>
              </a:rPr>
              <a:t>travellers</a:t>
            </a:r>
            <a:r>
              <a:rPr lang="en-US" sz="1200" kern="1200" dirty="0">
                <a:solidFill>
                  <a:schemeClr val="tx1"/>
                </a:solidFill>
                <a:effectLst/>
                <a:latin typeface="+mn-lt"/>
                <a:ea typeface="+mn-ea"/>
                <a:cs typeface="+mn-cs"/>
              </a:rPr>
              <a:t>, including meeting rooms, high-speed internet access, and audio-visual equipment (Neupane &amp; </a:t>
            </a:r>
            <a:r>
              <a:rPr lang="en-US" sz="1200" kern="1200" dirty="0" err="1">
                <a:solidFill>
                  <a:schemeClr val="tx1"/>
                </a:solidFill>
                <a:effectLst/>
                <a:latin typeface="+mn-lt"/>
                <a:ea typeface="+mn-ea"/>
                <a:cs typeface="+mn-cs"/>
              </a:rPr>
              <a:t>Khanal</a:t>
            </a:r>
            <a:r>
              <a:rPr lang="en-US" sz="1200" kern="1200" dirty="0">
                <a:solidFill>
                  <a:schemeClr val="tx1"/>
                </a:solidFill>
                <a:effectLst/>
                <a:latin typeface="+mn-lt"/>
                <a:ea typeface="+mn-ea"/>
                <a:cs typeface="+mn-cs"/>
              </a:rPr>
              <a:t>, 2022). Delta Hotels offers a range of services to make guests' stay as comfortable as possible. These include laundry services, a concierge service, and a 24-hour reception desk (</a:t>
            </a:r>
            <a:r>
              <a:rPr lang="en-US" sz="1200" kern="1200" dirty="0" err="1">
                <a:solidFill>
                  <a:schemeClr val="tx1"/>
                </a:solidFill>
                <a:effectLst/>
                <a:latin typeface="+mn-lt"/>
                <a:ea typeface="+mn-ea"/>
                <a:cs typeface="+mn-cs"/>
              </a:rPr>
              <a:t>Lashley</a:t>
            </a:r>
            <a:r>
              <a:rPr lang="en-US" sz="1200" kern="1200" dirty="0">
                <a:solidFill>
                  <a:schemeClr val="tx1"/>
                </a:solidFill>
                <a:effectLst/>
                <a:latin typeface="+mn-lt"/>
                <a:ea typeface="+mn-ea"/>
                <a:cs typeface="+mn-cs"/>
              </a:rPr>
              <a:t>, 2015). The hotel also provides a range of entertainment options, such as a casino, a nightclub, and a movie theatre. Overall, Delta Hotels offers various services and facilities designed to make every stay a comfortable and enjoyable experience. From room amenities to spa and fitness facilities, the hotel provides a range of services to ensure guests have a pleasant stay (</a:t>
            </a:r>
            <a:r>
              <a:rPr lang="en-US" sz="1200" kern="1200" dirty="0" err="1">
                <a:solidFill>
                  <a:schemeClr val="tx1"/>
                </a:solidFill>
                <a:effectLst/>
                <a:latin typeface="+mn-lt"/>
                <a:ea typeface="+mn-ea"/>
                <a:cs typeface="+mn-cs"/>
              </a:rPr>
              <a:t>Gnewuch</a:t>
            </a:r>
            <a:r>
              <a:rPr lang="en-US" sz="1200" kern="1200" dirty="0">
                <a:solidFill>
                  <a:schemeClr val="tx1"/>
                </a:solidFill>
                <a:effectLst/>
                <a:latin typeface="+mn-lt"/>
                <a:ea typeface="+mn-ea"/>
                <a:cs typeface="+mn-cs"/>
              </a:rPr>
              <a:t> et al., 2017).</a:t>
            </a:r>
          </a:p>
          <a:p>
            <a:endParaRPr lang="en-US" dirty="0"/>
          </a:p>
        </p:txBody>
      </p:sp>
      <p:sp>
        <p:nvSpPr>
          <p:cNvPr id="4" name="Slide Number Placeholder 3"/>
          <p:cNvSpPr>
            <a:spLocks noGrp="1"/>
          </p:cNvSpPr>
          <p:nvPr>
            <p:ph type="sldNum" sz="quarter" idx="10"/>
          </p:nvPr>
        </p:nvSpPr>
        <p:spPr/>
        <p:txBody>
          <a:bodyPr/>
          <a:lstStyle/>
          <a:p>
            <a:fld id="{84E33E42-D655-4049-91FB-75357ABEDE8F}" type="slidenum">
              <a:rPr lang="en-US" smtClean="0"/>
              <a:t>5</a:t>
            </a:fld>
            <a:endParaRPr lang="en-US"/>
          </a:p>
        </p:txBody>
      </p:sp>
    </p:spTree>
    <p:extLst>
      <p:ext uri="{BB962C8B-B14F-4D97-AF65-F5344CB8AC3E}">
        <p14:creationId xmlns:p14="http://schemas.microsoft.com/office/powerpoint/2010/main" val="2097210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The Role and Function of Guest Services </a:t>
            </a:r>
          </a:p>
          <a:p>
            <a:r>
              <a:rPr lang="en-US" sz="1200" kern="1200" dirty="0">
                <a:solidFill>
                  <a:schemeClr val="tx1"/>
                </a:solidFill>
                <a:effectLst/>
                <a:latin typeface="+mn-lt"/>
                <a:ea typeface="+mn-ea"/>
                <a:cs typeface="+mn-cs"/>
              </a:rPr>
              <a:t>Guest services play a critical role in the hospitality industry; they provide guests with the best possible experience and ensure high customer satisfaction. The primary function of guest services is to ensure guests have a pleasant experience while staying at a hotel or restaurant (Cui et al., 2017). Guest services play a critical role in the hospitality industry, providing guests with the best possible experience and ensuring high customer satisfaction. Guest services staff in the hospitality industry are friendly, which helps to make a positive impression of the hotel and encourage guests to return in the future. At the same time, the guest services are familiar with the hotel's policies and procedures, such as check-in and check-out times, payment options, and any special deals or discounts available (China et al., 2017). </a:t>
            </a:r>
          </a:p>
          <a:p>
            <a:r>
              <a:rPr lang="en-US" sz="1200" kern="1200" dirty="0">
                <a:solidFill>
                  <a:schemeClr val="tx1"/>
                </a:solidFill>
                <a:effectLst/>
                <a:latin typeface="+mn-lt"/>
                <a:ea typeface="+mn-ea"/>
                <a:cs typeface="+mn-cs"/>
              </a:rPr>
              <a:t>The role of guest services is to handle any complaints or requests from guests, resolve any disputes that arise, and ensure that guests are satisfied with the services. The hotel's guest services are prepared to handle emergencies, such as medical issues or security concerns (Chan &amp; Hsu, 2016). Moreover, the staff of Guest services are knowledgeable about the various amenities and services offered by the hotel business. It is the role of the hotel's staff to answer questions about the benefits and provide information about the hotel's facilities, such as the swimming pool, spa, gym, and other amenities (</a:t>
            </a:r>
            <a:r>
              <a:rPr lang="en-US" sz="1200" kern="1200" dirty="0" err="1">
                <a:solidFill>
                  <a:schemeClr val="tx1"/>
                </a:solidFill>
                <a:effectLst/>
                <a:latin typeface="+mn-lt"/>
                <a:ea typeface="+mn-ea"/>
                <a:cs typeface="+mn-cs"/>
              </a:rPr>
              <a:t>Cervellon</a:t>
            </a:r>
            <a:r>
              <a:rPr lang="en-US" sz="1200" kern="1200" dirty="0">
                <a:solidFill>
                  <a:schemeClr val="tx1"/>
                </a:solidFill>
                <a:effectLst/>
                <a:latin typeface="+mn-lt"/>
                <a:ea typeface="+mn-ea"/>
                <a:cs typeface="+mn-cs"/>
              </a:rPr>
              <a:t> &amp; </a:t>
            </a:r>
            <a:r>
              <a:rPr lang="en-US" sz="1200" kern="1200" dirty="0" err="1">
                <a:solidFill>
                  <a:schemeClr val="tx1"/>
                </a:solidFill>
                <a:effectLst/>
                <a:latin typeface="+mn-lt"/>
                <a:ea typeface="+mn-ea"/>
                <a:cs typeface="+mn-cs"/>
              </a:rPr>
              <a:t>Galipienzo</a:t>
            </a:r>
            <a:r>
              <a:rPr lang="en-US" sz="1200" kern="1200" dirty="0">
                <a:solidFill>
                  <a:schemeClr val="tx1"/>
                </a:solidFill>
                <a:effectLst/>
                <a:latin typeface="+mn-lt"/>
                <a:ea typeface="+mn-ea"/>
                <a:cs typeface="+mn-cs"/>
              </a:rPr>
              <a:t>, 2015). The staff of the Guest services of the hotel are knowledgeable about the local area and be able to provide guests with information about attractions and restaurants; it makes the guest's stay enjoyable and increases their satisfaction (</a:t>
            </a:r>
            <a:r>
              <a:rPr lang="en-US" sz="1200" kern="1200" dirty="0" err="1">
                <a:solidFill>
                  <a:schemeClr val="tx1"/>
                </a:solidFill>
                <a:effectLst/>
                <a:latin typeface="+mn-lt"/>
                <a:ea typeface="+mn-ea"/>
                <a:cs typeface="+mn-cs"/>
              </a:rPr>
              <a:t>Bayighomog</a:t>
            </a:r>
            <a:r>
              <a:rPr lang="en-US" sz="1200" kern="1200" dirty="0">
                <a:solidFill>
                  <a:schemeClr val="tx1"/>
                </a:solidFill>
                <a:effectLst/>
                <a:latin typeface="+mn-lt"/>
                <a:ea typeface="+mn-ea"/>
                <a:cs typeface="+mn-cs"/>
              </a:rPr>
              <a:t> &amp; </a:t>
            </a:r>
            <a:r>
              <a:rPr lang="en-US" sz="1200" kern="1200" dirty="0" err="1">
                <a:solidFill>
                  <a:schemeClr val="tx1"/>
                </a:solidFill>
                <a:effectLst/>
                <a:latin typeface="+mn-lt"/>
                <a:ea typeface="+mn-ea"/>
                <a:cs typeface="+mn-cs"/>
              </a:rPr>
              <a:t>Araslı</a:t>
            </a:r>
            <a:r>
              <a:rPr lang="en-US" sz="1200" kern="1200" dirty="0">
                <a:solidFill>
                  <a:schemeClr val="tx1"/>
                </a:solidFill>
                <a:effectLst/>
                <a:latin typeface="+mn-lt"/>
                <a:ea typeface="+mn-ea"/>
                <a:cs typeface="+mn-cs"/>
              </a:rPr>
              <a:t>, 2019). </a:t>
            </a:r>
          </a:p>
          <a:p>
            <a:endParaRPr lang="en-US" dirty="0"/>
          </a:p>
        </p:txBody>
      </p:sp>
      <p:sp>
        <p:nvSpPr>
          <p:cNvPr id="4" name="Slide Number Placeholder 3"/>
          <p:cNvSpPr>
            <a:spLocks noGrp="1"/>
          </p:cNvSpPr>
          <p:nvPr>
            <p:ph type="sldNum" sz="quarter" idx="10"/>
          </p:nvPr>
        </p:nvSpPr>
        <p:spPr/>
        <p:txBody>
          <a:bodyPr/>
          <a:lstStyle/>
          <a:p>
            <a:fld id="{84E33E42-D655-4049-91FB-75357ABEDE8F}" type="slidenum">
              <a:rPr lang="en-US" smtClean="0"/>
              <a:t>6</a:t>
            </a:fld>
            <a:endParaRPr lang="en-US"/>
          </a:p>
        </p:txBody>
      </p:sp>
    </p:spTree>
    <p:extLst>
      <p:ext uri="{BB962C8B-B14F-4D97-AF65-F5344CB8AC3E}">
        <p14:creationId xmlns:p14="http://schemas.microsoft.com/office/powerpoint/2010/main" val="7114842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Importance of Hospitality </a:t>
            </a:r>
          </a:p>
          <a:p>
            <a:r>
              <a:rPr lang="en-GB" sz="1200" kern="1200" dirty="0">
                <a:solidFill>
                  <a:schemeClr val="tx1"/>
                </a:solidFill>
                <a:effectLst/>
                <a:latin typeface="+mn-lt"/>
                <a:ea typeface="+mn-ea"/>
                <a:cs typeface="+mn-cs"/>
              </a:rPr>
              <a:t>Hospitality is an essential part of the hospitality industry. It helps create a positive customer experience, encourages repeat business, and can help build a good reputation for the company (Sun et al., 2017). Hospitality is about providing guests with a warm, welcoming environment and making them feel comfortable (ABATE, 2017). It includes attentive service, accommodating special requests, and a pleasant atmosphere. Hospitality is essential for creating a positive customer experience. People are more likely to return to a business that provides excellent hospitality (</a:t>
            </a:r>
            <a:r>
              <a:rPr lang="en-GB" sz="1200" kern="1200" dirty="0" err="1">
                <a:solidFill>
                  <a:schemeClr val="tx1"/>
                </a:solidFill>
                <a:effectLst/>
                <a:latin typeface="+mn-lt"/>
                <a:ea typeface="+mn-ea"/>
                <a:cs typeface="+mn-cs"/>
              </a:rPr>
              <a:t>Neupane</a:t>
            </a:r>
            <a:r>
              <a:rPr lang="en-GB" sz="1200" kern="1200" dirty="0">
                <a:solidFill>
                  <a:schemeClr val="tx1"/>
                </a:solidFill>
                <a:effectLst/>
                <a:latin typeface="+mn-lt"/>
                <a:ea typeface="+mn-ea"/>
                <a:cs typeface="+mn-cs"/>
              </a:rPr>
              <a:t> &amp; </a:t>
            </a:r>
            <a:r>
              <a:rPr lang="en-GB" sz="1200" kern="1200" dirty="0" err="1">
                <a:solidFill>
                  <a:schemeClr val="tx1"/>
                </a:solidFill>
                <a:effectLst/>
                <a:latin typeface="+mn-lt"/>
                <a:ea typeface="+mn-ea"/>
                <a:cs typeface="+mn-cs"/>
              </a:rPr>
              <a:t>Khanal</a:t>
            </a:r>
            <a:r>
              <a:rPr lang="en-GB" sz="1200" kern="1200" dirty="0">
                <a:solidFill>
                  <a:schemeClr val="tx1"/>
                </a:solidFill>
                <a:effectLst/>
                <a:latin typeface="+mn-lt"/>
                <a:ea typeface="+mn-ea"/>
                <a:cs typeface="+mn-cs"/>
              </a:rPr>
              <a:t>, 2022). It helps to create a welcoming atmosphere, which encourages guests to stay longer and leads a business towards success. Guests that feel welcomed and appreciated are more likely to recommend the company to others, which helps to increase loyal customers. Providing excellent hospitality also helps to build a good reputation for the business (</a:t>
            </a:r>
            <a:r>
              <a:rPr lang="en-GB" sz="1200" kern="1200" dirty="0" err="1">
                <a:solidFill>
                  <a:schemeClr val="tx1"/>
                </a:solidFill>
                <a:effectLst/>
                <a:latin typeface="+mn-lt"/>
                <a:ea typeface="+mn-ea"/>
                <a:cs typeface="+mn-cs"/>
              </a:rPr>
              <a:t>Lashley</a:t>
            </a:r>
            <a:r>
              <a:rPr lang="en-GB" sz="1200" kern="1200" dirty="0">
                <a:solidFill>
                  <a:schemeClr val="tx1"/>
                </a:solidFill>
                <a:effectLst/>
                <a:latin typeface="+mn-lt"/>
                <a:ea typeface="+mn-ea"/>
                <a:cs typeface="+mn-cs"/>
              </a:rPr>
              <a:t>, 2015).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On the other hand, Hotels strive to exceed or meet guest expectations in many ways, like providing quality customer service to offering luxurious amenities to ensure their guests have a pleasant stay (Cui et al., 2017). Hotels offer high-end bedding and linens, an array of room service options, and upgraded amenities such as spa services and complimentary breakfast. They also provide a wide range of services to make reservations or provide local recommendations. Hotels also strive to deliver an exceptional online experience by making their website user-friendly and providing helpful information on hotel services and amenities (China et al., 2017). They also offer rewards programs and discounts for their guests, creating a sense of loyalty. Hotels seek to provide their guests with a clean and safe environment, offering 24-hour security and housekeeping services. These efforts are designed to create a positive experience that encourages guests to return to the hotel in the future (Chan &amp; Hsu, 2016).</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4E33E42-D655-4049-91FB-75357ABEDE8F}" type="slidenum">
              <a:rPr lang="en-US" smtClean="0"/>
              <a:t>7</a:t>
            </a:fld>
            <a:endParaRPr lang="en-US"/>
          </a:p>
        </p:txBody>
      </p:sp>
    </p:spTree>
    <p:extLst>
      <p:ext uri="{BB962C8B-B14F-4D97-AF65-F5344CB8AC3E}">
        <p14:creationId xmlns:p14="http://schemas.microsoft.com/office/powerpoint/2010/main" val="20192358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Conclusion </a:t>
            </a:r>
          </a:p>
          <a:p>
            <a:r>
              <a:rPr lang="en-US" sz="1200" kern="1200" dirty="0">
                <a:solidFill>
                  <a:schemeClr val="tx1"/>
                </a:solidFill>
                <a:effectLst/>
                <a:latin typeface="+mn-lt"/>
                <a:ea typeface="+mn-ea"/>
                <a:cs typeface="+mn-cs"/>
              </a:rPr>
              <a:t>This presentation concluded that the primary consumers of Delta Hotels are; business </a:t>
            </a:r>
            <a:r>
              <a:rPr lang="en-US" sz="1200" kern="1200" dirty="0" err="1">
                <a:solidFill>
                  <a:schemeClr val="tx1"/>
                </a:solidFill>
                <a:effectLst/>
                <a:latin typeface="+mn-lt"/>
                <a:ea typeface="+mn-ea"/>
                <a:cs typeface="+mn-cs"/>
              </a:rPr>
              <a:t>travellers</a:t>
            </a:r>
            <a:r>
              <a:rPr lang="en-US" sz="1200" kern="1200" dirty="0">
                <a:solidFill>
                  <a:schemeClr val="tx1"/>
                </a:solidFill>
                <a:effectLst/>
                <a:latin typeface="+mn-lt"/>
                <a:ea typeface="+mn-ea"/>
                <a:cs typeface="+mn-cs"/>
              </a:rPr>
              <a:t>, leisure </a:t>
            </a:r>
            <a:r>
              <a:rPr lang="en-US" sz="1200" kern="1200" dirty="0" err="1">
                <a:solidFill>
                  <a:schemeClr val="tx1"/>
                </a:solidFill>
                <a:effectLst/>
                <a:latin typeface="+mn-lt"/>
                <a:ea typeface="+mn-ea"/>
                <a:cs typeface="+mn-cs"/>
              </a:rPr>
              <a:t>travellers</a:t>
            </a:r>
            <a:r>
              <a:rPr lang="en-US" sz="1200" kern="1200" dirty="0">
                <a:solidFill>
                  <a:schemeClr val="tx1"/>
                </a:solidFill>
                <a:effectLst/>
                <a:latin typeface="+mn-lt"/>
                <a:ea typeface="+mn-ea"/>
                <a:cs typeface="+mn-cs"/>
              </a:rPr>
              <a:t>, meeting and event planners, corporate groups, wedding planners, tourists, residents, couples and families.</a:t>
            </a:r>
            <a:r>
              <a:rPr lang="en-GB" sz="1200" kern="1200" dirty="0">
                <a:solidFill>
                  <a:schemeClr val="tx1"/>
                </a:solidFill>
                <a:effectLst/>
                <a:latin typeface="+mn-lt"/>
                <a:ea typeface="+mn-ea"/>
                <a:cs typeface="+mn-cs"/>
              </a:rPr>
              <a:t> This presentation shows that </a:t>
            </a:r>
            <a:r>
              <a:rPr lang="en-US" sz="1200" kern="1200" dirty="0">
                <a:solidFill>
                  <a:schemeClr val="tx1"/>
                </a:solidFill>
                <a:effectLst/>
                <a:latin typeface="+mn-lt"/>
                <a:ea typeface="+mn-ea"/>
                <a:cs typeface="+mn-cs"/>
              </a:rPr>
              <a:t>Delta Hotels is committed to providing its guests with a safe and secure environment</a:t>
            </a:r>
            <a:r>
              <a:rPr lang="en-GB"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Each hotel has its security measures in place, and the company works with local authorities to ensure the safety and security of its guests. </a:t>
            </a:r>
            <a:r>
              <a:rPr lang="en-GB" sz="1200" kern="1200" dirty="0">
                <a:solidFill>
                  <a:schemeClr val="tx1"/>
                </a:solidFill>
                <a:effectLst/>
                <a:latin typeface="+mn-lt"/>
                <a:ea typeface="+mn-ea"/>
                <a:cs typeface="+mn-cs"/>
              </a:rPr>
              <a:t>According to this report, </a:t>
            </a:r>
            <a:r>
              <a:rPr lang="en-US" sz="1200" kern="1200" dirty="0">
                <a:solidFill>
                  <a:schemeClr val="tx1"/>
                </a:solidFill>
                <a:effectLst/>
                <a:latin typeface="+mn-lt"/>
                <a:ea typeface="+mn-ea"/>
                <a:cs typeface="+mn-cs"/>
              </a:rPr>
              <a:t>Delta Hotels offers a range of guest services and facilities designed to make every stay a comfortable and enjoyable experience</a:t>
            </a:r>
            <a:r>
              <a:rPr lang="en-GB"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Delta Hotels offers various dining options for guests, ranging from fine-dining restaurants to casual eateries</a:t>
            </a:r>
            <a:r>
              <a:rPr lang="en-GB" sz="1200" kern="1200" dirty="0">
                <a:solidFill>
                  <a:schemeClr val="tx1"/>
                </a:solidFill>
                <a:effectLst/>
                <a:latin typeface="+mn-lt"/>
                <a:ea typeface="+mn-ea"/>
                <a:cs typeface="+mn-cs"/>
              </a:rPr>
              <a:t>. This report shows that </a:t>
            </a:r>
            <a:r>
              <a:rPr lang="en-US" sz="1200" kern="1200" dirty="0">
                <a:solidFill>
                  <a:schemeClr val="tx1"/>
                </a:solidFill>
                <a:effectLst/>
                <a:latin typeface="+mn-lt"/>
                <a:ea typeface="+mn-ea"/>
                <a:cs typeface="+mn-cs"/>
              </a:rPr>
              <a:t>guests enjoy a selection of global cuisine, from Indian to Italian, and different locally sourced dishes</a:t>
            </a:r>
            <a:r>
              <a:rPr lang="en-GB" sz="1200" kern="1200" dirty="0">
                <a:solidFill>
                  <a:schemeClr val="tx1"/>
                </a:solidFill>
                <a:effectLst/>
                <a:latin typeface="+mn-lt"/>
                <a:ea typeface="+mn-ea"/>
                <a:cs typeface="+mn-cs"/>
              </a:rPr>
              <a:t>. This presentation shows that </a:t>
            </a:r>
            <a:r>
              <a:rPr lang="en-US" sz="1200" kern="1200" dirty="0">
                <a:solidFill>
                  <a:schemeClr val="tx1"/>
                </a:solidFill>
                <a:effectLst/>
                <a:latin typeface="+mn-lt"/>
                <a:ea typeface="+mn-ea"/>
                <a:cs typeface="+mn-cs"/>
              </a:rPr>
              <a:t>the primary function of guest services is to ensure guests have a pleasant experience while staying at a hotel or restaurant. </a:t>
            </a:r>
            <a:r>
              <a:rPr lang="en-GB" sz="1200" kern="1200" dirty="0">
                <a:solidFill>
                  <a:schemeClr val="tx1"/>
                </a:solidFill>
                <a:effectLst/>
                <a:latin typeface="+mn-lt"/>
                <a:ea typeface="+mn-ea"/>
                <a:cs typeface="+mn-cs"/>
              </a:rPr>
              <a:t>Hospitality is about providing guests with a warm, welcoming environment and making them feel comfortable.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p>
          <a:p>
            <a:br>
              <a:rPr lang="en-GB" sz="1200"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4E33E42-D655-4049-91FB-75357ABEDE8F}" type="slidenum">
              <a:rPr lang="en-US" smtClean="0"/>
              <a:t>8</a:t>
            </a:fld>
            <a:endParaRPr lang="en-US"/>
          </a:p>
        </p:txBody>
      </p:sp>
    </p:spTree>
    <p:extLst>
      <p:ext uri="{BB962C8B-B14F-4D97-AF65-F5344CB8AC3E}">
        <p14:creationId xmlns:p14="http://schemas.microsoft.com/office/powerpoint/2010/main" val="3653705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References</a:t>
            </a:r>
          </a:p>
          <a:p>
            <a:r>
              <a:rPr lang="en-GB" sz="1200" kern="1200" dirty="0">
                <a:solidFill>
                  <a:schemeClr val="tx1"/>
                </a:solidFill>
                <a:effectLst/>
                <a:latin typeface="+mn-lt"/>
                <a:ea typeface="+mn-ea"/>
                <a:cs typeface="+mn-cs"/>
              </a:rPr>
              <a:t>ABATE, E., 2017. </a:t>
            </a:r>
            <a:r>
              <a:rPr lang="en-GB" sz="1200" i="1" kern="1200" dirty="0">
                <a:solidFill>
                  <a:schemeClr val="tx1"/>
                </a:solidFill>
                <a:effectLst/>
                <a:latin typeface="+mn-lt"/>
                <a:ea typeface="+mn-ea"/>
                <a:cs typeface="+mn-cs"/>
              </a:rPr>
              <a:t>ASSESSMENT ON THE PRACTICE OF RELATIONSHIP MARKETING SHERATON ADDIS HOTEL</a:t>
            </a:r>
            <a:r>
              <a:rPr lang="en-GB" sz="1200" kern="1200" dirty="0">
                <a:solidFill>
                  <a:schemeClr val="tx1"/>
                </a:solidFill>
                <a:effectLst/>
                <a:latin typeface="+mn-lt"/>
                <a:ea typeface="+mn-ea"/>
                <a:cs typeface="+mn-cs"/>
              </a:rPr>
              <a:t> (Doctoral dissertation, St. Mary's University).</a:t>
            </a:r>
            <a:endParaRPr lang="en-US" dirty="0">
              <a:effectLst/>
            </a:endParaRPr>
          </a:p>
          <a:p>
            <a:r>
              <a:rPr lang="en-GB" sz="1200" kern="1200" dirty="0" err="1">
                <a:solidFill>
                  <a:schemeClr val="tx1"/>
                </a:solidFill>
                <a:effectLst/>
                <a:latin typeface="+mn-lt"/>
                <a:ea typeface="+mn-ea"/>
                <a:cs typeface="+mn-cs"/>
              </a:rPr>
              <a:t>Bayighomog</a:t>
            </a:r>
            <a:r>
              <a:rPr lang="en-GB" sz="1200" kern="1200" dirty="0">
                <a:solidFill>
                  <a:schemeClr val="tx1"/>
                </a:solidFill>
                <a:effectLst/>
                <a:latin typeface="+mn-lt"/>
                <a:ea typeface="+mn-ea"/>
                <a:cs typeface="+mn-cs"/>
              </a:rPr>
              <a:t>, S.W. and </a:t>
            </a:r>
            <a:r>
              <a:rPr lang="en-GB" sz="1200" kern="1200" dirty="0" err="1">
                <a:solidFill>
                  <a:schemeClr val="tx1"/>
                </a:solidFill>
                <a:effectLst/>
                <a:latin typeface="+mn-lt"/>
                <a:ea typeface="+mn-ea"/>
                <a:cs typeface="+mn-cs"/>
              </a:rPr>
              <a:t>Araslı</a:t>
            </a:r>
            <a:r>
              <a:rPr lang="en-GB" sz="1200" kern="1200" dirty="0">
                <a:solidFill>
                  <a:schemeClr val="tx1"/>
                </a:solidFill>
                <a:effectLst/>
                <a:latin typeface="+mn-lt"/>
                <a:ea typeface="+mn-ea"/>
                <a:cs typeface="+mn-cs"/>
              </a:rPr>
              <a:t>, H., 2019. Workplace spirituality–customer engagement Nexus: the mediated role of spiritual leadership on customer–oriented boundary–spanning behaviours. </a:t>
            </a:r>
            <a:r>
              <a:rPr lang="en-GB" sz="1200" i="1" kern="1200" dirty="0">
                <a:solidFill>
                  <a:schemeClr val="tx1"/>
                </a:solidFill>
                <a:effectLst/>
                <a:latin typeface="+mn-lt"/>
                <a:ea typeface="+mn-ea"/>
                <a:cs typeface="+mn-cs"/>
              </a:rPr>
              <a:t>The Service Industries Journal</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39</a:t>
            </a:r>
            <a:r>
              <a:rPr lang="en-GB" sz="1200" kern="1200" dirty="0">
                <a:solidFill>
                  <a:schemeClr val="tx1"/>
                </a:solidFill>
                <a:effectLst/>
                <a:latin typeface="+mn-lt"/>
                <a:ea typeface="+mn-ea"/>
                <a:cs typeface="+mn-cs"/>
              </a:rPr>
              <a:t>(7-8), pp.637-661.</a:t>
            </a:r>
            <a:endParaRPr lang="en-US" dirty="0">
              <a:effectLst/>
            </a:endParaRPr>
          </a:p>
          <a:p>
            <a:r>
              <a:rPr lang="en-GB" sz="1200" kern="1200" dirty="0" err="1">
                <a:solidFill>
                  <a:schemeClr val="tx1"/>
                </a:solidFill>
                <a:effectLst/>
                <a:latin typeface="+mn-lt"/>
                <a:ea typeface="+mn-ea"/>
                <a:cs typeface="+mn-cs"/>
              </a:rPr>
              <a:t>Cervellon</a:t>
            </a:r>
            <a:r>
              <a:rPr lang="en-GB" sz="1200" kern="1200" dirty="0">
                <a:solidFill>
                  <a:schemeClr val="tx1"/>
                </a:solidFill>
                <a:effectLst/>
                <a:latin typeface="+mn-lt"/>
                <a:ea typeface="+mn-ea"/>
                <a:cs typeface="+mn-cs"/>
              </a:rPr>
              <a:t>, M.C. and </a:t>
            </a:r>
            <a:r>
              <a:rPr lang="en-GB" sz="1200" kern="1200" dirty="0" err="1">
                <a:solidFill>
                  <a:schemeClr val="tx1"/>
                </a:solidFill>
                <a:effectLst/>
                <a:latin typeface="+mn-lt"/>
                <a:ea typeface="+mn-ea"/>
                <a:cs typeface="+mn-cs"/>
              </a:rPr>
              <a:t>Galipienzo</a:t>
            </a:r>
            <a:r>
              <a:rPr lang="en-GB" sz="1200" kern="1200" dirty="0">
                <a:solidFill>
                  <a:schemeClr val="tx1"/>
                </a:solidFill>
                <a:effectLst/>
                <a:latin typeface="+mn-lt"/>
                <a:ea typeface="+mn-ea"/>
                <a:cs typeface="+mn-cs"/>
              </a:rPr>
              <a:t>, D., 2015. Facebook pages content, does it matter? Consumers' responses to luxury hotel posts with emotional and informational content. </a:t>
            </a:r>
            <a:r>
              <a:rPr lang="en-GB" sz="1200" i="1" kern="1200" dirty="0">
                <a:solidFill>
                  <a:schemeClr val="tx1"/>
                </a:solidFill>
                <a:effectLst/>
                <a:latin typeface="+mn-lt"/>
                <a:ea typeface="+mn-ea"/>
                <a:cs typeface="+mn-cs"/>
              </a:rPr>
              <a:t>Journal of Travel &amp; Tourism Marketing</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32</a:t>
            </a:r>
            <a:r>
              <a:rPr lang="en-GB" sz="1200" kern="1200" dirty="0">
                <a:solidFill>
                  <a:schemeClr val="tx1"/>
                </a:solidFill>
                <a:effectLst/>
                <a:latin typeface="+mn-lt"/>
                <a:ea typeface="+mn-ea"/>
                <a:cs typeface="+mn-cs"/>
              </a:rPr>
              <a:t>(4), pp.428-437.</a:t>
            </a:r>
            <a:endParaRPr lang="en-US" dirty="0">
              <a:effectLst/>
            </a:endParaRPr>
          </a:p>
          <a:p>
            <a:r>
              <a:rPr lang="en-GB" sz="1200" kern="1200" dirty="0">
                <a:solidFill>
                  <a:schemeClr val="tx1"/>
                </a:solidFill>
                <a:effectLst/>
                <a:latin typeface="+mn-lt"/>
                <a:ea typeface="+mn-ea"/>
                <a:cs typeface="+mn-cs"/>
              </a:rPr>
              <a:t>Chan, E.S. &amp; Hsu, C.H. (2016). Environmental management research in hospitality. </a:t>
            </a:r>
            <a:r>
              <a:rPr lang="en-GB" sz="1200" i="1" kern="1200" dirty="0">
                <a:solidFill>
                  <a:schemeClr val="tx1"/>
                </a:solidFill>
                <a:effectLst/>
                <a:latin typeface="+mn-lt"/>
                <a:ea typeface="+mn-ea"/>
                <a:cs typeface="+mn-cs"/>
              </a:rPr>
              <a:t>International Journal of Contemporary Hospitality Management</a:t>
            </a:r>
            <a:r>
              <a:rPr lang="en-GB" sz="1200" kern="1200" dirty="0">
                <a:solidFill>
                  <a:schemeClr val="tx1"/>
                </a:solidFill>
                <a:effectLst/>
                <a:latin typeface="+mn-lt"/>
                <a:ea typeface="+mn-ea"/>
                <a:cs typeface="+mn-cs"/>
              </a:rPr>
              <a:t>.</a:t>
            </a:r>
            <a:endParaRPr lang="en-US" dirty="0">
              <a:effectLst/>
            </a:endParaRPr>
          </a:p>
          <a:p>
            <a:r>
              <a:rPr lang="en-GB" sz="1200" kern="1200" dirty="0">
                <a:solidFill>
                  <a:schemeClr val="tx1"/>
                </a:solidFill>
                <a:effectLst/>
                <a:latin typeface="+mn-lt"/>
                <a:ea typeface="+mn-ea"/>
                <a:cs typeface="+mn-cs"/>
              </a:rPr>
              <a:t>China, S.N., Hotel, S. and Quartz, O., 2017. Astounding Facts and Figures... </a:t>
            </a:r>
            <a:r>
              <a:rPr lang="en-GB" sz="1200" i="1" kern="1200" dirty="0">
                <a:solidFill>
                  <a:schemeClr val="tx1"/>
                </a:solidFill>
                <a:effectLst/>
                <a:latin typeface="+mn-lt"/>
                <a:ea typeface="+mn-ea"/>
                <a:cs typeface="+mn-cs"/>
              </a:rPr>
              <a:t>Metallurgy</a:t>
            </a:r>
            <a:r>
              <a:rPr lang="en-GB" sz="1200" kern="1200" dirty="0">
                <a:solidFill>
                  <a:schemeClr val="tx1"/>
                </a:solidFill>
                <a:effectLst/>
                <a:latin typeface="+mn-lt"/>
                <a:ea typeface="+mn-ea"/>
                <a:cs typeface="+mn-cs"/>
              </a:rPr>
              <a:t>.</a:t>
            </a:r>
            <a:endParaRPr lang="en-US" dirty="0">
              <a:effectLst/>
            </a:endParaRPr>
          </a:p>
          <a:p>
            <a:r>
              <a:rPr lang="en-GB" sz="1200" kern="1200" dirty="0">
                <a:solidFill>
                  <a:schemeClr val="tx1"/>
                </a:solidFill>
                <a:effectLst/>
                <a:latin typeface="+mn-lt"/>
                <a:ea typeface="+mn-ea"/>
                <a:cs typeface="+mn-cs"/>
              </a:rPr>
              <a:t>Cui, L., Huang, S., Wei, F., Tan, C., </a:t>
            </a:r>
            <a:r>
              <a:rPr lang="en-GB" sz="1200" kern="1200" dirty="0" err="1">
                <a:solidFill>
                  <a:schemeClr val="tx1"/>
                </a:solidFill>
                <a:effectLst/>
                <a:latin typeface="+mn-lt"/>
                <a:ea typeface="+mn-ea"/>
                <a:cs typeface="+mn-cs"/>
              </a:rPr>
              <a:t>Duan</a:t>
            </a:r>
            <a:r>
              <a:rPr lang="en-GB" sz="1200" kern="1200" dirty="0">
                <a:solidFill>
                  <a:schemeClr val="tx1"/>
                </a:solidFill>
                <a:effectLst/>
                <a:latin typeface="+mn-lt"/>
                <a:ea typeface="+mn-ea"/>
                <a:cs typeface="+mn-cs"/>
              </a:rPr>
              <a:t>, C. &amp; Zhou, M. (2017, July). </a:t>
            </a:r>
            <a:r>
              <a:rPr lang="en-GB" sz="1200" kern="1200" dirty="0" err="1">
                <a:solidFill>
                  <a:schemeClr val="tx1"/>
                </a:solidFill>
                <a:effectLst/>
                <a:latin typeface="+mn-lt"/>
                <a:ea typeface="+mn-ea"/>
                <a:cs typeface="+mn-cs"/>
              </a:rPr>
              <a:t>Superagent</a:t>
            </a:r>
            <a:r>
              <a:rPr lang="en-GB" sz="1200" kern="1200" dirty="0">
                <a:solidFill>
                  <a:schemeClr val="tx1"/>
                </a:solidFill>
                <a:effectLst/>
                <a:latin typeface="+mn-lt"/>
                <a:ea typeface="+mn-ea"/>
                <a:cs typeface="+mn-cs"/>
              </a:rPr>
              <a:t>: A customer service </a:t>
            </a:r>
            <a:r>
              <a:rPr lang="en-GB" sz="1200" kern="1200" dirty="0" err="1">
                <a:solidFill>
                  <a:schemeClr val="tx1"/>
                </a:solidFill>
                <a:effectLst/>
                <a:latin typeface="+mn-lt"/>
                <a:ea typeface="+mn-ea"/>
                <a:cs typeface="+mn-cs"/>
              </a:rPr>
              <a:t>chatbot</a:t>
            </a:r>
            <a:r>
              <a:rPr lang="en-GB" sz="1200" kern="1200" dirty="0">
                <a:solidFill>
                  <a:schemeClr val="tx1"/>
                </a:solidFill>
                <a:effectLst/>
                <a:latin typeface="+mn-lt"/>
                <a:ea typeface="+mn-ea"/>
                <a:cs typeface="+mn-cs"/>
              </a:rPr>
              <a:t> for e-commerce websites. In </a:t>
            </a:r>
            <a:r>
              <a:rPr lang="en-GB" sz="1200" i="1" kern="1200" dirty="0">
                <a:solidFill>
                  <a:schemeClr val="tx1"/>
                </a:solidFill>
                <a:effectLst/>
                <a:latin typeface="+mn-lt"/>
                <a:ea typeface="+mn-ea"/>
                <a:cs typeface="+mn-cs"/>
              </a:rPr>
              <a:t>Proceedings of ACL 2017, system demonstrations</a:t>
            </a:r>
            <a:r>
              <a:rPr lang="en-GB" sz="1200" kern="1200" dirty="0">
                <a:solidFill>
                  <a:schemeClr val="tx1"/>
                </a:solidFill>
                <a:effectLst/>
                <a:latin typeface="+mn-lt"/>
                <a:ea typeface="+mn-ea"/>
                <a:cs typeface="+mn-cs"/>
              </a:rPr>
              <a:t> (pp. 97–102).</a:t>
            </a:r>
            <a:endParaRPr lang="en-US" dirty="0">
              <a:effectLst/>
            </a:endParaRPr>
          </a:p>
          <a:p>
            <a:r>
              <a:rPr lang="en-GB" sz="1200" kern="1200" dirty="0" err="1">
                <a:solidFill>
                  <a:schemeClr val="tx1"/>
                </a:solidFill>
                <a:effectLst/>
                <a:latin typeface="+mn-lt"/>
                <a:ea typeface="+mn-ea"/>
                <a:cs typeface="+mn-cs"/>
              </a:rPr>
              <a:t>Gnewuch</a:t>
            </a:r>
            <a:r>
              <a:rPr lang="en-GB" sz="1200" kern="1200" dirty="0">
                <a:solidFill>
                  <a:schemeClr val="tx1"/>
                </a:solidFill>
                <a:effectLst/>
                <a:latin typeface="+mn-lt"/>
                <a:ea typeface="+mn-ea"/>
                <a:cs typeface="+mn-cs"/>
              </a:rPr>
              <a:t>, U., </a:t>
            </a:r>
            <a:r>
              <a:rPr lang="en-GB" sz="1200" kern="1200" dirty="0" err="1">
                <a:solidFill>
                  <a:schemeClr val="tx1"/>
                </a:solidFill>
                <a:effectLst/>
                <a:latin typeface="+mn-lt"/>
                <a:ea typeface="+mn-ea"/>
                <a:cs typeface="+mn-cs"/>
              </a:rPr>
              <a:t>Morana</a:t>
            </a:r>
            <a:r>
              <a:rPr lang="en-GB" sz="1200" kern="1200" dirty="0">
                <a:solidFill>
                  <a:schemeClr val="tx1"/>
                </a:solidFill>
                <a:effectLst/>
                <a:latin typeface="+mn-lt"/>
                <a:ea typeface="+mn-ea"/>
                <a:cs typeface="+mn-cs"/>
              </a:rPr>
              <a:t>, S. and </a:t>
            </a:r>
            <a:r>
              <a:rPr lang="en-GB" sz="1200" kern="1200" dirty="0" err="1">
                <a:solidFill>
                  <a:schemeClr val="tx1"/>
                </a:solidFill>
                <a:effectLst/>
                <a:latin typeface="+mn-lt"/>
                <a:ea typeface="+mn-ea"/>
                <a:cs typeface="+mn-cs"/>
              </a:rPr>
              <a:t>Maedche</a:t>
            </a:r>
            <a:r>
              <a:rPr lang="en-GB" sz="1200" kern="1200" dirty="0">
                <a:solidFill>
                  <a:schemeClr val="tx1"/>
                </a:solidFill>
                <a:effectLst/>
                <a:latin typeface="+mn-lt"/>
                <a:ea typeface="+mn-ea"/>
                <a:cs typeface="+mn-cs"/>
              </a:rPr>
              <a:t>, A., 2017, December. Towards Designing Cooperative and Social Conversational Agents for Customer Service. In </a:t>
            </a:r>
            <a:r>
              <a:rPr lang="en-GB" sz="1200" i="1" kern="1200" dirty="0">
                <a:solidFill>
                  <a:schemeClr val="tx1"/>
                </a:solidFill>
                <a:effectLst/>
                <a:latin typeface="+mn-lt"/>
                <a:ea typeface="+mn-ea"/>
                <a:cs typeface="+mn-cs"/>
              </a:rPr>
              <a:t>ICIS</a:t>
            </a:r>
            <a:r>
              <a:rPr lang="en-GB" sz="1200" kern="1200" dirty="0">
                <a:solidFill>
                  <a:schemeClr val="tx1"/>
                </a:solidFill>
                <a:effectLst/>
                <a:latin typeface="+mn-lt"/>
                <a:ea typeface="+mn-ea"/>
                <a:cs typeface="+mn-cs"/>
              </a:rPr>
              <a:t>.</a:t>
            </a:r>
            <a:endParaRPr lang="en-US" dirty="0">
              <a:effectLst/>
            </a:endParaRPr>
          </a:p>
          <a:p>
            <a:r>
              <a:rPr lang="en-GB" sz="1200" kern="1200" dirty="0" err="1">
                <a:solidFill>
                  <a:schemeClr val="tx1"/>
                </a:solidFill>
                <a:effectLst/>
                <a:latin typeface="+mn-lt"/>
                <a:ea typeface="+mn-ea"/>
                <a:cs typeface="+mn-cs"/>
              </a:rPr>
              <a:t>Lashley</a:t>
            </a:r>
            <a:r>
              <a:rPr lang="en-GB" sz="1200" kern="1200" dirty="0">
                <a:solidFill>
                  <a:schemeClr val="tx1"/>
                </a:solidFill>
                <a:effectLst/>
                <a:latin typeface="+mn-lt"/>
                <a:ea typeface="+mn-ea"/>
                <a:cs typeface="+mn-cs"/>
              </a:rPr>
              <a:t>, C., (2015). Hospitality and hospitableness. </a:t>
            </a:r>
            <a:r>
              <a:rPr lang="en-GB" sz="1200" i="1" kern="1200" dirty="0">
                <a:solidFill>
                  <a:schemeClr val="tx1"/>
                </a:solidFill>
                <a:effectLst/>
                <a:latin typeface="+mn-lt"/>
                <a:ea typeface="+mn-ea"/>
                <a:cs typeface="+mn-cs"/>
              </a:rPr>
              <a:t>Research in Hospitality Management</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5</a:t>
            </a:r>
            <a:r>
              <a:rPr lang="en-GB" sz="1200" kern="1200" dirty="0">
                <a:solidFill>
                  <a:schemeClr val="tx1"/>
                </a:solidFill>
                <a:effectLst/>
                <a:latin typeface="+mn-lt"/>
                <a:ea typeface="+mn-ea"/>
                <a:cs typeface="+mn-cs"/>
              </a:rPr>
              <a:t>(1), 1–7.</a:t>
            </a:r>
            <a:endParaRPr lang="en-US" dirty="0">
              <a:effectLst/>
            </a:endParaRPr>
          </a:p>
          <a:p>
            <a:r>
              <a:rPr lang="en-GB" sz="1200" kern="1200" dirty="0" err="1">
                <a:solidFill>
                  <a:schemeClr val="tx1"/>
                </a:solidFill>
                <a:effectLst/>
                <a:latin typeface="+mn-lt"/>
                <a:ea typeface="+mn-ea"/>
                <a:cs typeface="+mn-cs"/>
              </a:rPr>
              <a:t>Namubiru</a:t>
            </a:r>
            <a:r>
              <a:rPr lang="en-GB" sz="1200" kern="1200" dirty="0">
                <a:solidFill>
                  <a:schemeClr val="tx1"/>
                </a:solidFill>
                <a:effectLst/>
                <a:latin typeface="+mn-lt"/>
                <a:ea typeface="+mn-ea"/>
                <a:cs typeface="+mn-cs"/>
              </a:rPr>
              <a:t>, S., (2016). </a:t>
            </a:r>
            <a:r>
              <a:rPr lang="en-GB" sz="1200" i="1" kern="1200" dirty="0">
                <a:solidFill>
                  <a:schemeClr val="tx1"/>
                </a:solidFill>
                <a:effectLst/>
                <a:latin typeface="+mn-lt"/>
                <a:ea typeface="+mn-ea"/>
                <a:cs typeface="+mn-cs"/>
              </a:rPr>
              <a:t>Customer care and customer satisfaction in hotels: a case study of Sheraton Hotel</a:t>
            </a:r>
            <a:r>
              <a:rPr lang="en-GB" sz="1200" kern="1200" dirty="0">
                <a:solidFill>
                  <a:schemeClr val="tx1"/>
                </a:solidFill>
                <a:effectLst/>
                <a:latin typeface="+mn-lt"/>
                <a:ea typeface="+mn-ea"/>
                <a:cs typeface="+mn-cs"/>
              </a:rPr>
              <a:t> (Doctoral dissertation, Kampala International University, College of Economics and Management).</a:t>
            </a:r>
            <a:endParaRPr lang="en-US" dirty="0">
              <a:effectLst/>
            </a:endParaRPr>
          </a:p>
          <a:p>
            <a:r>
              <a:rPr lang="en-GB" sz="1200" kern="1200" dirty="0" err="1">
                <a:solidFill>
                  <a:schemeClr val="tx1"/>
                </a:solidFill>
                <a:effectLst/>
                <a:latin typeface="+mn-lt"/>
                <a:ea typeface="+mn-ea"/>
                <a:cs typeface="+mn-cs"/>
              </a:rPr>
              <a:t>Neupane</a:t>
            </a:r>
            <a:r>
              <a:rPr lang="en-GB" sz="1200" kern="1200" dirty="0">
                <a:solidFill>
                  <a:schemeClr val="tx1"/>
                </a:solidFill>
                <a:effectLst/>
                <a:latin typeface="+mn-lt"/>
                <a:ea typeface="+mn-ea"/>
                <a:cs typeface="+mn-cs"/>
              </a:rPr>
              <a:t>, R. and </a:t>
            </a:r>
            <a:r>
              <a:rPr lang="en-GB" sz="1200" kern="1200" dirty="0" err="1">
                <a:solidFill>
                  <a:schemeClr val="tx1"/>
                </a:solidFill>
                <a:effectLst/>
                <a:latin typeface="+mn-lt"/>
                <a:ea typeface="+mn-ea"/>
                <a:cs typeface="+mn-cs"/>
              </a:rPr>
              <a:t>Khanal</a:t>
            </a:r>
            <a:r>
              <a:rPr lang="en-GB" sz="1200" kern="1200" dirty="0">
                <a:solidFill>
                  <a:schemeClr val="tx1"/>
                </a:solidFill>
                <a:effectLst/>
                <a:latin typeface="+mn-lt"/>
                <a:ea typeface="+mn-ea"/>
                <a:cs typeface="+mn-cs"/>
              </a:rPr>
              <a:t>, T.R., 2022. EVALUATION OF THE IMPACTS OF TRAINING ON EMPLOYEE PERFORMANCE IN THE UK HOTEL INDUSTRY: AN ANALYSIS OF EMPLOYEES PERSPECTIVES AT MARRIOTT INTERNATIONAL.</a:t>
            </a:r>
            <a:endParaRPr lang="en-US" dirty="0">
              <a:effectLst/>
            </a:endParaRPr>
          </a:p>
          <a:p>
            <a:r>
              <a:rPr lang="en-GB" sz="1200" kern="1200" dirty="0">
                <a:solidFill>
                  <a:schemeClr val="tx1"/>
                </a:solidFill>
                <a:effectLst/>
                <a:latin typeface="+mn-lt"/>
                <a:ea typeface="+mn-ea"/>
                <a:cs typeface="+mn-cs"/>
              </a:rPr>
              <a:t>Sun, S., Tong, K.T. and Law, R., 2017. Chinese hotel guest perception of international chain hotels under the same hotel brand in different travel destinations: The cases of intercontinental and Sheraton. </a:t>
            </a:r>
            <a:r>
              <a:rPr lang="en-GB" sz="1200" i="1" kern="1200" dirty="0">
                <a:solidFill>
                  <a:schemeClr val="tx1"/>
                </a:solidFill>
                <a:effectLst/>
                <a:latin typeface="+mn-lt"/>
                <a:ea typeface="+mn-ea"/>
                <a:cs typeface="+mn-cs"/>
              </a:rPr>
              <a:t>Journal of Vacation Marketing</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23</a:t>
            </a:r>
            <a:r>
              <a:rPr lang="en-GB" sz="1200" kern="1200" dirty="0">
                <a:solidFill>
                  <a:schemeClr val="tx1"/>
                </a:solidFill>
                <a:effectLst/>
                <a:latin typeface="+mn-lt"/>
                <a:ea typeface="+mn-ea"/>
                <a:cs typeface="+mn-cs"/>
              </a:rPr>
              <a:t>(2), pp.172-188.</a:t>
            </a:r>
            <a:endParaRPr lang="en-US" dirty="0">
              <a:effectLst/>
            </a:endParaRPr>
          </a:p>
          <a:p>
            <a:endParaRPr lang="en-US" dirty="0"/>
          </a:p>
        </p:txBody>
      </p:sp>
      <p:sp>
        <p:nvSpPr>
          <p:cNvPr id="4" name="Slide Number Placeholder 3"/>
          <p:cNvSpPr>
            <a:spLocks noGrp="1"/>
          </p:cNvSpPr>
          <p:nvPr>
            <p:ph type="sldNum" sz="quarter" idx="10"/>
          </p:nvPr>
        </p:nvSpPr>
        <p:spPr/>
        <p:txBody>
          <a:bodyPr/>
          <a:lstStyle/>
          <a:p>
            <a:fld id="{84E33E42-D655-4049-91FB-75357ABEDE8F}" type="slidenum">
              <a:rPr lang="en-US" smtClean="0"/>
              <a:t>9</a:t>
            </a:fld>
            <a:endParaRPr lang="en-US"/>
          </a:p>
        </p:txBody>
      </p:sp>
    </p:spTree>
    <p:extLst>
      <p:ext uri="{BB962C8B-B14F-4D97-AF65-F5344CB8AC3E}">
        <p14:creationId xmlns:p14="http://schemas.microsoft.com/office/powerpoint/2010/main" val="20972191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96057-395A-9F83-BE8E-F5310C5E63D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0671650-3E02-31C8-8884-4BEF84CE63A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900B009-B6A7-C781-6481-9EA2CB806882}"/>
              </a:ext>
            </a:extLst>
          </p:cNvPr>
          <p:cNvSpPr>
            <a:spLocks noGrp="1"/>
          </p:cNvSpPr>
          <p:nvPr>
            <p:ph type="dt" sz="half" idx="10"/>
          </p:nvPr>
        </p:nvSpPr>
        <p:spPr/>
        <p:txBody>
          <a:bodyPr/>
          <a:lstStyle/>
          <a:p>
            <a:fld id="{48A87A34-81AB-432B-8DAE-1953F412C126}" type="datetimeFigureOut">
              <a:rPr lang="en-US" smtClean="0"/>
              <a:t>2/4/2023</a:t>
            </a:fld>
            <a:endParaRPr lang="en-US" dirty="0"/>
          </a:p>
        </p:txBody>
      </p:sp>
      <p:sp>
        <p:nvSpPr>
          <p:cNvPr id="5" name="Footer Placeholder 4">
            <a:extLst>
              <a:ext uri="{FF2B5EF4-FFF2-40B4-BE49-F238E27FC236}">
                <a16:creationId xmlns:a16="http://schemas.microsoft.com/office/drawing/2014/main" id="{A3FEBF32-EB3A-1C4D-6B04-9224C6ADCF9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1A3684E-ACBA-F650-4C94-FDC0817BAEAC}"/>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5512883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24F92-AD66-9AFA-05CA-3CA8AC74F94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DCCC77-49AD-2223-B863-3CF3D49D955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728782-E55E-C91B-C8ED-B49475B2B682}"/>
              </a:ext>
            </a:extLst>
          </p:cNvPr>
          <p:cNvSpPr>
            <a:spLocks noGrp="1"/>
          </p:cNvSpPr>
          <p:nvPr>
            <p:ph type="dt" sz="half" idx="10"/>
          </p:nvPr>
        </p:nvSpPr>
        <p:spPr/>
        <p:txBody>
          <a:bodyPr/>
          <a:lstStyle/>
          <a:p>
            <a:fld id="{48A87A34-81AB-432B-8DAE-1953F412C126}" type="datetimeFigureOut">
              <a:rPr lang="en-US" smtClean="0"/>
              <a:t>2/4/2023</a:t>
            </a:fld>
            <a:endParaRPr lang="en-US" dirty="0"/>
          </a:p>
        </p:txBody>
      </p:sp>
      <p:sp>
        <p:nvSpPr>
          <p:cNvPr id="5" name="Footer Placeholder 4">
            <a:extLst>
              <a:ext uri="{FF2B5EF4-FFF2-40B4-BE49-F238E27FC236}">
                <a16:creationId xmlns:a16="http://schemas.microsoft.com/office/drawing/2014/main" id="{AF92470A-2169-A135-C7F5-372E1FAEF44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2A08FDB-3BDD-C6A6-CFA1-6BDF2C6607C8}"/>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791351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467057-6C17-D183-B474-1A68BCFB025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7361F62-5E0A-C2DF-2F84-8ED5B374846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0DAE5F-BE06-7B08-6928-4C0E521B9712}"/>
              </a:ext>
            </a:extLst>
          </p:cNvPr>
          <p:cNvSpPr>
            <a:spLocks noGrp="1"/>
          </p:cNvSpPr>
          <p:nvPr>
            <p:ph type="dt" sz="half" idx="10"/>
          </p:nvPr>
        </p:nvSpPr>
        <p:spPr/>
        <p:txBody>
          <a:bodyPr/>
          <a:lstStyle/>
          <a:p>
            <a:fld id="{48A87A34-81AB-432B-8DAE-1953F412C126}" type="datetimeFigureOut">
              <a:rPr lang="en-US" smtClean="0"/>
              <a:pPr/>
              <a:t>2/4/2023</a:t>
            </a:fld>
            <a:endParaRPr lang="en-US" dirty="0"/>
          </a:p>
        </p:txBody>
      </p:sp>
      <p:sp>
        <p:nvSpPr>
          <p:cNvPr id="5" name="Footer Placeholder 4">
            <a:extLst>
              <a:ext uri="{FF2B5EF4-FFF2-40B4-BE49-F238E27FC236}">
                <a16:creationId xmlns:a16="http://schemas.microsoft.com/office/drawing/2014/main" id="{20C8117F-82A9-F3A7-61AD-637D672D15E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E8AB30A-BF82-58DF-5E07-96565AC5CDCF}"/>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3202999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2D8B6-1AB4-5C69-FCA8-396E6BBBB9A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1F4BECA-C960-AFA7-2367-B3E7ED6C1A0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CA9D369-900C-FCC8-A6F5-DBF07232F47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1D4ECF0-4042-C0B1-24DF-B8AA2B15904B}"/>
              </a:ext>
            </a:extLst>
          </p:cNvPr>
          <p:cNvSpPr>
            <a:spLocks noGrp="1"/>
          </p:cNvSpPr>
          <p:nvPr>
            <p:ph type="dt" sz="half" idx="10"/>
          </p:nvPr>
        </p:nvSpPr>
        <p:spPr/>
        <p:txBody>
          <a:bodyPr/>
          <a:lstStyle/>
          <a:p>
            <a:fld id="{48A87A34-81AB-432B-8DAE-1953F412C126}" type="datetimeFigureOut">
              <a:rPr lang="en-US" smtClean="0"/>
              <a:t>2/4/2023</a:t>
            </a:fld>
            <a:endParaRPr lang="en-US" dirty="0"/>
          </a:p>
        </p:txBody>
      </p:sp>
      <p:sp>
        <p:nvSpPr>
          <p:cNvPr id="6" name="Footer Placeholder 5">
            <a:extLst>
              <a:ext uri="{FF2B5EF4-FFF2-40B4-BE49-F238E27FC236}">
                <a16:creationId xmlns:a16="http://schemas.microsoft.com/office/drawing/2014/main" id="{23FA8AF5-DC27-DE30-61BF-66A4287A252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A1B598E-1F96-CA9D-38D2-44AC921CD137}"/>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3000927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1D70B-4685-9166-CBFF-C6F39E296E4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1946EFB-327C-32B6-1B47-73B03540E60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79B935E-204B-6A4A-DE58-8048CF34902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00E641D-7BDE-24E7-D430-38541627AD5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9E538F4-9149-06F0-FEAA-3C71EC67501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043360C-5290-5850-29AE-8AC9418AB94B}"/>
              </a:ext>
            </a:extLst>
          </p:cNvPr>
          <p:cNvSpPr>
            <a:spLocks noGrp="1"/>
          </p:cNvSpPr>
          <p:nvPr>
            <p:ph type="dt" sz="half" idx="10"/>
          </p:nvPr>
        </p:nvSpPr>
        <p:spPr/>
        <p:txBody>
          <a:bodyPr/>
          <a:lstStyle/>
          <a:p>
            <a:fld id="{48A87A34-81AB-432B-8DAE-1953F412C126}" type="datetimeFigureOut">
              <a:rPr lang="en-US" smtClean="0"/>
              <a:t>2/4/2023</a:t>
            </a:fld>
            <a:endParaRPr lang="en-US" dirty="0"/>
          </a:p>
        </p:txBody>
      </p:sp>
      <p:sp>
        <p:nvSpPr>
          <p:cNvPr id="8" name="Footer Placeholder 7">
            <a:extLst>
              <a:ext uri="{FF2B5EF4-FFF2-40B4-BE49-F238E27FC236}">
                <a16:creationId xmlns:a16="http://schemas.microsoft.com/office/drawing/2014/main" id="{C2568FCC-08F9-8A18-6D0F-4BE4AD2E7CE9}"/>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D8C0549-7387-937C-3812-A9C9C9C68C23}"/>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859278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50808-8375-0736-BE4F-399B0B189E2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2B55AD4-DBF0-D60A-8F44-3B8BC07C630A}"/>
              </a:ext>
            </a:extLst>
          </p:cNvPr>
          <p:cNvSpPr>
            <a:spLocks noGrp="1"/>
          </p:cNvSpPr>
          <p:nvPr>
            <p:ph type="dt" sz="half" idx="10"/>
          </p:nvPr>
        </p:nvSpPr>
        <p:spPr/>
        <p:txBody>
          <a:bodyPr/>
          <a:lstStyle/>
          <a:p>
            <a:fld id="{48A87A34-81AB-432B-8DAE-1953F412C126}" type="datetimeFigureOut">
              <a:rPr lang="en-US" smtClean="0"/>
              <a:t>2/4/2023</a:t>
            </a:fld>
            <a:endParaRPr lang="en-US" dirty="0"/>
          </a:p>
        </p:txBody>
      </p:sp>
      <p:sp>
        <p:nvSpPr>
          <p:cNvPr id="4" name="Footer Placeholder 3">
            <a:extLst>
              <a:ext uri="{FF2B5EF4-FFF2-40B4-BE49-F238E27FC236}">
                <a16:creationId xmlns:a16="http://schemas.microsoft.com/office/drawing/2014/main" id="{104F3FBD-3F1B-AF6E-723A-160089415ECD}"/>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7F693337-0A6E-9519-FAC1-208B6D77E58D}"/>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313479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085BDEB-FE78-92E9-BEDC-A27C7B32ED21}"/>
              </a:ext>
            </a:extLst>
          </p:cNvPr>
          <p:cNvSpPr>
            <a:spLocks noGrp="1"/>
          </p:cNvSpPr>
          <p:nvPr>
            <p:ph type="dt" sz="half" idx="10"/>
          </p:nvPr>
        </p:nvSpPr>
        <p:spPr/>
        <p:txBody>
          <a:bodyPr/>
          <a:lstStyle/>
          <a:p>
            <a:fld id="{48A87A34-81AB-432B-8DAE-1953F412C126}" type="datetimeFigureOut">
              <a:rPr lang="en-US" smtClean="0"/>
              <a:t>2/4/2023</a:t>
            </a:fld>
            <a:endParaRPr lang="en-US" dirty="0"/>
          </a:p>
        </p:txBody>
      </p:sp>
      <p:sp>
        <p:nvSpPr>
          <p:cNvPr id="3" name="Footer Placeholder 2">
            <a:extLst>
              <a:ext uri="{FF2B5EF4-FFF2-40B4-BE49-F238E27FC236}">
                <a16:creationId xmlns:a16="http://schemas.microsoft.com/office/drawing/2014/main" id="{1B284C79-C914-E65F-92E6-073D136A3C05}"/>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C9EE0F4-254B-DCC9-BA6A-C5406C293F3D}"/>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0283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F335B-0DA4-0523-E291-DB3731AE9E9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77C2918-F946-7FE0-5C0B-9E518608A77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89ECF93-5BD3-F83C-8B5C-995A5711765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E6C1BCB-209A-191A-FC13-BA31C1C6860C}"/>
              </a:ext>
            </a:extLst>
          </p:cNvPr>
          <p:cNvSpPr>
            <a:spLocks noGrp="1"/>
          </p:cNvSpPr>
          <p:nvPr>
            <p:ph type="dt" sz="half" idx="10"/>
          </p:nvPr>
        </p:nvSpPr>
        <p:spPr/>
        <p:txBody>
          <a:bodyPr/>
          <a:lstStyle/>
          <a:p>
            <a:fld id="{48A87A34-81AB-432B-8DAE-1953F412C126}" type="datetimeFigureOut">
              <a:rPr lang="en-US" smtClean="0"/>
              <a:t>2/4/2023</a:t>
            </a:fld>
            <a:endParaRPr lang="en-US" dirty="0"/>
          </a:p>
        </p:txBody>
      </p:sp>
      <p:sp>
        <p:nvSpPr>
          <p:cNvPr id="6" name="Footer Placeholder 5">
            <a:extLst>
              <a:ext uri="{FF2B5EF4-FFF2-40B4-BE49-F238E27FC236}">
                <a16:creationId xmlns:a16="http://schemas.microsoft.com/office/drawing/2014/main" id="{2A420586-777A-337E-625D-F14EB185136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4185777-10D8-6E12-F848-A0E117B7621D}"/>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880544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F9CB0-1B2F-638D-BD3B-02C8A490432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9438C2B-50B3-5D07-5F07-FB8E5B410F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AA3E3EA-1112-F84B-2081-DFE700B315A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B3363A7-8142-99D0-9495-B18EB0CE8D26}"/>
              </a:ext>
            </a:extLst>
          </p:cNvPr>
          <p:cNvSpPr>
            <a:spLocks noGrp="1"/>
          </p:cNvSpPr>
          <p:nvPr>
            <p:ph type="dt" sz="half" idx="10"/>
          </p:nvPr>
        </p:nvSpPr>
        <p:spPr/>
        <p:txBody>
          <a:bodyPr/>
          <a:lstStyle/>
          <a:p>
            <a:fld id="{48A87A34-81AB-432B-8DAE-1953F412C126}" type="datetimeFigureOut">
              <a:rPr lang="en-US" smtClean="0"/>
              <a:t>2/4/2023</a:t>
            </a:fld>
            <a:endParaRPr lang="en-US" dirty="0"/>
          </a:p>
        </p:txBody>
      </p:sp>
      <p:sp>
        <p:nvSpPr>
          <p:cNvPr id="6" name="Footer Placeholder 5">
            <a:extLst>
              <a:ext uri="{FF2B5EF4-FFF2-40B4-BE49-F238E27FC236}">
                <a16:creationId xmlns:a16="http://schemas.microsoft.com/office/drawing/2014/main" id="{2E02776A-8F45-E8FF-DE6C-D6974A70CD0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8AB8F27-7BBB-7516-0FD4-B726CB1A9ED7}"/>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2151144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E739F3-44DF-5FDE-848F-F43573B90F7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F8FF37E-1450-25DD-119C-8576E18FCB6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2F73A4-320A-2A35-CB66-3E96BD58E444}"/>
              </a:ext>
            </a:extLst>
          </p:cNvPr>
          <p:cNvSpPr>
            <a:spLocks noGrp="1"/>
          </p:cNvSpPr>
          <p:nvPr>
            <p:ph type="dt" sz="half" idx="10"/>
          </p:nvPr>
        </p:nvSpPr>
        <p:spPr/>
        <p:txBody>
          <a:bodyPr/>
          <a:lstStyle/>
          <a:p>
            <a:fld id="{48A87A34-81AB-432B-8DAE-1953F412C126}" type="datetimeFigureOut">
              <a:rPr lang="en-US" smtClean="0"/>
              <a:t>2/4/2023</a:t>
            </a:fld>
            <a:endParaRPr lang="en-US" dirty="0"/>
          </a:p>
        </p:txBody>
      </p:sp>
      <p:sp>
        <p:nvSpPr>
          <p:cNvPr id="5" name="Footer Placeholder 4">
            <a:extLst>
              <a:ext uri="{FF2B5EF4-FFF2-40B4-BE49-F238E27FC236}">
                <a16:creationId xmlns:a16="http://schemas.microsoft.com/office/drawing/2014/main" id="{24A4EDD1-DB21-1E71-67CA-5C31AE2E5FF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E18F96B-3909-15F5-F605-BA2F31D70D4D}"/>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884235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B93F118-6A97-9A58-C1AE-CAC5667500C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D888D11-81F2-62BF-4FC6-2DEB04646E9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D9D48A-93EB-BEC6-02E9-3934325BA49D}"/>
              </a:ext>
            </a:extLst>
          </p:cNvPr>
          <p:cNvSpPr>
            <a:spLocks noGrp="1"/>
          </p:cNvSpPr>
          <p:nvPr>
            <p:ph type="dt" sz="half" idx="10"/>
          </p:nvPr>
        </p:nvSpPr>
        <p:spPr/>
        <p:txBody>
          <a:bodyPr/>
          <a:lstStyle/>
          <a:p>
            <a:fld id="{48A87A34-81AB-432B-8DAE-1953F412C126}" type="datetimeFigureOut">
              <a:rPr lang="en-US" smtClean="0"/>
              <a:pPr/>
              <a:t>2/4/2023</a:t>
            </a:fld>
            <a:endParaRPr lang="en-US" dirty="0"/>
          </a:p>
        </p:txBody>
      </p:sp>
      <p:sp>
        <p:nvSpPr>
          <p:cNvPr id="5" name="Footer Placeholder 4">
            <a:extLst>
              <a:ext uri="{FF2B5EF4-FFF2-40B4-BE49-F238E27FC236}">
                <a16:creationId xmlns:a16="http://schemas.microsoft.com/office/drawing/2014/main" id="{1DA05959-75CF-3F1E-6449-478AE1A194E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F30822F-06F4-FD84-EBA2-2EC455ADBAAA}"/>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5381871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B04C60A-DDCB-225E-005E-1B57A345AF9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4A257C4-BE05-83C6-0042-70DCA581D0E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D5DF49-CF49-BAB1-7402-84DE3F606E3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8A87A34-81AB-432B-8DAE-1953F412C126}" type="datetimeFigureOut">
              <a:rPr lang="en-US" smtClean="0"/>
              <a:pPr/>
              <a:t>2/4/2023</a:t>
            </a:fld>
            <a:endParaRPr lang="en-US" dirty="0"/>
          </a:p>
        </p:txBody>
      </p:sp>
      <p:sp>
        <p:nvSpPr>
          <p:cNvPr id="5" name="Footer Placeholder 4">
            <a:extLst>
              <a:ext uri="{FF2B5EF4-FFF2-40B4-BE49-F238E27FC236}">
                <a16:creationId xmlns:a16="http://schemas.microsoft.com/office/drawing/2014/main" id="{A91E3DF4-E5FE-0BE5-B326-B5532136158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253D9B0F-EE4B-F718-7B35-0B5F32CD7AA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169833241"/>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5" name="Rectangle 1030">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43468" y="643467"/>
            <a:ext cx="4620584" cy="4567137"/>
          </a:xfrm>
        </p:spPr>
        <p:txBody>
          <a:bodyPr>
            <a:normAutofit/>
          </a:bodyPr>
          <a:lstStyle/>
          <a:p>
            <a:pPr algn="l"/>
            <a:r>
              <a:rPr lang="en-US" sz="3700"/>
              <a:t>The Role and Importance of Quality Service, Hospitality and Guest Services within the Hotel Industry </a:t>
            </a:r>
            <a:br>
              <a:rPr lang="en-US" sz="3700"/>
            </a:br>
            <a:r>
              <a:rPr lang="en-US" sz="3700"/>
              <a:t>Delta Hotels</a:t>
            </a:r>
          </a:p>
        </p:txBody>
      </p:sp>
      <p:sp>
        <p:nvSpPr>
          <p:cNvPr id="3" name="Subtitle 2"/>
          <p:cNvSpPr>
            <a:spLocks noGrp="1"/>
          </p:cNvSpPr>
          <p:nvPr>
            <p:ph type="subTitle" idx="1"/>
          </p:nvPr>
        </p:nvSpPr>
        <p:spPr>
          <a:xfrm>
            <a:off x="643467" y="5277684"/>
            <a:ext cx="4620584" cy="775494"/>
          </a:xfrm>
        </p:spPr>
        <p:txBody>
          <a:bodyPr>
            <a:normAutofit/>
          </a:bodyPr>
          <a:lstStyle/>
          <a:p>
            <a:pPr algn="l"/>
            <a:r>
              <a:rPr lang="en-US"/>
              <a:t>PRESENTED BY </a:t>
            </a:r>
          </a:p>
        </p:txBody>
      </p:sp>
      <p:pic>
        <p:nvPicPr>
          <p:cNvPr id="1026" name="Picture 2" descr="Delta Hotels (@DeltaHotelsLtd) / Twitter">
            <a:extLst>
              <a:ext uri="{FF2B5EF4-FFF2-40B4-BE49-F238E27FC236}">
                <a16:creationId xmlns:a16="http://schemas.microsoft.com/office/drawing/2014/main" id="{930623E3-4F46-FD95-1AEC-3389C4D4B00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188" r="6866"/>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76022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US" sz="4000" b="1">
                <a:solidFill>
                  <a:srgbClr val="FFFFFF"/>
                </a:solidFill>
              </a:rPr>
              <a:t>Table of Contents</a:t>
            </a:r>
            <a:br>
              <a:rPr lang="en-US" sz="4000">
                <a:solidFill>
                  <a:srgbClr val="FFFFFF"/>
                </a:solidFill>
              </a:rPr>
            </a:br>
            <a:endParaRPr lang="en-US" sz="4000">
              <a:solidFill>
                <a:srgbClr val="FFFFFF"/>
              </a:solidFill>
            </a:endParaRPr>
          </a:p>
        </p:txBody>
      </p:sp>
      <p:graphicFrame>
        <p:nvGraphicFramePr>
          <p:cNvPr id="6" name="Rectangle 1">
            <a:extLst>
              <a:ext uri="{FF2B5EF4-FFF2-40B4-BE49-F238E27FC236}">
                <a16:creationId xmlns:a16="http://schemas.microsoft.com/office/drawing/2014/main" id="{FF84BF57-7155-F74B-463B-CA61B63677E7}"/>
              </a:ext>
            </a:extLst>
          </p:cNvPr>
          <p:cNvGraphicFramePr>
            <a:graphicFrameLocks noGrp="1"/>
          </p:cNvGraphicFramePr>
          <p:nvPr>
            <p:ph idx="1"/>
            <p:extLst>
              <p:ext uri="{D42A27DB-BD31-4B8C-83A1-F6EECF244321}">
                <p14:modId xmlns:p14="http://schemas.microsoft.com/office/powerpoint/2010/main" val="407645219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913529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7">
            <a:extLst>
              <a:ext uri="{FF2B5EF4-FFF2-40B4-BE49-F238E27FC236}">
                <a16:creationId xmlns:a16="http://schemas.microsoft.com/office/drawing/2014/main" id="{EF526DD0-5E46-40B7-AEF1-9B26256CF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0"/>
            <a:ext cx="12191996" cy="6858000"/>
          </a:xfrm>
          <a:prstGeom prst="rect">
            <a:avLst/>
          </a:prstGeom>
          <a:ln w="0">
            <a:noFill/>
            <a:prstDash val="solid"/>
            <a:round/>
            <a:headEnd/>
            <a:tailEnd/>
          </a:ln>
        </p:spPr>
        <p:txBody>
          <a:bodyPr rtlCol="0" anchor="ctr"/>
          <a:lstStyle/>
          <a:p>
            <a:pPr algn="ctr" defTabSz="457200"/>
            <a:endParaRPr lang="en-US">
              <a:solidFill>
                <a:schemeClr val="tx1"/>
              </a:solidFill>
            </a:endParaRPr>
          </a:p>
        </p:txBody>
      </p:sp>
      <p:grpSp>
        <p:nvGrpSpPr>
          <p:cNvPr id="19" name="Group 9">
            <a:extLst>
              <a:ext uri="{FF2B5EF4-FFF2-40B4-BE49-F238E27FC236}">
                <a16:creationId xmlns:a16="http://schemas.microsoft.com/office/drawing/2014/main" id="{B7E4032D-4110-4963-82B8-8A1B1BF4B6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4273199" cy="6858000"/>
            <a:chOff x="1" y="0"/>
            <a:chExt cx="4273199" cy="6858000"/>
          </a:xfrm>
        </p:grpSpPr>
        <p:sp>
          <p:nvSpPr>
            <p:cNvPr id="11" name="Rectangle 10">
              <a:extLst>
                <a:ext uri="{FF2B5EF4-FFF2-40B4-BE49-F238E27FC236}">
                  <a16:creationId xmlns:a16="http://schemas.microsoft.com/office/drawing/2014/main" id="{66796880-E7D7-485E-A6D1-908B811A14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4273199" cy="6858000"/>
            </a:xfrm>
            <a:prstGeom prst="rect">
              <a:avLst/>
            </a:prstGeom>
            <a:solidFill>
              <a:srgbClr val="FFFFFF"/>
            </a:solidFill>
            <a:ln w="0">
              <a:noFill/>
              <a:prstDash val="solid"/>
              <a:round/>
              <a:headEnd/>
              <a:tailEnd/>
            </a:ln>
          </p:spPr>
          <p:txBody>
            <a:bodyPr wrap="square" rtlCol="0" anchor="ctr">
              <a:noAutofit/>
            </a:bodyPr>
            <a:lstStyle/>
            <a:p>
              <a:pPr algn="ctr"/>
              <a:endParaRPr lang="en-US" dirty="0"/>
            </a:p>
          </p:txBody>
        </p:sp>
        <p:sp>
          <p:nvSpPr>
            <p:cNvPr id="20" name="Rectangle 11">
              <a:extLst>
                <a:ext uri="{FF2B5EF4-FFF2-40B4-BE49-F238E27FC236}">
                  <a16:creationId xmlns:a16="http://schemas.microsoft.com/office/drawing/2014/main" id="{AC97B103-7494-4650-82C0-FC9F8D2723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4273199" cy="6858000"/>
            </a:xfrm>
            <a:prstGeom prst="rect">
              <a:avLst/>
            </a:prstGeom>
            <a:solidFill>
              <a:schemeClr val="accent1">
                <a:lumMod val="50000"/>
                <a:alpha val="25000"/>
              </a:schemeClr>
            </a:solidFill>
            <a:ln w="0">
              <a:noFill/>
              <a:prstDash val="solid"/>
              <a:round/>
              <a:headEnd/>
              <a:tailEnd/>
            </a:ln>
          </p:spPr>
          <p:txBody>
            <a:bodyPr wrap="square" rtlCol="0" anchor="ctr">
              <a:noAutofit/>
            </a:bodyPr>
            <a:lstStyle/>
            <a:p>
              <a:pPr algn="ctr"/>
              <a:endParaRPr lang="en-US" dirty="0"/>
            </a:p>
          </p:txBody>
        </p:sp>
      </p:grpSp>
      <p:sp>
        <p:nvSpPr>
          <p:cNvPr id="2" name="Title 1"/>
          <p:cNvSpPr>
            <a:spLocks noGrp="1"/>
          </p:cNvSpPr>
          <p:nvPr>
            <p:ph type="title"/>
          </p:nvPr>
        </p:nvSpPr>
        <p:spPr>
          <a:xfrm>
            <a:off x="1251677" y="619125"/>
            <a:ext cx="2652413" cy="5619749"/>
          </a:xfrm>
        </p:spPr>
        <p:txBody>
          <a:bodyPr anchor="ctr">
            <a:normAutofit/>
          </a:bodyPr>
          <a:lstStyle/>
          <a:p>
            <a:r>
              <a:rPr lang="en-US" sz="3700" b="1">
                <a:solidFill>
                  <a:srgbClr val="000000"/>
                </a:solidFill>
              </a:rPr>
              <a:t>Introduction </a:t>
            </a:r>
            <a:br>
              <a:rPr lang="en-US" sz="3700" b="1">
                <a:solidFill>
                  <a:srgbClr val="000000"/>
                </a:solidFill>
              </a:rPr>
            </a:br>
            <a:endParaRPr lang="en-US" sz="3700">
              <a:solidFill>
                <a:srgbClr val="000000"/>
              </a:solidFill>
            </a:endParaRPr>
          </a:p>
        </p:txBody>
      </p:sp>
      <p:grpSp>
        <p:nvGrpSpPr>
          <p:cNvPr id="21" name="Group 13">
            <a:extLst>
              <a:ext uri="{FF2B5EF4-FFF2-40B4-BE49-F238E27FC236}">
                <a16:creationId xmlns:a16="http://schemas.microsoft.com/office/drawing/2014/main" id="{5D133F51-4E9D-4F0B-A452-875C6A52B6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885825" cy="6858000"/>
            <a:chOff x="0" y="0"/>
            <a:chExt cx="885825" cy="6858000"/>
          </a:xfrm>
        </p:grpSpPr>
        <p:sp>
          <p:nvSpPr>
            <p:cNvPr id="15" name="Freeform 6">
              <a:extLst>
                <a:ext uri="{FF2B5EF4-FFF2-40B4-BE49-F238E27FC236}">
                  <a16:creationId xmlns:a16="http://schemas.microsoft.com/office/drawing/2014/main" id="{BDC8164B-5FC0-4CBD-B7AE-0CB8780FFC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000000"/>
            </a:solidFill>
            <a:ln w="0">
              <a:noFill/>
              <a:prstDash val="solid"/>
              <a:round/>
              <a:headEnd/>
              <a:tailEnd/>
            </a:ln>
          </p:spPr>
        </p:sp>
        <p:sp>
          <p:nvSpPr>
            <p:cNvPr id="22" name="Freeform 6">
              <a:extLst>
                <a:ext uri="{FF2B5EF4-FFF2-40B4-BE49-F238E27FC236}">
                  <a16:creationId xmlns:a16="http://schemas.microsoft.com/office/drawing/2014/main" id="{DF21B6AB-8AF5-4823-92E3-F33B9EAEF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sp>
      </p:grpSp>
      <p:sp>
        <p:nvSpPr>
          <p:cNvPr id="3" name="Content Placeholder 2"/>
          <p:cNvSpPr>
            <a:spLocks noGrp="1"/>
          </p:cNvSpPr>
          <p:nvPr>
            <p:ph idx="1"/>
          </p:nvPr>
        </p:nvSpPr>
        <p:spPr>
          <a:xfrm>
            <a:off x="4916250" y="619125"/>
            <a:ext cx="6508987" cy="5619750"/>
          </a:xfrm>
        </p:spPr>
        <p:txBody>
          <a:bodyPr anchor="ctr">
            <a:normAutofit/>
          </a:bodyPr>
          <a:lstStyle/>
          <a:p>
            <a:r>
              <a:rPr lang="en-US" sz="2000">
                <a:solidFill>
                  <a:schemeClr val="tx1">
                    <a:alpha val="60000"/>
                  </a:schemeClr>
                </a:solidFill>
              </a:rPr>
              <a:t>This presentation aims to evaluate the role and importance of quality service, hospitality, and guest services within the hotel industry. </a:t>
            </a:r>
          </a:p>
          <a:p>
            <a:r>
              <a:rPr lang="en-US" sz="2000">
                <a:solidFill>
                  <a:schemeClr val="tx1">
                    <a:alpha val="60000"/>
                  </a:schemeClr>
                </a:solidFill>
              </a:rPr>
              <a:t>This presentation provides an overview of Delta Hotels and evaluate the primary consumers of Delta Hotels. </a:t>
            </a:r>
          </a:p>
          <a:p>
            <a:r>
              <a:rPr lang="en-US" sz="2000">
                <a:solidFill>
                  <a:schemeClr val="tx1">
                    <a:alpha val="60000"/>
                  </a:schemeClr>
                </a:solidFill>
              </a:rPr>
              <a:t>It also shows the nature, scope, and role of the guest facilities and services</a:t>
            </a:r>
          </a:p>
          <a:p>
            <a:r>
              <a:rPr lang="en-US" sz="2000">
                <a:solidFill>
                  <a:schemeClr val="tx1">
                    <a:alpha val="60000"/>
                  </a:schemeClr>
                </a:solidFill>
              </a:rPr>
              <a:t>This presentation also shows the importance of hospitality</a:t>
            </a:r>
          </a:p>
          <a:p>
            <a:r>
              <a:rPr lang="en-US" sz="2000">
                <a:solidFill>
                  <a:schemeClr val="tx1">
                    <a:alpha val="60000"/>
                  </a:schemeClr>
                </a:solidFill>
              </a:rPr>
              <a:t>Marriott Hotels and Resorts is one of the largest hotel chains in the world</a:t>
            </a:r>
          </a:p>
          <a:p>
            <a:r>
              <a:rPr lang="en-US" sz="2000">
                <a:solidFill>
                  <a:schemeClr val="tx1">
                    <a:alpha val="60000"/>
                  </a:schemeClr>
                </a:solidFill>
              </a:rPr>
              <a:t>Delta Hotels is a global hospitality brand of Marriott Hotels</a:t>
            </a:r>
          </a:p>
          <a:p>
            <a:r>
              <a:rPr lang="en-US" sz="2000">
                <a:solidFill>
                  <a:schemeClr val="tx1">
                    <a:alpha val="60000"/>
                  </a:schemeClr>
                </a:solidFill>
              </a:rPr>
              <a:t>Delta Hotels operates over 500 hotels in over 75 countries worldwide</a:t>
            </a:r>
          </a:p>
          <a:p>
            <a:r>
              <a:rPr lang="en-US" sz="2000">
                <a:solidFill>
                  <a:schemeClr val="tx1">
                    <a:alpha val="60000"/>
                  </a:schemeClr>
                </a:solidFill>
              </a:rPr>
              <a:t>The company is also committed to sustainability, with several green initiatives </a:t>
            </a:r>
          </a:p>
          <a:p>
            <a:endParaRPr lang="en-US" sz="2000">
              <a:solidFill>
                <a:schemeClr val="tx1">
                  <a:alpha val="60000"/>
                </a:schemeClr>
              </a:solidFill>
            </a:endParaRPr>
          </a:p>
        </p:txBody>
      </p:sp>
    </p:spTree>
    <p:extLst>
      <p:ext uri="{BB962C8B-B14F-4D97-AF65-F5344CB8AC3E}">
        <p14:creationId xmlns:p14="http://schemas.microsoft.com/office/powerpoint/2010/main" val="17674903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DDEF810-FBAE-4C80-B905-316331395C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46">
            <a:extLst>
              <a:ext uri="{FF2B5EF4-FFF2-40B4-BE49-F238E27FC236}">
                <a16:creationId xmlns:a16="http://schemas.microsoft.com/office/drawing/2014/main" id="{FD8C7A0F-D774-4978-AA9C-7E703C2F4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344168"/>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47">
            <a:extLst>
              <a:ext uri="{FF2B5EF4-FFF2-40B4-BE49-F238E27FC236}">
                <a16:creationId xmlns:a16="http://schemas.microsoft.com/office/drawing/2014/main" id="{61C7310A-3A42-4F75-8058-7F39E52B11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344168"/>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Rectangle 14">
            <a:extLst>
              <a:ext uri="{FF2B5EF4-FFF2-40B4-BE49-F238E27FC236}">
                <a16:creationId xmlns:a16="http://schemas.microsoft.com/office/drawing/2014/main" id="{27D88313-56C7-45D8-8D97-2F5CCBF996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1544897" cy="117957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1047280" y="788894"/>
            <a:ext cx="10306520" cy="880730"/>
          </a:xfrm>
        </p:spPr>
        <p:txBody>
          <a:bodyPr>
            <a:normAutofit/>
          </a:bodyPr>
          <a:lstStyle/>
          <a:p>
            <a:r>
              <a:rPr lang="en-US" sz="2800" b="1">
                <a:solidFill>
                  <a:srgbClr val="FFFFFF"/>
                </a:solidFill>
              </a:rPr>
              <a:t>Main Consumers</a:t>
            </a:r>
            <a:br>
              <a:rPr lang="en-US" sz="2800" b="1">
                <a:solidFill>
                  <a:srgbClr val="FFFFFF"/>
                </a:solidFill>
              </a:rPr>
            </a:br>
            <a:endParaRPr lang="en-US" sz="2800">
              <a:solidFill>
                <a:srgbClr val="FFFFFF"/>
              </a:solidFill>
            </a:endParaRPr>
          </a:p>
        </p:txBody>
      </p:sp>
      <p:graphicFrame>
        <p:nvGraphicFramePr>
          <p:cNvPr id="5" name="Content Placeholder 2">
            <a:extLst>
              <a:ext uri="{FF2B5EF4-FFF2-40B4-BE49-F238E27FC236}">
                <a16:creationId xmlns:a16="http://schemas.microsoft.com/office/drawing/2014/main" id="{612CFD09-7577-1B96-E7F0-8B33C618EA90}"/>
              </a:ext>
            </a:extLst>
          </p:cNvPr>
          <p:cNvGraphicFramePr>
            <a:graphicFrameLocks noGrp="1"/>
          </p:cNvGraphicFramePr>
          <p:nvPr>
            <p:ph idx="1"/>
            <p:extLst>
              <p:ext uri="{D42A27DB-BD31-4B8C-83A1-F6EECF244321}">
                <p14:modId xmlns:p14="http://schemas.microsoft.com/office/powerpoint/2010/main" val="3049284903"/>
              </p:ext>
            </p:extLst>
          </p:nvPr>
        </p:nvGraphicFramePr>
        <p:xfrm>
          <a:off x="1047280" y="2189664"/>
          <a:ext cx="10095789" cy="40326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080320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8">
            <a:extLst>
              <a:ext uri="{FF2B5EF4-FFF2-40B4-BE49-F238E27FC236}">
                <a16:creationId xmlns:a16="http://schemas.microsoft.com/office/drawing/2014/main" id="{BFCBA134-9932-4625-92F2-ADE52ACE1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0">
            <a:extLst>
              <a:ext uri="{FF2B5EF4-FFF2-40B4-BE49-F238E27FC236}">
                <a16:creationId xmlns:a16="http://schemas.microsoft.com/office/drawing/2014/main" id="{78B28E4E-0110-46E1-92BB-3DB2BAA5E9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2"/>
            <a:ext cx="6095998" cy="1613646"/>
          </a:xfrm>
          <a:custGeom>
            <a:avLst/>
            <a:gdLst>
              <a:gd name="connsiteX0" fmla="*/ 0 w 7868507"/>
              <a:gd name="connsiteY0" fmla="*/ 0 h 1682351"/>
              <a:gd name="connsiteX1" fmla="*/ 7868507 w 7868507"/>
              <a:gd name="connsiteY1" fmla="*/ 0 h 1682351"/>
              <a:gd name="connsiteX2" fmla="*/ 7865866 w 7868507"/>
              <a:gd name="connsiteY2" fmla="*/ 1824 h 1682351"/>
              <a:gd name="connsiteX3" fmla="*/ 7837561 w 7868507"/>
              <a:gd name="connsiteY3" fmla="*/ 21679 h 1682351"/>
              <a:gd name="connsiteX4" fmla="*/ 7769454 w 7868507"/>
              <a:gd name="connsiteY4" fmla="*/ 43813 h 1682351"/>
              <a:gd name="connsiteX5" fmla="*/ 7695485 w 7868507"/>
              <a:gd name="connsiteY5" fmla="*/ 61050 h 1682351"/>
              <a:gd name="connsiteX6" fmla="*/ 7662356 w 7868507"/>
              <a:gd name="connsiteY6" fmla="*/ 73131 h 1682351"/>
              <a:gd name="connsiteX7" fmla="*/ 7602203 w 7868507"/>
              <a:gd name="connsiteY7" fmla="*/ 99894 h 1682351"/>
              <a:gd name="connsiteX8" fmla="*/ 7533256 w 7868507"/>
              <a:gd name="connsiteY8" fmla="*/ 141638 h 1682351"/>
              <a:gd name="connsiteX9" fmla="*/ 7516926 w 7868507"/>
              <a:gd name="connsiteY9" fmla="*/ 165418 h 1682351"/>
              <a:gd name="connsiteX10" fmla="*/ 7488994 w 7868507"/>
              <a:gd name="connsiteY10" fmla="*/ 178287 h 1682351"/>
              <a:gd name="connsiteX11" fmla="*/ 7478335 w 7868507"/>
              <a:gd name="connsiteY11" fmla="*/ 185700 h 1682351"/>
              <a:gd name="connsiteX12" fmla="*/ 7458526 w 7868507"/>
              <a:gd name="connsiteY12" fmla="*/ 189157 h 1682351"/>
              <a:gd name="connsiteX13" fmla="*/ 7419554 w 7868507"/>
              <a:gd name="connsiteY13" fmla="*/ 192546 h 1682351"/>
              <a:gd name="connsiteX14" fmla="*/ 7347574 w 7868507"/>
              <a:gd name="connsiteY14" fmla="*/ 213028 h 1682351"/>
              <a:gd name="connsiteX15" fmla="*/ 7205646 w 7868507"/>
              <a:gd name="connsiteY15" fmla="*/ 228570 h 1682351"/>
              <a:gd name="connsiteX16" fmla="*/ 7132082 w 7868507"/>
              <a:gd name="connsiteY16" fmla="*/ 240066 h 1682351"/>
              <a:gd name="connsiteX17" fmla="*/ 7026584 w 7868507"/>
              <a:gd name="connsiteY17" fmla="*/ 249305 h 1682351"/>
              <a:gd name="connsiteX18" fmla="*/ 6949796 w 7868507"/>
              <a:gd name="connsiteY18" fmla="*/ 259619 h 1682351"/>
              <a:gd name="connsiteX19" fmla="*/ 6850243 w 7868507"/>
              <a:gd name="connsiteY19" fmla="*/ 278486 h 1682351"/>
              <a:gd name="connsiteX20" fmla="*/ 6848972 w 7868507"/>
              <a:gd name="connsiteY20" fmla="*/ 279419 h 1682351"/>
              <a:gd name="connsiteX21" fmla="*/ 6833720 w 7868507"/>
              <a:gd name="connsiteY21" fmla="*/ 281340 h 1682351"/>
              <a:gd name="connsiteX22" fmla="*/ 6796601 w 7868507"/>
              <a:gd name="connsiteY22" fmla="*/ 279778 h 1682351"/>
              <a:gd name="connsiteX23" fmla="*/ 6793249 w 7868507"/>
              <a:gd name="connsiteY23" fmla="*/ 281365 h 1682351"/>
              <a:gd name="connsiteX24" fmla="*/ 6761214 w 7868507"/>
              <a:gd name="connsiteY24" fmla="*/ 283216 h 1682351"/>
              <a:gd name="connsiteX25" fmla="*/ 6761137 w 7868507"/>
              <a:gd name="connsiteY25" fmla="*/ 284040 h 1682351"/>
              <a:gd name="connsiteX26" fmla="*/ 6753708 w 7868507"/>
              <a:gd name="connsiteY26" fmla="*/ 288053 h 1682351"/>
              <a:gd name="connsiteX27" fmla="*/ 6738673 w 7868507"/>
              <a:gd name="connsiteY27" fmla="*/ 293899 h 1682351"/>
              <a:gd name="connsiteX28" fmla="*/ 6675177 w 7868507"/>
              <a:gd name="connsiteY28" fmla="*/ 319284 h 1682351"/>
              <a:gd name="connsiteX29" fmla="*/ 6668648 w 7868507"/>
              <a:gd name="connsiteY29" fmla="*/ 320128 h 1682351"/>
              <a:gd name="connsiteX30" fmla="*/ 6668596 w 7868507"/>
              <a:gd name="connsiteY30" fmla="*/ 320325 h 1682351"/>
              <a:gd name="connsiteX31" fmla="*/ 6661861 w 7868507"/>
              <a:gd name="connsiteY31" fmla="*/ 321574 h 1682351"/>
              <a:gd name="connsiteX32" fmla="*/ 6644079 w 7868507"/>
              <a:gd name="connsiteY32" fmla="*/ 323301 h 1682351"/>
              <a:gd name="connsiteX33" fmla="*/ 6640227 w 7868507"/>
              <a:gd name="connsiteY33" fmla="*/ 325063 h 1682351"/>
              <a:gd name="connsiteX34" fmla="*/ 6639422 w 7868507"/>
              <a:gd name="connsiteY34" fmla="*/ 327491 h 1682351"/>
              <a:gd name="connsiteX35" fmla="*/ 6617073 w 7868507"/>
              <a:gd name="connsiteY35" fmla="*/ 336554 h 1682351"/>
              <a:gd name="connsiteX36" fmla="*/ 6565938 w 7868507"/>
              <a:gd name="connsiteY36" fmla="*/ 354459 h 1682351"/>
              <a:gd name="connsiteX37" fmla="*/ 6506395 w 7868507"/>
              <a:gd name="connsiteY37" fmla="*/ 372715 h 1682351"/>
              <a:gd name="connsiteX38" fmla="*/ 6366803 w 7868507"/>
              <a:gd name="connsiteY38" fmla="*/ 421832 h 1682351"/>
              <a:gd name="connsiteX39" fmla="*/ 6245343 w 7868507"/>
              <a:gd name="connsiteY39" fmla="*/ 435559 h 1682351"/>
              <a:gd name="connsiteX40" fmla="*/ 6186762 w 7868507"/>
              <a:gd name="connsiteY40" fmla="*/ 449329 h 1682351"/>
              <a:gd name="connsiteX41" fmla="*/ 6151870 w 7868507"/>
              <a:gd name="connsiteY41" fmla="*/ 456667 h 1682351"/>
              <a:gd name="connsiteX42" fmla="*/ 6094791 w 7868507"/>
              <a:gd name="connsiteY42" fmla="*/ 467108 h 1682351"/>
              <a:gd name="connsiteX43" fmla="*/ 6094387 w 7868507"/>
              <a:gd name="connsiteY43" fmla="*/ 469288 h 1682351"/>
              <a:gd name="connsiteX44" fmla="*/ 6088888 w 7868507"/>
              <a:gd name="connsiteY44" fmla="*/ 472662 h 1682351"/>
              <a:gd name="connsiteX45" fmla="*/ 6079322 w 7868507"/>
              <a:gd name="connsiteY45" fmla="*/ 480342 h 1682351"/>
              <a:gd name="connsiteX46" fmla="*/ 6060058 w 7868507"/>
              <a:gd name="connsiteY46" fmla="*/ 490885 h 1682351"/>
              <a:gd name="connsiteX47" fmla="*/ 6059271 w 7868507"/>
              <a:gd name="connsiteY47" fmla="*/ 490563 h 1682351"/>
              <a:gd name="connsiteX48" fmla="*/ 6052214 w 7868507"/>
              <a:gd name="connsiteY48" fmla="*/ 491388 h 1682351"/>
              <a:gd name="connsiteX49" fmla="*/ 6004898 w 7868507"/>
              <a:gd name="connsiteY49" fmla="*/ 494385 h 1682351"/>
              <a:gd name="connsiteX50" fmla="*/ 5987859 w 7868507"/>
              <a:gd name="connsiteY50" fmla="*/ 504838 h 1682351"/>
              <a:gd name="connsiteX51" fmla="*/ 5984113 w 7868507"/>
              <a:gd name="connsiteY51" fmla="*/ 506697 h 1682351"/>
              <a:gd name="connsiteX52" fmla="*/ 5983909 w 7868507"/>
              <a:gd name="connsiteY52" fmla="*/ 506630 h 1682351"/>
              <a:gd name="connsiteX53" fmla="*/ 5979696 w 7868507"/>
              <a:gd name="connsiteY53" fmla="*/ 508387 h 1682351"/>
              <a:gd name="connsiteX54" fmla="*/ 5931986 w 7868507"/>
              <a:gd name="connsiteY54" fmla="*/ 510495 h 1682351"/>
              <a:gd name="connsiteX55" fmla="*/ 5873354 w 7868507"/>
              <a:gd name="connsiteY55" fmla="*/ 520717 h 1682351"/>
              <a:gd name="connsiteX56" fmla="*/ 5843006 w 7868507"/>
              <a:gd name="connsiteY56" fmla="*/ 525739 h 1682351"/>
              <a:gd name="connsiteX57" fmla="*/ 5825737 w 7868507"/>
              <a:gd name="connsiteY57" fmla="*/ 530029 h 1682351"/>
              <a:gd name="connsiteX58" fmla="*/ 5812271 w 7868507"/>
              <a:gd name="connsiteY58" fmla="*/ 536366 h 1682351"/>
              <a:gd name="connsiteX59" fmla="*/ 5683965 w 7868507"/>
              <a:gd name="connsiteY59" fmla="*/ 605660 h 1682351"/>
              <a:gd name="connsiteX60" fmla="*/ 5572324 w 7868507"/>
              <a:gd name="connsiteY60" fmla="*/ 625027 h 1682351"/>
              <a:gd name="connsiteX61" fmla="*/ 5556903 w 7868507"/>
              <a:gd name="connsiteY61" fmla="*/ 628786 h 1682351"/>
              <a:gd name="connsiteX62" fmla="*/ 5553544 w 7868507"/>
              <a:gd name="connsiteY62" fmla="*/ 627847 h 1682351"/>
              <a:gd name="connsiteX63" fmla="*/ 5526889 w 7868507"/>
              <a:gd name="connsiteY63" fmla="*/ 632098 h 1682351"/>
              <a:gd name="connsiteX64" fmla="*/ 5521078 w 7868507"/>
              <a:gd name="connsiteY64" fmla="*/ 637584 h 1682351"/>
              <a:gd name="connsiteX65" fmla="*/ 5512534 w 7868507"/>
              <a:gd name="connsiteY65" fmla="*/ 637267 h 1682351"/>
              <a:gd name="connsiteX66" fmla="*/ 5474353 w 7868507"/>
              <a:gd name="connsiteY66" fmla="*/ 648039 h 1682351"/>
              <a:gd name="connsiteX67" fmla="*/ 5470584 w 7868507"/>
              <a:gd name="connsiteY67" fmla="*/ 648039 h 1682351"/>
              <a:gd name="connsiteX68" fmla="*/ 5467496 w 7868507"/>
              <a:gd name="connsiteY68" fmla="*/ 650003 h 1682351"/>
              <a:gd name="connsiteX69" fmla="*/ 5462885 w 7868507"/>
              <a:gd name="connsiteY69" fmla="*/ 649269 h 1682351"/>
              <a:gd name="connsiteX70" fmla="*/ 5461190 w 7868507"/>
              <a:gd name="connsiteY70" fmla="*/ 650833 h 1682351"/>
              <a:gd name="connsiteX71" fmla="*/ 5438256 w 7868507"/>
              <a:gd name="connsiteY71" fmla="*/ 650162 h 1682351"/>
              <a:gd name="connsiteX72" fmla="*/ 5425515 w 7868507"/>
              <a:gd name="connsiteY72" fmla="*/ 650724 h 1682351"/>
              <a:gd name="connsiteX73" fmla="*/ 5399851 w 7868507"/>
              <a:gd name="connsiteY73" fmla="*/ 648648 h 1682351"/>
              <a:gd name="connsiteX74" fmla="*/ 5395578 w 7868507"/>
              <a:gd name="connsiteY74" fmla="*/ 651245 h 1682351"/>
              <a:gd name="connsiteX75" fmla="*/ 5357693 w 7868507"/>
              <a:gd name="connsiteY75" fmla="*/ 652764 h 1682351"/>
              <a:gd name="connsiteX76" fmla="*/ 5357422 w 7868507"/>
              <a:gd name="connsiteY76" fmla="*/ 654203 h 1682351"/>
              <a:gd name="connsiteX77" fmla="*/ 5347920 w 7868507"/>
              <a:gd name="connsiteY77" fmla="*/ 660769 h 1682351"/>
              <a:gd name="connsiteX78" fmla="*/ 5344829 w 7868507"/>
              <a:gd name="connsiteY78" fmla="*/ 661019 h 1682351"/>
              <a:gd name="connsiteX79" fmla="*/ 5285263 w 7868507"/>
              <a:gd name="connsiteY79" fmla="*/ 671313 h 1682351"/>
              <a:gd name="connsiteX80" fmla="*/ 5264305 w 7868507"/>
              <a:gd name="connsiteY80" fmla="*/ 677803 h 1682351"/>
              <a:gd name="connsiteX81" fmla="*/ 5229182 w 7868507"/>
              <a:gd name="connsiteY81" fmla="*/ 688503 h 1682351"/>
              <a:gd name="connsiteX82" fmla="*/ 5203382 w 7868507"/>
              <a:gd name="connsiteY82" fmla="*/ 703484 h 1682351"/>
              <a:gd name="connsiteX83" fmla="*/ 5173833 w 7868507"/>
              <a:gd name="connsiteY83" fmla="*/ 709660 h 1682351"/>
              <a:gd name="connsiteX84" fmla="*/ 5166382 w 7868507"/>
              <a:gd name="connsiteY84" fmla="*/ 702062 h 1682351"/>
              <a:gd name="connsiteX85" fmla="*/ 5142858 w 7868507"/>
              <a:gd name="connsiteY85" fmla="*/ 702153 h 1682351"/>
              <a:gd name="connsiteX86" fmla="*/ 5134964 w 7868507"/>
              <a:gd name="connsiteY86" fmla="*/ 711602 h 1682351"/>
              <a:gd name="connsiteX87" fmla="*/ 5087368 w 7868507"/>
              <a:gd name="connsiteY87" fmla="*/ 727066 h 1682351"/>
              <a:gd name="connsiteX88" fmla="*/ 5059763 w 7868507"/>
              <a:gd name="connsiteY88" fmla="*/ 733651 h 1682351"/>
              <a:gd name="connsiteX89" fmla="*/ 5023240 w 7868507"/>
              <a:gd name="connsiteY89" fmla="*/ 742299 h 1682351"/>
              <a:gd name="connsiteX90" fmla="*/ 5007406 w 7868507"/>
              <a:gd name="connsiteY90" fmla="*/ 747156 h 1682351"/>
              <a:gd name="connsiteX91" fmla="*/ 4995851 w 7868507"/>
              <a:gd name="connsiteY91" fmla="*/ 746560 h 1682351"/>
              <a:gd name="connsiteX92" fmla="*/ 4983107 w 7868507"/>
              <a:gd name="connsiteY92" fmla="*/ 748274 h 1682351"/>
              <a:gd name="connsiteX93" fmla="*/ 4973068 w 7868507"/>
              <a:gd name="connsiteY93" fmla="*/ 750600 h 1682351"/>
              <a:gd name="connsiteX94" fmla="*/ 4967642 w 7868507"/>
              <a:gd name="connsiteY94" fmla="*/ 756164 h 1682351"/>
              <a:gd name="connsiteX95" fmla="*/ 4958938 w 7868507"/>
              <a:gd name="connsiteY95" fmla="*/ 756308 h 1682351"/>
              <a:gd name="connsiteX96" fmla="*/ 4949594 w 7868507"/>
              <a:gd name="connsiteY96" fmla="*/ 761504 h 1682351"/>
              <a:gd name="connsiteX97" fmla="*/ 4947761 w 7868507"/>
              <a:gd name="connsiteY97" fmla="*/ 759559 h 1682351"/>
              <a:gd name="connsiteX98" fmla="*/ 4939683 w 7868507"/>
              <a:gd name="connsiteY98" fmla="*/ 757589 h 1682351"/>
              <a:gd name="connsiteX99" fmla="*/ 4905733 w 7868507"/>
              <a:gd name="connsiteY99" fmla="*/ 776774 h 1682351"/>
              <a:gd name="connsiteX100" fmla="*/ 4885524 w 7868507"/>
              <a:gd name="connsiteY100" fmla="*/ 784914 h 1682351"/>
              <a:gd name="connsiteX101" fmla="*/ 4884537 w 7868507"/>
              <a:gd name="connsiteY101" fmla="*/ 786309 h 1682351"/>
              <a:gd name="connsiteX102" fmla="*/ 4863207 w 7868507"/>
              <a:gd name="connsiteY102" fmla="*/ 792997 h 1682351"/>
              <a:gd name="connsiteX103" fmla="*/ 4857388 w 7868507"/>
              <a:gd name="connsiteY103" fmla="*/ 798678 h 1682351"/>
              <a:gd name="connsiteX104" fmla="*/ 4816499 w 7868507"/>
              <a:gd name="connsiteY104" fmla="*/ 818246 h 1682351"/>
              <a:gd name="connsiteX105" fmla="*/ 4805033 w 7868507"/>
              <a:gd name="connsiteY105" fmla="*/ 823877 h 1682351"/>
              <a:gd name="connsiteX106" fmla="*/ 4794341 w 7868507"/>
              <a:gd name="connsiteY106" fmla="*/ 824641 h 1682351"/>
              <a:gd name="connsiteX107" fmla="*/ 4791139 w 7868507"/>
              <a:gd name="connsiteY107" fmla="*/ 821265 h 1682351"/>
              <a:gd name="connsiteX108" fmla="*/ 4784697 w 7868507"/>
              <a:gd name="connsiteY108" fmla="*/ 823709 h 1682351"/>
              <a:gd name="connsiteX109" fmla="*/ 4782810 w 7868507"/>
              <a:gd name="connsiteY109" fmla="*/ 823507 h 1682351"/>
              <a:gd name="connsiteX110" fmla="*/ 4772164 w 7868507"/>
              <a:gd name="connsiteY110" fmla="*/ 823203 h 1682351"/>
              <a:gd name="connsiteX111" fmla="*/ 4753756 w 7868507"/>
              <a:gd name="connsiteY111" fmla="*/ 843711 h 1682351"/>
              <a:gd name="connsiteX112" fmla="*/ 4727551 w 7868507"/>
              <a:gd name="connsiteY112" fmla="*/ 851537 h 1682351"/>
              <a:gd name="connsiteX113" fmla="*/ 4631760 w 7868507"/>
              <a:gd name="connsiteY113" fmla="*/ 932126 h 1682351"/>
              <a:gd name="connsiteX114" fmla="*/ 4584082 w 7868507"/>
              <a:gd name="connsiteY114" fmla="*/ 949940 h 1682351"/>
              <a:gd name="connsiteX115" fmla="*/ 4523312 w 7868507"/>
              <a:gd name="connsiteY115" fmla="*/ 974005 h 1682351"/>
              <a:gd name="connsiteX116" fmla="*/ 4463504 w 7868507"/>
              <a:gd name="connsiteY116" fmla="*/ 996548 h 1682351"/>
              <a:gd name="connsiteX117" fmla="*/ 4452680 w 7868507"/>
              <a:gd name="connsiteY117" fmla="*/ 1008042 h 1682351"/>
              <a:gd name="connsiteX118" fmla="*/ 4445284 w 7868507"/>
              <a:gd name="connsiteY118" fmla="*/ 1009976 h 1682351"/>
              <a:gd name="connsiteX119" fmla="*/ 4407084 w 7868507"/>
              <a:gd name="connsiteY119" fmla="*/ 1025274 h 1682351"/>
              <a:gd name="connsiteX120" fmla="*/ 4398766 w 7868507"/>
              <a:gd name="connsiteY120" fmla="*/ 1022420 h 1682351"/>
              <a:gd name="connsiteX121" fmla="*/ 4397057 w 7868507"/>
              <a:gd name="connsiteY121" fmla="*/ 1020283 h 1682351"/>
              <a:gd name="connsiteX122" fmla="*/ 4386552 w 7868507"/>
              <a:gd name="connsiteY122" fmla="*/ 1024409 h 1682351"/>
              <a:gd name="connsiteX123" fmla="*/ 4377324 w 7868507"/>
              <a:gd name="connsiteY123" fmla="*/ 1023587 h 1682351"/>
              <a:gd name="connsiteX124" fmla="*/ 4370923 w 7868507"/>
              <a:gd name="connsiteY124" fmla="*/ 1028513 h 1682351"/>
              <a:gd name="connsiteX125" fmla="*/ 4360023 w 7868507"/>
              <a:gd name="connsiteY125" fmla="*/ 1029711 h 1682351"/>
              <a:gd name="connsiteX126" fmla="*/ 4346335 w 7868507"/>
              <a:gd name="connsiteY126" fmla="*/ 1029999 h 1682351"/>
              <a:gd name="connsiteX127" fmla="*/ 4334175 w 7868507"/>
              <a:gd name="connsiteY127" fmla="*/ 1028124 h 1682351"/>
              <a:gd name="connsiteX128" fmla="*/ 4316842 w 7868507"/>
              <a:gd name="connsiteY128" fmla="*/ 1031192 h 1682351"/>
              <a:gd name="connsiteX129" fmla="*/ 4277163 w 7868507"/>
              <a:gd name="connsiteY129" fmla="*/ 1035732 h 1682351"/>
              <a:gd name="connsiteX130" fmla="*/ 4247171 w 7868507"/>
              <a:gd name="connsiteY130" fmla="*/ 1039212 h 1682351"/>
              <a:gd name="connsiteX131" fmla="*/ 4194968 w 7868507"/>
              <a:gd name="connsiteY131" fmla="*/ 1049296 h 1682351"/>
              <a:gd name="connsiteX132" fmla="*/ 4185496 w 7868507"/>
              <a:gd name="connsiteY132" fmla="*/ 1057811 h 1682351"/>
              <a:gd name="connsiteX133" fmla="*/ 4160588 w 7868507"/>
              <a:gd name="connsiteY133" fmla="*/ 1055289 h 1682351"/>
              <a:gd name="connsiteX134" fmla="*/ 4153601 w 7868507"/>
              <a:gd name="connsiteY134" fmla="*/ 1046911 h 1682351"/>
              <a:gd name="connsiteX135" fmla="*/ 4121597 w 7868507"/>
              <a:gd name="connsiteY135" fmla="*/ 1049768 h 1682351"/>
              <a:gd name="connsiteX136" fmla="*/ 4092519 w 7868507"/>
              <a:gd name="connsiteY136" fmla="*/ 1061793 h 1682351"/>
              <a:gd name="connsiteX137" fmla="*/ 4054082 w 7868507"/>
              <a:gd name="connsiteY137" fmla="*/ 1068526 h 1682351"/>
              <a:gd name="connsiteX138" fmla="*/ 4031133 w 7868507"/>
              <a:gd name="connsiteY138" fmla="*/ 1072650 h 1682351"/>
              <a:gd name="connsiteX139" fmla="*/ 3966873 w 7868507"/>
              <a:gd name="connsiteY139" fmla="*/ 1076267 h 1682351"/>
              <a:gd name="connsiteX140" fmla="*/ 3963573 w 7868507"/>
              <a:gd name="connsiteY140" fmla="*/ 1076172 h 1682351"/>
              <a:gd name="connsiteX141" fmla="*/ 3952740 w 7868507"/>
              <a:gd name="connsiteY141" fmla="*/ 1081643 h 1682351"/>
              <a:gd name="connsiteX142" fmla="*/ 3952284 w 7868507"/>
              <a:gd name="connsiteY142" fmla="*/ 1083043 h 1682351"/>
              <a:gd name="connsiteX143" fmla="*/ 3912008 w 7868507"/>
              <a:gd name="connsiteY143" fmla="*/ 1080346 h 1682351"/>
              <a:gd name="connsiteX144" fmla="*/ 3907178 w 7868507"/>
              <a:gd name="connsiteY144" fmla="*/ 1082452 h 1682351"/>
              <a:gd name="connsiteX145" fmla="*/ 3880262 w 7868507"/>
              <a:gd name="connsiteY145" fmla="*/ 1077541 h 1682351"/>
              <a:gd name="connsiteX146" fmla="*/ 3866711 w 7868507"/>
              <a:gd name="connsiteY146" fmla="*/ 1076684 h 1682351"/>
              <a:gd name="connsiteX147" fmla="*/ 3842517 w 7868507"/>
              <a:gd name="connsiteY147" fmla="*/ 1073470 h 1682351"/>
              <a:gd name="connsiteX148" fmla="*/ 3840538 w 7868507"/>
              <a:gd name="connsiteY148" fmla="*/ 1074837 h 1682351"/>
              <a:gd name="connsiteX149" fmla="*/ 3835745 w 7868507"/>
              <a:gd name="connsiteY149" fmla="*/ 1073596 h 1682351"/>
              <a:gd name="connsiteX150" fmla="*/ 3832245 w 7868507"/>
              <a:gd name="connsiteY150" fmla="*/ 1075205 h 1682351"/>
              <a:gd name="connsiteX151" fmla="*/ 3828256 w 7868507"/>
              <a:gd name="connsiteY151" fmla="*/ 1074786 h 1682351"/>
              <a:gd name="connsiteX152" fmla="*/ 3786574 w 7868507"/>
              <a:gd name="connsiteY152" fmla="*/ 1081253 h 1682351"/>
              <a:gd name="connsiteX153" fmla="*/ 3777568 w 7868507"/>
              <a:gd name="connsiteY153" fmla="*/ 1079989 h 1682351"/>
              <a:gd name="connsiteX154" fmla="*/ 3770769 w 7868507"/>
              <a:gd name="connsiteY154" fmla="*/ 1084796 h 1682351"/>
              <a:gd name="connsiteX155" fmla="*/ 3742056 w 7868507"/>
              <a:gd name="connsiteY155" fmla="*/ 1086062 h 1682351"/>
              <a:gd name="connsiteX156" fmla="*/ 3732135 w 7868507"/>
              <a:gd name="connsiteY156" fmla="*/ 1082300 h 1682351"/>
              <a:gd name="connsiteX157" fmla="*/ 3722961 w 7868507"/>
              <a:gd name="connsiteY157" fmla="*/ 1079602 h 1682351"/>
              <a:gd name="connsiteX158" fmla="*/ 3721773 w 7868507"/>
              <a:gd name="connsiteY158" fmla="*/ 1079610 h 1682351"/>
              <a:gd name="connsiteX159" fmla="*/ 3709837 w 7868507"/>
              <a:gd name="connsiteY159" fmla="*/ 1079694 h 1682351"/>
              <a:gd name="connsiteX160" fmla="*/ 3687629 w 7868507"/>
              <a:gd name="connsiteY160" fmla="*/ 1079849 h 1682351"/>
              <a:gd name="connsiteX161" fmla="*/ 3644574 w 7868507"/>
              <a:gd name="connsiteY161" fmla="*/ 1083439 h 1682351"/>
              <a:gd name="connsiteX162" fmla="*/ 3547156 w 7868507"/>
              <a:gd name="connsiteY162" fmla="*/ 1066356 h 1682351"/>
              <a:gd name="connsiteX163" fmla="*/ 3408831 w 7868507"/>
              <a:gd name="connsiteY163" fmla="*/ 1075438 h 1682351"/>
              <a:gd name="connsiteX164" fmla="*/ 3114039 w 7868507"/>
              <a:gd name="connsiteY164" fmla="*/ 1109327 h 1682351"/>
              <a:gd name="connsiteX165" fmla="*/ 3051319 w 7868507"/>
              <a:gd name="connsiteY165" fmla="*/ 1116688 h 1682351"/>
              <a:gd name="connsiteX166" fmla="*/ 3010058 w 7868507"/>
              <a:gd name="connsiteY166" fmla="*/ 1118821 h 1682351"/>
              <a:gd name="connsiteX167" fmla="*/ 2941155 w 7868507"/>
              <a:gd name="connsiteY167" fmla="*/ 1141827 h 1682351"/>
              <a:gd name="connsiteX168" fmla="*/ 2862733 w 7868507"/>
              <a:gd name="connsiteY168" fmla="*/ 1149849 h 1682351"/>
              <a:gd name="connsiteX169" fmla="*/ 2762853 w 7868507"/>
              <a:gd name="connsiteY169" fmla="*/ 1155888 h 1682351"/>
              <a:gd name="connsiteX170" fmla="*/ 2735957 w 7868507"/>
              <a:gd name="connsiteY170" fmla="*/ 1166296 h 1682351"/>
              <a:gd name="connsiteX171" fmla="*/ 2697453 w 7868507"/>
              <a:gd name="connsiteY171" fmla="*/ 1175920 h 1682351"/>
              <a:gd name="connsiteX172" fmla="*/ 2630587 w 7868507"/>
              <a:gd name="connsiteY172" fmla="*/ 1198561 h 1682351"/>
              <a:gd name="connsiteX173" fmla="*/ 2554087 w 7868507"/>
              <a:gd name="connsiteY173" fmla="*/ 1210615 h 1682351"/>
              <a:gd name="connsiteX174" fmla="*/ 2466063 w 7868507"/>
              <a:gd name="connsiteY174" fmla="*/ 1202949 h 1682351"/>
              <a:gd name="connsiteX175" fmla="*/ 2417946 w 7868507"/>
              <a:gd name="connsiteY175" fmla="*/ 1202719 h 1682351"/>
              <a:gd name="connsiteX176" fmla="*/ 2258819 w 7868507"/>
              <a:gd name="connsiteY176" fmla="*/ 1200304 h 1682351"/>
              <a:gd name="connsiteX177" fmla="*/ 2148771 w 7868507"/>
              <a:gd name="connsiteY177" fmla="*/ 1198564 h 1682351"/>
              <a:gd name="connsiteX178" fmla="*/ 2117137 w 7868507"/>
              <a:gd name="connsiteY178" fmla="*/ 1207800 h 1682351"/>
              <a:gd name="connsiteX179" fmla="*/ 2064067 w 7868507"/>
              <a:gd name="connsiteY179" fmla="*/ 1222897 h 1682351"/>
              <a:gd name="connsiteX180" fmla="*/ 2011154 w 7868507"/>
              <a:gd name="connsiteY180" fmla="*/ 1227589 h 1682351"/>
              <a:gd name="connsiteX181" fmla="*/ 1967562 w 7868507"/>
              <a:gd name="connsiteY181" fmla="*/ 1238053 h 1682351"/>
              <a:gd name="connsiteX182" fmla="*/ 1925305 w 7868507"/>
              <a:gd name="connsiteY182" fmla="*/ 1239652 h 1682351"/>
              <a:gd name="connsiteX183" fmla="*/ 1903633 w 7868507"/>
              <a:gd name="connsiteY183" fmla="*/ 1234971 h 1682351"/>
              <a:gd name="connsiteX184" fmla="*/ 1878608 w 7868507"/>
              <a:gd name="connsiteY184" fmla="*/ 1229903 h 1682351"/>
              <a:gd name="connsiteX185" fmla="*/ 1843617 w 7868507"/>
              <a:gd name="connsiteY185" fmla="*/ 1224887 h 1682351"/>
              <a:gd name="connsiteX186" fmla="*/ 1749265 w 7868507"/>
              <a:gd name="connsiteY186" fmla="*/ 1228560 h 1682351"/>
              <a:gd name="connsiteX187" fmla="*/ 1650050 w 7868507"/>
              <a:gd name="connsiteY187" fmla="*/ 1231064 h 1682351"/>
              <a:gd name="connsiteX188" fmla="*/ 1625906 w 7868507"/>
              <a:gd name="connsiteY188" fmla="*/ 1240466 h 1682351"/>
              <a:gd name="connsiteX189" fmla="*/ 1625638 w 7868507"/>
              <a:gd name="connsiteY189" fmla="*/ 1243542 h 1682351"/>
              <a:gd name="connsiteX190" fmla="*/ 1621994 w 7868507"/>
              <a:gd name="connsiteY190" fmla="*/ 1248302 h 1682351"/>
              <a:gd name="connsiteX191" fmla="*/ 1615654 w 7868507"/>
              <a:gd name="connsiteY191" fmla="*/ 1259137 h 1682351"/>
              <a:gd name="connsiteX192" fmla="*/ 1602888 w 7868507"/>
              <a:gd name="connsiteY192" fmla="*/ 1274010 h 1682351"/>
              <a:gd name="connsiteX193" fmla="*/ 1602366 w 7868507"/>
              <a:gd name="connsiteY193" fmla="*/ 1273557 h 1682351"/>
              <a:gd name="connsiteX194" fmla="*/ 1597689 w 7868507"/>
              <a:gd name="connsiteY194" fmla="*/ 1274721 h 1682351"/>
              <a:gd name="connsiteX195" fmla="*/ 1566332 w 7868507"/>
              <a:gd name="connsiteY195" fmla="*/ 1278948 h 1682351"/>
              <a:gd name="connsiteX196" fmla="*/ 1555040 w 7868507"/>
              <a:gd name="connsiteY196" fmla="*/ 1293696 h 1682351"/>
              <a:gd name="connsiteX197" fmla="*/ 1552558 w 7868507"/>
              <a:gd name="connsiteY197" fmla="*/ 1296317 h 1682351"/>
              <a:gd name="connsiteX198" fmla="*/ 1552423 w 7868507"/>
              <a:gd name="connsiteY198" fmla="*/ 1296224 h 1682351"/>
              <a:gd name="connsiteX199" fmla="*/ 1549631 w 7868507"/>
              <a:gd name="connsiteY199" fmla="*/ 1298702 h 1682351"/>
              <a:gd name="connsiteX200" fmla="*/ 1518013 w 7868507"/>
              <a:gd name="connsiteY200" fmla="*/ 1301677 h 1682351"/>
              <a:gd name="connsiteX201" fmla="*/ 1479156 w 7868507"/>
              <a:gd name="connsiteY201" fmla="*/ 1316098 h 1682351"/>
              <a:gd name="connsiteX202" fmla="*/ 1441079 w 7868507"/>
              <a:gd name="connsiteY202" fmla="*/ 1332684 h 1682351"/>
              <a:gd name="connsiteX203" fmla="*/ 1427483 w 7868507"/>
              <a:gd name="connsiteY203" fmla="*/ 1339810 h 1682351"/>
              <a:gd name="connsiteX204" fmla="*/ 1402408 w 7868507"/>
              <a:gd name="connsiteY204" fmla="*/ 1347572 h 1682351"/>
              <a:gd name="connsiteX205" fmla="*/ 1390401 w 7868507"/>
              <a:gd name="connsiteY205" fmla="*/ 1348064 h 1682351"/>
              <a:gd name="connsiteX206" fmla="*/ 1389965 w 7868507"/>
              <a:gd name="connsiteY206" fmla="*/ 1348612 h 1682351"/>
              <a:gd name="connsiteX207" fmla="*/ 1388601 w 7868507"/>
              <a:gd name="connsiteY207" fmla="*/ 1346953 h 1682351"/>
              <a:gd name="connsiteX208" fmla="*/ 1380844 w 7868507"/>
              <a:gd name="connsiteY208" fmla="*/ 1350384 h 1682351"/>
              <a:gd name="connsiteX209" fmla="*/ 1378861 w 7868507"/>
              <a:gd name="connsiteY209" fmla="*/ 1352221 h 1682351"/>
              <a:gd name="connsiteX210" fmla="*/ 1375758 w 7868507"/>
              <a:gd name="connsiteY210" fmla="*/ 1353731 h 1682351"/>
              <a:gd name="connsiteX211" fmla="*/ 1375650 w 7868507"/>
              <a:gd name="connsiteY211" fmla="*/ 1353592 h 1682351"/>
              <a:gd name="connsiteX212" fmla="*/ 1372804 w 7868507"/>
              <a:gd name="connsiteY212" fmla="*/ 1355351 h 1682351"/>
              <a:gd name="connsiteX213" fmla="*/ 1359249 w 7868507"/>
              <a:gd name="connsiteY213" fmla="*/ 1366189 h 1682351"/>
              <a:gd name="connsiteX214" fmla="*/ 1340780 w 7868507"/>
              <a:gd name="connsiteY214" fmla="*/ 1366894 h 1682351"/>
              <a:gd name="connsiteX215" fmla="*/ 1337816 w 7868507"/>
              <a:gd name="connsiteY215" fmla="*/ 1359128 h 1682351"/>
              <a:gd name="connsiteX216" fmla="*/ 1335560 w 7868507"/>
              <a:gd name="connsiteY216" fmla="*/ 1360910 h 1682351"/>
              <a:gd name="connsiteX217" fmla="*/ 1331292 w 7868507"/>
              <a:gd name="connsiteY217" fmla="*/ 1365723 h 1682351"/>
              <a:gd name="connsiteX218" fmla="*/ 1329826 w 7868507"/>
              <a:gd name="connsiteY218" fmla="*/ 1365581 h 1682351"/>
              <a:gd name="connsiteX219" fmla="*/ 1315524 w 7868507"/>
              <a:gd name="connsiteY219" fmla="*/ 1370869 h 1682351"/>
              <a:gd name="connsiteX220" fmla="*/ 1311310 w 7868507"/>
              <a:gd name="connsiteY220" fmla="*/ 1368878 h 1682351"/>
              <a:gd name="connsiteX221" fmla="*/ 1309448 w 7868507"/>
              <a:gd name="connsiteY221" fmla="*/ 1368851 h 1682351"/>
              <a:gd name="connsiteX222" fmla="*/ 1301298 w 7868507"/>
              <a:gd name="connsiteY222" fmla="*/ 1377498 h 1682351"/>
              <a:gd name="connsiteX223" fmla="*/ 1296925 w 7868507"/>
              <a:gd name="connsiteY223" fmla="*/ 1380996 h 1682351"/>
              <a:gd name="connsiteX224" fmla="*/ 1269267 w 7868507"/>
              <a:gd name="connsiteY224" fmla="*/ 1411589 h 1682351"/>
              <a:gd name="connsiteX225" fmla="*/ 1221707 w 7868507"/>
              <a:gd name="connsiteY225" fmla="*/ 1427353 h 1682351"/>
              <a:gd name="connsiteX226" fmla="*/ 1173283 w 7868507"/>
              <a:gd name="connsiteY226" fmla="*/ 1444522 h 1682351"/>
              <a:gd name="connsiteX227" fmla="*/ 1135382 w 7868507"/>
              <a:gd name="connsiteY227" fmla="*/ 1456933 h 1682351"/>
              <a:gd name="connsiteX228" fmla="*/ 1055416 w 7868507"/>
              <a:gd name="connsiteY228" fmla="*/ 1526389 h 1682351"/>
              <a:gd name="connsiteX229" fmla="*/ 1034752 w 7868507"/>
              <a:gd name="connsiteY229" fmla="*/ 1531257 h 1682351"/>
              <a:gd name="connsiteX230" fmla="*/ 1018956 w 7868507"/>
              <a:gd name="connsiteY230" fmla="*/ 1549595 h 1682351"/>
              <a:gd name="connsiteX231" fmla="*/ 1010858 w 7868507"/>
              <a:gd name="connsiteY231" fmla="*/ 1548110 h 1682351"/>
              <a:gd name="connsiteX232" fmla="*/ 1009435 w 7868507"/>
              <a:gd name="connsiteY232" fmla="*/ 1547700 h 1682351"/>
              <a:gd name="connsiteX233" fmla="*/ 1004312 w 7868507"/>
              <a:gd name="connsiteY233" fmla="*/ 1549413 h 1682351"/>
              <a:gd name="connsiteX234" fmla="*/ 1002155 w 7868507"/>
              <a:gd name="connsiteY234" fmla="*/ 1545703 h 1682351"/>
              <a:gd name="connsiteX235" fmla="*/ 993932 w 7868507"/>
              <a:gd name="connsiteY235" fmla="*/ 1545275 h 1682351"/>
              <a:gd name="connsiteX236" fmla="*/ 984702 w 7868507"/>
              <a:gd name="connsiteY236" fmla="*/ 1549599 h 1682351"/>
              <a:gd name="connsiteX237" fmla="*/ 951832 w 7868507"/>
              <a:gd name="connsiteY237" fmla="*/ 1564506 h 1682351"/>
              <a:gd name="connsiteX238" fmla="*/ 946909 w 7868507"/>
              <a:gd name="connsiteY238" fmla="*/ 1569506 h 1682351"/>
              <a:gd name="connsiteX239" fmla="*/ 930061 w 7868507"/>
              <a:gd name="connsiteY239" fmla="*/ 1573784 h 1682351"/>
              <a:gd name="connsiteX240" fmla="*/ 929189 w 7868507"/>
              <a:gd name="connsiteY240" fmla="*/ 1575061 h 1682351"/>
              <a:gd name="connsiteX241" fmla="*/ 913074 w 7868507"/>
              <a:gd name="connsiteY241" fmla="*/ 1580907 h 1682351"/>
              <a:gd name="connsiteX242" fmla="*/ 885532 w 7868507"/>
              <a:gd name="connsiteY242" fmla="*/ 1596205 h 1682351"/>
              <a:gd name="connsiteX243" fmla="*/ 879535 w 7868507"/>
              <a:gd name="connsiteY243" fmla="*/ 1593350 h 1682351"/>
              <a:gd name="connsiteX244" fmla="*/ 878302 w 7868507"/>
              <a:gd name="connsiteY244" fmla="*/ 1591213 h 1682351"/>
              <a:gd name="connsiteX245" fmla="*/ 870728 w 7868507"/>
              <a:gd name="connsiteY245" fmla="*/ 1595340 h 1682351"/>
              <a:gd name="connsiteX246" fmla="*/ 864075 w 7868507"/>
              <a:gd name="connsiteY246" fmla="*/ 1594517 h 1682351"/>
              <a:gd name="connsiteX247" fmla="*/ 859460 w 7868507"/>
              <a:gd name="connsiteY247" fmla="*/ 1599444 h 1682351"/>
              <a:gd name="connsiteX248" fmla="*/ 851601 w 7868507"/>
              <a:gd name="connsiteY248" fmla="*/ 1600641 h 1682351"/>
              <a:gd name="connsiteX249" fmla="*/ 841730 w 7868507"/>
              <a:gd name="connsiteY249" fmla="*/ 1600929 h 1682351"/>
              <a:gd name="connsiteX250" fmla="*/ 832963 w 7868507"/>
              <a:gd name="connsiteY250" fmla="*/ 1599055 h 1682351"/>
              <a:gd name="connsiteX251" fmla="*/ 820466 w 7868507"/>
              <a:gd name="connsiteY251" fmla="*/ 1602123 h 1682351"/>
              <a:gd name="connsiteX252" fmla="*/ 791859 w 7868507"/>
              <a:gd name="connsiteY252" fmla="*/ 1606663 h 1682351"/>
              <a:gd name="connsiteX253" fmla="*/ 770233 w 7868507"/>
              <a:gd name="connsiteY253" fmla="*/ 1610142 h 1682351"/>
              <a:gd name="connsiteX254" fmla="*/ 732594 w 7868507"/>
              <a:gd name="connsiteY254" fmla="*/ 1620226 h 1682351"/>
              <a:gd name="connsiteX255" fmla="*/ 725765 w 7868507"/>
              <a:gd name="connsiteY255" fmla="*/ 1628741 h 1682351"/>
              <a:gd name="connsiteX256" fmla="*/ 707807 w 7868507"/>
              <a:gd name="connsiteY256" fmla="*/ 1626219 h 1682351"/>
              <a:gd name="connsiteX257" fmla="*/ 702769 w 7868507"/>
              <a:gd name="connsiteY257" fmla="*/ 1617842 h 1682351"/>
              <a:gd name="connsiteX258" fmla="*/ 679694 w 7868507"/>
              <a:gd name="connsiteY258" fmla="*/ 1620699 h 1682351"/>
              <a:gd name="connsiteX259" fmla="*/ 658729 w 7868507"/>
              <a:gd name="connsiteY259" fmla="*/ 1632723 h 1682351"/>
              <a:gd name="connsiteX260" fmla="*/ 631015 w 7868507"/>
              <a:gd name="connsiteY260" fmla="*/ 1639457 h 1682351"/>
              <a:gd name="connsiteX261" fmla="*/ 614469 w 7868507"/>
              <a:gd name="connsiteY261" fmla="*/ 1643580 h 1682351"/>
              <a:gd name="connsiteX262" fmla="*/ 568137 w 7868507"/>
              <a:gd name="connsiteY262" fmla="*/ 1647197 h 1682351"/>
              <a:gd name="connsiteX263" fmla="*/ 565757 w 7868507"/>
              <a:gd name="connsiteY263" fmla="*/ 1647102 h 1682351"/>
              <a:gd name="connsiteX264" fmla="*/ 557947 w 7868507"/>
              <a:gd name="connsiteY264" fmla="*/ 1652573 h 1682351"/>
              <a:gd name="connsiteX265" fmla="*/ 557617 w 7868507"/>
              <a:gd name="connsiteY265" fmla="*/ 1653973 h 1682351"/>
              <a:gd name="connsiteX266" fmla="*/ 528578 w 7868507"/>
              <a:gd name="connsiteY266" fmla="*/ 1651276 h 1682351"/>
              <a:gd name="connsiteX267" fmla="*/ 525096 w 7868507"/>
              <a:gd name="connsiteY267" fmla="*/ 1653383 h 1682351"/>
              <a:gd name="connsiteX268" fmla="*/ 505689 w 7868507"/>
              <a:gd name="connsiteY268" fmla="*/ 1648471 h 1682351"/>
              <a:gd name="connsiteX269" fmla="*/ 495919 w 7868507"/>
              <a:gd name="connsiteY269" fmla="*/ 1647615 h 1682351"/>
              <a:gd name="connsiteX270" fmla="*/ 478476 w 7868507"/>
              <a:gd name="connsiteY270" fmla="*/ 1644401 h 1682351"/>
              <a:gd name="connsiteX271" fmla="*/ 477049 w 7868507"/>
              <a:gd name="connsiteY271" fmla="*/ 1645767 h 1682351"/>
              <a:gd name="connsiteX272" fmla="*/ 473592 w 7868507"/>
              <a:gd name="connsiteY272" fmla="*/ 1644526 h 1682351"/>
              <a:gd name="connsiteX273" fmla="*/ 471069 w 7868507"/>
              <a:gd name="connsiteY273" fmla="*/ 1646136 h 1682351"/>
              <a:gd name="connsiteX274" fmla="*/ 468193 w 7868507"/>
              <a:gd name="connsiteY274" fmla="*/ 1645716 h 1682351"/>
              <a:gd name="connsiteX275" fmla="*/ 438139 w 7868507"/>
              <a:gd name="connsiteY275" fmla="*/ 1652183 h 1682351"/>
              <a:gd name="connsiteX276" fmla="*/ 431647 w 7868507"/>
              <a:gd name="connsiteY276" fmla="*/ 1650919 h 1682351"/>
              <a:gd name="connsiteX277" fmla="*/ 426745 w 7868507"/>
              <a:gd name="connsiteY277" fmla="*/ 1655727 h 1682351"/>
              <a:gd name="connsiteX278" fmla="*/ 406042 w 7868507"/>
              <a:gd name="connsiteY278" fmla="*/ 1656992 h 1682351"/>
              <a:gd name="connsiteX279" fmla="*/ 398889 w 7868507"/>
              <a:gd name="connsiteY279" fmla="*/ 1653230 h 1682351"/>
              <a:gd name="connsiteX280" fmla="*/ 392275 w 7868507"/>
              <a:gd name="connsiteY280" fmla="*/ 1650533 h 1682351"/>
              <a:gd name="connsiteX281" fmla="*/ 391417 w 7868507"/>
              <a:gd name="connsiteY281" fmla="*/ 1650540 h 1682351"/>
              <a:gd name="connsiteX282" fmla="*/ 382811 w 7868507"/>
              <a:gd name="connsiteY282" fmla="*/ 1650624 h 1682351"/>
              <a:gd name="connsiteX283" fmla="*/ 366800 w 7868507"/>
              <a:gd name="connsiteY283" fmla="*/ 1650779 h 1682351"/>
              <a:gd name="connsiteX284" fmla="*/ 335757 w 7868507"/>
              <a:gd name="connsiteY284" fmla="*/ 1654369 h 1682351"/>
              <a:gd name="connsiteX285" fmla="*/ 265518 w 7868507"/>
              <a:gd name="connsiteY285" fmla="*/ 1637286 h 1682351"/>
              <a:gd name="connsiteX286" fmla="*/ 165785 w 7868507"/>
              <a:gd name="connsiteY286" fmla="*/ 1646368 h 1682351"/>
              <a:gd name="connsiteX287" fmla="*/ 5771 w 7868507"/>
              <a:gd name="connsiteY287" fmla="*/ 1682351 h 1682351"/>
              <a:gd name="connsiteX288" fmla="*/ 0 w 7868507"/>
              <a:gd name="connsiteY288" fmla="*/ 1682121 h 1682351"/>
              <a:gd name="connsiteX289" fmla="*/ 0 w 7868507"/>
              <a:gd name="connsiteY289" fmla="*/ 208540 h 1682351"/>
              <a:gd name="connsiteX290" fmla="*/ 1 w 7868507"/>
              <a:gd name="connsiteY290" fmla="*/ 208540 h 168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Lst>
            <a:rect l="l" t="t" r="r" b="b"/>
            <a:pathLst>
              <a:path w="7868507" h="1682351">
                <a:moveTo>
                  <a:pt x="0" y="0"/>
                </a:moveTo>
                <a:lnTo>
                  <a:pt x="7868507" y="0"/>
                </a:lnTo>
                <a:lnTo>
                  <a:pt x="7865866" y="1824"/>
                </a:lnTo>
                <a:cubicBezTo>
                  <a:pt x="7856431" y="8442"/>
                  <a:pt x="7838680" y="21037"/>
                  <a:pt x="7837561" y="21679"/>
                </a:cubicBezTo>
                <a:cubicBezTo>
                  <a:pt x="7827334" y="28887"/>
                  <a:pt x="7786488" y="47703"/>
                  <a:pt x="7769454" y="43813"/>
                </a:cubicBezTo>
                <a:cubicBezTo>
                  <a:pt x="7776715" y="51976"/>
                  <a:pt x="7698773" y="52885"/>
                  <a:pt x="7695485" y="61050"/>
                </a:cubicBezTo>
                <a:cubicBezTo>
                  <a:pt x="7694124" y="67654"/>
                  <a:pt x="7669858" y="70842"/>
                  <a:pt x="7662356" y="73131"/>
                </a:cubicBezTo>
                <a:cubicBezTo>
                  <a:pt x="7657288" y="79798"/>
                  <a:pt x="7615644" y="67260"/>
                  <a:pt x="7602203" y="99894"/>
                </a:cubicBezTo>
                <a:cubicBezTo>
                  <a:pt x="7564102" y="102340"/>
                  <a:pt x="7563677" y="146948"/>
                  <a:pt x="7533256" y="141638"/>
                </a:cubicBezTo>
                <a:cubicBezTo>
                  <a:pt x="7525393" y="142116"/>
                  <a:pt x="7522481" y="163449"/>
                  <a:pt x="7516926" y="165418"/>
                </a:cubicBezTo>
                <a:lnTo>
                  <a:pt x="7488994" y="178287"/>
                </a:lnTo>
                <a:lnTo>
                  <a:pt x="7478335" y="185700"/>
                </a:lnTo>
                <a:lnTo>
                  <a:pt x="7458526" y="189157"/>
                </a:lnTo>
                <a:cubicBezTo>
                  <a:pt x="7448729" y="190298"/>
                  <a:pt x="7435680" y="189564"/>
                  <a:pt x="7419554" y="192546"/>
                </a:cubicBezTo>
                <a:cubicBezTo>
                  <a:pt x="7391848" y="201320"/>
                  <a:pt x="7364551" y="190112"/>
                  <a:pt x="7347574" y="213028"/>
                </a:cubicBezTo>
                <a:cubicBezTo>
                  <a:pt x="7289734" y="215419"/>
                  <a:pt x="7263297" y="236052"/>
                  <a:pt x="7205646" y="228570"/>
                </a:cubicBezTo>
                <a:cubicBezTo>
                  <a:pt x="7219384" y="234481"/>
                  <a:pt x="7148985" y="225303"/>
                  <a:pt x="7132082" y="240066"/>
                </a:cubicBezTo>
                <a:cubicBezTo>
                  <a:pt x="7098097" y="244851"/>
                  <a:pt x="7078927" y="243254"/>
                  <a:pt x="7026584" y="249305"/>
                </a:cubicBezTo>
                <a:cubicBezTo>
                  <a:pt x="6982005" y="255885"/>
                  <a:pt x="6975045" y="256084"/>
                  <a:pt x="6949796" y="259619"/>
                </a:cubicBezTo>
                <a:lnTo>
                  <a:pt x="6850243" y="278486"/>
                </a:lnTo>
                <a:lnTo>
                  <a:pt x="6848972" y="279419"/>
                </a:lnTo>
                <a:cubicBezTo>
                  <a:pt x="6842431" y="281915"/>
                  <a:pt x="6837674" y="282132"/>
                  <a:pt x="6833720" y="281340"/>
                </a:cubicBezTo>
                <a:lnTo>
                  <a:pt x="6796601" y="279778"/>
                </a:lnTo>
                <a:lnTo>
                  <a:pt x="6793249" y="281365"/>
                </a:lnTo>
                <a:lnTo>
                  <a:pt x="6761214" y="283216"/>
                </a:lnTo>
                <a:cubicBezTo>
                  <a:pt x="6761188" y="283490"/>
                  <a:pt x="6761163" y="283765"/>
                  <a:pt x="6761137" y="284040"/>
                </a:cubicBezTo>
                <a:cubicBezTo>
                  <a:pt x="6760237" y="285931"/>
                  <a:pt x="6758196" y="287407"/>
                  <a:pt x="6753708" y="288053"/>
                </a:cubicBezTo>
                <a:cubicBezTo>
                  <a:pt x="6765963" y="298767"/>
                  <a:pt x="6752991" y="292938"/>
                  <a:pt x="6738673" y="293899"/>
                </a:cubicBezTo>
                <a:cubicBezTo>
                  <a:pt x="6725584" y="299105"/>
                  <a:pt x="6686848" y="314912"/>
                  <a:pt x="6675177" y="319284"/>
                </a:cubicBezTo>
                <a:lnTo>
                  <a:pt x="6668648" y="320128"/>
                </a:lnTo>
                <a:cubicBezTo>
                  <a:pt x="6668631" y="320193"/>
                  <a:pt x="6668614" y="320260"/>
                  <a:pt x="6668596" y="320325"/>
                </a:cubicBezTo>
                <a:cubicBezTo>
                  <a:pt x="6667339" y="320894"/>
                  <a:pt x="6665255" y="321316"/>
                  <a:pt x="6661861" y="321574"/>
                </a:cubicBezTo>
                <a:lnTo>
                  <a:pt x="6644079" y="323301"/>
                </a:lnTo>
                <a:lnTo>
                  <a:pt x="6640227" y="325063"/>
                </a:lnTo>
                <a:lnTo>
                  <a:pt x="6639422" y="327491"/>
                </a:lnTo>
                <a:lnTo>
                  <a:pt x="6617073" y="336554"/>
                </a:lnTo>
                <a:cubicBezTo>
                  <a:pt x="6605813" y="334764"/>
                  <a:pt x="6572341" y="351494"/>
                  <a:pt x="6565938" y="354459"/>
                </a:cubicBezTo>
                <a:lnTo>
                  <a:pt x="6506395" y="372715"/>
                </a:lnTo>
                <a:cubicBezTo>
                  <a:pt x="6446059" y="407226"/>
                  <a:pt x="6413333" y="405459"/>
                  <a:pt x="6366803" y="421832"/>
                </a:cubicBezTo>
                <a:cubicBezTo>
                  <a:pt x="6324390" y="424230"/>
                  <a:pt x="6284368" y="425700"/>
                  <a:pt x="6245343" y="435559"/>
                </a:cubicBezTo>
                <a:cubicBezTo>
                  <a:pt x="6215336" y="440142"/>
                  <a:pt x="6196358" y="442032"/>
                  <a:pt x="6186762" y="449329"/>
                </a:cubicBezTo>
                <a:lnTo>
                  <a:pt x="6151870" y="456667"/>
                </a:lnTo>
                <a:lnTo>
                  <a:pt x="6094791" y="467108"/>
                </a:lnTo>
                <a:cubicBezTo>
                  <a:pt x="6094657" y="467835"/>
                  <a:pt x="6094521" y="468561"/>
                  <a:pt x="6094387" y="469288"/>
                </a:cubicBezTo>
                <a:lnTo>
                  <a:pt x="6088888" y="472662"/>
                </a:lnTo>
                <a:lnTo>
                  <a:pt x="6079322" y="480342"/>
                </a:lnTo>
                <a:lnTo>
                  <a:pt x="6060058" y="490885"/>
                </a:lnTo>
                <a:lnTo>
                  <a:pt x="6059271" y="490563"/>
                </a:lnTo>
                <a:cubicBezTo>
                  <a:pt x="6057130" y="490070"/>
                  <a:pt x="6054850" y="490140"/>
                  <a:pt x="6052214" y="491388"/>
                </a:cubicBezTo>
                <a:cubicBezTo>
                  <a:pt x="6043152" y="492025"/>
                  <a:pt x="6015622" y="492143"/>
                  <a:pt x="6004898" y="494385"/>
                </a:cubicBezTo>
                <a:cubicBezTo>
                  <a:pt x="5999647" y="497933"/>
                  <a:pt x="5993947" y="501457"/>
                  <a:pt x="5987859" y="504838"/>
                </a:cubicBezTo>
                <a:lnTo>
                  <a:pt x="5984113" y="506697"/>
                </a:lnTo>
                <a:lnTo>
                  <a:pt x="5983909" y="506630"/>
                </a:lnTo>
                <a:cubicBezTo>
                  <a:pt x="5982816" y="506817"/>
                  <a:pt x="5981478" y="507345"/>
                  <a:pt x="5979696" y="508387"/>
                </a:cubicBezTo>
                <a:lnTo>
                  <a:pt x="5931986" y="510495"/>
                </a:lnTo>
                <a:cubicBezTo>
                  <a:pt x="5909485" y="515471"/>
                  <a:pt x="5891640" y="509415"/>
                  <a:pt x="5873354" y="520717"/>
                </a:cubicBezTo>
                <a:cubicBezTo>
                  <a:pt x="5862814" y="523027"/>
                  <a:pt x="5852640" y="524240"/>
                  <a:pt x="5843006" y="525739"/>
                </a:cubicBezTo>
                <a:lnTo>
                  <a:pt x="5825737" y="530029"/>
                </a:lnTo>
                <a:lnTo>
                  <a:pt x="5812271" y="536366"/>
                </a:lnTo>
                <a:cubicBezTo>
                  <a:pt x="5756812" y="585055"/>
                  <a:pt x="5726733" y="582561"/>
                  <a:pt x="5683965" y="605660"/>
                </a:cubicBezTo>
                <a:cubicBezTo>
                  <a:pt x="5644981" y="609044"/>
                  <a:pt x="5608194" y="611118"/>
                  <a:pt x="5572324" y="625027"/>
                </a:cubicBezTo>
                <a:lnTo>
                  <a:pt x="5556903" y="628786"/>
                </a:lnTo>
                <a:lnTo>
                  <a:pt x="5553544" y="627847"/>
                </a:lnTo>
                <a:lnTo>
                  <a:pt x="5526889" y="632098"/>
                </a:lnTo>
                <a:lnTo>
                  <a:pt x="5521078" y="637584"/>
                </a:lnTo>
                <a:lnTo>
                  <a:pt x="5512534" y="637267"/>
                </a:lnTo>
                <a:cubicBezTo>
                  <a:pt x="5504747" y="639009"/>
                  <a:pt x="5481345" y="646244"/>
                  <a:pt x="5474353" y="648039"/>
                </a:cubicBezTo>
                <a:lnTo>
                  <a:pt x="5470584" y="648039"/>
                </a:lnTo>
                <a:lnTo>
                  <a:pt x="5467496" y="650003"/>
                </a:lnTo>
                <a:lnTo>
                  <a:pt x="5462885" y="649269"/>
                </a:lnTo>
                <a:lnTo>
                  <a:pt x="5461190" y="650833"/>
                </a:lnTo>
                <a:lnTo>
                  <a:pt x="5438256" y="650162"/>
                </a:lnTo>
                <a:lnTo>
                  <a:pt x="5425515" y="650724"/>
                </a:lnTo>
                <a:lnTo>
                  <a:pt x="5399851" y="648648"/>
                </a:lnTo>
                <a:lnTo>
                  <a:pt x="5395578" y="651245"/>
                </a:lnTo>
                <a:lnTo>
                  <a:pt x="5357693" y="652764"/>
                </a:lnTo>
                <a:cubicBezTo>
                  <a:pt x="5357603" y="653244"/>
                  <a:pt x="5357512" y="653723"/>
                  <a:pt x="5357422" y="654203"/>
                </a:cubicBezTo>
                <a:lnTo>
                  <a:pt x="5347920" y="660769"/>
                </a:lnTo>
                <a:lnTo>
                  <a:pt x="5344829" y="661019"/>
                </a:lnTo>
                <a:cubicBezTo>
                  <a:pt x="5307153" y="665059"/>
                  <a:pt x="5332651" y="677514"/>
                  <a:pt x="5285263" y="671313"/>
                </a:cubicBezTo>
                <a:cubicBezTo>
                  <a:pt x="5280405" y="677746"/>
                  <a:pt x="5274454" y="678943"/>
                  <a:pt x="5264305" y="677803"/>
                </a:cubicBezTo>
                <a:cubicBezTo>
                  <a:pt x="5246014" y="680189"/>
                  <a:pt x="5247969" y="694161"/>
                  <a:pt x="5229182" y="688503"/>
                </a:cubicBezTo>
                <a:cubicBezTo>
                  <a:pt x="5232786" y="695611"/>
                  <a:pt x="5194630" y="696876"/>
                  <a:pt x="5203382" y="703484"/>
                </a:cubicBezTo>
                <a:cubicBezTo>
                  <a:pt x="5191747" y="712293"/>
                  <a:pt x="5185418" y="701775"/>
                  <a:pt x="5173833" y="709660"/>
                </a:cubicBezTo>
                <a:cubicBezTo>
                  <a:pt x="5160556" y="713156"/>
                  <a:pt x="5181164" y="700314"/>
                  <a:pt x="5166382" y="702062"/>
                </a:cubicBezTo>
                <a:cubicBezTo>
                  <a:pt x="5152981" y="704685"/>
                  <a:pt x="5149341" y="697471"/>
                  <a:pt x="5142858" y="702153"/>
                </a:cubicBezTo>
                <a:cubicBezTo>
                  <a:pt x="5140697" y="703712"/>
                  <a:pt x="5138223" y="706594"/>
                  <a:pt x="5134964" y="711602"/>
                </a:cubicBezTo>
                <a:cubicBezTo>
                  <a:pt x="5116062" y="710281"/>
                  <a:pt x="5112766" y="718879"/>
                  <a:pt x="5087368" y="727066"/>
                </a:cubicBezTo>
                <a:cubicBezTo>
                  <a:pt x="5076462" y="724359"/>
                  <a:pt x="5067967" y="727957"/>
                  <a:pt x="5059763" y="733651"/>
                </a:cubicBezTo>
                <a:cubicBezTo>
                  <a:pt x="5047285" y="735133"/>
                  <a:pt x="5035444" y="738447"/>
                  <a:pt x="5023240" y="742299"/>
                </a:cubicBezTo>
                <a:lnTo>
                  <a:pt x="5007406" y="747156"/>
                </a:lnTo>
                <a:lnTo>
                  <a:pt x="4995851" y="746560"/>
                </a:lnTo>
                <a:cubicBezTo>
                  <a:pt x="4991224" y="747463"/>
                  <a:pt x="4986919" y="747840"/>
                  <a:pt x="4983107" y="748274"/>
                </a:cubicBezTo>
                <a:lnTo>
                  <a:pt x="4973068" y="750600"/>
                </a:lnTo>
                <a:lnTo>
                  <a:pt x="4967642" y="756164"/>
                </a:lnTo>
                <a:lnTo>
                  <a:pt x="4958938" y="756308"/>
                </a:lnTo>
                <a:lnTo>
                  <a:pt x="4949594" y="761504"/>
                </a:lnTo>
                <a:lnTo>
                  <a:pt x="4947761" y="759559"/>
                </a:lnTo>
                <a:lnTo>
                  <a:pt x="4939683" y="757589"/>
                </a:lnTo>
                <a:lnTo>
                  <a:pt x="4905733" y="776774"/>
                </a:lnTo>
                <a:cubicBezTo>
                  <a:pt x="4896707" y="781329"/>
                  <a:pt x="4889057" y="783325"/>
                  <a:pt x="4885524" y="784914"/>
                </a:cubicBezTo>
                <a:lnTo>
                  <a:pt x="4884537" y="786309"/>
                </a:lnTo>
                <a:lnTo>
                  <a:pt x="4863207" y="792997"/>
                </a:lnTo>
                <a:lnTo>
                  <a:pt x="4857388" y="798678"/>
                </a:lnTo>
                <a:cubicBezTo>
                  <a:pt x="4843193" y="806581"/>
                  <a:pt x="4824167" y="805577"/>
                  <a:pt x="4816499" y="818246"/>
                </a:cubicBezTo>
                <a:cubicBezTo>
                  <a:pt x="4812647" y="821244"/>
                  <a:pt x="4808821" y="822962"/>
                  <a:pt x="4805033" y="823877"/>
                </a:cubicBezTo>
                <a:lnTo>
                  <a:pt x="4794341" y="824641"/>
                </a:lnTo>
                <a:lnTo>
                  <a:pt x="4791139" y="821265"/>
                </a:lnTo>
                <a:lnTo>
                  <a:pt x="4784697" y="823709"/>
                </a:lnTo>
                <a:lnTo>
                  <a:pt x="4782810" y="823507"/>
                </a:lnTo>
                <a:cubicBezTo>
                  <a:pt x="4779205" y="823102"/>
                  <a:pt x="4775651" y="822843"/>
                  <a:pt x="4772164" y="823203"/>
                </a:cubicBezTo>
                <a:cubicBezTo>
                  <a:pt x="4777656" y="842476"/>
                  <a:pt x="4743396" y="829438"/>
                  <a:pt x="4753756" y="843711"/>
                </a:cubicBezTo>
                <a:cubicBezTo>
                  <a:pt x="4735544" y="849041"/>
                  <a:pt x="4750178" y="861228"/>
                  <a:pt x="4727551" y="851537"/>
                </a:cubicBezTo>
                <a:cubicBezTo>
                  <a:pt x="4699946" y="874427"/>
                  <a:pt x="4652821" y="902023"/>
                  <a:pt x="4631760" y="932126"/>
                </a:cubicBezTo>
                <a:cubicBezTo>
                  <a:pt x="4606537" y="943038"/>
                  <a:pt x="4602512" y="938987"/>
                  <a:pt x="4584082" y="949940"/>
                </a:cubicBezTo>
                <a:cubicBezTo>
                  <a:pt x="4584818" y="973908"/>
                  <a:pt x="4539784" y="951314"/>
                  <a:pt x="4523312" y="974005"/>
                </a:cubicBezTo>
                <a:lnTo>
                  <a:pt x="4463504" y="996548"/>
                </a:lnTo>
                <a:lnTo>
                  <a:pt x="4452680" y="1008042"/>
                </a:lnTo>
                <a:lnTo>
                  <a:pt x="4445284" y="1009976"/>
                </a:lnTo>
                <a:lnTo>
                  <a:pt x="4407084" y="1025274"/>
                </a:lnTo>
                <a:lnTo>
                  <a:pt x="4398766" y="1022420"/>
                </a:lnTo>
                <a:lnTo>
                  <a:pt x="4397057" y="1020283"/>
                </a:lnTo>
                <a:lnTo>
                  <a:pt x="4386552" y="1024409"/>
                </a:lnTo>
                <a:lnTo>
                  <a:pt x="4377324" y="1023587"/>
                </a:lnTo>
                <a:lnTo>
                  <a:pt x="4370923" y="1028513"/>
                </a:lnTo>
                <a:lnTo>
                  <a:pt x="4360023" y="1029711"/>
                </a:lnTo>
                <a:cubicBezTo>
                  <a:pt x="4355937" y="1029719"/>
                  <a:pt x="4351336" y="1029614"/>
                  <a:pt x="4346335" y="1029999"/>
                </a:cubicBezTo>
                <a:lnTo>
                  <a:pt x="4334175" y="1028124"/>
                </a:lnTo>
                <a:lnTo>
                  <a:pt x="4316842" y="1031192"/>
                </a:lnTo>
                <a:cubicBezTo>
                  <a:pt x="4303471" y="1033665"/>
                  <a:pt x="4290547" y="1035645"/>
                  <a:pt x="4277163" y="1035732"/>
                </a:cubicBezTo>
                <a:cubicBezTo>
                  <a:pt x="4267809" y="1040481"/>
                  <a:pt x="4258392" y="1043112"/>
                  <a:pt x="4247171" y="1039212"/>
                </a:cubicBezTo>
                <a:cubicBezTo>
                  <a:pt x="4219321" y="1044529"/>
                  <a:pt x="4214817" y="1052707"/>
                  <a:pt x="4194968" y="1049296"/>
                </a:cubicBezTo>
                <a:cubicBezTo>
                  <a:pt x="4190926" y="1053911"/>
                  <a:pt x="4187967" y="1056500"/>
                  <a:pt x="4185496" y="1057811"/>
                </a:cubicBezTo>
                <a:cubicBezTo>
                  <a:pt x="4178081" y="1061743"/>
                  <a:pt x="4175081" y="1054170"/>
                  <a:pt x="4160588" y="1055289"/>
                </a:cubicBezTo>
                <a:cubicBezTo>
                  <a:pt x="4144737" y="1055386"/>
                  <a:pt x="4168066" y="1044910"/>
                  <a:pt x="4153601" y="1046911"/>
                </a:cubicBezTo>
                <a:cubicBezTo>
                  <a:pt x="4140408" y="1053461"/>
                  <a:pt x="4134952" y="1042305"/>
                  <a:pt x="4121597" y="1049768"/>
                </a:cubicBezTo>
                <a:cubicBezTo>
                  <a:pt x="4130078" y="1057306"/>
                  <a:pt x="4089547" y="1054328"/>
                  <a:pt x="4092519" y="1061793"/>
                </a:cubicBezTo>
                <a:cubicBezTo>
                  <a:pt x="4073305" y="1054083"/>
                  <a:pt x="4073723" y="1068186"/>
                  <a:pt x="4054082" y="1068526"/>
                </a:cubicBezTo>
                <a:cubicBezTo>
                  <a:pt x="4043475" y="1066267"/>
                  <a:pt x="4037035" y="1066795"/>
                  <a:pt x="4031133" y="1072650"/>
                </a:cubicBezTo>
                <a:cubicBezTo>
                  <a:pt x="3981712" y="1061225"/>
                  <a:pt x="4007226" y="1076435"/>
                  <a:pt x="3966873" y="1076267"/>
                </a:cubicBezTo>
                <a:lnTo>
                  <a:pt x="3963573" y="1076172"/>
                </a:lnTo>
                <a:lnTo>
                  <a:pt x="3952740" y="1081643"/>
                </a:lnTo>
                <a:cubicBezTo>
                  <a:pt x="3952588" y="1082109"/>
                  <a:pt x="3952435" y="1082575"/>
                  <a:pt x="3952284" y="1083043"/>
                </a:cubicBezTo>
                <a:lnTo>
                  <a:pt x="3912008" y="1080346"/>
                </a:lnTo>
                <a:lnTo>
                  <a:pt x="3907178" y="1082452"/>
                </a:lnTo>
                <a:lnTo>
                  <a:pt x="3880262" y="1077541"/>
                </a:lnTo>
                <a:lnTo>
                  <a:pt x="3866711" y="1076684"/>
                </a:lnTo>
                <a:lnTo>
                  <a:pt x="3842517" y="1073470"/>
                </a:lnTo>
                <a:lnTo>
                  <a:pt x="3840538" y="1074837"/>
                </a:lnTo>
                <a:lnTo>
                  <a:pt x="3835745" y="1073596"/>
                </a:lnTo>
                <a:lnTo>
                  <a:pt x="3832245" y="1075205"/>
                </a:lnTo>
                <a:lnTo>
                  <a:pt x="3828256" y="1074786"/>
                </a:lnTo>
                <a:cubicBezTo>
                  <a:pt x="3820644" y="1075794"/>
                  <a:pt x="3795021" y="1080386"/>
                  <a:pt x="3786574" y="1081253"/>
                </a:cubicBezTo>
                <a:lnTo>
                  <a:pt x="3777568" y="1079989"/>
                </a:lnTo>
                <a:lnTo>
                  <a:pt x="3770769" y="1084796"/>
                </a:lnTo>
                <a:lnTo>
                  <a:pt x="3742056" y="1086062"/>
                </a:lnTo>
                <a:lnTo>
                  <a:pt x="3732135" y="1082300"/>
                </a:lnTo>
                <a:lnTo>
                  <a:pt x="3722961" y="1079602"/>
                </a:lnTo>
                <a:lnTo>
                  <a:pt x="3721773" y="1079610"/>
                </a:lnTo>
                <a:lnTo>
                  <a:pt x="3709837" y="1079694"/>
                </a:lnTo>
                <a:lnTo>
                  <a:pt x="3687629" y="1079849"/>
                </a:lnTo>
                <a:cubicBezTo>
                  <a:pt x="3673456" y="1080105"/>
                  <a:pt x="3659080" y="1080912"/>
                  <a:pt x="3644574" y="1083439"/>
                </a:cubicBezTo>
                <a:cubicBezTo>
                  <a:pt x="3589095" y="1070946"/>
                  <a:pt x="3593887" y="1069803"/>
                  <a:pt x="3547156" y="1066356"/>
                </a:cubicBezTo>
                <a:cubicBezTo>
                  <a:pt x="3524419" y="1052844"/>
                  <a:pt x="3435948" y="1076852"/>
                  <a:pt x="3408831" y="1075438"/>
                </a:cubicBezTo>
                <a:cubicBezTo>
                  <a:pt x="3341934" y="1084022"/>
                  <a:pt x="3199862" y="1123979"/>
                  <a:pt x="3114039" y="1109327"/>
                </a:cubicBezTo>
                <a:cubicBezTo>
                  <a:pt x="3092859" y="1111484"/>
                  <a:pt x="3063890" y="1116528"/>
                  <a:pt x="3051319" y="1116688"/>
                </a:cubicBezTo>
                <a:lnTo>
                  <a:pt x="3010058" y="1118821"/>
                </a:lnTo>
                <a:lnTo>
                  <a:pt x="2941155" y="1141827"/>
                </a:lnTo>
                <a:cubicBezTo>
                  <a:pt x="2906040" y="1127149"/>
                  <a:pt x="2906331" y="1144134"/>
                  <a:pt x="2862733" y="1149849"/>
                </a:cubicBezTo>
                <a:cubicBezTo>
                  <a:pt x="2846732" y="1145242"/>
                  <a:pt x="2772044" y="1145386"/>
                  <a:pt x="2762853" y="1155888"/>
                </a:cubicBezTo>
                <a:cubicBezTo>
                  <a:pt x="2752600" y="1158438"/>
                  <a:pt x="2740554" y="1155224"/>
                  <a:pt x="2735957" y="1166296"/>
                </a:cubicBezTo>
                <a:cubicBezTo>
                  <a:pt x="2728293" y="1179691"/>
                  <a:pt x="2692123" y="1160594"/>
                  <a:pt x="2697453" y="1175920"/>
                </a:cubicBezTo>
                <a:cubicBezTo>
                  <a:pt x="2671775" y="1162864"/>
                  <a:pt x="2651911" y="1191050"/>
                  <a:pt x="2630587" y="1198561"/>
                </a:cubicBezTo>
                <a:cubicBezTo>
                  <a:pt x="2610325" y="1198229"/>
                  <a:pt x="2600793" y="1205603"/>
                  <a:pt x="2554087" y="1210615"/>
                </a:cubicBezTo>
                <a:cubicBezTo>
                  <a:pt x="2531792" y="1195398"/>
                  <a:pt x="2507411" y="1222739"/>
                  <a:pt x="2466063" y="1202949"/>
                </a:cubicBezTo>
                <a:cubicBezTo>
                  <a:pt x="2464801" y="1205165"/>
                  <a:pt x="2452486" y="1203160"/>
                  <a:pt x="2417946" y="1202719"/>
                </a:cubicBezTo>
                <a:cubicBezTo>
                  <a:pt x="2383405" y="1202277"/>
                  <a:pt x="2310873" y="1202063"/>
                  <a:pt x="2258819" y="1200304"/>
                </a:cubicBezTo>
                <a:cubicBezTo>
                  <a:pt x="2199732" y="1200698"/>
                  <a:pt x="2226373" y="1222055"/>
                  <a:pt x="2148771" y="1198564"/>
                </a:cubicBezTo>
                <a:cubicBezTo>
                  <a:pt x="2142871" y="1211179"/>
                  <a:pt x="2133698" y="1212428"/>
                  <a:pt x="2117137" y="1207800"/>
                </a:cubicBezTo>
                <a:cubicBezTo>
                  <a:pt x="2088573" y="1208890"/>
                  <a:pt x="2095766" y="1239016"/>
                  <a:pt x="2064067" y="1222897"/>
                </a:cubicBezTo>
                <a:cubicBezTo>
                  <a:pt x="2043442" y="1230104"/>
                  <a:pt x="2024354" y="1222318"/>
                  <a:pt x="2011154" y="1227589"/>
                </a:cubicBezTo>
                <a:lnTo>
                  <a:pt x="1967562" y="1238053"/>
                </a:lnTo>
                <a:cubicBezTo>
                  <a:pt x="1943445" y="1241153"/>
                  <a:pt x="1936681" y="1218694"/>
                  <a:pt x="1925305" y="1239652"/>
                </a:cubicBezTo>
                <a:lnTo>
                  <a:pt x="1903633" y="1234971"/>
                </a:lnTo>
                <a:lnTo>
                  <a:pt x="1878608" y="1229903"/>
                </a:lnTo>
                <a:cubicBezTo>
                  <a:pt x="1865432" y="1226444"/>
                  <a:pt x="1871623" y="1230353"/>
                  <a:pt x="1843617" y="1224887"/>
                </a:cubicBezTo>
                <a:cubicBezTo>
                  <a:pt x="1825673" y="1239930"/>
                  <a:pt x="1796410" y="1228866"/>
                  <a:pt x="1749265" y="1228560"/>
                </a:cubicBezTo>
                <a:lnTo>
                  <a:pt x="1650050" y="1231064"/>
                </a:lnTo>
                <a:lnTo>
                  <a:pt x="1625906" y="1240466"/>
                </a:lnTo>
                <a:cubicBezTo>
                  <a:pt x="1625817" y="1241492"/>
                  <a:pt x="1625727" y="1242517"/>
                  <a:pt x="1625638" y="1243542"/>
                </a:cubicBezTo>
                <a:lnTo>
                  <a:pt x="1621994" y="1248302"/>
                </a:lnTo>
                <a:lnTo>
                  <a:pt x="1615654" y="1259137"/>
                </a:lnTo>
                <a:lnTo>
                  <a:pt x="1602888" y="1274010"/>
                </a:lnTo>
                <a:lnTo>
                  <a:pt x="1602366" y="1273557"/>
                </a:lnTo>
                <a:cubicBezTo>
                  <a:pt x="1600947" y="1272861"/>
                  <a:pt x="1599436" y="1272961"/>
                  <a:pt x="1597689" y="1274721"/>
                </a:cubicBezTo>
                <a:cubicBezTo>
                  <a:pt x="1591684" y="1275620"/>
                  <a:pt x="1573440" y="1275786"/>
                  <a:pt x="1566332" y="1278948"/>
                </a:cubicBezTo>
                <a:cubicBezTo>
                  <a:pt x="1562852" y="1283954"/>
                  <a:pt x="1559075" y="1288927"/>
                  <a:pt x="1555040" y="1293696"/>
                </a:cubicBezTo>
                <a:lnTo>
                  <a:pt x="1552558" y="1296317"/>
                </a:lnTo>
                <a:lnTo>
                  <a:pt x="1552423" y="1296224"/>
                </a:lnTo>
                <a:cubicBezTo>
                  <a:pt x="1551698" y="1296488"/>
                  <a:pt x="1550811" y="1297233"/>
                  <a:pt x="1549631" y="1298702"/>
                </a:cubicBezTo>
                <a:lnTo>
                  <a:pt x="1518013" y="1301677"/>
                </a:lnTo>
                <a:cubicBezTo>
                  <a:pt x="1503101" y="1308697"/>
                  <a:pt x="1491274" y="1300153"/>
                  <a:pt x="1479156" y="1316098"/>
                </a:cubicBezTo>
                <a:cubicBezTo>
                  <a:pt x="1465186" y="1322615"/>
                  <a:pt x="1452185" y="1322947"/>
                  <a:pt x="1441079" y="1332684"/>
                </a:cubicBezTo>
                <a:cubicBezTo>
                  <a:pt x="1435555" y="1330684"/>
                  <a:pt x="1430746" y="1331145"/>
                  <a:pt x="1427483" y="1339810"/>
                </a:cubicBezTo>
                <a:cubicBezTo>
                  <a:pt x="1414128" y="1344023"/>
                  <a:pt x="1409403" y="1336269"/>
                  <a:pt x="1402408" y="1347572"/>
                </a:cubicBezTo>
                <a:cubicBezTo>
                  <a:pt x="1392551" y="1336117"/>
                  <a:pt x="1393098" y="1342070"/>
                  <a:pt x="1390401" y="1348064"/>
                </a:cubicBezTo>
                <a:lnTo>
                  <a:pt x="1389965" y="1348612"/>
                </a:lnTo>
                <a:lnTo>
                  <a:pt x="1388601" y="1346953"/>
                </a:lnTo>
                <a:lnTo>
                  <a:pt x="1380844" y="1350384"/>
                </a:lnTo>
                <a:lnTo>
                  <a:pt x="1378861" y="1352221"/>
                </a:lnTo>
                <a:cubicBezTo>
                  <a:pt x="1377460" y="1353281"/>
                  <a:pt x="1376483" y="1353720"/>
                  <a:pt x="1375758" y="1353731"/>
                </a:cubicBezTo>
                <a:lnTo>
                  <a:pt x="1375650" y="1353592"/>
                </a:lnTo>
                <a:lnTo>
                  <a:pt x="1372804" y="1355351"/>
                </a:lnTo>
                <a:cubicBezTo>
                  <a:pt x="1368066" y="1358724"/>
                  <a:pt x="1363523" y="1362386"/>
                  <a:pt x="1359249" y="1366189"/>
                </a:cubicBezTo>
                <a:cubicBezTo>
                  <a:pt x="1355111" y="1360199"/>
                  <a:pt x="1345759" y="1369902"/>
                  <a:pt x="1340780" y="1366894"/>
                </a:cubicBezTo>
                <a:lnTo>
                  <a:pt x="1337816" y="1359128"/>
                </a:lnTo>
                <a:lnTo>
                  <a:pt x="1335560" y="1360910"/>
                </a:lnTo>
                <a:lnTo>
                  <a:pt x="1331292" y="1365723"/>
                </a:lnTo>
                <a:cubicBezTo>
                  <a:pt x="1330626" y="1366376"/>
                  <a:pt x="1330143" y="1366473"/>
                  <a:pt x="1329826" y="1365581"/>
                </a:cubicBezTo>
                <a:cubicBezTo>
                  <a:pt x="1327198" y="1366438"/>
                  <a:pt x="1318609" y="1370320"/>
                  <a:pt x="1315524" y="1370869"/>
                </a:cubicBezTo>
                <a:lnTo>
                  <a:pt x="1311310" y="1368878"/>
                </a:lnTo>
                <a:lnTo>
                  <a:pt x="1309448" y="1368851"/>
                </a:lnTo>
                <a:lnTo>
                  <a:pt x="1301298" y="1377498"/>
                </a:lnTo>
                <a:lnTo>
                  <a:pt x="1296925" y="1380996"/>
                </a:lnTo>
                <a:lnTo>
                  <a:pt x="1269267" y="1411589"/>
                </a:lnTo>
                <a:lnTo>
                  <a:pt x="1221707" y="1427353"/>
                </a:lnTo>
                <a:cubicBezTo>
                  <a:pt x="1207203" y="1448075"/>
                  <a:pt x="1174765" y="1420621"/>
                  <a:pt x="1173283" y="1444522"/>
                </a:cubicBezTo>
                <a:cubicBezTo>
                  <a:pt x="1158285" y="1453361"/>
                  <a:pt x="1155560" y="1448889"/>
                  <a:pt x="1135382" y="1456933"/>
                </a:cubicBezTo>
                <a:cubicBezTo>
                  <a:pt x="1116745" y="1484511"/>
                  <a:pt x="1078431" y="1506705"/>
                  <a:pt x="1055416" y="1526389"/>
                </a:cubicBezTo>
                <a:cubicBezTo>
                  <a:pt x="1038974" y="1514246"/>
                  <a:pt x="1049103" y="1527982"/>
                  <a:pt x="1034752" y="1531257"/>
                </a:cubicBezTo>
                <a:cubicBezTo>
                  <a:pt x="1041441" y="1546591"/>
                  <a:pt x="1016408" y="1529831"/>
                  <a:pt x="1018956" y="1549595"/>
                </a:cubicBezTo>
                <a:cubicBezTo>
                  <a:pt x="1016264" y="1549565"/>
                  <a:pt x="1013575" y="1548913"/>
                  <a:pt x="1010858" y="1548110"/>
                </a:cubicBezTo>
                <a:lnTo>
                  <a:pt x="1009435" y="1547700"/>
                </a:lnTo>
                <a:lnTo>
                  <a:pt x="1004312" y="1549413"/>
                </a:lnTo>
                <a:lnTo>
                  <a:pt x="1002155" y="1545703"/>
                </a:lnTo>
                <a:lnTo>
                  <a:pt x="993932" y="1545275"/>
                </a:lnTo>
                <a:cubicBezTo>
                  <a:pt x="990963" y="1545764"/>
                  <a:pt x="987897" y="1547047"/>
                  <a:pt x="984702" y="1549599"/>
                </a:cubicBezTo>
                <a:cubicBezTo>
                  <a:pt x="977771" y="1561338"/>
                  <a:pt x="963339" y="1558228"/>
                  <a:pt x="951832" y="1564506"/>
                </a:cubicBezTo>
                <a:lnTo>
                  <a:pt x="946909" y="1569506"/>
                </a:lnTo>
                <a:lnTo>
                  <a:pt x="930061" y="1573784"/>
                </a:lnTo>
                <a:lnTo>
                  <a:pt x="929189" y="1575061"/>
                </a:lnTo>
                <a:cubicBezTo>
                  <a:pt x="926358" y="1576248"/>
                  <a:pt x="920350" y="1577383"/>
                  <a:pt x="913074" y="1580907"/>
                </a:cubicBezTo>
                <a:lnTo>
                  <a:pt x="885532" y="1596205"/>
                </a:lnTo>
                <a:lnTo>
                  <a:pt x="879535" y="1593350"/>
                </a:lnTo>
                <a:lnTo>
                  <a:pt x="878302" y="1591213"/>
                </a:lnTo>
                <a:lnTo>
                  <a:pt x="870728" y="1595340"/>
                </a:lnTo>
                <a:lnTo>
                  <a:pt x="864075" y="1594517"/>
                </a:lnTo>
                <a:lnTo>
                  <a:pt x="859460" y="1599444"/>
                </a:lnTo>
                <a:lnTo>
                  <a:pt x="851601" y="1600641"/>
                </a:lnTo>
                <a:cubicBezTo>
                  <a:pt x="848654" y="1600649"/>
                  <a:pt x="845337" y="1600545"/>
                  <a:pt x="841730" y="1600929"/>
                </a:cubicBezTo>
                <a:lnTo>
                  <a:pt x="832963" y="1599055"/>
                </a:lnTo>
                <a:lnTo>
                  <a:pt x="820466" y="1602123"/>
                </a:lnTo>
                <a:cubicBezTo>
                  <a:pt x="810825" y="1604596"/>
                  <a:pt x="801507" y="1606575"/>
                  <a:pt x="791859" y="1606663"/>
                </a:cubicBezTo>
                <a:cubicBezTo>
                  <a:pt x="785113" y="1611411"/>
                  <a:pt x="778324" y="1614043"/>
                  <a:pt x="770233" y="1610142"/>
                </a:cubicBezTo>
                <a:cubicBezTo>
                  <a:pt x="750154" y="1615459"/>
                  <a:pt x="746906" y="1623638"/>
                  <a:pt x="732594" y="1620226"/>
                </a:cubicBezTo>
                <a:cubicBezTo>
                  <a:pt x="729681" y="1624842"/>
                  <a:pt x="727547" y="1627431"/>
                  <a:pt x="725765" y="1628741"/>
                </a:cubicBezTo>
                <a:cubicBezTo>
                  <a:pt x="720419" y="1632674"/>
                  <a:pt x="718256" y="1625100"/>
                  <a:pt x="707807" y="1626219"/>
                </a:cubicBezTo>
                <a:cubicBezTo>
                  <a:pt x="696378" y="1626316"/>
                  <a:pt x="713198" y="1615841"/>
                  <a:pt x="702769" y="1617842"/>
                </a:cubicBezTo>
                <a:cubicBezTo>
                  <a:pt x="693256" y="1624391"/>
                  <a:pt x="689323" y="1613235"/>
                  <a:pt x="679694" y="1620699"/>
                </a:cubicBezTo>
                <a:cubicBezTo>
                  <a:pt x="685809" y="1628237"/>
                  <a:pt x="656585" y="1625258"/>
                  <a:pt x="658729" y="1632723"/>
                </a:cubicBezTo>
                <a:cubicBezTo>
                  <a:pt x="644875" y="1625014"/>
                  <a:pt x="645176" y="1639116"/>
                  <a:pt x="631015" y="1639457"/>
                </a:cubicBezTo>
                <a:cubicBezTo>
                  <a:pt x="623368" y="1637197"/>
                  <a:pt x="618725" y="1637726"/>
                  <a:pt x="614469" y="1643580"/>
                </a:cubicBezTo>
                <a:cubicBezTo>
                  <a:pt x="578836" y="1632156"/>
                  <a:pt x="597232" y="1647365"/>
                  <a:pt x="568137" y="1647197"/>
                </a:cubicBezTo>
                <a:lnTo>
                  <a:pt x="565757" y="1647102"/>
                </a:lnTo>
                <a:lnTo>
                  <a:pt x="557947" y="1652573"/>
                </a:lnTo>
                <a:cubicBezTo>
                  <a:pt x="557837" y="1653040"/>
                  <a:pt x="557727" y="1653506"/>
                  <a:pt x="557617" y="1653973"/>
                </a:cubicBezTo>
                <a:lnTo>
                  <a:pt x="528578" y="1651276"/>
                </a:lnTo>
                <a:lnTo>
                  <a:pt x="525096" y="1653383"/>
                </a:lnTo>
                <a:lnTo>
                  <a:pt x="505689" y="1648471"/>
                </a:lnTo>
                <a:lnTo>
                  <a:pt x="495919" y="1647615"/>
                </a:lnTo>
                <a:lnTo>
                  <a:pt x="478476" y="1644401"/>
                </a:lnTo>
                <a:lnTo>
                  <a:pt x="477049" y="1645767"/>
                </a:lnTo>
                <a:lnTo>
                  <a:pt x="473592" y="1644526"/>
                </a:lnTo>
                <a:lnTo>
                  <a:pt x="471069" y="1646136"/>
                </a:lnTo>
                <a:lnTo>
                  <a:pt x="468193" y="1645716"/>
                </a:lnTo>
                <a:cubicBezTo>
                  <a:pt x="462704" y="1646724"/>
                  <a:pt x="444230" y="1651316"/>
                  <a:pt x="438139" y="1652183"/>
                </a:cubicBezTo>
                <a:lnTo>
                  <a:pt x="431647" y="1650919"/>
                </a:lnTo>
                <a:lnTo>
                  <a:pt x="426745" y="1655727"/>
                </a:lnTo>
                <a:lnTo>
                  <a:pt x="406042" y="1656992"/>
                </a:lnTo>
                <a:lnTo>
                  <a:pt x="398889" y="1653230"/>
                </a:lnTo>
                <a:lnTo>
                  <a:pt x="392275" y="1650533"/>
                </a:lnTo>
                <a:lnTo>
                  <a:pt x="391417" y="1650540"/>
                </a:lnTo>
                <a:lnTo>
                  <a:pt x="382811" y="1650624"/>
                </a:lnTo>
                <a:lnTo>
                  <a:pt x="366800" y="1650779"/>
                </a:lnTo>
                <a:cubicBezTo>
                  <a:pt x="356581" y="1651035"/>
                  <a:pt x="346216" y="1651842"/>
                  <a:pt x="335757" y="1654369"/>
                </a:cubicBezTo>
                <a:cubicBezTo>
                  <a:pt x="295757" y="1641876"/>
                  <a:pt x="299211" y="1640734"/>
                  <a:pt x="265518" y="1637286"/>
                </a:cubicBezTo>
                <a:cubicBezTo>
                  <a:pt x="249125" y="1623774"/>
                  <a:pt x="185336" y="1647782"/>
                  <a:pt x="165785" y="1646368"/>
                </a:cubicBezTo>
                <a:cubicBezTo>
                  <a:pt x="129610" y="1652806"/>
                  <a:pt x="62947" y="1676892"/>
                  <a:pt x="5771" y="1682351"/>
                </a:cubicBezTo>
                <a:lnTo>
                  <a:pt x="0" y="1682121"/>
                </a:lnTo>
                <a:lnTo>
                  <a:pt x="0" y="208540"/>
                </a:lnTo>
                <a:lnTo>
                  <a:pt x="1" y="20854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5215855" y="609600"/>
            <a:ext cx="5982131" cy="1330839"/>
          </a:xfrm>
        </p:spPr>
        <p:txBody>
          <a:bodyPr>
            <a:normAutofit/>
          </a:bodyPr>
          <a:lstStyle/>
          <a:p>
            <a:r>
              <a:rPr lang="en-US" sz="2800" b="1"/>
              <a:t>Nature, Scope and Role of Guest Services </a:t>
            </a:r>
            <a:br>
              <a:rPr lang="en-US" sz="2800" b="1"/>
            </a:br>
            <a:endParaRPr lang="en-US" sz="2800"/>
          </a:p>
        </p:txBody>
      </p:sp>
      <p:sp>
        <p:nvSpPr>
          <p:cNvPr id="13" name="Freeform: Shape 12">
            <a:extLst>
              <a:ext uri="{FF2B5EF4-FFF2-40B4-BE49-F238E27FC236}">
                <a16:creationId xmlns:a16="http://schemas.microsoft.com/office/drawing/2014/main" id="{048EB4C9-ACAF-4CCA-BA6E-9314431923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5753" y="6027658"/>
            <a:ext cx="7906247" cy="830343"/>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134285 w 6884912"/>
              <a:gd name="connsiteY78" fmla="*/ 235592 h 1161397"/>
              <a:gd name="connsiteX79" fmla="*/ 4220717 w 6884912"/>
              <a:gd name="connsiteY79" fmla="*/ 192946 h 1161397"/>
              <a:gd name="connsiteX80" fmla="*/ 4228802 w 6884912"/>
              <a:gd name="connsiteY80" fmla="*/ 201468 h 1161397"/>
              <a:gd name="connsiteX81" fmla="*/ 4289361 w 6884912"/>
              <a:gd name="connsiteY81" fmla="*/ 196642 h 1161397"/>
              <a:gd name="connsiteX82" fmla="*/ 4498913 w 6884912"/>
              <a:gd name="connsiteY82" fmla="*/ 118915 h 1161397"/>
              <a:gd name="connsiteX83" fmla="*/ 4617330 w 6884912"/>
              <a:gd name="connsiteY83" fmla="*/ 111163 h 1161397"/>
              <a:gd name="connsiteX84" fmla="*/ 4659778 w 6884912"/>
              <a:gd name="connsiteY84" fmla="*/ 118219 h 1161397"/>
              <a:gd name="connsiteX85" fmla="*/ 4730870 w 6884912"/>
              <a:gd name="connsiteY85" fmla="*/ 129432 h 1161397"/>
              <a:gd name="connsiteX86" fmla="*/ 4785037 w 6884912"/>
              <a:gd name="connsiteY86" fmla="*/ 161964 h 1161397"/>
              <a:gd name="connsiteX87" fmla="*/ 4844073 w 6884912"/>
              <a:gd name="connsiteY87" fmla="*/ 161768 h 1161397"/>
              <a:gd name="connsiteX88" fmla="*/ 4856454 w 6884912"/>
              <a:gd name="connsiteY88" fmla="*/ 130488 h 1161397"/>
              <a:gd name="connsiteX89" fmla="*/ 4920038 w 6884912"/>
              <a:gd name="connsiteY89" fmla="*/ 140418 h 1161397"/>
              <a:gd name="connsiteX90" fmla="*/ 5016639 w 6884912"/>
              <a:gd name="connsiteY90" fmla="*/ 158905 h 1161397"/>
              <a:gd name="connsiteX91" fmla="*/ 5072009 w 6884912"/>
              <a:gd name="connsiteY91" fmla="*/ 161502 h 1161397"/>
              <a:gd name="connsiteX92" fmla="*/ 5223626 w 6884912"/>
              <a:gd name="connsiteY92" fmla="*/ 177356 h 1161397"/>
              <a:gd name="connsiteX93" fmla="*/ 5375773 w 6884912"/>
              <a:gd name="connsiteY93" fmla="*/ 199913 h 1161397"/>
              <a:gd name="connsiteX94" fmla="*/ 5467502 w 6884912"/>
              <a:gd name="connsiteY94" fmla="*/ 250963 h 1161397"/>
              <a:gd name="connsiteX95" fmla="*/ 5592395 w 6884912"/>
              <a:gd name="connsiteY95" fmla="*/ 265434 h 1161397"/>
              <a:gd name="connsiteX96" fmla="*/ 5613532 w 6884912"/>
              <a:gd name="connsiteY96" fmla="*/ 273379 h 1161397"/>
              <a:gd name="connsiteX97" fmla="*/ 5642173 w 6884912"/>
              <a:gd name="connsiteY97" fmla="*/ 266904 h 1161397"/>
              <a:gd name="connsiteX98" fmla="*/ 5756910 w 6884912"/>
              <a:gd name="connsiteY98" fmla="*/ 239211 h 1161397"/>
              <a:gd name="connsiteX99" fmla="*/ 5846667 w 6884912"/>
              <a:gd name="connsiteY99" fmla="*/ 201786 h 1161397"/>
              <a:gd name="connsiteX100" fmla="*/ 5960732 w 6884912"/>
              <a:gd name="connsiteY100" fmla="*/ 220708 h 1161397"/>
              <a:gd name="connsiteX101" fmla="*/ 6029542 w 6884912"/>
              <a:gd name="connsiteY101" fmla="*/ 210339 h 1161397"/>
              <a:gd name="connsiteX102" fmla="*/ 6141123 w 6884912"/>
              <a:gd name="connsiteY102" fmla="*/ 159923 h 1161397"/>
              <a:gd name="connsiteX103" fmla="*/ 6290640 w 6884912"/>
              <a:gd name="connsiteY103" fmla="*/ 167441 h 1161397"/>
              <a:gd name="connsiteX104" fmla="*/ 6322806 w 6884912"/>
              <a:gd name="connsiteY104" fmla="*/ 213293 h 1161397"/>
              <a:gd name="connsiteX105" fmla="*/ 6364914 w 6884912"/>
              <a:gd name="connsiteY105" fmla="*/ 240140 h 1161397"/>
              <a:gd name="connsiteX106" fmla="*/ 6380420 w 6884912"/>
              <a:gd name="connsiteY106" fmla="*/ 173195 h 1161397"/>
              <a:gd name="connsiteX107" fmla="*/ 6507891 w 6884912"/>
              <a:gd name="connsiteY107" fmla="*/ 118474 h 1161397"/>
              <a:gd name="connsiteX108" fmla="*/ 6571807 w 6884912"/>
              <a:gd name="connsiteY108" fmla="*/ 98636 h 1161397"/>
              <a:gd name="connsiteX109" fmla="*/ 6671880 w 6884912"/>
              <a:gd name="connsiteY109" fmla="*/ 82931 h 1161397"/>
              <a:gd name="connsiteX110" fmla="*/ 6702266 w 6884912"/>
              <a:gd name="connsiteY110" fmla="*/ 75470 h 1161397"/>
              <a:gd name="connsiteX111" fmla="*/ 6845802 w 6884912"/>
              <a:gd name="connsiteY111" fmla="*/ 24496 h 1161397"/>
              <a:gd name="connsiteX112" fmla="*/ 6884912 w 6884912"/>
              <a:gd name="connsiteY11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220717 w 6884912"/>
              <a:gd name="connsiteY78" fmla="*/ 192946 h 1161397"/>
              <a:gd name="connsiteX79" fmla="*/ 4228802 w 6884912"/>
              <a:gd name="connsiteY79" fmla="*/ 201468 h 1161397"/>
              <a:gd name="connsiteX80" fmla="*/ 4289361 w 6884912"/>
              <a:gd name="connsiteY80" fmla="*/ 196642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64914 w 6884912"/>
              <a:gd name="connsiteY104" fmla="*/ 240140 h 1161397"/>
              <a:gd name="connsiteX105" fmla="*/ 6380420 w 6884912"/>
              <a:gd name="connsiteY105" fmla="*/ 173195 h 1161397"/>
              <a:gd name="connsiteX106" fmla="*/ 6507891 w 6884912"/>
              <a:gd name="connsiteY106" fmla="*/ 118474 h 1161397"/>
              <a:gd name="connsiteX107" fmla="*/ 6571807 w 6884912"/>
              <a:gd name="connsiteY107" fmla="*/ 98636 h 1161397"/>
              <a:gd name="connsiteX108" fmla="*/ 6671880 w 6884912"/>
              <a:gd name="connsiteY108" fmla="*/ 82931 h 1161397"/>
              <a:gd name="connsiteX109" fmla="*/ 6702266 w 6884912"/>
              <a:gd name="connsiteY109" fmla="*/ 75470 h 1161397"/>
              <a:gd name="connsiteX110" fmla="*/ 6845802 w 6884912"/>
              <a:gd name="connsiteY110" fmla="*/ 24496 h 1161397"/>
              <a:gd name="connsiteX111" fmla="*/ 6884912 w 6884912"/>
              <a:gd name="connsiteY11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220717 w 6884912"/>
              <a:gd name="connsiteY78" fmla="*/ 192946 h 1161397"/>
              <a:gd name="connsiteX79" fmla="*/ 4228802 w 6884912"/>
              <a:gd name="connsiteY79" fmla="*/ 201468 h 1161397"/>
              <a:gd name="connsiteX80" fmla="*/ 4289361 w 6884912"/>
              <a:gd name="connsiteY80" fmla="*/ 196642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80420 w 6884912"/>
              <a:gd name="connsiteY104" fmla="*/ 173195 h 1161397"/>
              <a:gd name="connsiteX105" fmla="*/ 6507891 w 6884912"/>
              <a:gd name="connsiteY105" fmla="*/ 118474 h 1161397"/>
              <a:gd name="connsiteX106" fmla="*/ 6571807 w 6884912"/>
              <a:gd name="connsiteY106" fmla="*/ 98636 h 1161397"/>
              <a:gd name="connsiteX107" fmla="*/ 6671880 w 6884912"/>
              <a:gd name="connsiteY107" fmla="*/ 82931 h 1161397"/>
              <a:gd name="connsiteX108" fmla="*/ 6702266 w 6884912"/>
              <a:gd name="connsiteY108" fmla="*/ 75470 h 1161397"/>
              <a:gd name="connsiteX109" fmla="*/ 6845802 w 6884912"/>
              <a:gd name="connsiteY109" fmla="*/ 24496 h 1161397"/>
              <a:gd name="connsiteX110" fmla="*/ 6884912 w 6884912"/>
              <a:gd name="connsiteY11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510042 w 6884912"/>
              <a:gd name="connsiteY60" fmla="*/ 311820 h 1161397"/>
              <a:gd name="connsiteX61" fmla="*/ 3626773 w 6884912"/>
              <a:gd name="connsiteY61" fmla="*/ 290452 h 1161397"/>
              <a:gd name="connsiteX62" fmla="*/ 3666217 w 6884912"/>
              <a:gd name="connsiteY62" fmla="*/ 273255 h 1161397"/>
              <a:gd name="connsiteX63" fmla="*/ 3732427 w 6884912"/>
              <a:gd name="connsiteY63" fmla="*/ 245039 h 1161397"/>
              <a:gd name="connsiteX64" fmla="*/ 3777022 w 6884912"/>
              <a:gd name="connsiteY64" fmla="*/ 200276 h 1161397"/>
              <a:gd name="connsiteX65" fmla="*/ 3791246 w 6884912"/>
              <a:gd name="connsiteY65" fmla="*/ 189996 h 1161397"/>
              <a:gd name="connsiteX66" fmla="*/ 3819864 w 6884912"/>
              <a:gd name="connsiteY66" fmla="*/ 194605 h 1161397"/>
              <a:gd name="connsiteX67" fmla="*/ 3830398 w 6884912"/>
              <a:gd name="connsiteY67" fmla="*/ 188383 h 1161397"/>
              <a:gd name="connsiteX68" fmla="*/ 3834360 w 6884912"/>
              <a:gd name="connsiteY68" fmla="*/ 188992 h 1161397"/>
              <a:gd name="connsiteX69" fmla="*/ 3843715 w 6884912"/>
              <a:gd name="connsiteY69" fmla="*/ 188752 h 1161397"/>
              <a:gd name="connsiteX70" fmla="*/ 3842609 w 6884912"/>
              <a:gd name="connsiteY70" fmla="*/ 197386 h 1161397"/>
              <a:gd name="connsiteX71" fmla="*/ 3853961 w 6884912"/>
              <a:gd name="connsiteY71" fmla="*/ 213380 h 1161397"/>
              <a:gd name="connsiteX72" fmla="*/ 3907640 w 6884912"/>
              <a:gd name="connsiteY72" fmla="*/ 207568 h 1161397"/>
              <a:gd name="connsiteX73" fmla="*/ 3910449 w 6884912"/>
              <a:gd name="connsiteY73" fmla="*/ 197808 h 1161397"/>
              <a:gd name="connsiteX74" fmla="*/ 3917197 w 6884912"/>
              <a:gd name="connsiteY74" fmla="*/ 196121 h 1161397"/>
              <a:gd name="connsiteX75" fmla="*/ 3922400 w 6884912"/>
              <a:gd name="connsiteY75" fmla="*/ 205056 h 1161397"/>
              <a:gd name="connsiteX76" fmla="*/ 4013061 w 6884912"/>
              <a:gd name="connsiteY76" fmla="*/ 224874 h 1161397"/>
              <a:gd name="connsiteX77" fmla="*/ 4220717 w 6884912"/>
              <a:gd name="connsiteY77" fmla="*/ 192946 h 1161397"/>
              <a:gd name="connsiteX78" fmla="*/ 4228802 w 6884912"/>
              <a:gd name="connsiteY78" fmla="*/ 201468 h 1161397"/>
              <a:gd name="connsiteX79" fmla="*/ 4289361 w 6884912"/>
              <a:gd name="connsiteY79" fmla="*/ 196642 h 1161397"/>
              <a:gd name="connsiteX80" fmla="*/ 4498913 w 6884912"/>
              <a:gd name="connsiteY80" fmla="*/ 118915 h 1161397"/>
              <a:gd name="connsiteX81" fmla="*/ 4617330 w 6884912"/>
              <a:gd name="connsiteY81" fmla="*/ 111163 h 1161397"/>
              <a:gd name="connsiteX82" fmla="*/ 4659778 w 6884912"/>
              <a:gd name="connsiteY82" fmla="*/ 118219 h 1161397"/>
              <a:gd name="connsiteX83" fmla="*/ 4730870 w 6884912"/>
              <a:gd name="connsiteY83" fmla="*/ 129432 h 1161397"/>
              <a:gd name="connsiteX84" fmla="*/ 4785037 w 6884912"/>
              <a:gd name="connsiteY84" fmla="*/ 161964 h 1161397"/>
              <a:gd name="connsiteX85" fmla="*/ 4844073 w 6884912"/>
              <a:gd name="connsiteY85" fmla="*/ 161768 h 1161397"/>
              <a:gd name="connsiteX86" fmla="*/ 4856454 w 6884912"/>
              <a:gd name="connsiteY86" fmla="*/ 130488 h 1161397"/>
              <a:gd name="connsiteX87" fmla="*/ 4920038 w 6884912"/>
              <a:gd name="connsiteY87" fmla="*/ 140418 h 1161397"/>
              <a:gd name="connsiteX88" fmla="*/ 5016639 w 6884912"/>
              <a:gd name="connsiteY88" fmla="*/ 158905 h 1161397"/>
              <a:gd name="connsiteX89" fmla="*/ 5072009 w 6884912"/>
              <a:gd name="connsiteY89" fmla="*/ 161502 h 1161397"/>
              <a:gd name="connsiteX90" fmla="*/ 5223626 w 6884912"/>
              <a:gd name="connsiteY90" fmla="*/ 177356 h 1161397"/>
              <a:gd name="connsiteX91" fmla="*/ 5375773 w 6884912"/>
              <a:gd name="connsiteY91" fmla="*/ 199913 h 1161397"/>
              <a:gd name="connsiteX92" fmla="*/ 5467502 w 6884912"/>
              <a:gd name="connsiteY92" fmla="*/ 250963 h 1161397"/>
              <a:gd name="connsiteX93" fmla="*/ 5592395 w 6884912"/>
              <a:gd name="connsiteY93" fmla="*/ 265434 h 1161397"/>
              <a:gd name="connsiteX94" fmla="*/ 5613532 w 6884912"/>
              <a:gd name="connsiteY94" fmla="*/ 273379 h 1161397"/>
              <a:gd name="connsiteX95" fmla="*/ 5642173 w 6884912"/>
              <a:gd name="connsiteY95" fmla="*/ 266904 h 1161397"/>
              <a:gd name="connsiteX96" fmla="*/ 5756910 w 6884912"/>
              <a:gd name="connsiteY96" fmla="*/ 239211 h 1161397"/>
              <a:gd name="connsiteX97" fmla="*/ 5846667 w 6884912"/>
              <a:gd name="connsiteY97" fmla="*/ 201786 h 1161397"/>
              <a:gd name="connsiteX98" fmla="*/ 5960732 w 6884912"/>
              <a:gd name="connsiteY98" fmla="*/ 220708 h 1161397"/>
              <a:gd name="connsiteX99" fmla="*/ 6029542 w 6884912"/>
              <a:gd name="connsiteY99" fmla="*/ 210339 h 1161397"/>
              <a:gd name="connsiteX100" fmla="*/ 6141123 w 6884912"/>
              <a:gd name="connsiteY100" fmla="*/ 159923 h 1161397"/>
              <a:gd name="connsiteX101" fmla="*/ 6290640 w 6884912"/>
              <a:gd name="connsiteY101" fmla="*/ 167441 h 1161397"/>
              <a:gd name="connsiteX102" fmla="*/ 6322806 w 6884912"/>
              <a:gd name="connsiteY102" fmla="*/ 213293 h 1161397"/>
              <a:gd name="connsiteX103" fmla="*/ 6380420 w 6884912"/>
              <a:gd name="connsiteY103" fmla="*/ 173195 h 1161397"/>
              <a:gd name="connsiteX104" fmla="*/ 6507891 w 6884912"/>
              <a:gd name="connsiteY104" fmla="*/ 118474 h 1161397"/>
              <a:gd name="connsiteX105" fmla="*/ 6571807 w 6884912"/>
              <a:gd name="connsiteY105" fmla="*/ 98636 h 1161397"/>
              <a:gd name="connsiteX106" fmla="*/ 6671880 w 6884912"/>
              <a:gd name="connsiteY106" fmla="*/ 82931 h 1161397"/>
              <a:gd name="connsiteX107" fmla="*/ 6702266 w 6884912"/>
              <a:gd name="connsiteY107" fmla="*/ 75470 h 1161397"/>
              <a:gd name="connsiteX108" fmla="*/ 6845802 w 6884912"/>
              <a:gd name="connsiteY108" fmla="*/ 24496 h 1161397"/>
              <a:gd name="connsiteX109" fmla="*/ 6884912 w 6884912"/>
              <a:gd name="connsiteY10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510042 w 6884912"/>
              <a:gd name="connsiteY60" fmla="*/ 311820 h 1161397"/>
              <a:gd name="connsiteX61" fmla="*/ 3626773 w 6884912"/>
              <a:gd name="connsiteY61" fmla="*/ 290452 h 1161397"/>
              <a:gd name="connsiteX62" fmla="*/ 3666217 w 6884912"/>
              <a:gd name="connsiteY62" fmla="*/ 273255 h 1161397"/>
              <a:gd name="connsiteX63" fmla="*/ 3732427 w 6884912"/>
              <a:gd name="connsiteY63" fmla="*/ 245039 h 1161397"/>
              <a:gd name="connsiteX64" fmla="*/ 3777022 w 6884912"/>
              <a:gd name="connsiteY64" fmla="*/ 200276 h 1161397"/>
              <a:gd name="connsiteX65" fmla="*/ 3791246 w 6884912"/>
              <a:gd name="connsiteY65" fmla="*/ 189996 h 1161397"/>
              <a:gd name="connsiteX66" fmla="*/ 3819864 w 6884912"/>
              <a:gd name="connsiteY66" fmla="*/ 194605 h 1161397"/>
              <a:gd name="connsiteX67" fmla="*/ 3830398 w 6884912"/>
              <a:gd name="connsiteY67" fmla="*/ 188383 h 1161397"/>
              <a:gd name="connsiteX68" fmla="*/ 3834360 w 6884912"/>
              <a:gd name="connsiteY68" fmla="*/ 188992 h 1161397"/>
              <a:gd name="connsiteX69" fmla="*/ 3843715 w 6884912"/>
              <a:gd name="connsiteY69" fmla="*/ 188752 h 1161397"/>
              <a:gd name="connsiteX70" fmla="*/ 3842609 w 6884912"/>
              <a:gd name="connsiteY70" fmla="*/ 197386 h 1161397"/>
              <a:gd name="connsiteX71" fmla="*/ 3853961 w 6884912"/>
              <a:gd name="connsiteY71" fmla="*/ 213380 h 1161397"/>
              <a:gd name="connsiteX72" fmla="*/ 3907640 w 6884912"/>
              <a:gd name="connsiteY72" fmla="*/ 207568 h 1161397"/>
              <a:gd name="connsiteX73" fmla="*/ 3910449 w 6884912"/>
              <a:gd name="connsiteY73" fmla="*/ 197808 h 1161397"/>
              <a:gd name="connsiteX74" fmla="*/ 3917197 w 6884912"/>
              <a:gd name="connsiteY74" fmla="*/ 196121 h 1161397"/>
              <a:gd name="connsiteX75" fmla="*/ 3922400 w 6884912"/>
              <a:gd name="connsiteY75" fmla="*/ 205056 h 1161397"/>
              <a:gd name="connsiteX76" fmla="*/ 4013061 w 6884912"/>
              <a:gd name="connsiteY76" fmla="*/ 224874 h 1161397"/>
              <a:gd name="connsiteX77" fmla="*/ 4220717 w 6884912"/>
              <a:gd name="connsiteY77" fmla="*/ 192946 h 1161397"/>
              <a:gd name="connsiteX78" fmla="*/ 4228802 w 6884912"/>
              <a:gd name="connsiteY78" fmla="*/ 201468 h 1161397"/>
              <a:gd name="connsiteX79" fmla="*/ 4289361 w 6884912"/>
              <a:gd name="connsiteY79" fmla="*/ 196642 h 1161397"/>
              <a:gd name="connsiteX80" fmla="*/ 4498913 w 6884912"/>
              <a:gd name="connsiteY80" fmla="*/ 118915 h 1161397"/>
              <a:gd name="connsiteX81" fmla="*/ 4617330 w 6884912"/>
              <a:gd name="connsiteY81" fmla="*/ 111163 h 1161397"/>
              <a:gd name="connsiteX82" fmla="*/ 4659778 w 6884912"/>
              <a:gd name="connsiteY82" fmla="*/ 118219 h 1161397"/>
              <a:gd name="connsiteX83" fmla="*/ 4730870 w 6884912"/>
              <a:gd name="connsiteY83" fmla="*/ 129432 h 1161397"/>
              <a:gd name="connsiteX84" fmla="*/ 4844073 w 6884912"/>
              <a:gd name="connsiteY84" fmla="*/ 161768 h 1161397"/>
              <a:gd name="connsiteX85" fmla="*/ 4856454 w 6884912"/>
              <a:gd name="connsiteY85" fmla="*/ 130488 h 1161397"/>
              <a:gd name="connsiteX86" fmla="*/ 4920038 w 6884912"/>
              <a:gd name="connsiteY86" fmla="*/ 140418 h 1161397"/>
              <a:gd name="connsiteX87" fmla="*/ 5016639 w 6884912"/>
              <a:gd name="connsiteY87" fmla="*/ 158905 h 1161397"/>
              <a:gd name="connsiteX88" fmla="*/ 5072009 w 6884912"/>
              <a:gd name="connsiteY88" fmla="*/ 161502 h 1161397"/>
              <a:gd name="connsiteX89" fmla="*/ 5223626 w 6884912"/>
              <a:gd name="connsiteY89" fmla="*/ 177356 h 1161397"/>
              <a:gd name="connsiteX90" fmla="*/ 5375773 w 6884912"/>
              <a:gd name="connsiteY90" fmla="*/ 199913 h 1161397"/>
              <a:gd name="connsiteX91" fmla="*/ 5467502 w 6884912"/>
              <a:gd name="connsiteY91" fmla="*/ 250963 h 1161397"/>
              <a:gd name="connsiteX92" fmla="*/ 5592395 w 6884912"/>
              <a:gd name="connsiteY92" fmla="*/ 265434 h 1161397"/>
              <a:gd name="connsiteX93" fmla="*/ 5613532 w 6884912"/>
              <a:gd name="connsiteY93" fmla="*/ 273379 h 1161397"/>
              <a:gd name="connsiteX94" fmla="*/ 5642173 w 6884912"/>
              <a:gd name="connsiteY94" fmla="*/ 266904 h 1161397"/>
              <a:gd name="connsiteX95" fmla="*/ 5756910 w 6884912"/>
              <a:gd name="connsiteY95" fmla="*/ 239211 h 1161397"/>
              <a:gd name="connsiteX96" fmla="*/ 5846667 w 6884912"/>
              <a:gd name="connsiteY96" fmla="*/ 201786 h 1161397"/>
              <a:gd name="connsiteX97" fmla="*/ 5960732 w 6884912"/>
              <a:gd name="connsiteY97" fmla="*/ 220708 h 1161397"/>
              <a:gd name="connsiteX98" fmla="*/ 6029542 w 6884912"/>
              <a:gd name="connsiteY98" fmla="*/ 210339 h 1161397"/>
              <a:gd name="connsiteX99" fmla="*/ 6141123 w 6884912"/>
              <a:gd name="connsiteY99" fmla="*/ 159923 h 1161397"/>
              <a:gd name="connsiteX100" fmla="*/ 6290640 w 6884912"/>
              <a:gd name="connsiteY100" fmla="*/ 167441 h 1161397"/>
              <a:gd name="connsiteX101" fmla="*/ 6322806 w 6884912"/>
              <a:gd name="connsiteY101" fmla="*/ 213293 h 1161397"/>
              <a:gd name="connsiteX102" fmla="*/ 6380420 w 6884912"/>
              <a:gd name="connsiteY102" fmla="*/ 173195 h 1161397"/>
              <a:gd name="connsiteX103" fmla="*/ 6507891 w 6884912"/>
              <a:gd name="connsiteY103" fmla="*/ 118474 h 1161397"/>
              <a:gd name="connsiteX104" fmla="*/ 6571807 w 6884912"/>
              <a:gd name="connsiteY104" fmla="*/ 98636 h 1161397"/>
              <a:gd name="connsiteX105" fmla="*/ 6671880 w 6884912"/>
              <a:gd name="connsiteY105" fmla="*/ 82931 h 1161397"/>
              <a:gd name="connsiteX106" fmla="*/ 6702266 w 6884912"/>
              <a:gd name="connsiteY106" fmla="*/ 75470 h 1161397"/>
              <a:gd name="connsiteX107" fmla="*/ 6845802 w 6884912"/>
              <a:gd name="connsiteY107" fmla="*/ 24496 h 1161397"/>
              <a:gd name="connsiteX108" fmla="*/ 6884912 w 6884912"/>
              <a:gd name="connsiteY10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78946 w 6884912"/>
              <a:gd name="connsiteY7" fmla="*/ 1106011 h 1161397"/>
              <a:gd name="connsiteX8" fmla="*/ 512111 w 6884912"/>
              <a:gd name="connsiteY8" fmla="*/ 1085599 h 1161397"/>
              <a:gd name="connsiteX9" fmla="*/ 567875 w 6884912"/>
              <a:gd name="connsiteY9" fmla="*/ 1051976 h 1161397"/>
              <a:gd name="connsiteX10" fmla="*/ 601644 w 6884912"/>
              <a:gd name="connsiteY10" fmla="*/ 1003997 h 1161397"/>
              <a:gd name="connsiteX11" fmla="*/ 651408 w 6884912"/>
              <a:gd name="connsiteY11" fmla="*/ 984938 h 1161397"/>
              <a:gd name="connsiteX12" fmla="*/ 673197 w 6884912"/>
              <a:gd name="connsiteY12" fmla="*/ 1010060 h 1161397"/>
              <a:gd name="connsiteX13" fmla="*/ 723108 w 6884912"/>
              <a:gd name="connsiteY13" fmla="*/ 980081 h 1161397"/>
              <a:gd name="connsiteX14" fmla="*/ 797699 w 6884912"/>
              <a:gd name="connsiteY14" fmla="*/ 931362 h 1161397"/>
              <a:gd name="connsiteX15" fmla="*/ 843359 w 6884912"/>
              <a:gd name="connsiteY15" fmla="*/ 910894 h 1161397"/>
              <a:gd name="connsiteX16" fmla="*/ 965215 w 6884912"/>
              <a:gd name="connsiteY16" fmla="*/ 846701 h 1161397"/>
              <a:gd name="connsiteX17" fmla="*/ 1085080 w 6884912"/>
              <a:gd name="connsiteY17" fmla="*/ 776086 h 1161397"/>
              <a:gd name="connsiteX18" fmla="*/ 1131224 w 6884912"/>
              <a:gd name="connsiteY18" fmla="*/ 706160 h 1161397"/>
              <a:gd name="connsiteX19" fmla="*/ 1138051 w 6884912"/>
              <a:gd name="connsiteY19" fmla="*/ 702034 h 1161397"/>
              <a:gd name="connsiteX20" fmla="*/ 1158800 w 6884912"/>
              <a:gd name="connsiteY20" fmla="*/ 700004 h 1161397"/>
              <a:gd name="connsiteX21" fmla="*/ 1166947 w 6884912"/>
              <a:gd name="connsiteY21" fmla="*/ 700762 h 1161397"/>
              <a:gd name="connsiteX22" fmla="*/ 1178135 w 6884912"/>
              <a:gd name="connsiteY22" fmla="*/ 698631 h 1161397"/>
              <a:gd name="connsiteX23" fmla="*/ 1178301 w 6884912"/>
              <a:gd name="connsiteY23" fmla="*/ 698094 h 1161397"/>
              <a:gd name="connsiteX24" fmla="*/ 1188995 w 6884912"/>
              <a:gd name="connsiteY24" fmla="*/ 697048 h 1161397"/>
              <a:gd name="connsiteX25" fmla="*/ 1242716 w 6884912"/>
              <a:gd name="connsiteY25" fmla="*/ 698052 h 1161397"/>
              <a:gd name="connsiteX26" fmla="*/ 1299977 w 6884912"/>
              <a:gd name="connsiteY26" fmla="*/ 639196 h 1161397"/>
              <a:gd name="connsiteX27" fmla="*/ 1326190 w 6884912"/>
              <a:gd name="connsiteY27" fmla="*/ 625955 h 1161397"/>
              <a:gd name="connsiteX28" fmla="*/ 1339600 w 6884912"/>
              <a:gd name="connsiteY28" fmla="*/ 616295 h 1161397"/>
              <a:gd name="connsiteX29" fmla="*/ 1340054 w 6884912"/>
              <a:gd name="connsiteY29" fmla="*/ 614022 h 1161397"/>
              <a:gd name="connsiteX30" fmla="*/ 1391606 w 6884912"/>
              <a:gd name="connsiteY30" fmla="*/ 615229 h 1161397"/>
              <a:gd name="connsiteX31" fmla="*/ 1397565 w 6884912"/>
              <a:gd name="connsiteY31" fmla="*/ 611490 h 1161397"/>
              <a:gd name="connsiteX32" fmla="*/ 1432302 w 6884912"/>
              <a:gd name="connsiteY32" fmla="*/ 617267 h 1161397"/>
              <a:gd name="connsiteX33" fmla="*/ 1449644 w 6884912"/>
              <a:gd name="connsiteY33" fmla="*/ 617591 h 1161397"/>
              <a:gd name="connsiteX34" fmla="*/ 1455793 w 6884912"/>
              <a:gd name="connsiteY34" fmla="*/ 623174 h 1161397"/>
              <a:gd name="connsiteX35" fmla="*/ 1480758 w 6884912"/>
              <a:gd name="connsiteY35" fmla="*/ 620863 h 1161397"/>
              <a:gd name="connsiteX36" fmla="*/ 1483154 w 6884912"/>
              <a:gd name="connsiteY36" fmla="*/ 618527 h 1161397"/>
              <a:gd name="connsiteX37" fmla="*/ 1505495 w 6884912"/>
              <a:gd name="connsiteY37" fmla="*/ 624325 h 1161397"/>
              <a:gd name="connsiteX38" fmla="*/ 1526340 w 6884912"/>
              <a:gd name="connsiteY38" fmla="*/ 638496 h 1161397"/>
              <a:gd name="connsiteX39" fmla="*/ 1731986 w 6884912"/>
              <a:gd name="connsiteY39" fmla="*/ 589682 h 1161397"/>
              <a:gd name="connsiteX40" fmla="*/ 1927935 w 6884912"/>
              <a:gd name="connsiteY40" fmla="*/ 628540 h 1161397"/>
              <a:gd name="connsiteX41" fmla="*/ 2039075 w 6884912"/>
              <a:gd name="connsiteY41" fmla="*/ 599964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222191 w 6884912"/>
              <a:gd name="connsiteY57" fmla="*/ 307887 h 1161397"/>
              <a:gd name="connsiteX58" fmla="*/ 3227953 w 6884912"/>
              <a:gd name="connsiteY58" fmla="*/ 297650 h 1161397"/>
              <a:gd name="connsiteX59" fmla="*/ 3510042 w 6884912"/>
              <a:gd name="connsiteY59" fmla="*/ 311820 h 1161397"/>
              <a:gd name="connsiteX60" fmla="*/ 3626773 w 6884912"/>
              <a:gd name="connsiteY60" fmla="*/ 290452 h 1161397"/>
              <a:gd name="connsiteX61" fmla="*/ 3666217 w 6884912"/>
              <a:gd name="connsiteY61" fmla="*/ 273255 h 1161397"/>
              <a:gd name="connsiteX62" fmla="*/ 3732427 w 6884912"/>
              <a:gd name="connsiteY62" fmla="*/ 245039 h 1161397"/>
              <a:gd name="connsiteX63" fmla="*/ 3777022 w 6884912"/>
              <a:gd name="connsiteY63" fmla="*/ 200276 h 1161397"/>
              <a:gd name="connsiteX64" fmla="*/ 3791246 w 6884912"/>
              <a:gd name="connsiteY64" fmla="*/ 189996 h 1161397"/>
              <a:gd name="connsiteX65" fmla="*/ 3819864 w 6884912"/>
              <a:gd name="connsiteY65" fmla="*/ 194605 h 1161397"/>
              <a:gd name="connsiteX66" fmla="*/ 3830398 w 6884912"/>
              <a:gd name="connsiteY66" fmla="*/ 188383 h 1161397"/>
              <a:gd name="connsiteX67" fmla="*/ 3834360 w 6884912"/>
              <a:gd name="connsiteY67" fmla="*/ 188992 h 1161397"/>
              <a:gd name="connsiteX68" fmla="*/ 3843715 w 6884912"/>
              <a:gd name="connsiteY68" fmla="*/ 188752 h 1161397"/>
              <a:gd name="connsiteX69" fmla="*/ 3842609 w 6884912"/>
              <a:gd name="connsiteY69" fmla="*/ 197386 h 1161397"/>
              <a:gd name="connsiteX70" fmla="*/ 3853961 w 6884912"/>
              <a:gd name="connsiteY70" fmla="*/ 213380 h 1161397"/>
              <a:gd name="connsiteX71" fmla="*/ 3907640 w 6884912"/>
              <a:gd name="connsiteY71" fmla="*/ 207568 h 1161397"/>
              <a:gd name="connsiteX72" fmla="*/ 3910449 w 6884912"/>
              <a:gd name="connsiteY72" fmla="*/ 197808 h 1161397"/>
              <a:gd name="connsiteX73" fmla="*/ 3917197 w 6884912"/>
              <a:gd name="connsiteY73" fmla="*/ 196121 h 1161397"/>
              <a:gd name="connsiteX74" fmla="*/ 3922400 w 6884912"/>
              <a:gd name="connsiteY74" fmla="*/ 205056 h 1161397"/>
              <a:gd name="connsiteX75" fmla="*/ 4013061 w 6884912"/>
              <a:gd name="connsiteY75" fmla="*/ 224874 h 1161397"/>
              <a:gd name="connsiteX76" fmla="*/ 4220717 w 6884912"/>
              <a:gd name="connsiteY76" fmla="*/ 192946 h 1161397"/>
              <a:gd name="connsiteX77" fmla="*/ 4228802 w 6884912"/>
              <a:gd name="connsiteY77" fmla="*/ 201468 h 1161397"/>
              <a:gd name="connsiteX78" fmla="*/ 4289361 w 6884912"/>
              <a:gd name="connsiteY78" fmla="*/ 196642 h 1161397"/>
              <a:gd name="connsiteX79" fmla="*/ 4498913 w 6884912"/>
              <a:gd name="connsiteY79" fmla="*/ 118915 h 1161397"/>
              <a:gd name="connsiteX80" fmla="*/ 4617330 w 6884912"/>
              <a:gd name="connsiteY80" fmla="*/ 111163 h 1161397"/>
              <a:gd name="connsiteX81" fmla="*/ 4659778 w 6884912"/>
              <a:gd name="connsiteY81" fmla="*/ 118219 h 1161397"/>
              <a:gd name="connsiteX82" fmla="*/ 4730870 w 6884912"/>
              <a:gd name="connsiteY82" fmla="*/ 129432 h 1161397"/>
              <a:gd name="connsiteX83" fmla="*/ 4844073 w 6884912"/>
              <a:gd name="connsiteY83" fmla="*/ 161768 h 1161397"/>
              <a:gd name="connsiteX84" fmla="*/ 4856454 w 6884912"/>
              <a:gd name="connsiteY84" fmla="*/ 130488 h 1161397"/>
              <a:gd name="connsiteX85" fmla="*/ 4920038 w 6884912"/>
              <a:gd name="connsiteY85" fmla="*/ 140418 h 1161397"/>
              <a:gd name="connsiteX86" fmla="*/ 5016639 w 6884912"/>
              <a:gd name="connsiteY86" fmla="*/ 158905 h 1161397"/>
              <a:gd name="connsiteX87" fmla="*/ 5072009 w 6884912"/>
              <a:gd name="connsiteY87" fmla="*/ 161502 h 1161397"/>
              <a:gd name="connsiteX88" fmla="*/ 5223626 w 6884912"/>
              <a:gd name="connsiteY88" fmla="*/ 177356 h 1161397"/>
              <a:gd name="connsiteX89" fmla="*/ 5375773 w 6884912"/>
              <a:gd name="connsiteY89" fmla="*/ 199913 h 1161397"/>
              <a:gd name="connsiteX90" fmla="*/ 5467502 w 6884912"/>
              <a:gd name="connsiteY90" fmla="*/ 250963 h 1161397"/>
              <a:gd name="connsiteX91" fmla="*/ 5592395 w 6884912"/>
              <a:gd name="connsiteY91" fmla="*/ 265434 h 1161397"/>
              <a:gd name="connsiteX92" fmla="*/ 5613532 w 6884912"/>
              <a:gd name="connsiteY92" fmla="*/ 273379 h 1161397"/>
              <a:gd name="connsiteX93" fmla="*/ 5642173 w 6884912"/>
              <a:gd name="connsiteY93" fmla="*/ 266904 h 1161397"/>
              <a:gd name="connsiteX94" fmla="*/ 5756910 w 6884912"/>
              <a:gd name="connsiteY94" fmla="*/ 239211 h 1161397"/>
              <a:gd name="connsiteX95" fmla="*/ 5846667 w 6884912"/>
              <a:gd name="connsiteY95" fmla="*/ 201786 h 1161397"/>
              <a:gd name="connsiteX96" fmla="*/ 5960732 w 6884912"/>
              <a:gd name="connsiteY96" fmla="*/ 220708 h 1161397"/>
              <a:gd name="connsiteX97" fmla="*/ 6029542 w 6884912"/>
              <a:gd name="connsiteY97" fmla="*/ 210339 h 1161397"/>
              <a:gd name="connsiteX98" fmla="*/ 6141123 w 6884912"/>
              <a:gd name="connsiteY98" fmla="*/ 159923 h 1161397"/>
              <a:gd name="connsiteX99" fmla="*/ 6290640 w 6884912"/>
              <a:gd name="connsiteY99" fmla="*/ 167441 h 1161397"/>
              <a:gd name="connsiteX100" fmla="*/ 6322806 w 6884912"/>
              <a:gd name="connsiteY100" fmla="*/ 213293 h 1161397"/>
              <a:gd name="connsiteX101" fmla="*/ 6380420 w 6884912"/>
              <a:gd name="connsiteY101" fmla="*/ 173195 h 1161397"/>
              <a:gd name="connsiteX102" fmla="*/ 6507891 w 6884912"/>
              <a:gd name="connsiteY102" fmla="*/ 118474 h 1161397"/>
              <a:gd name="connsiteX103" fmla="*/ 6571807 w 6884912"/>
              <a:gd name="connsiteY103" fmla="*/ 98636 h 1161397"/>
              <a:gd name="connsiteX104" fmla="*/ 6671880 w 6884912"/>
              <a:gd name="connsiteY104" fmla="*/ 82931 h 1161397"/>
              <a:gd name="connsiteX105" fmla="*/ 6702266 w 6884912"/>
              <a:gd name="connsiteY105" fmla="*/ 75470 h 1161397"/>
              <a:gd name="connsiteX106" fmla="*/ 6845802 w 6884912"/>
              <a:gd name="connsiteY106" fmla="*/ 24496 h 1161397"/>
              <a:gd name="connsiteX107" fmla="*/ 6884912 w 6884912"/>
              <a:gd name="connsiteY107"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512111 w 6884912"/>
              <a:gd name="connsiteY7" fmla="*/ 1085599 h 1161397"/>
              <a:gd name="connsiteX8" fmla="*/ 567875 w 6884912"/>
              <a:gd name="connsiteY8" fmla="*/ 1051976 h 1161397"/>
              <a:gd name="connsiteX9" fmla="*/ 601644 w 6884912"/>
              <a:gd name="connsiteY9" fmla="*/ 1003997 h 1161397"/>
              <a:gd name="connsiteX10" fmla="*/ 651408 w 6884912"/>
              <a:gd name="connsiteY10" fmla="*/ 984938 h 1161397"/>
              <a:gd name="connsiteX11" fmla="*/ 673197 w 6884912"/>
              <a:gd name="connsiteY11" fmla="*/ 1010060 h 1161397"/>
              <a:gd name="connsiteX12" fmla="*/ 723108 w 6884912"/>
              <a:gd name="connsiteY12" fmla="*/ 980081 h 1161397"/>
              <a:gd name="connsiteX13" fmla="*/ 797699 w 6884912"/>
              <a:gd name="connsiteY13" fmla="*/ 931362 h 1161397"/>
              <a:gd name="connsiteX14" fmla="*/ 843359 w 6884912"/>
              <a:gd name="connsiteY14" fmla="*/ 910894 h 1161397"/>
              <a:gd name="connsiteX15" fmla="*/ 965215 w 6884912"/>
              <a:gd name="connsiteY15" fmla="*/ 846701 h 1161397"/>
              <a:gd name="connsiteX16" fmla="*/ 1085080 w 6884912"/>
              <a:gd name="connsiteY16" fmla="*/ 776086 h 1161397"/>
              <a:gd name="connsiteX17" fmla="*/ 1131224 w 6884912"/>
              <a:gd name="connsiteY17" fmla="*/ 706160 h 1161397"/>
              <a:gd name="connsiteX18" fmla="*/ 1138051 w 6884912"/>
              <a:gd name="connsiteY18" fmla="*/ 702034 h 1161397"/>
              <a:gd name="connsiteX19" fmla="*/ 1158800 w 6884912"/>
              <a:gd name="connsiteY19" fmla="*/ 700004 h 1161397"/>
              <a:gd name="connsiteX20" fmla="*/ 1166947 w 6884912"/>
              <a:gd name="connsiteY20" fmla="*/ 700762 h 1161397"/>
              <a:gd name="connsiteX21" fmla="*/ 1178135 w 6884912"/>
              <a:gd name="connsiteY21" fmla="*/ 698631 h 1161397"/>
              <a:gd name="connsiteX22" fmla="*/ 1178301 w 6884912"/>
              <a:gd name="connsiteY22" fmla="*/ 698094 h 1161397"/>
              <a:gd name="connsiteX23" fmla="*/ 1188995 w 6884912"/>
              <a:gd name="connsiteY23" fmla="*/ 697048 h 1161397"/>
              <a:gd name="connsiteX24" fmla="*/ 1242716 w 6884912"/>
              <a:gd name="connsiteY24" fmla="*/ 698052 h 1161397"/>
              <a:gd name="connsiteX25" fmla="*/ 1299977 w 6884912"/>
              <a:gd name="connsiteY25" fmla="*/ 639196 h 1161397"/>
              <a:gd name="connsiteX26" fmla="*/ 1326190 w 6884912"/>
              <a:gd name="connsiteY26" fmla="*/ 625955 h 1161397"/>
              <a:gd name="connsiteX27" fmla="*/ 1339600 w 6884912"/>
              <a:gd name="connsiteY27" fmla="*/ 616295 h 1161397"/>
              <a:gd name="connsiteX28" fmla="*/ 1340054 w 6884912"/>
              <a:gd name="connsiteY28" fmla="*/ 614022 h 1161397"/>
              <a:gd name="connsiteX29" fmla="*/ 1391606 w 6884912"/>
              <a:gd name="connsiteY29" fmla="*/ 615229 h 1161397"/>
              <a:gd name="connsiteX30" fmla="*/ 1397565 w 6884912"/>
              <a:gd name="connsiteY30" fmla="*/ 611490 h 1161397"/>
              <a:gd name="connsiteX31" fmla="*/ 1432302 w 6884912"/>
              <a:gd name="connsiteY31" fmla="*/ 617267 h 1161397"/>
              <a:gd name="connsiteX32" fmla="*/ 1449644 w 6884912"/>
              <a:gd name="connsiteY32" fmla="*/ 617591 h 1161397"/>
              <a:gd name="connsiteX33" fmla="*/ 1455793 w 6884912"/>
              <a:gd name="connsiteY33" fmla="*/ 623174 h 1161397"/>
              <a:gd name="connsiteX34" fmla="*/ 1480758 w 6884912"/>
              <a:gd name="connsiteY34" fmla="*/ 620863 h 1161397"/>
              <a:gd name="connsiteX35" fmla="*/ 1483154 w 6884912"/>
              <a:gd name="connsiteY35" fmla="*/ 618527 h 1161397"/>
              <a:gd name="connsiteX36" fmla="*/ 1505495 w 6884912"/>
              <a:gd name="connsiteY36" fmla="*/ 624325 h 1161397"/>
              <a:gd name="connsiteX37" fmla="*/ 1526340 w 6884912"/>
              <a:gd name="connsiteY37" fmla="*/ 638496 h 1161397"/>
              <a:gd name="connsiteX38" fmla="*/ 1731986 w 6884912"/>
              <a:gd name="connsiteY38" fmla="*/ 589682 h 1161397"/>
              <a:gd name="connsiteX39" fmla="*/ 1927935 w 6884912"/>
              <a:gd name="connsiteY39" fmla="*/ 628540 h 1161397"/>
              <a:gd name="connsiteX40" fmla="*/ 2039075 w 6884912"/>
              <a:gd name="connsiteY40" fmla="*/ 599964 h 1161397"/>
              <a:gd name="connsiteX41" fmla="*/ 2066980 w 6884912"/>
              <a:gd name="connsiteY41" fmla="*/ 550413 h 1161397"/>
              <a:gd name="connsiteX42" fmla="*/ 2352236 w 6884912"/>
              <a:gd name="connsiteY42" fmla="*/ 519602 h 1161397"/>
              <a:gd name="connsiteX43" fmla="*/ 2420791 w 6884912"/>
              <a:gd name="connsiteY43" fmla="*/ 492826 h 1161397"/>
              <a:gd name="connsiteX44" fmla="*/ 2489932 w 6884912"/>
              <a:gd name="connsiteY44" fmla="*/ 507864 h 1161397"/>
              <a:gd name="connsiteX45" fmla="*/ 2512917 w 6884912"/>
              <a:gd name="connsiteY45" fmla="*/ 489127 h 1161397"/>
              <a:gd name="connsiteX46" fmla="*/ 2516783 w 6884912"/>
              <a:gd name="connsiteY46" fmla="*/ 485473 h 1161397"/>
              <a:gd name="connsiteX47" fmla="*/ 2534360 w 6884912"/>
              <a:gd name="connsiteY47" fmla="*/ 480064 h 1161397"/>
              <a:gd name="connsiteX48" fmla="*/ 2536691 w 6884912"/>
              <a:gd name="connsiteY48" fmla="*/ 467018 h 1161397"/>
              <a:gd name="connsiteX49" fmla="*/ 2561265 w 6884912"/>
              <a:gd name="connsiteY49" fmla="*/ 450623 h 1161397"/>
              <a:gd name="connsiteX50" fmla="*/ 2594349 w 6884912"/>
              <a:gd name="connsiteY50" fmla="*/ 443884 h 1161397"/>
              <a:gd name="connsiteX51" fmla="*/ 2754324 w 6884912"/>
              <a:gd name="connsiteY51" fmla="*/ 424766 h 1161397"/>
              <a:gd name="connsiteX52" fmla="*/ 2848470 w 6884912"/>
              <a:gd name="connsiteY52" fmla="*/ 405966 h 1161397"/>
              <a:gd name="connsiteX53" fmla="*/ 2881772 w 6884912"/>
              <a:gd name="connsiteY53" fmla="*/ 387260 h 1161397"/>
              <a:gd name="connsiteX54" fmla="*/ 2929932 w 6884912"/>
              <a:gd name="connsiteY54" fmla="*/ 368912 h 1161397"/>
              <a:gd name="connsiteX55" fmla="*/ 3013020 w 6884912"/>
              <a:gd name="connsiteY55" fmla="*/ 327578 h 1161397"/>
              <a:gd name="connsiteX56" fmla="*/ 3222191 w 6884912"/>
              <a:gd name="connsiteY56" fmla="*/ 307887 h 1161397"/>
              <a:gd name="connsiteX57" fmla="*/ 3227953 w 6884912"/>
              <a:gd name="connsiteY57" fmla="*/ 297650 h 1161397"/>
              <a:gd name="connsiteX58" fmla="*/ 3510042 w 6884912"/>
              <a:gd name="connsiteY58" fmla="*/ 311820 h 1161397"/>
              <a:gd name="connsiteX59" fmla="*/ 3626773 w 6884912"/>
              <a:gd name="connsiteY59" fmla="*/ 290452 h 1161397"/>
              <a:gd name="connsiteX60" fmla="*/ 3666217 w 6884912"/>
              <a:gd name="connsiteY60" fmla="*/ 273255 h 1161397"/>
              <a:gd name="connsiteX61" fmla="*/ 3732427 w 6884912"/>
              <a:gd name="connsiteY61" fmla="*/ 245039 h 1161397"/>
              <a:gd name="connsiteX62" fmla="*/ 3777022 w 6884912"/>
              <a:gd name="connsiteY62" fmla="*/ 200276 h 1161397"/>
              <a:gd name="connsiteX63" fmla="*/ 3791246 w 6884912"/>
              <a:gd name="connsiteY63" fmla="*/ 189996 h 1161397"/>
              <a:gd name="connsiteX64" fmla="*/ 3819864 w 6884912"/>
              <a:gd name="connsiteY64" fmla="*/ 194605 h 1161397"/>
              <a:gd name="connsiteX65" fmla="*/ 3830398 w 6884912"/>
              <a:gd name="connsiteY65" fmla="*/ 188383 h 1161397"/>
              <a:gd name="connsiteX66" fmla="*/ 3834360 w 6884912"/>
              <a:gd name="connsiteY66" fmla="*/ 188992 h 1161397"/>
              <a:gd name="connsiteX67" fmla="*/ 3843715 w 6884912"/>
              <a:gd name="connsiteY67" fmla="*/ 188752 h 1161397"/>
              <a:gd name="connsiteX68" fmla="*/ 3842609 w 6884912"/>
              <a:gd name="connsiteY68" fmla="*/ 197386 h 1161397"/>
              <a:gd name="connsiteX69" fmla="*/ 3853961 w 6884912"/>
              <a:gd name="connsiteY69" fmla="*/ 213380 h 1161397"/>
              <a:gd name="connsiteX70" fmla="*/ 3907640 w 6884912"/>
              <a:gd name="connsiteY70" fmla="*/ 207568 h 1161397"/>
              <a:gd name="connsiteX71" fmla="*/ 3910449 w 6884912"/>
              <a:gd name="connsiteY71" fmla="*/ 197808 h 1161397"/>
              <a:gd name="connsiteX72" fmla="*/ 3917197 w 6884912"/>
              <a:gd name="connsiteY72" fmla="*/ 196121 h 1161397"/>
              <a:gd name="connsiteX73" fmla="*/ 3922400 w 6884912"/>
              <a:gd name="connsiteY73" fmla="*/ 205056 h 1161397"/>
              <a:gd name="connsiteX74" fmla="*/ 4013061 w 6884912"/>
              <a:gd name="connsiteY74" fmla="*/ 224874 h 1161397"/>
              <a:gd name="connsiteX75" fmla="*/ 4220717 w 6884912"/>
              <a:gd name="connsiteY75" fmla="*/ 192946 h 1161397"/>
              <a:gd name="connsiteX76" fmla="*/ 4228802 w 6884912"/>
              <a:gd name="connsiteY76" fmla="*/ 201468 h 1161397"/>
              <a:gd name="connsiteX77" fmla="*/ 4289361 w 6884912"/>
              <a:gd name="connsiteY77" fmla="*/ 196642 h 1161397"/>
              <a:gd name="connsiteX78" fmla="*/ 4498913 w 6884912"/>
              <a:gd name="connsiteY78" fmla="*/ 118915 h 1161397"/>
              <a:gd name="connsiteX79" fmla="*/ 4617330 w 6884912"/>
              <a:gd name="connsiteY79" fmla="*/ 111163 h 1161397"/>
              <a:gd name="connsiteX80" fmla="*/ 4659778 w 6884912"/>
              <a:gd name="connsiteY80" fmla="*/ 118219 h 1161397"/>
              <a:gd name="connsiteX81" fmla="*/ 4730870 w 6884912"/>
              <a:gd name="connsiteY81" fmla="*/ 129432 h 1161397"/>
              <a:gd name="connsiteX82" fmla="*/ 4844073 w 6884912"/>
              <a:gd name="connsiteY82" fmla="*/ 161768 h 1161397"/>
              <a:gd name="connsiteX83" fmla="*/ 4856454 w 6884912"/>
              <a:gd name="connsiteY83" fmla="*/ 130488 h 1161397"/>
              <a:gd name="connsiteX84" fmla="*/ 4920038 w 6884912"/>
              <a:gd name="connsiteY84" fmla="*/ 140418 h 1161397"/>
              <a:gd name="connsiteX85" fmla="*/ 5016639 w 6884912"/>
              <a:gd name="connsiteY85" fmla="*/ 158905 h 1161397"/>
              <a:gd name="connsiteX86" fmla="*/ 5072009 w 6884912"/>
              <a:gd name="connsiteY86" fmla="*/ 161502 h 1161397"/>
              <a:gd name="connsiteX87" fmla="*/ 5223626 w 6884912"/>
              <a:gd name="connsiteY87" fmla="*/ 177356 h 1161397"/>
              <a:gd name="connsiteX88" fmla="*/ 5375773 w 6884912"/>
              <a:gd name="connsiteY88" fmla="*/ 199913 h 1161397"/>
              <a:gd name="connsiteX89" fmla="*/ 5467502 w 6884912"/>
              <a:gd name="connsiteY89" fmla="*/ 250963 h 1161397"/>
              <a:gd name="connsiteX90" fmla="*/ 5592395 w 6884912"/>
              <a:gd name="connsiteY90" fmla="*/ 265434 h 1161397"/>
              <a:gd name="connsiteX91" fmla="*/ 5613532 w 6884912"/>
              <a:gd name="connsiteY91" fmla="*/ 273379 h 1161397"/>
              <a:gd name="connsiteX92" fmla="*/ 5642173 w 6884912"/>
              <a:gd name="connsiteY92" fmla="*/ 266904 h 1161397"/>
              <a:gd name="connsiteX93" fmla="*/ 5756910 w 6884912"/>
              <a:gd name="connsiteY93" fmla="*/ 239211 h 1161397"/>
              <a:gd name="connsiteX94" fmla="*/ 5846667 w 6884912"/>
              <a:gd name="connsiteY94" fmla="*/ 201786 h 1161397"/>
              <a:gd name="connsiteX95" fmla="*/ 5960732 w 6884912"/>
              <a:gd name="connsiteY95" fmla="*/ 220708 h 1161397"/>
              <a:gd name="connsiteX96" fmla="*/ 6029542 w 6884912"/>
              <a:gd name="connsiteY96" fmla="*/ 210339 h 1161397"/>
              <a:gd name="connsiteX97" fmla="*/ 6141123 w 6884912"/>
              <a:gd name="connsiteY97" fmla="*/ 159923 h 1161397"/>
              <a:gd name="connsiteX98" fmla="*/ 6290640 w 6884912"/>
              <a:gd name="connsiteY98" fmla="*/ 167441 h 1161397"/>
              <a:gd name="connsiteX99" fmla="*/ 6322806 w 6884912"/>
              <a:gd name="connsiteY99" fmla="*/ 213293 h 1161397"/>
              <a:gd name="connsiteX100" fmla="*/ 6380420 w 6884912"/>
              <a:gd name="connsiteY100" fmla="*/ 173195 h 1161397"/>
              <a:gd name="connsiteX101" fmla="*/ 6507891 w 6884912"/>
              <a:gd name="connsiteY101" fmla="*/ 118474 h 1161397"/>
              <a:gd name="connsiteX102" fmla="*/ 6571807 w 6884912"/>
              <a:gd name="connsiteY102" fmla="*/ 98636 h 1161397"/>
              <a:gd name="connsiteX103" fmla="*/ 6671880 w 6884912"/>
              <a:gd name="connsiteY103" fmla="*/ 82931 h 1161397"/>
              <a:gd name="connsiteX104" fmla="*/ 6702266 w 6884912"/>
              <a:gd name="connsiteY104" fmla="*/ 75470 h 1161397"/>
              <a:gd name="connsiteX105" fmla="*/ 6845802 w 6884912"/>
              <a:gd name="connsiteY105" fmla="*/ 24496 h 1161397"/>
              <a:gd name="connsiteX106" fmla="*/ 6884912 w 6884912"/>
              <a:gd name="connsiteY106"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567875 w 6884912"/>
              <a:gd name="connsiteY7" fmla="*/ 1051976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54970 w 6884912"/>
              <a:gd name="connsiteY7" fmla="*/ 1023343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213420 w 6884912"/>
              <a:gd name="connsiteY6" fmla="*/ 1056868 h 1161397"/>
              <a:gd name="connsiteX7" fmla="*/ 454970 w 6884912"/>
              <a:gd name="connsiteY7" fmla="*/ 1023343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26340 w 6884912"/>
              <a:gd name="connsiteY35" fmla="*/ 638496 h 1161397"/>
              <a:gd name="connsiteX36" fmla="*/ 1731986 w 6884912"/>
              <a:gd name="connsiteY36" fmla="*/ 589682 h 1161397"/>
              <a:gd name="connsiteX37" fmla="*/ 1927935 w 6884912"/>
              <a:gd name="connsiteY37" fmla="*/ 628540 h 1161397"/>
              <a:gd name="connsiteX38" fmla="*/ 2039075 w 6884912"/>
              <a:gd name="connsiteY38" fmla="*/ 599964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561265 w 6884912"/>
              <a:gd name="connsiteY47" fmla="*/ 450623 h 1161397"/>
              <a:gd name="connsiteX48" fmla="*/ 2594349 w 6884912"/>
              <a:gd name="connsiteY48" fmla="*/ 443884 h 1161397"/>
              <a:gd name="connsiteX49" fmla="*/ 2754324 w 6884912"/>
              <a:gd name="connsiteY49" fmla="*/ 424766 h 1161397"/>
              <a:gd name="connsiteX50" fmla="*/ 2848470 w 6884912"/>
              <a:gd name="connsiteY50" fmla="*/ 405966 h 1161397"/>
              <a:gd name="connsiteX51" fmla="*/ 2881772 w 6884912"/>
              <a:gd name="connsiteY51" fmla="*/ 387260 h 1161397"/>
              <a:gd name="connsiteX52" fmla="*/ 2929932 w 6884912"/>
              <a:gd name="connsiteY52" fmla="*/ 368912 h 1161397"/>
              <a:gd name="connsiteX53" fmla="*/ 3013020 w 6884912"/>
              <a:gd name="connsiteY53" fmla="*/ 327578 h 1161397"/>
              <a:gd name="connsiteX54" fmla="*/ 3222191 w 6884912"/>
              <a:gd name="connsiteY54" fmla="*/ 307887 h 1161397"/>
              <a:gd name="connsiteX55" fmla="*/ 3227953 w 6884912"/>
              <a:gd name="connsiteY55" fmla="*/ 297650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830398 w 6884912"/>
              <a:gd name="connsiteY63" fmla="*/ 188383 h 1161397"/>
              <a:gd name="connsiteX64" fmla="*/ 3834360 w 6884912"/>
              <a:gd name="connsiteY64" fmla="*/ 188992 h 1161397"/>
              <a:gd name="connsiteX65" fmla="*/ 3843715 w 6884912"/>
              <a:gd name="connsiteY65" fmla="*/ 188752 h 1161397"/>
              <a:gd name="connsiteX66" fmla="*/ 3842609 w 6884912"/>
              <a:gd name="connsiteY66" fmla="*/ 197386 h 1161397"/>
              <a:gd name="connsiteX67" fmla="*/ 3853961 w 6884912"/>
              <a:gd name="connsiteY67" fmla="*/ 213380 h 1161397"/>
              <a:gd name="connsiteX68" fmla="*/ 3907640 w 6884912"/>
              <a:gd name="connsiteY68" fmla="*/ 207568 h 1161397"/>
              <a:gd name="connsiteX69" fmla="*/ 3910449 w 6884912"/>
              <a:gd name="connsiteY69" fmla="*/ 197808 h 1161397"/>
              <a:gd name="connsiteX70" fmla="*/ 3917197 w 6884912"/>
              <a:gd name="connsiteY70" fmla="*/ 196121 h 1161397"/>
              <a:gd name="connsiteX71" fmla="*/ 3922400 w 6884912"/>
              <a:gd name="connsiteY71" fmla="*/ 205056 h 1161397"/>
              <a:gd name="connsiteX72" fmla="*/ 4013061 w 6884912"/>
              <a:gd name="connsiteY72" fmla="*/ 224874 h 1161397"/>
              <a:gd name="connsiteX73" fmla="*/ 4220717 w 6884912"/>
              <a:gd name="connsiteY73" fmla="*/ 192946 h 1161397"/>
              <a:gd name="connsiteX74" fmla="*/ 4228802 w 6884912"/>
              <a:gd name="connsiteY74" fmla="*/ 201468 h 1161397"/>
              <a:gd name="connsiteX75" fmla="*/ 4289361 w 6884912"/>
              <a:gd name="connsiteY75" fmla="*/ 196642 h 1161397"/>
              <a:gd name="connsiteX76" fmla="*/ 4498913 w 6884912"/>
              <a:gd name="connsiteY76" fmla="*/ 118915 h 1161397"/>
              <a:gd name="connsiteX77" fmla="*/ 4617330 w 6884912"/>
              <a:gd name="connsiteY77" fmla="*/ 111163 h 1161397"/>
              <a:gd name="connsiteX78" fmla="*/ 4659778 w 6884912"/>
              <a:gd name="connsiteY78" fmla="*/ 118219 h 1161397"/>
              <a:gd name="connsiteX79" fmla="*/ 4730870 w 6884912"/>
              <a:gd name="connsiteY79" fmla="*/ 129432 h 1161397"/>
              <a:gd name="connsiteX80" fmla="*/ 4844073 w 6884912"/>
              <a:gd name="connsiteY80" fmla="*/ 161768 h 1161397"/>
              <a:gd name="connsiteX81" fmla="*/ 4856454 w 6884912"/>
              <a:gd name="connsiteY81" fmla="*/ 130488 h 1161397"/>
              <a:gd name="connsiteX82" fmla="*/ 4920038 w 6884912"/>
              <a:gd name="connsiteY82" fmla="*/ 140418 h 1161397"/>
              <a:gd name="connsiteX83" fmla="*/ 5016639 w 6884912"/>
              <a:gd name="connsiteY83" fmla="*/ 158905 h 1161397"/>
              <a:gd name="connsiteX84" fmla="*/ 5072009 w 6884912"/>
              <a:gd name="connsiteY84" fmla="*/ 161502 h 1161397"/>
              <a:gd name="connsiteX85" fmla="*/ 5223626 w 6884912"/>
              <a:gd name="connsiteY85" fmla="*/ 177356 h 1161397"/>
              <a:gd name="connsiteX86" fmla="*/ 5375773 w 6884912"/>
              <a:gd name="connsiteY86" fmla="*/ 199913 h 1161397"/>
              <a:gd name="connsiteX87" fmla="*/ 5467502 w 6884912"/>
              <a:gd name="connsiteY87" fmla="*/ 250963 h 1161397"/>
              <a:gd name="connsiteX88" fmla="*/ 5592395 w 6884912"/>
              <a:gd name="connsiteY88" fmla="*/ 265434 h 1161397"/>
              <a:gd name="connsiteX89" fmla="*/ 5613532 w 6884912"/>
              <a:gd name="connsiteY89" fmla="*/ 273379 h 1161397"/>
              <a:gd name="connsiteX90" fmla="*/ 5642173 w 6884912"/>
              <a:gd name="connsiteY90" fmla="*/ 266904 h 1161397"/>
              <a:gd name="connsiteX91" fmla="*/ 5756910 w 6884912"/>
              <a:gd name="connsiteY91" fmla="*/ 239211 h 1161397"/>
              <a:gd name="connsiteX92" fmla="*/ 5846667 w 6884912"/>
              <a:gd name="connsiteY92" fmla="*/ 201786 h 1161397"/>
              <a:gd name="connsiteX93" fmla="*/ 5960732 w 6884912"/>
              <a:gd name="connsiteY93" fmla="*/ 220708 h 1161397"/>
              <a:gd name="connsiteX94" fmla="*/ 6029542 w 6884912"/>
              <a:gd name="connsiteY94" fmla="*/ 210339 h 1161397"/>
              <a:gd name="connsiteX95" fmla="*/ 6141123 w 6884912"/>
              <a:gd name="connsiteY95" fmla="*/ 159923 h 1161397"/>
              <a:gd name="connsiteX96" fmla="*/ 6290640 w 6884912"/>
              <a:gd name="connsiteY96" fmla="*/ 167441 h 1161397"/>
              <a:gd name="connsiteX97" fmla="*/ 6322806 w 6884912"/>
              <a:gd name="connsiteY97" fmla="*/ 213293 h 1161397"/>
              <a:gd name="connsiteX98" fmla="*/ 6380420 w 6884912"/>
              <a:gd name="connsiteY98" fmla="*/ 173195 h 1161397"/>
              <a:gd name="connsiteX99" fmla="*/ 6507891 w 6884912"/>
              <a:gd name="connsiteY99" fmla="*/ 118474 h 1161397"/>
              <a:gd name="connsiteX100" fmla="*/ 6571807 w 6884912"/>
              <a:gd name="connsiteY100" fmla="*/ 98636 h 1161397"/>
              <a:gd name="connsiteX101" fmla="*/ 6671880 w 6884912"/>
              <a:gd name="connsiteY101" fmla="*/ 82931 h 1161397"/>
              <a:gd name="connsiteX102" fmla="*/ 6702266 w 6884912"/>
              <a:gd name="connsiteY102" fmla="*/ 75470 h 1161397"/>
              <a:gd name="connsiteX103" fmla="*/ 6845802 w 6884912"/>
              <a:gd name="connsiteY103" fmla="*/ 24496 h 1161397"/>
              <a:gd name="connsiteX104" fmla="*/ 6884912 w 6884912"/>
              <a:gd name="connsiteY10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26340 w 6884912"/>
              <a:gd name="connsiteY35" fmla="*/ 638496 h 1161397"/>
              <a:gd name="connsiteX36" fmla="*/ 1731986 w 6884912"/>
              <a:gd name="connsiteY36" fmla="*/ 589682 h 1161397"/>
              <a:gd name="connsiteX37" fmla="*/ 1927935 w 6884912"/>
              <a:gd name="connsiteY37" fmla="*/ 628540 h 1161397"/>
              <a:gd name="connsiteX38" fmla="*/ 2039075 w 6884912"/>
              <a:gd name="connsiteY38" fmla="*/ 599964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561265 w 6884912"/>
              <a:gd name="connsiteY47" fmla="*/ 450623 h 1161397"/>
              <a:gd name="connsiteX48" fmla="*/ 2594349 w 6884912"/>
              <a:gd name="connsiteY48" fmla="*/ 443884 h 1161397"/>
              <a:gd name="connsiteX49" fmla="*/ 2754324 w 6884912"/>
              <a:gd name="connsiteY49" fmla="*/ 424766 h 1161397"/>
              <a:gd name="connsiteX50" fmla="*/ 2848470 w 6884912"/>
              <a:gd name="connsiteY50" fmla="*/ 405966 h 1161397"/>
              <a:gd name="connsiteX51" fmla="*/ 2881772 w 6884912"/>
              <a:gd name="connsiteY51" fmla="*/ 387260 h 1161397"/>
              <a:gd name="connsiteX52" fmla="*/ 2929932 w 6884912"/>
              <a:gd name="connsiteY52" fmla="*/ 368912 h 1161397"/>
              <a:gd name="connsiteX53" fmla="*/ 3013020 w 6884912"/>
              <a:gd name="connsiteY53" fmla="*/ 327578 h 1161397"/>
              <a:gd name="connsiteX54" fmla="*/ 3222191 w 6884912"/>
              <a:gd name="connsiteY54" fmla="*/ 307887 h 1161397"/>
              <a:gd name="connsiteX55" fmla="*/ 3227953 w 6884912"/>
              <a:gd name="connsiteY55" fmla="*/ 297650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830398 w 6884912"/>
              <a:gd name="connsiteY63" fmla="*/ 188383 h 1161397"/>
              <a:gd name="connsiteX64" fmla="*/ 3834360 w 6884912"/>
              <a:gd name="connsiteY64" fmla="*/ 188992 h 1161397"/>
              <a:gd name="connsiteX65" fmla="*/ 3843715 w 6884912"/>
              <a:gd name="connsiteY65" fmla="*/ 188752 h 1161397"/>
              <a:gd name="connsiteX66" fmla="*/ 3842609 w 6884912"/>
              <a:gd name="connsiteY66" fmla="*/ 197386 h 1161397"/>
              <a:gd name="connsiteX67" fmla="*/ 3853961 w 6884912"/>
              <a:gd name="connsiteY67" fmla="*/ 213380 h 1161397"/>
              <a:gd name="connsiteX68" fmla="*/ 3907640 w 6884912"/>
              <a:gd name="connsiteY68" fmla="*/ 207568 h 1161397"/>
              <a:gd name="connsiteX69" fmla="*/ 3910449 w 6884912"/>
              <a:gd name="connsiteY69" fmla="*/ 197808 h 1161397"/>
              <a:gd name="connsiteX70" fmla="*/ 3917197 w 6884912"/>
              <a:gd name="connsiteY70" fmla="*/ 196121 h 1161397"/>
              <a:gd name="connsiteX71" fmla="*/ 3922400 w 6884912"/>
              <a:gd name="connsiteY71" fmla="*/ 205056 h 1161397"/>
              <a:gd name="connsiteX72" fmla="*/ 4013061 w 6884912"/>
              <a:gd name="connsiteY72" fmla="*/ 224874 h 1161397"/>
              <a:gd name="connsiteX73" fmla="*/ 4220717 w 6884912"/>
              <a:gd name="connsiteY73" fmla="*/ 192946 h 1161397"/>
              <a:gd name="connsiteX74" fmla="*/ 4228802 w 6884912"/>
              <a:gd name="connsiteY74" fmla="*/ 201468 h 1161397"/>
              <a:gd name="connsiteX75" fmla="*/ 4289361 w 6884912"/>
              <a:gd name="connsiteY75" fmla="*/ 196642 h 1161397"/>
              <a:gd name="connsiteX76" fmla="*/ 4498913 w 6884912"/>
              <a:gd name="connsiteY76" fmla="*/ 118915 h 1161397"/>
              <a:gd name="connsiteX77" fmla="*/ 4617330 w 6884912"/>
              <a:gd name="connsiteY77" fmla="*/ 111163 h 1161397"/>
              <a:gd name="connsiteX78" fmla="*/ 4659778 w 6884912"/>
              <a:gd name="connsiteY78" fmla="*/ 118219 h 1161397"/>
              <a:gd name="connsiteX79" fmla="*/ 4730870 w 6884912"/>
              <a:gd name="connsiteY79" fmla="*/ 129432 h 1161397"/>
              <a:gd name="connsiteX80" fmla="*/ 4844073 w 6884912"/>
              <a:gd name="connsiteY80" fmla="*/ 161768 h 1161397"/>
              <a:gd name="connsiteX81" fmla="*/ 4856454 w 6884912"/>
              <a:gd name="connsiteY81" fmla="*/ 130488 h 1161397"/>
              <a:gd name="connsiteX82" fmla="*/ 4920038 w 6884912"/>
              <a:gd name="connsiteY82" fmla="*/ 140418 h 1161397"/>
              <a:gd name="connsiteX83" fmla="*/ 5016639 w 6884912"/>
              <a:gd name="connsiteY83" fmla="*/ 158905 h 1161397"/>
              <a:gd name="connsiteX84" fmla="*/ 5072009 w 6884912"/>
              <a:gd name="connsiteY84" fmla="*/ 161502 h 1161397"/>
              <a:gd name="connsiteX85" fmla="*/ 5223626 w 6884912"/>
              <a:gd name="connsiteY85" fmla="*/ 177356 h 1161397"/>
              <a:gd name="connsiteX86" fmla="*/ 5375773 w 6884912"/>
              <a:gd name="connsiteY86" fmla="*/ 199913 h 1161397"/>
              <a:gd name="connsiteX87" fmla="*/ 5467502 w 6884912"/>
              <a:gd name="connsiteY87" fmla="*/ 250963 h 1161397"/>
              <a:gd name="connsiteX88" fmla="*/ 5592395 w 6884912"/>
              <a:gd name="connsiteY88" fmla="*/ 265434 h 1161397"/>
              <a:gd name="connsiteX89" fmla="*/ 5613532 w 6884912"/>
              <a:gd name="connsiteY89" fmla="*/ 273379 h 1161397"/>
              <a:gd name="connsiteX90" fmla="*/ 5642173 w 6884912"/>
              <a:gd name="connsiteY90" fmla="*/ 266904 h 1161397"/>
              <a:gd name="connsiteX91" fmla="*/ 5756910 w 6884912"/>
              <a:gd name="connsiteY91" fmla="*/ 239211 h 1161397"/>
              <a:gd name="connsiteX92" fmla="*/ 5846667 w 6884912"/>
              <a:gd name="connsiteY92" fmla="*/ 201786 h 1161397"/>
              <a:gd name="connsiteX93" fmla="*/ 5960732 w 6884912"/>
              <a:gd name="connsiteY93" fmla="*/ 220708 h 1161397"/>
              <a:gd name="connsiteX94" fmla="*/ 6029542 w 6884912"/>
              <a:gd name="connsiteY94" fmla="*/ 210339 h 1161397"/>
              <a:gd name="connsiteX95" fmla="*/ 6141123 w 6884912"/>
              <a:gd name="connsiteY95" fmla="*/ 159923 h 1161397"/>
              <a:gd name="connsiteX96" fmla="*/ 6290640 w 6884912"/>
              <a:gd name="connsiteY96" fmla="*/ 167441 h 1161397"/>
              <a:gd name="connsiteX97" fmla="*/ 6322806 w 6884912"/>
              <a:gd name="connsiteY97" fmla="*/ 213293 h 1161397"/>
              <a:gd name="connsiteX98" fmla="*/ 6380420 w 6884912"/>
              <a:gd name="connsiteY98" fmla="*/ 173195 h 1161397"/>
              <a:gd name="connsiteX99" fmla="*/ 6507891 w 6884912"/>
              <a:gd name="connsiteY99" fmla="*/ 118474 h 1161397"/>
              <a:gd name="connsiteX100" fmla="*/ 6571807 w 6884912"/>
              <a:gd name="connsiteY100" fmla="*/ 98636 h 1161397"/>
              <a:gd name="connsiteX101" fmla="*/ 6671880 w 6884912"/>
              <a:gd name="connsiteY101" fmla="*/ 82931 h 1161397"/>
              <a:gd name="connsiteX102" fmla="*/ 6702266 w 6884912"/>
              <a:gd name="connsiteY102" fmla="*/ 75470 h 1161397"/>
              <a:gd name="connsiteX103" fmla="*/ 6845802 w 6884912"/>
              <a:gd name="connsiteY103" fmla="*/ 24496 h 1161397"/>
              <a:gd name="connsiteX104" fmla="*/ 6884912 w 6884912"/>
              <a:gd name="connsiteY10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723108 w 6884912"/>
              <a:gd name="connsiteY9" fmla="*/ 980081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80081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242716 w 6884912"/>
              <a:gd name="connsiteY20" fmla="*/ 698052 h 1161397"/>
              <a:gd name="connsiteX21" fmla="*/ 1299977 w 6884912"/>
              <a:gd name="connsiteY21" fmla="*/ 639196 h 1161397"/>
              <a:gd name="connsiteX22" fmla="*/ 1326190 w 6884912"/>
              <a:gd name="connsiteY22" fmla="*/ 625955 h 1161397"/>
              <a:gd name="connsiteX23" fmla="*/ 1339600 w 6884912"/>
              <a:gd name="connsiteY23" fmla="*/ 616295 h 1161397"/>
              <a:gd name="connsiteX24" fmla="*/ 1340054 w 6884912"/>
              <a:gd name="connsiteY24" fmla="*/ 614022 h 1161397"/>
              <a:gd name="connsiteX25" fmla="*/ 1391606 w 6884912"/>
              <a:gd name="connsiteY25" fmla="*/ 615229 h 1161397"/>
              <a:gd name="connsiteX26" fmla="*/ 1397565 w 6884912"/>
              <a:gd name="connsiteY26" fmla="*/ 611490 h 1161397"/>
              <a:gd name="connsiteX27" fmla="*/ 1432302 w 6884912"/>
              <a:gd name="connsiteY27" fmla="*/ 617267 h 1161397"/>
              <a:gd name="connsiteX28" fmla="*/ 1449644 w 6884912"/>
              <a:gd name="connsiteY28" fmla="*/ 617591 h 1161397"/>
              <a:gd name="connsiteX29" fmla="*/ 1455793 w 6884912"/>
              <a:gd name="connsiteY29" fmla="*/ 623174 h 1161397"/>
              <a:gd name="connsiteX30" fmla="*/ 1480758 w 6884912"/>
              <a:gd name="connsiteY30" fmla="*/ 620863 h 1161397"/>
              <a:gd name="connsiteX31" fmla="*/ 1483154 w 6884912"/>
              <a:gd name="connsiteY31" fmla="*/ 618527 h 1161397"/>
              <a:gd name="connsiteX32" fmla="*/ 1505495 w 6884912"/>
              <a:gd name="connsiteY32" fmla="*/ 624325 h 1161397"/>
              <a:gd name="connsiteX33" fmla="*/ 1526340 w 6884912"/>
              <a:gd name="connsiteY33" fmla="*/ 638496 h 1161397"/>
              <a:gd name="connsiteX34" fmla="*/ 1731986 w 6884912"/>
              <a:gd name="connsiteY34" fmla="*/ 589682 h 1161397"/>
              <a:gd name="connsiteX35" fmla="*/ 1927935 w 6884912"/>
              <a:gd name="connsiteY35" fmla="*/ 628540 h 1161397"/>
              <a:gd name="connsiteX36" fmla="*/ 2039075 w 6884912"/>
              <a:gd name="connsiteY36" fmla="*/ 599964 h 1161397"/>
              <a:gd name="connsiteX37" fmla="*/ 2066980 w 6884912"/>
              <a:gd name="connsiteY37" fmla="*/ 550413 h 1161397"/>
              <a:gd name="connsiteX38" fmla="*/ 2352236 w 6884912"/>
              <a:gd name="connsiteY38" fmla="*/ 519602 h 1161397"/>
              <a:gd name="connsiteX39" fmla="*/ 2420791 w 6884912"/>
              <a:gd name="connsiteY39" fmla="*/ 492826 h 1161397"/>
              <a:gd name="connsiteX40" fmla="*/ 2489932 w 6884912"/>
              <a:gd name="connsiteY40" fmla="*/ 507864 h 1161397"/>
              <a:gd name="connsiteX41" fmla="*/ 2512917 w 6884912"/>
              <a:gd name="connsiteY41" fmla="*/ 489127 h 1161397"/>
              <a:gd name="connsiteX42" fmla="*/ 2516783 w 6884912"/>
              <a:gd name="connsiteY42" fmla="*/ 485473 h 1161397"/>
              <a:gd name="connsiteX43" fmla="*/ 2534360 w 6884912"/>
              <a:gd name="connsiteY43" fmla="*/ 480064 h 1161397"/>
              <a:gd name="connsiteX44" fmla="*/ 2536691 w 6884912"/>
              <a:gd name="connsiteY44" fmla="*/ 467018 h 1161397"/>
              <a:gd name="connsiteX45" fmla="*/ 2561265 w 6884912"/>
              <a:gd name="connsiteY45" fmla="*/ 450623 h 1161397"/>
              <a:gd name="connsiteX46" fmla="*/ 2594349 w 6884912"/>
              <a:gd name="connsiteY46" fmla="*/ 443884 h 1161397"/>
              <a:gd name="connsiteX47" fmla="*/ 2754324 w 6884912"/>
              <a:gd name="connsiteY47" fmla="*/ 424766 h 1161397"/>
              <a:gd name="connsiteX48" fmla="*/ 2848470 w 6884912"/>
              <a:gd name="connsiteY48" fmla="*/ 405966 h 1161397"/>
              <a:gd name="connsiteX49" fmla="*/ 2881772 w 6884912"/>
              <a:gd name="connsiteY49" fmla="*/ 387260 h 1161397"/>
              <a:gd name="connsiteX50" fmla="*/ 2929932 w 6884912"/>
              <a:gd name="connsiteY50" fmla="*/ 368912 h 1161397"/>
              <a:gd name="connsiteX51" fmla="*/ 3013020 w 6884912"/>
              <a:gd name="connsiteY51" fmla="*/ 327578 h 1161397"/>
              <a:gd name="connsiteX52" fmla="*/ 3222191 w 6884912"/>
              <a:gd name="connsiteY52" fmla="*/ 307887 h 1161397"/>
              <a:gd name="connsiteX53" fmla="*/ 3227953 w 6884912"/>
              <a:gd name="connsiteY53" fmla="*/ 297650 h 1161397"/>
              <a:gd name="connsiteX54" fmla="*/ 3510042 w 6884912"/>
              <a:gd name="connsiteY54" fmla="*/ 311820 h 1161397"/>
              <a:gd name="connsiteX55" fmla="*/ 3626773 w 6884912"/>
              <a:gd name="connsiteY55" fmla="*/ 290452 h 1161397"/>
              <a:gd name="connsiteX56" fmla="*/ 3666217 w 6884912"/>
              <a:gd name="connsiteY56" fmla="*/ 273255 h 1161397"/>
              <a:gd name="connsiteX57" fmla="*/ 3732427 w 6884912"/>
              <a:gd name="connsiteY57" fmla="*/ 245039 h 1161397"/>
              <a:gd name="connsiteX58" fmla="*/ 3777022 w 6884912"/>
              <a:gd name="connsiteY58" fmla="*/ 200276 h 1161397"/>
              <a:gd name="connsiteX59" fmla="*/ 3791246 w 6884912"/>
              <a:gd name="connsiteY59" fmla="*/ 189996 h 1161397"/>
              <a:gd name="connsiteX60" fmla="*/ 3819864 w 6884912"/>
              <a:gd name="connsiteY60" fmla="*/ 194605 h 1161397"/>
              <a:gd name="connsiteX61" fmla="*/ 3830398 w 6884912"/>
              <a:gd name="connsiteY61" fmla="*/ 188383 h 1161397"/>
              <a:gd name="connsiteX62" fmla="*/ 3834360 w 6884912"/>
              <a:gd name="connsiteY62" fmla="*/ 188992 h 1161397"/>
              <a:gd name="connsiteX63" fmla="*/ 3843715 w 6884912"/>
              <a:gd name="connsiteY63" fmla="*/ 188752 h 1161397"/>
              <a:gd name="connsiteX64" fmla="*/ 3842609 w 6884912"/>
              <a:gd name="connsiteY64" fmla="*/ 197386 h 1161397"/>
              <a:gd name="connsiteX65" fmla="*/ 3853961 w 6884912"/>
              <a:gd name="connsiteY65" fmla="*/ 213380 h 1161397"/>
              <a:gd name="connsiteX66" fmla="*/ 3907640 w 6884912"/>
              <a:gd name="connsiteY66" fmla="*/ 207568 h 1161397"/>
              <a:gd name="connsiteX67" fmla="*/ 3910449 w 6884912"/>
              <a:gd name="connsiteY67" fmla="*/ 197808 h 1161397"/>
              <a:gd name="connsiteX68" fmla="*/ 3917197 w 6884912"/>
              <a:gd name="connsiteY68" fmla="*/ 196121 h 1161397"/>
              <a:gd name="connsiteX69" fmla="*/ 3922400 w 6884912"/>
              <a:gd name="connsiteY69" fmla="*/ 205056 h 1161397"/>
              <a:gd name="connsiteX70" fmla="*/ 4013061 w 6884912"/>
              <a:gd name="connsiteY70" fmla="*/ 224874 h 1161397"/>
              <a:gd name="connsiteX71" fmla="*/ 4220717 w 6884912"/>
              <a:gd name="connsiteY71" fmla="*/ 192946 h 1161397"/>
              <a:gd name="connsiteX72" fmla="*/ 4228802 w 6884912"/>
              <a:gd name="connsiteY72" fmla="*/ 201468 h 1161397"/>
              <a:gd name="connsiteX73" fmla="*/ 4289361 w 6884912"/>
              <a:gd name="connsiteY73" fmla="*/ 196642 h 1161397"/>
              <a:gd name="connsiteX74" fmla="*/ 4498913 w 6884912"/>
              <a:gd name="connsiteY74" fmla="*/ 118915 h 1161397"/>
              <a:gd name="connsiteX75" fmla="*/ 4617330 w 6884912"/>
              <a:gd name="connsiteY75" fmla="*/ 111163 h 1161397"/>
              <a:gd name="connsiteX76" fmla="*/ 4659778 w 6884912"/>
              <a:gd name="connsiteY76" fmla="*/ 118219 h 1161397"/>
              <a:gd name="connsiteX77" fmla="*/ 4730870 w 6884912"/>
              <a:gd name="connsiteY77" fmla="*/ 129432 h 1161397"/>
              <a:gd name="connsiteX78" fmla="*/ 4844073 w 6884912"/>
              <a:gd name="connsiteY78" fmla="*/ 161768 h 1161397"/>
              <a:gd name="connsiteX79" fmla="*/ 4856454 w 6884912"/>
              <a:gd name="connsiteY79" fmla="*/ 130488 h 1161397"/>
              <a:gd name="connsiteX80" fmla="*/ 4920038 w 6884912"/>
              <a:gd name="connsiteY80" fmla="*/ 140418 h 1161397"/>
              <a:gd name="connsiteX81" fmla="*/ 5016639 w 6884912"/>
              <a:gd name="connsiteY81" fmla="*/ 158905 h 1161397"/>
              <a:gd name="connsiteX82" fmla="*/ 5072009 w 6884912"/>
              <a:gd name="connsiteY82" fmla="*/ 161502 h 1161397"/>
              <a:gd name="connsiteX83" fmla="*/ 5223626 w 6884912"/>
              <a:gd name="connsiteY83" fmla="*/ 177356 h 1161397"/>
              <a:gd name="connsiteX84" fmla="*/ 5375773 w 6884912"/>
              <a:gd name="connsiteY84" fmla="*/ 199913 h 1161397"/>
              <a:gd name="connsiteX85" fmla="*/ 5467502 w 6884912"/>
              <a:gd name="connsiteY85" fmla="*/ 250963 h 1161397"/>
              <a:gd name="connsiteX86" fmla="*/ 5592395 w 6884912"/>
              <a:gd name="connsiteY86" fmla="*/ 265434 h 1161397"/>
              <a:gd name="connsiteX87" fmla="*/ 5613532 w 6884912"/>
              <a:gd name="connsiteY87" fmla="*/ 273379 h 1161397"/>
              <a:gd name="connsiteX88" fmla="*/ 5642173 w 6884912"/>
              <a:gd name="connsiteY88" fmla="*/ 266904 h 1161397"/>
              <a:gd name="connsiteX89" fmla="*/ 5756910 w 6884912"/>
              <a:gd name="connsiteY89" fmla="*/ 239211 h 1161397"/>
              <a:gd name="connsiteX90" fmla="*/ 5846667 w 6884912"/>
              <a:gd name="connsiteY90" fmla="*/ 201786 h 1161397"/>
              <a:gd name="connsiteX91" fmla="*/ 5960732 w 6884912"/>
              <a:gd name="connsiteY91" fmla="*/ 220708 h 1161397"/>
              <a:gd name="connsiteX92" fmla="*/ 6029542 w 6884912"/>
              <a:gd name="connsiteY92" fmla="*/ 210339 h 1161397"/>
              <a:gd name="connsiteX93" fmla="*/ 6141123 w 6884912"/>
              <a:gd name="connsiteY93" fmla="*/ 159923 h 1161397"/>
              <a:gd name="connsiteX94" fmla="*/ 6290640 w 6884912"/>
              <a:gd name="connsiteY94" fmla="*/ 167441 h 1161397"/>
              <a:gd name="connsiteX95" fmla="*/ 6322806 w 6884912"/>
              <a:gd name="connsiteY95" fmla="*/ 213293 h 1161397"/>
              <a:gd name="connsiteX96" fmla="*/ 6380420 w 6884912"/>
              <a:gd name="connsiteY96" fmla="*/ 173195 h 1161397"/>
              <a:gd name="connsiteX97" fmla="*/ 6507891 w 6884912"/>
              <a:gd name="connsiteY97" fmla="*/ 118474 h 1161397"/>
              <a:gd name="connsiteX98" fmla="*/ 6571807 w 6884912"/>
              <a:gd name="connsiteY98" fmla="*/ 98636 h 1161397"/>
              <a:gd name="connsiteX99" fmla="*/ 6671880 w 6884912"/>
              <a:gd name="connsiteY99" fmla="*/ 82931 h 1161397"/>
              <a:gd name="connsiteX100" fmla="*/ 6702266 w 6884912"/>
              <a:gd name="connsiteY100" fmla="*/ 75470 h 1161397"/>
              <a:gd name="connsiteX101" fmla="*/ 6845802 w 6884912"/>
              <a:gd name="connsiteY101" fmla="*/ 24496 h 1161397"/>
              <a:gd name="connsiteX102" fmla="*/ 6884912 w 6884912"/>
              <a:gd name="connsiteY10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66947 w 6884912"/>
              <a:gd name="connsiteY16" fmla="*/ 700762 h 1161397"/>
              <a:gd name="connsiteX17" fmla="*/ 1178135 w 6884912"/>
              <a:gd name="connsiteY17" fmla="*/ 698631 h 1161397"/>
              <a:gd name="connsiteX18" fmla="*/ 1178301 w 6884912"/>
              <a:gd name="connsiteY18" fmla="*/ 698094 h 1161397"/>
              <a:gd name="connsiteX19" fmla="*/ 1242716 w 6884912"/>
              <a:gd name="connsiteY19" fmla="*/ 698052 h 1161397"/>
              <a:gd name="connsiteX20" fmla="*/ 1299977 w 6884912"/>
              <a:gd name="connsiteY20" fmla="*/ 639196 h 1161397"/>
              <a:gd name="connsiteX21" fmla="*/ 1326190 w 6884912"/>
              <a:gd name="connsiteY21" fmla="*/ 625955 h 1161397"/>
              <a:gd name="connsiteX22" fmla="*/ 1339600 w 6884912"/>
              <a:gd name="connsiteY22" fmla="*/ 616295 h 1161397"/>
              <a:gd name="connsiteX23" fmla="*/ 1340054 w 6884912"/>
              <a:gd name="connsiteY23" fmla="*/ 614022 h 1161397"/>
              <a:gd name="connsiteX24" fmla="*/ 1391606 w 6884912"/>
              <a:gd name="connsiteY24" fmla="*/ 615229 h 1161397"/>
              <a:gd name="connsiteX25" fmla="*/ 1397565 w 6884912"/>
              <a:gd name="connsiteY25" fmla="*/ 611490 h 1161397"/>
              <a:gd name="connsiteX26" fmla="*/ 1432302 w 6884912"/>
              <a:gd name="connsiteY26" fmla="*/ 617267 h 1161397"/>
              <a:gd name="connsiteX27" fmla="*/ 1449644 w 6884912"/>
              <a:gd name="connsiteY27" fmla="*/ 617591 h 1161397"/>
              <a:gd name="connsiteX28" fmla="*/ 1455793 w 6884912"/>
              <a:gd name="connsiteY28" fmla="*/ 623174 h 1161397"/>
              <a:gd name="connsiteX29" fmla="*/ 1480758 w 6884912"/>
              <a:gd name="connsiteY29" fmla="*/ 620863 h 1161397"/>
              <a:gd name="connsiteX30" fmla="*/ 1483154 w 6884912"/>
              <a:gd name="connsiteY30" fmla="*/ 618527 h 1161397"/>
              <a:gd name="connsiteX31" fmla="*/ 1505495 w 6884912"/>
              <a:gd name="connsiteY31" fmla="*/ 624325 h 1161397"/>
              <a:gd name="connsiteX32" fmla="*/ 1526340 w 6884912"/>
              <a:gd name="connsiteY32" fmla="*/ 638496 h 1161397"/>
              <a:gd name="connsiteX33" fmla="*/ 1731986 w 6884912"/>
              <a:gd name="connsiteY33" fmla="*/ 589682 h 1161397"/>
              <a:gd name="connsiteX34" fmla="*/ 1927935 w 6884912"/>
              <a:gd name="connsiteY34" fmla="*/ 628540 h 1161397"/>
              <a:gd name="connsiteX35" fmla="*/ 2039075 w 6884912"/>
              <a:gd name="connsiteY35" fmla="*/ 599964 h 1161397"/>
              <a:gd name="connsiteX36" fmla="*/ 2066980 w 6884912"/>
              <a:gd name="connsiteY36" fmla="*/ 550413 h 1161397"/>
              <a:gd name="connsiteX37" fmla="*/ 2352236 w 6884912"/>
              <a:gd name="connsiteY37" fmla="*/ 519602 h 1161397"/>
              <a:gd name="connsiteX38" fmla="*/ 2420791 w 6884912"/>
              <a:gd name="connsiteY38" fmla="*/ 492826 h 1161397"/>
              <a:gd name="connsiteX39" fmla="*/ 2489932 w 6884912"/>
              <a:gd name="connsiteY39" fmla="*/ 507864 h 1161397"/>
              <a:gd name="connsiteX40" fmla="*/ 2512917 w 6884912"/>
              <a:gd name="connsiteY40" fmla="*/ 489127 h 1161397"/>
              <a:gd name="connsiteX41" fmla="*/ 2516783 w 6884912"/>
              <a:gd name="connsiteY41" fmla="*/ 485473 h 1161397"/>
              <a:gd name="connsiteX42" fmla="*/ 2534360 w 6884912"/>
              <a:gd name="connsiteY42" fmla="*/ 480064 h 1161397"/>
              <a:gd name="connsiteX43" fmla="*/ 2536691 w 6884912"/>
              <a:gd name="connsiteY43" fmla="*/ 467018 h 1161397"/>
              <a:gd name="connsiteX44" fmla="*/ 2561265 w 6884912"/>
              <a:gd name="connsiteY44" fmla="*/ 450623 h 1161397"/>
              <a:gd name="connsiteX45" fmla="*/ 2594349 w 6884912"/>
              <a:gd name="connsiteY45" fmla="*/ 443884 h 1161397"/>
              <a:gd name="connsiteX46" fmla="*/ 2754324 w 6884912"/>
              <a:gd name="connsiteY46" fmla="*/ 424766 h 1161397"/>
              <a:gd name="connsiteX47" fmla="*/ 2848470 w 6884912"/>
              <a:gd name="connsiteY47" fmla="*/ 405966 h 1161397"/>
              <a:gd name="connsiteX48" fmla="*/ 2881772 w 6884912"/>
              <a:gd name="connsiteY48" fmla="*/ 387260 h 1161397"/>
              <a:gd name="connsiteX49" fmla="*/ 2929932 w 6884912"/>
              <a:gd name="connsiteY49" fmla="*/ 368912 h 1161397"/>
              <a:gd name="connsiteX50" fmla="*/ 3013020 w 6884912"/>
              <a:gd name="connsiteY50" fmla="*/ 327578 h 1161397"/>
              <a:gd name="connsiteX51" fmla="*/ 3222191 w 6884912"/>
              <a:gd name="connsiteY51" fmla="*/ 307887 h 1161397"/>
              <a:gd name="connsiteX52" fmla="*/ 3227953 w 6884912"/>
              <a:gd name="connsiteY52" fmla="*/ 297650 h 1161397"/>
              <a:gd name="connsiteX53" fmla="*/ 3510042 w 6884912"/>
              <a:gd name="connsiteY53" fmla="*/ 311820 h 1161397"/>
              <a:gd name="connsiteX54" fmla="*/ 3626773 w 6884912"/>
              <a:gd name="connsiteY54" fmla="*/ 290452 h 1161397"/>
              <a:gd name="connsiteX55" fmla="*/ 3666217 w 6884912"/>
              <a:gd name="connsiteY55" fmla="*/ 273255 h 1161397"/>
              <a:gd name="connsiteX56" fmla="*/ 3732427 w 6884912"/>
              <a:gd name="connsiteY56" fmla="*/ 245039 h 1161397"/>
              <a:gd name="connsiteX57" fmla="*/ 3777022 w 6884912"/>
              <a:gd name="connsiteY57" fmla="*/ 200276 h 1161397"/>
              <a:gd name="connsiteX58" fmla="*/ 3791246 w 6884912"/>
              <a:gd name="connsiteY58" fmla="*/ 189996 h 1161397"/>
              <a:gd name="connsiteX59" fmla="*/ 3819864 w 6884912"/>
              <a:gd name="connsiteY59" fmla="*/ 194605 h 1161397"/>
              <a:gd name="connsiteX60" fmla="*/ 3830398 w 6884912"/>
              <a:gd name="connsiteY60" fmla="*/ 188383 h 1161397"/>
              <a:gd name="connsiteX61" fmla="*/ 3834360 w 6884912"/>
              <a:gd name="connsiteY61" fmla="*/ 188992 h 1161397"/>
              <a:gd name="connsiteX62" fmla="*/ 3843715 w 6884912"/>
              <a:gd name="connsiteY62" fmla="*/ 188752 h 1161397"/>
              <a:gd name="connsiteX63" fmla="*/ 3842609 w 6884912"/>
              <a:gd name="connsiteY63" fmla="*/ 197386 h 1161397"/>
              <a:gd name="connsiteX64" fmla="*/ 3853961 w 6884912"/>
              <a:gd name="connsiteY64" fmla="*/ 213380 h 1161397"/>
              <a:gd name="connsiteX65" fmla="*/ 3907640 w 6884912"/>
              <a:gd name="connsiteY65" fmla="*/ 207568 h 1161397"/>
              <a:gd name="connsiteX66" fmla="*/ 3910449 w 6884912"/>
              <a:gd name="connsiteY66" fmla="*/ 197808 h 1161397"/>
              <a:gd name="connsiteX67" fmla="*/ 3917197 w 6884912"/>
              <a:gd name="connsiteY67" fmla="*/ 196121 h 1161397"/>
              <a:gd name="connsiteX68" fmla="*/ 3922400 w 6884912"/>
              <a:gd name="connsiteY68" fmla="*/ 205056 h 1161397"/>
              <a:gd name="connsiteX69" fmla="*/ 4013061 w 6884912"/>
              <a:gd name="connsiteY69" fmla="*/ 224874 h 1161397"/>
              <a:gd name="connsiteX70" fmla="*/ 4220717 w 6884912"/>
              <a:gd name="connsiteY70" fmla="*/ 192946 h 1161397"/>
              <a:gd name="connsiteX71" fmla="*/ 4228802 w 6884912"/>
              <a:gd name="connsiteY71" fmla="*/ 201468 h 1161397"/>
              <a:gd name="connsiteX72" fmla="*/ 4289361 w 6884912"/>
              <a:gd name="connsiteY72" fmla="*/ 196642 h 1161397"/>
              <a:gd name="connsiteX73" fmla="*/ 4498913 w 6884912"/>
              <a:gd name="connsiteY73" fmla="*/ 118915 h 1161397"/>
              <a:gd name="connsiteX74" fmla="*/ 4617330 w 6884912"/>
              <a:gd name="connsiteY74" fmla="*/ 111163 h 1161397"/>
              <a:gd name="connsiteX75" fmla="*/ 4659778 w 6884912"/>
              <a:gd name="connsiteY75" fmla="*/ 118219 h 1161397"/>
              <a:gd name="connsiteX76" fmla="*/ 4730870 w 6884912"/>
              <a:gd name="connsiteY76" fmla="*/ 129432 h 1161397"/>
              <a:gd name="connsiteX77" fmla="*/ 4844073 w 6884912"/>
              <a:gd name="connsiteY77" fmla="*/ 161768 h 1161397"/>
              <a:gd name="connsiteX78" fmla="*/ 4856454 w 6884912"/>
              <a:gd name="connsiteY78" fmla="*/ 130488 h 1161397"/>
              <a:gd name="connsiteX79" fmla="*/ 4920038 w 6884912"/>
              <a:gd name="connsiteY79" fmla="*/ 140418 h 1161397"/>
              <a:gd name="connsiteX80" fmla="*/ 5016639 w 6884912"/>
              <a:gd name="connsiteY80" fmla="*/ 158905 h 1161397"/>
              <a:gd name="connsiteX81" fmla="*/ 5072009 w 6884912"/>
              <a:gd name="connsiteY81" fmla="*/ 161502 h 1161397"/>
              <a:gd name="connsiteX82" fmla="*/ 5223626 w 6884912"/>
              <a:gd name="connsiteY82" fmla="*/ 177356 h 1161397"/>
              <a:gd name="connsiteX83" fmla="*/ 5375773 w 6884912"/>
              <a:gd name="connsiteY83" fmla="*/ 199913 h 1161397"/>
              <a:gd name="connsiteX84" fmla="*/ 5467502 w 6884912"/>
              <a:gd name="connsiteY84" fmla="*/ 250963 h 1161397"/>
              <a:gd name="connsiteX85" fmla="*/ 5592395 w 6884912"/>
              <a:gd name="connsiteY85" fmla="*/ 265434 h 1161397"/>
              <a:gd name="connsiteX86" fmla="*/ 5613532 w 6884912"/>
              <a:gd name="connsiteY86" fmla="*/ 273379 h 1161397"/>
              <a:gd name="connsiteX87" fmla="*/ 5642173 w 6884912"/>
              <a:gd name="connsiteY87" fmla="*/ 266904 h 1161397"/>
              <a:gd name="connsiteX88" fmla="*/ 5756910 w 6884912"/>
              <a:gd name="connsiteY88" fmla="*/ 239211 h 1161397"/>
              <a:gd name="connsiteX89" fmla="*/ 5846667 w 6884912"/>
              <a:gd name="connsiteY89" fmla="*/ 201786 h 1161397"/>
              <a:gd name="connsiteX90" fmla="*/ 5960732 w 6884912"/>
              <a:gd name="connsiteY90" fmla="*/ 220708 h 1161397"/>
              <a:gd name="connsiteX91" fmla="*/ 6029542 w 6884912"/>
              <a:gd name="connsiteY91" fmla="*/ 210339 h 1161397"/>
              <a:gd name="connsiteX92" fmla="*/ 6141123 w 6884912"/>
              <a:gd name="connsiteY92" fmla="*/ 159923 h 1161397"/>
              <a:gd name="connsiteX93" fmla="*/ 6290640 w 6884912"/>
              <a:gd name="connsiteY93" fmla="*/ 167441 h 1161397"/>
              <a:gd name="connsiteX94" fmla="*/ 6322806 w 6884912"/>
              <a:gd name="connsiteY94" fmla="*/ 213293 h 1161397"/>
              <a:gd name="connsiteX95" fmla="*/ 6380420 w 6884912"/>
              <a:gd name="connsiteY95" fmla="*/ 173195 h 1161397"/>
              <a:gd name="connsiteX96" fmla="*/ 6507891 w 6884912"/>
              <a:gd name="connsiteY96" fmla="*/ 118474 h 1161397"/>
              <a:gd name="connsiteX97" fmla="*/ 6571807 w 6884912"/>
              <a:gd name="connsiteY97" fmla="*/ 98636 h 1161397"/>
              <a:gd name="connsiteX98" fmla="*/ 6671880 w 6884912"/>
              <a:gd name="connsiteY98" fmla="*/ 82931 h 1161397"/>
              <a:gd name="connsiteX99" fmla="*/ 6702266 w 6884912"/>
              <a:gd name="connsiteY99" fmla="*/ 75470 h 1161397"/>
              <a:gd name="connsiteX100" fmla="*/ 6845802 w 6884912"/>
              <a:gd name="connsiteY100" fmla="*/ 24496 h 1161397"/>
              <a:gd name="connsiteX101" fmla="*/ 6884912 w 6884912"/>
              <a:gd name="connsiteY10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78135 w 6884912"/>
              <a:gd name="connsiteY16" fmla="*/ 698631 h 1161397"/>
              <a:gd name="connsiteX17" fmla="*/ 1178301 w 6884912"/>
              <a:gd name="connsiteY17" fmla="*/ 698094 h 1161397"/>
              <a:gd name="connsiteX18" fmla="*/ 1242716 w 6884912"/>
              <a:gd name="connsiteY18" fmla="*/ 698052 h 1161397"/>
              <a:gd name="connsiteX19" fmla="*/ 1299977 w 6884912"/>
              <a:gd name="connsiteY19" fmla="*/ 639196 h 1161397"/>
              <a:gd name="connsiteX20" fmla="*/ 1326190 w 6884912"/>
              <a:gd name="connsiteY20" fmla="*/ 625955 h 1161397"/>
              <a:gd name="connsiteX21" fmla="*/ 1339600 w 6884912"/>
              <a:gd name="connsiteY21" fmla="*/ 616295 h 1161397"/>
              <a:gd name="connsiteX22" fmla="*/ 1340054 w 6884912"/>
              <a:gd name="connsiteY22" fmla="*/ 614022 h 1161397"/>
              <a:gd name="connsiteX23" fmla="*/ 1391606 w 6884912"/>
              <a:gd name="connsiteY23" fmla="*/ 615229 h 1161397"/>
              <a:gd name="connsiteX24" fmla="*/ 1397565 w 6884912"/>
              <a:gd name="connsiteY24" fmla="*/ 611490 h 1161397"/>
              <a:gd name="connsiteX25" fmla="*/ 1432302 w 6884912"/>
              <a:gd name="connsiteY25" fmla="*/ 617267 h 1161397"/>
              <a:gd name="connsiteX26" fmla="*/ 1449644 w 6884912"/>
              <a:gd name="connsiteY26" fmla="*/ 617591 h 1161397"/>
              <a:gd name="connsiteX27" fmla="*/ 1455793 w 6884912"/>
              <a:gd name="connsiteY27" fmla="*/ 623174 h 1161397"/>
              <a:gd name="connsiteX28" fmla="*/ 1480758 w 6884912"/>
              <a:gd name="connsiteY28" fmla="*/ 620863 h 1161397"/>
              <a:gd name="connsiteX29" fmla="*/ 1483154 w 6884912"/>
              <a:gd name="connsiteY29" fmla="*/ 618527 h 1161397"/>
              <a:gd name="connsiteX30" fmla="*/ 1505495 w 6884912"/>
              <a:gd name="connsiteY30" fmla="*/ 624325 h 1161397"/>
              <a:gd name="connsiteX31" fmla="*/ 1526340 w 6884912"/>
              <a:gd name="connsiteY31" fmla="*/ 638496 h 1161397"/>
              <a:gd name="connsiteX32" fmla="*/ 1731986 w 6884912"/>
              <a:gd name="connsiteY32" fmla="*/ 589682 h 1161397"/>
              <a:gd name="connsiteX33" fmla="*/ 1927935 w 6884912"/>
              <a:gd name="connsiteY33" fmla="*/ 628540 h 1161397"/>
              <a:gd name="connsiteX34" fmla="*/ 2039075 w 6884912"/>
              <a:gd name="connsiteY34" fmla="*/ 599964 h 1161397"/>
              <a:gd name="connsiteX35" fmla="*/ 2066980 w 6884912"/>
              <a:gd name="connsiteY35" fmla="*/ 550413 h 1161397"/>
              <a:gd name="connsiteX36" fmla="*/ 2352236 w 6884912"/>
              <a:gd name="connsiteY36" fmla="*/ 519602 h 1161397"/>
              <a:gd name="connsiteX37" fmla="*/ 2420791 w 6884912"/>
              <a:gd name="connsiteY37" fmla="*/ 492826 h 1161397"/>
              <a:gd name="connsiteX38" fmla="*/ 2489932 w 6884912"/>
              <a:gd name="connsiteY38" fmla="*/ 507864 h 1161397"/>
              <a:gd name="connsiteX39" fmla="*/ 2512917 w 6884912"/>
              <a:gd name="connsiteY39" fmla="*/ 489127 h 1161397"/>
              <a:gd name="connsiteX40" fmla="*/ 2516783 w 6884912"/>
              <a:gd name="connsiteY40" fmla="*/ 485473 h 1161397"/>
              <a:gd name="connsiteX41" fmla="*/ 2534360 w 6884912"/>
              <a:gd name="connsiteY41" fmla="*/ 480064 h 1161397"/>
              <a:gd name="connsiteX42" fmla="*/ 2536691 w 6884912"/>
              <a:gd name="connsiteY42" fmla="*/ 467018 h 1161397"/>
              <a:gd name="connsiteX43" fmla="*/ 2561265 w 6884912"/>
              <a:gd name="connsiteY43" fmla="*/ 450623 h 1161397"/>
              <a:gd name="connsiteX44" fmla="*/ 2594349 w 6884912"/>
              <a:gd name="connsiteY44" fmla="*/ 443884 h 1161397"/>
              <a:gd name="connsiteX45" fmla="*/ 2754324 w 6884912"/>
              <a:gd name="connsiteY45" fmla="*/ 424766 h 1161397"/>
              <a:gd name="connsiteX46" fmla="*/ 2848470 w 6884912"/>
              <a:gd name="connsiteY46" fmla="*/ 405966 h 1161397"/>
              <a:gd name="connsiteX47" fmla="*/ 2881772 w 6884912"/>
              <a:gd name="connsiteY47" fmla="*/ 387260 h 1161397"/>
              <a:gd name="connsiteX48" fmla="*/ 2929932 w 6884912"/>
              <a:gd name="connsiteY48" fmla="*/ 368912 h 1161397"/>
              <a:gd name="connsiteX49" fmla="*/ 3013020 w 6884912"/>
              <a:gd name="connsiteY49" fmla="*/ 327578 h 1161397"/>
              <a:gd name="connsiteX50" fmla="*/ 3222191 w 6884912"/>
              <a:gd name="connsiteY50" fmla="*/ 307887 h 1161397"/>
              <a:gd name="connsiteX51" fmla="*/ 3227953 w 6884912"/>
              <a:gd name="connsiteY51" fmla="*/ 297650 h 1161397"/>
              <a:gd name="connsiteX52" fmla="*/ 3510042 w 6884912"/>
              <a:gd name="connsiteY52" fmla="*/ 311820 h 1161397"/>
              <a:gd name="connsiteX53" fmla="*/ 3626773 w 6884912"/>
              <a:gd name="connsiteY53" fmla="*/ 290452 h 1161397"/>
              <a:gd name="connsiteX54" fmla="*/ 3666217 w 6884912"/>
              <a:gd name="connsiteY54" fmla="*/ 273255 h 1161397"/>
              <a:gd name="connsiteX55" fmla="*/ 3732427 w 6884912"/>
              <a:gd name="connsiteY55" fmla="*/ 245039 h 1161397"/>
              <a:gd name="connsiteX56" fmla="*/ 3777022 w 6884912"/>
              <a:gd name="connsiteY56" fmla="*/ 200276 h 1161397"/>
              <a:gd name="connsiteX57" fmla="*/ 3791246 w 6884912"/>
              <a:gd name="connsiteY57" fmla="*/ 189996 h 1161397"/>
              <a:gd name="connsiteX58" fmla="*/ 3819864 w 6884912"/>
              <a:gd name="connsiteY58" fmla="*/ 194605 h 1161397"/>
              <a:gd name="connsiteX59" fmla="*/ 3830398 w 6884912"/>
              <a:gd name="connsiteY59" fmla="*/ 188383 h 1161397"/>
              <a:gd name="connsiteX60" fmla="*/ 3834360 w 6884912"/>
              <a:gd name="connsiteY60" fmla="*/ 188992 h 1161397"/>
              <a:gd name="connsiteX61" fmla="*/ 3843715 w 6884912"/>
              <a:gd name="connsiteY61" fmla="*/ 188752 h 1161397"/>
              <a:gd name="connsiteX62" fmla="*/ 3842609 w 6884912"/>
              <a:gd name="connsiteY62" fmla="*/ 197386 h 1161397"/>
              <a:gd name="connsiteX63" fmla="*/ 3853961 w 6884912"/>
              <a:gd name="connsiteY63" fmla="*/ 213380 h 1161397"/>
              <a:gd name="connsiteX64" fmla="*/ 3907640 w 6884912"/>
              <a:gd name="connsiteY64" fmla="*/ 207568 h 1161397"/>
              <a:gd name="connsiteX65" fmla="*/ 3910449 w 6884912"/>
              <a:gd name="connsiteY65" fmla="*/ 197808 h 1161397"/>
              <a:gd name="connsiteX66" fmla="*/ 3917197 w 6884912"/>
              <a:gd name="connsiteY66" fmla="*/ 196121 h 1161397"/>
              <a:gd name="connsiteX67" fmla="*/ 3922400 w 6884912"/>
              <a:gd name="connsiteY67" fmla="*/ 205056 h 1161397"/>
              <a:gd name="connsiteX68" fmla="*/ 4013061 w 6884912"/>
              <a:gd name="connsiteY68" fmla="*/ 224874 h 1161397"/>
              <a:gd name="connsiteX69" fmla="*/ 4220717 w 6884912"/>
              <a:gd name="connsiteY69" fmla="*/ 192946 h 1161397"/>
              <a:gd name="connsiteX70" fmla="*/ 4228802 w 6884912"/>
              <a:gd name="connsiteY70" fmla="*/ 201468 h 1161397"/>
              <a:gd name="connsiteX71" fmla="*/ 4289361 w 6884912"/>
              <a:gd name="connsiteY71" fmla="*/ 196642 h 1161397"/>
              <a:gd name="connsiteX72" fmla="*/ 4498913 w 6884912"/>
              <a:gd name="connsiteY72" fmla="*/ 118915 h 1161397"/>
              <a:gd name="connsiteX73" fmla="*/ 4617330 w 6884912"/>
              <a:gd name="connsiteY73" fmla="*/ 111163 h 1161397"/>
              <a:gd name="connsiteX74" fmla="*/ 4659778 w 6884912"/>
              <a:gd name="connsiteY74" fmla="*/ 118219 h 1161397"/>
              <a:gd name="connsiteX75" fmla="*/ 4730870 w 6884912"/>
              <a:gd name="connsiteY75" fmla="*/ 129432 h 1161397"/>
              <a:gd name="connsiteX76" fmla="*/ 4844073 w 6884912"/>
              <a:gd name="connsiteY76" fmla="*/ 161768 h 1161397"/>
              <a:gd name="connsiteX77" fmla="*/ 4856454 w 6884912"/>
              <a:gd name="connsiteY77" fmla="*/ 130488 h 1161397"/>
              <a:gd name="connsiteX78" fmla="*/ 4920038 w 6884912"/>
              <a:gd name="connsiteY78" fmla="*/ 140418 h 1161397"/>
              <a:gd name="connsiteX79" fmla="*/ 5016639 w 6884912"/>
              <a:gd name="connsiteY79" fmla="*/ 158905 h 1161397"/>
              <a:gd name="connsiteX80" fmla="*/ 5072009 w 6884912"/>
              <a:gd name="connsiteY80" fmla="*/ 161502 h 1161397"/>
              <a:gd name="connsiteX81" fmla="*/ 5223626 w 6884912"/>
              <a:gd name="connsiteY81" fmla="*/ 177356 h 1161397"/>
              <a:gd name="connsiteX82" fmla="*/ 5375773 w 6884912"/>
              <a:gd name="connsiteY82" fmla="*/ 199913 h 1161397"/>
              <a:gd name="connsiteX83" fmla="*/ 5467502 w 6884912"/>
              <a:gd name="connsiteY83" fmla="*/ 250963 h 1161397"/>
              <a:gd name="connsiteX84" fmla="*/ 5592395 w 6884912"/>
              <a:gd name="connsiteY84" fmla="*/ 265434 h 1161397"/>
              <a:gd name="connsiteX85" fmla="*/ 5613532 w 6884912"/>
              <a:gd name="connsiteY85" fmla="*/ 273379 h 1161397"/>
              <a:gd name="connsiteX86" fmla="*/ 5642173 w 6884912"/>
              <a:gd name="connsiteY86" fmla="*/ 266904 h 1161397"/>
              <a:gd name="connsiteX87" fmla="*/ 5756910 w 6884912"/>
              <a:gd name="connsiteY87" fmla="*/ 239211 h 1161397"/>
              <a:gd name="connsiteX88" fmla="*/ 5846667 w 6884912"/>
              <a:gd name="connsiteY88" fmla="*/ 201786 h 1161397"/>
              <a:gd name="connsiteX89" fmla="*/ 5960732 w 6884912"/>
              <a:gd name="connsiteY89" fmla="*/ 220708 h 1161397"/>
              <a:gd name="connsiteX90" fmla="*/ 6029542 w 6884912"/>
              <a:gd name="connsiteY90" fmla="*/ 210339 h 1161397"/>
              <a:gd name="connsiteX91" fmla="*/ 6141123 w 6884912"/>
              <a:gd name="connsiteY91" fmla="*/ 159923 h 1161397"/>
              <a:gd name="connsiteX92" fmla="*/ 6290640 w 6884912"/>
              <a:gd name="connsiteY92" fmla="*/ 167441 h 1161397"/>
              <a:gd name="connsiteX93" fmla="*/ 6322806 w 6884912"/>
              <a:gd name="connsiteY93" fmla="*/ 213293 h 1161397"/>
              <a:gd name="connsiteX94" fmla="*/ 6380420 w 6884912"/>
              <a:gd name="connsiteY94" fmla="*/ 173195 h 1161397"/>
              <a:gd name="connsiteX95" fmla="*/ 6507891 w 6884912"/>
              <a:gd name="connsiteY95" fmla="*/ 118474 h 1161397"/>
              <a:gd name="connsiteX96" fmla="*/ 6571807 w 6884912"/>
              <a:gd name="connsiteY96" fmla="*/ 98636 h 1161397"/>
              <a:gd name="connsiteX97" fmla="*/ 6671880 w 6884912"/>
              <a:gd name="connsiteY97" fmla="*/ 82931 h 1161397"/>
              <a:gd name="connsiteX98" fmla="*/ 6702266 w 6884912"/>
              <a:gd name="connsiteY98" fmla="*/ 75470 h 1161397"/>
              <a:gd name="connsiteX99" fmla="*/ 6845802 w 6884912"/>
              <a:gd name="connsiteY99" fmla="*/ 24496 h 1161397"/>
              <a:gd name="connsiteX100" fmla="*/ 6884912 w 6884912"/>
              <a:gd name="connsiteY10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78135 w 6884912"/>
              <a:gd name="connsiteY15" fmla="*/ 698631 h 1161397"/>
              <a:gd name="connsiteX16" fmla="*/ 1178301 w 6884912"/>
              <a:gd name="connsiteY16" fmla="*/ 698094 h 1161397"/>
              <a:gd name="connsiteX17" fmla="*/ 1242716 w 6884912"/>
              <a:gd name="connsiteY17" fmla="*/ 698052 h 1161397"/>
              <a:gd name="connsiteX18" fmla="*/ 1299977 w 6884912"/>
              <a:gd name="connsiteY18" fmla="*/ 639196 h 1161397"/>
              <a:gd name="connsiteX19" fmla="*/ 1326190 w 6884912"/>
              <a:gd name="connsiteY19" fmla="*/ 625955 h 1161397"/>
              <a:gd name="connsiteX20" fmla="*/ 1339600 w 6884912"/>
              <a:gd name="connsiteY20" fmla="*/ 616295 h 1161397"/>
              <a:gd name="connsiteX21" fmla="*/ 1340054 w 6884912"/>
              <a:gd name="connsiteY21" fmla="*/ 614022 h 1161397"/>
              <a:gd name="connsiteX22" fmla="*/ 1391606 w 6884912"/>
              <a:gd name="connsiteY22" fmla="*/ 615229 h 1161397"/>
              <a:gd name="connsiteX23" fmla="*/ 1397565 w 6884912"/>
              <a:gd name="connsiteY23" fmla="*/ 611490 h 1161397"/>
              <a:gd name="connsiteX24" fmla="*/ 1432302 w 6884912"/>
              <a:gd name="connsiteY24" fmla="*/ 617267 h 1161397"/>
              <a:gd name="connsiteX25" fmla="*/ 1449644 w 6884912"/>
              <a:gd name="connsiteY25" fmla="*/ 617591 h 1161397"/>
              <a:gd name="connsiteX26" fmla="*/ 1455793 w 6884912"/>
              <a:gd name="connsiteY26" fmla="*/ 623174 h 1161397"/>
              <a:gd name="connsiteX27" fmla="*/ 1480758 w 6884912"/>
              <a:gd name="connsiteY27" fmla="*/ 620863 h 1161397"/>
              <a:gd name="connsiteX28" fmla="*/ 1483154 w 6884912"/>
              <a:gd name="connsiteY28" fmla="*/ 618527 h 1161397"/>
              <a:gd name="connsiteX29" fmla="*/ 1505495 w 6884912"/>
              <a:gd name="connsiteY29" fmla="*/ 624325 h 1161397"/>
              <a:gd name="connsiteX30" fmla="*/ 1526340 w 6884912"/>
              <a:gd name="connsiteY30" fmla="*/ 638496 h 1161397"/>
              <a:gd name="connsiteX31" fmla="*/ 1731986 w 6884912"/>
              <a:gd name="connsiteY31" fmla="*/ 589682 h 1161397"/>
              <a:gd name="connsiteX32" fmla="*/ 1927935 w 6884912"/>
              <a:gd name="connsiteY32" fmla="*/ 628540 h 1161397"/>
              <a:gd name="connsiteX33" fmla="*/ 2039075 w 6884912"/>
              <a:gd name="connsiteY33" fmla="*/ 599964 h 1161397"/>
              <a:gd name="connsiteX34" fmla="*/ 2066980 w 6884912"/>
              <a:gd name="connsiteY34" fmla="*/ 550413 h 1161397"/>
              <a:gd name="connsiteX35" fmla="*/ 2352236 w 6884912"/>
              <a:gd name="connsiteY35" fmla="*/ 519602 h 1161397"/>
              <a:gd name="connsiteX36" fmla="*/ 2420791 w 6884912"/>
              <a:gd name="connsiteY36" fmla="*/ 492826 h 1161397"/>
              <a:gd name="connsiteX37" fmla="*/ 2489932 w 6884912"/>
              <a:gd name="connsiteY37" fmla="*/ 507864 h 1161397"/>
              <a:gd name="connsiteX38" fmla="*/ 2512917 w 6884912"/>
              <a:gd name="connsiteY38" fmla="*/ 489127 h 1161397"/>
              <a:gd name="connsiteX39" fmla="*/ 2516783 w 6884912"/>
              <a:gd name="connsiteY39" fmla="*/ 485473 h 1161397"/>
              <a:gd name="connsiteX40" fmla="*/ 2534360 w 6884912"/>
              <a:gd name="connsiteY40" fmla="*/ 480064 h 1161397"/>
              <a:gd name="connsiteX41" fmla="*/ 2536691 w 6884912"/>
              <a:gd name="connsiteY41" fmla="*/ 467018 h 1161397"/>
              <a:gd name="connsiteX42" fmla="*/ 2561265 w 6884912"/>
              <a:gd name="connsiteY42" fmla="*/ 450623 h 1161397"/>
              <a:gd name="connsiteX43" fmla="*/ 2594349 w 6884912"/>
              <a:gd name="connsiteY43" fmla="*/ 443884 h 1161397"/>
              <a:gd name="connsiteX44" fmla="*/ 2754324 w 6884912"/>
              <a:gd name="connsiteY44" fmla="*/ 424766 h 1161397"/>
              <a:gd name="connsiteX45" fmla="*/ 2848470 w 6884912"/>
              <a:gd name="connsiteY45" fmla="*/ 405966 h 1161397"/>
              <a:gd name="connsiteX46" fmla="*/ 2881772 w 6884912"/>
              <a:gd name="connsiteY46" fmla="*/ 387260 h 1161397"/>
              <a:gd name="connsiteX47" fmla="*/ 2929932 w 6884912"/>
              <a:gd name="connsiteY47" fmla="*/ 368912 h 1161397"/>
              <a:gd name="connsiteX48" fmla="*/ 3013020 w 6884912"/>
              <a:gd name="connsiteY48" fmla="*/ 327578 h 1161397"/>
              <a:gd name="connsiteX49" fmla="*/ 3222191 w 6884912"/>
              <a:gd name="connsiteY49" fmla="*/ 307887 h 1161397"/>
              <a:gd name="connsiteX50" fmla="*/ 3227953 w 6884912"/>
              <a:gd name="connsiteY50" fmla="*/ 297650 h 1161397"/>
              <a:gd name="connsiteX51" fmla="*/ 3510042 w 6884912"/>
              <a:gd name="connsiteY51" fmla="*/ 311820 h 1161397"/>
              <a:gd name="connsiteX52" fmla="*/ 3626773 w 6884912"/>
              <a:gd name="connsiteY52" fmla="*/ 290452 h 1161397"/>
              <a:gd name="connsiteX53" fmla="*/ 3666217 w 6884912"/>
              <a:gd name="connsiteY53" fmla="*/ 273255 h 1161397"/>
              <a:gd name="connsiteX54" fmla="*/ 3732427 w 6884912"/>
              <a:gd name="connsiteY54" fmla="*/ 245039 h 1161397"/>
              <a:gd name="connsiteX55" fmla="*/ 3777022 w 6884912"/>
              <a:gd name="connsiteY55" fmla="*/ 200276 h 1161397"/>
              <a:gd name="connsiteX56" fmla="*/ 3791246 w 6884912"/>
              <a:gd name="connsiteY56" fmla="*/ 189996 h 1161397"/>
              <a:gd name="connsiteX57" fmla="*/ 3819864 w 6884912"/>
              <a:gd name="connsiteY57" fmla="*/ 194605 h 1161397"/>
              <a:gd name="connsiteX58" fmla="*/ 3830398 w 6884912"/>
              <a:gd name="connsiteY58" fmla="*/ 188383 h 1161397"/>
              <a:gd name="connsiteX59" fmla="*/ 3834360 w 6884912"/>
              <a:gd name="connsiteY59" fmla="*/ 188992 h 1161397"/>
              <a:gd name="connsiteX60" fmla="*/ 3843715 w 6884912"/>
              <a:gd name="connsiteY60" fmla="*/ 188752 h 1161397"/>
              <a:gd name="connsiteX61" fmla="*/ 3842609 w 6884912"/>
              <a:gd name="connsiteY61" fmla="*/ 197386 h 1161397"/>
              <a:gd name="connsiteX62" fmla="*/ 3853961 w 6884912"/>
              <a:gd name="connsiteY62" fmla="*/ 213380 h 1161397"/>
              <a:gd name="connsiteX63" fmla="*/ 3907640 w 6884912"/>
              <a:gd name="connsiteY63" fmla="*/ 207568 h 1161397"/>
              <a:gd name="connsiteX64" fmla="*/ 3910449 w 6884912"/>
              <a:gd name="connsiteY64" fmla="*/ 197808 h 1161397"/>
              <a:gd name="connsiteX65" fmla="*/ 3917197 w 6884912"/>
              <a:gd name="connsiteY65" fmla="*/ 196121 h 1161397"/>
              <a:gd name="connsiteX66" fmla="*/ 3922400 w 6884912"/>
              <a:gd name="connsiteY66" fmla="*/ 205056 h 1161397"/>
              <a:gd name="connsiteX67" fmla="*/ 4013061 w 6884912"/>
              <a:gd name="connsiteY67" fmla="*/ 224874 h 1161397"/>
              <a:gd name="connsiteX68" fmla="*/ 4220717 w 6884912"/>
              <a:gd name="connsiteY68" fmla="*/ 192946 h 1161397"/>
              <a:gd name="connsiteX69" fmla="*/ 4228802 w 6884912"/>
              <a:gd name="connsiteY69" fmla="*/ 201468 h 1161397"/>
              <a:gd name="connsiteX70" fmla="*/ 4289361 w 6884912"/>
              <a:gd name="connsiteY70" fmla="*/ 196642 h 1161397"/>
              <a:gd name="connsiteX71" fmla="*/ 4498913 w 6884912"/>
              <a:gd name="connsiteY71" fmla="*/ 118915 h 1161397"/>
              <a:gd name="connsiteX72" fmla="*/ 4617330 w 6884912"/>
              <a:gd name="connsiteY72" fmla="*/ 111163 h 1161397"/>
              <a:gd name="connsiteX73" fmla="*/ 4659778 w 6884912"/>
              <a:gd name="connsiteY73" fmla="*/ 118219 h 1161397"/>
              <a:gd name="connsiteX74" fmla="*/ 4730870 w 6884912"/>
              <a:gd name="connsiteY74" fmla="*/ 129432 h 1161397"/>
              <a:gd name="connsiteX75" fmla="*/ 4844073 w 6884912"/>
              <a:gd name="connsiteY75" fmla="*/ 161768 h 1161397"/>
              <a:gd name="connsiteX76" fmla="*/ 4856454 w 6884912"/>
              <a:gd name="connsiteY76" fmla="*/ 130488 h 1161397"/>
              <a:gd name="connsiteX77" fmla="*/ 4920038 w 6884912"/>
              <a:gd name="connsiteY77" fmla="*/ 140418 h 1161397"/>
              <a:gd name="connsiteX78" fmla="*/ 5016639 w 6884912"/>
              <a:gd name="connsiteY78" fmla="*/ 158905 h 1161397"/>
              <a:gd name="connsiteX79" fmla="*/ 5072009 w 6884912"/>
              <a:gd name="connsiteY79" fmla="*/ 161502 h 1161397"/>
              <a:gd name="connsiteX80" fmla="*/ 5223626 w 6884912"/>
              <a:gd name="connsiteY80" fmla="*/ 177356 h 1161397"/>
              <a:gd name="connsiteX81" fmla="*/ 5375773 w 6884912"/>
              <a:gd name="connsiteY81" fmla="*/ 199913 h 1161397"/>
              <a:gd name="connsiteX82" fmla="*/ 5467502 w 6884912"/>
              <a:gd name="connsiteY82" fmla="*/ 250963 h 1161397"/>
              <a:gd name="connsiteX83" fmla="*/ 5592395 w 6884912"/>
              <a:gd name="connsiteY83" fmla="*/ 265434 h 1161397"/>
              <a:gd name="connsiteX84" fmla="*/ 5613532 w 6884912"/>
              <a:gd name="connsiteY84" fmla="*/ 273379 h 1161397"/>
              <a:gd name="connsiteX85" fmla="*/ 5642173 w 6884912"/>
              <a:gd name="connsiteY85" fmla="*/ 266904 h 1161397"/>
              <a:gd name="connsiteX86" fmla="*/ 5756910 w 6884912"/>
              <a:gd name="connsiteY86" fmla="*/ 239211 h 1161397"/>
              <a:gd name="connsiteX87" fmla="*/ 5846667 w 6884912"/>
              <a:gd name="connsiteY87" fmla="*/ 201786 h 1161397"/>
              <a:gd name="connsiteX88" fmla="*/ 5960732 w 6884912"/>
              <a:gd name="connsiteY88" fmla="*/ 220708 h 1161397"/>
              <a:gd name="connsiteX89" fmla="*/ 6029542 w 6884912"/>
              <a:gd name="connsiteY89" fmla="*/ 210339 h 1161397"/>
              <a:gd name="connsiteX90" fmla="*/ 6141123 w 6884912"/>
              <a:gd name="connsiteY90" fmla="*/ 159923 h 1161397"/>
              <a:gd name="connsiteX91" fmla="*/ 6290640 w 6884912"/>
              <a:gd name="connsiteY91" fmla="*/ 167441 h 1161397"/>
              <a:gd name="connsiteX92" fmla="*/ 6322806 w 6884912"/>
              <a:gd name="connsiteY92" fmla="*/ 213293 h 1161397"/>
              <a:gd name="connsiteX93" fmla="*/ 6380420 w 6884912"/>
              <a:gd name="connsiteY93" fmla="*/ 173195 h 1161397"/>
              <a:gd name="connsiteX94" fmla="*/ 6507891 w 6884912"/>
              <a:gd name="connsiteY94" fmla="*/ 118474 h 1161397"/>
              <a:gd name="connsiteX95" fmla="*/ 6571807 w 6884912"/>
              <a:gd name="connsiteY95" fmla="*/ 98636 h 1161397"/>
              <a:gd name="connsiteX96" fmla="*/ 6671880 w 6884912"/>
              <a:gd name="connsiteY96" fmla="*/ 82931 h 1161397"/>
              <a:gd name="connsiteX97" fmla="*/ 6702266 w 6884912"/>
              <a:gd name="connsiteY97" fmla="*/ 75470 h 1161397"/>
              <a:gd name="connsiteX98" fmla="*/ 6845802 w 6884912"/>
              <a:gd name="connsiteY98" fmla="*/ 24496 h 1161397"/>
              <a:gd name="connsiteX99" fmla="*/ 6884912 w 6884912"/>
              <a:gd name="connsiteY9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78135 w 6884912"/>
              <a:gd name="connsiteY15" fmla="*/ 698631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207847 w 6884912"/>
              <a:gd name="connsiteY15" fmla="*/ 689087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7166 w 6884912"/>
              <a:gd name="connsiteY14" fmla="*/ 744338 h 1161397"/>
              <a:gd name="connsiteX15" fmla="*/ 1207847 w 6884912"/>
              <a:gd name="connsiteY15" fmla="*/ 689087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6884912" h="1161397">
                <a:moveTo>
                  <a:pt x="6884912" y="0"/>
                </a:moveTo>
                <a:lnTo>
                  <a:pt x="6884912" y="1161397"/>
                </a:lnTo>
                <a:lnTo>
                  <a:pt x="0" y="1161397"/>
                </a:lnTo>
                <a:lnTo>
                  <a:pt x="27135" y="1147460"/>
                </a:lnTo>
                <a:cubicBezTo>
                  <a:pt x="57431" y="1167048"/>
                  <a:pt x="61886" y="1088181"/>
                  <a:pt x="115388" y="1111320"/>
                </a:cubicBezTo>
                <a:cubicBezTo>
                  <a:pt x="146435" y="1096221"/>
                  <a:pt x="156823" y="1079485"/>
                  <a:pt x="213420" y="1056868"/>
                </a:cubicBezTo>
                <a:cubicBezTo>
                  <a:pt x="288217" y="1040787"/>
                  <a:pt x="383333" y="1044881"/>
                  <a:pt x="454970" y="1023343"/>
                </a:cubicBezTo>
                <a:cubicBezTo>
                  <a:pt x="440966" y="999969"/>
                  <a:pt x="571419" y="1006841"/>
                  <a:pt x="548162" y="984908"/>
                </a:cubicBezTo>
                <a:cubicBezTo>
                  <a:pt x="561321" y="956563"/>
                  <a:pt x="637415" y="1010272"/>
                  <a:pt x="651408" y="984938"/>
                </a:cubicBezTo>
                <a:cubicBezTo>
                  <a:pt x="671652" y="980952"/>
                  <a:pt x="698726" y="950833"/>
                  <a:pt x="723108" y="941904"/>
                </a:cubicBezTo>
                <a:cubicBezTo>
                  <a:pt x="760262" y="946949"/>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6251" y="768649"/>
                  <a:pt x="1137166" y="744338"/>
                </a:cubicBezTo>
                <a:lnTo>
                  <a:pt x="1207847" y="689087"/>
                </a:lnTo>
                <a:cubicBezTo>
                  <a:pt x="1226429" y="687736"/>
                  <a:pt x="1222409" y="707958"/>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cubicBezTo>
                  <a:pt x="1339751" y="615537"/>
                  <a:pt x="1339903" y="614780"/>
                  <a:pt x="1340054" y="614022"/>
                </a:cubicBez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61730" y="317407"/>
                  <a:pt x="3186369" y="312875"/>
                  <a:pt x="3222191" y="307887"/>
                </a:cubicBezTo>
                <a:cubicBezTo>
                  <a:pt x="3223593" y="304249"/>
                  <a:pt x="3179978" y="296995"/>
                  <a:pt x="3227953" y="297650"/>
                </a:cubicBezTo>
                <a:cubicBezTo>
                  <a:pt x="3275928" y="298306"/>
                  <a:pt x="3443572" y="313020"/>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62781" y="222856"/>
                  <a:pt x="4184760" y="196847"/>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61586" y="136690"/>
                  <a:pt x="4823142" y="161592"/>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7769" y="214252"/>
                  <a:pt x="6349573" y="188998"/>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lnTo>
                  <a:pt x="6884912"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A63313B7-3007-48A7-BE97-9A74C1121E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6473" y="792481"/>
            <a:ext cx="4067694" cy="5310206"/>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508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3"/>
          <p:cNvPicPr>
            <a:picLocks noChangeAspect="1"/>
          </p:cNvPicPr>
          <p:nvPr/>
        </p:nvPicPr>
        <p:blipFill rotWithShape="1">
          <a:blip r:embed="rId3"/>
          <a:srcRect l="27403" r="23067" b="-1"/>
          <a:stretch/>
        </p:blipFill>
        <p:spPr>
          <a:xfrm>
            <a:off x="723899" y="969818"/>
            <a:ext cx="3704013" cy="4976553"/>
          </a:xfrm>
          <a:prstGeom prst="rect">
            <a:avLst/>
          </a:prstGeom>
        </p:spPr>
      </p:pic>
      <p:sp>
        <p:nvSpPr>
          <p:cNvPr id="17" name="Rectangle 6">
            <a:extLst>
              <a:ext uri="{FF2B5EF4-FFF2-40B4-BE49-F238E27FC236}">
                <a16:creationId xmlns:a16="http://schemas.microsoft.com/office/drawing/2014/main" id="{3FD46A31-BFB8-4D6E-8A49-A2DC0DEDAC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6507" y="5869654"/>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p:cNvSpPr>
            <a:spLocks noGrp="1"/>
          </p:cNvSpPr>
          <p:nvPr>
            <p:ph idx="1"/>
          </p:nvPr>
        </p:nvSpPr>
        <p:spPr>
          <a:xfrm>
            <a:off x="5215855" y="2194101"/>
            <a:ext cx="5982132" cy="3908587"/>
          </a:xfrm>
        </p:spPr>
        <p:txBody>
          <a:bodyPr>
            <a:normAutofit/>
          </a:bodyPr>
          <a:lstStyle/>
          <a:p>
            <a:r>
              <a:rPr lang="en-US" sz="1400"/>
              <a:t>Delta Hotels focuses on providing luxury accommodations and high-end amenities</a:t>
            </a:r>
          </a:p>
          <a:p>
            <a:r>
              <a:rPr lang="en-US" sz="1400"/>
              <a:t>Delta Hotels offers various services, including restaurants, bars, spas, fitness centres</a:t>
            </a:r>
          </a:p>
          <a:p>
            <a:r>
              <a:rPr lang="en-US" sz="1400"/>
              <a:t>Additionally, some locations of Delta Hotels also offer access to golf courses</a:t>
            </a:r>
          </a:p>
          <a:p>
            <a:r>
              <a:rPr lang="en-US" sz="1400"/>
              <a:t>Delta Hotels also provides modern and stylish furniture</a:t>
            </a:r>
          </a:p>
          <a:p>
            <a:r>
              <a:rPr lang="en-US" sz="1400"/>
              <a:t>The family packages offer special rates and discounts for families travelling together (Bayighomog &amp; Araslı, 2019). </a:t>
            </a:r>
          </a:p>
          <a:p>
            <a:r>
              <a:rPr lang="en-US" sz="1400"/>
              <a:t>Additionally, the company has partnered with several non-profit organizations to provide humanitarian support </a:t>
            </a:r>
          </a:p>
          <a:p>
            <a:r>
              <a:rPr lang="en-US" sz="1400"/>
              <a:t>Delta Hotels offers a range of room types, from deluxe suites to standard rooms (Sun et al., 2017). </a:t>
            </a:r>
          </a:p>
          <a:p>
            <a:r>
              <a:rPr lang="en-US" sz="1400"/>
              <a:t>ests enjoy a selection of global cuisine, from Indian to Italian</a:t>
            </a:r>
          </a:p>
          <a:p>
            <a:r>
              <a:rPr lang="en-US" sz="1400"/>
              <a:t>The hotel also provides a range of entertainment options</a:t>
            </a:r>
          </a:p>
          <a:p>
            <a:endParaRPr lang="en-US" sz="1400"/>
          </a:p>
        </p:txBody>
      </p:sp>
    </p:spTree>
    <p:extLst>
      <p:ext uri="{BB962C8B-B14F-4D97-AF65-F5344CB8AC3E}">
        <p14:creationId xmlns:p14="http://schemas.microsoft.com/office/powerpoint/2010/main" val="1564759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US" sz="4000" b="1">
                <a:solidFill>
                  <a:srgbClr val="FFFFFF"/>
                </a:solidFill>
              </a:rPr>
              <a:t>The Role and Function of Guest Services </a:t>
            </a:r>
            <a:br>
              <a:rPr lang="en-US" sz="4000" b="1">
                <a:solidFill>
                  <a:srgbClr val="FFFFFF"/>
                </a:solidFill>
              </a:rPr>
            </a:br>
            <a:endParaRPr lang="en-US" sz="4000">
              <a:solidFill>
                <a:srgbClr val="FFFFFF"/>
              </a:solidFill>
            </a:endParaRPr>
          </a:p>
        </p:txBody>
      </p:sp>
      <p:graphicFrame>
        <p:nvGraphicFramePr>
          <p:cNvPr id="5" name="Content Placeholder 2">
            <a:extLst>
              <a:ext uri="{FF2B5EF4-FFF2-40B4-BE49-F238E27FC236}">
                <a16:creationId xmlns:a16="http://schemas.microsoft.com/office/drawing/2014/main" id="{62643DB5-37E6-5C75-A931-3C6E871DD7FD}"/>
              </a:ext>
            </a:extLst>
          </p:cNvPr>
          <p:cNvGraphicFramePr>
            <a:graphicFrameLocks noGrp="1"/>
          </p:cNvGraphicFramePr>
          <p:nvPr>
            <p:ph idx="1"/>
            <p:extLst>
              <p:ext uri="{D42A27DB-BD31-4B8C-83A1-F6EECF244321}">
                <p14:modId xmlns:p14="http://schemas.microsoft.com/office/powerpoint/2010/main" val="131556395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070284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383564" y="348865"/>
            <a:ext cx="9718111" cy="1576446"/>
          </a:xfrm>
        </p:spPr>
        <p:txBody>
          <a:bodyPr anchor="ctr">
            <a:normAutofit/>
          </a:bodyPr>
          <a:lstStyle/>
          <a:p>
            <a:r>
              <a:rPr lang="en-US" sz="4000" b="1">
                <a:solidFill>
                  <a:srgbClr val="FFFFFF"/>
                </a:solidFill>
              </a:rPr>
              <a:t>Importance of Hospitality </a:t>
            </a:r>
            <a:br>
              <a:rPr lang="en-US" sz="4000" b="1">
                <a:solidFill>
                  <a:srgbClr val="FFFFFF"/>
                </a:solidFill>
              </a:rPr>
            </a:br>
            <a:endParaRPr lang="en-US" sz="4000">
              <a:solidFill>
                <a:srgbClr val="FFFFFF"/>
              </a:solidFill>
            </a:endParaRPr>
          </a:p>
        </p:txBody>
      </p:sp>
      <p:graphicFrame>
        <p:nvGraphicFramePr>
          <p:cNvPr id="5" name="Content Placeholder 2">
            <a:extLst>
              <a:ext uri="{FF2B5EF4-FFF2-40B4-BE49-F238E27FC236}">
                <a16:creationId xmlns:a16="http://schemas.microsoft.com/office/drawing/2014/main" id="{413A6F47-12A4-2BF9-1FD3-73A38D6BC8CE}"/>
              </a:ext>
            </a:extLst>
          </p:cNvPr>
          <p:cNvGraphicFramePr>
            <a:graphicFrameLocks noGrp="1"/>
          </p:cNvGraphicFramePr>
          <p:nvPr>
            <p:ph idx="1"/>
            <p:extLst>
              <p:ext uri="{D42A27DB-BD31-4B8C-83A1-F6EECF244321}">
                <p14:modId xmlns:p14="http://schemas.microsoft.com/office/powerpoint/2010/main" val="2556802404"/>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147660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71599" y="294538"/>
            <a:ext cx="9895951" cy="1033669"/>
          </a:xfrm>
        </p:spPr>
        <p:txBody>
          <a:bodyPr>
            <a:normAutofit/>
          </a:bodyPr>
          <a:lstStyle/>
          <a:p>
            <a:r>
              <a:rPr lang="en-US" sz="3400" b="1">
                <a:solidFill>
                  <a:srgbClr val="FFFFFF"/>
                </a:solidFill>
              </a:rPr>
              <a:t>Conclusion </a:t>
            </a:r>
            <a:br>
              <a:rPr lang="en-US" sz="3400" b="1">
                <a:solidFill>
                  <a:srgbClr val="FFFFFF"/>
                </a:solidFill>
              </a:rPr>
            </a:br>
            <a:endParaRPr lang="en-US" sz="3400">
              <a:solidFill>
                <a:srgbClr val="FFFFFF"/>
              </a:solidFill>
            </a:endParaRPr>
          </a:p>
        </p:txBody>
      </p:sp>
      <p:sp>
        <p:nvSpPr>
          <p:cNvPr id="3" name="Content Placeholder 2"/>
          <p:cNvSpPr>
            <a:spLocks noGrp="1"/>
          </p:cNvSpPr>
          <p:nvPr>
            <p:ph idx="1"/>
          </p:nvPr>
        </p:nvSpPr>
        <p:spPr>
          <a:xfrm>
            <a:off x="1371599" y="2318197"/>
            <a:ext cx="9724031" cy="3683358"/>
          </a:xfrm>
        </p:spPr>
        <p:txBody>
          <a:bodyPr anchor="ctr">
            <a:normAutofit/>
          </a:bodyPr>
          <a:lstStyle/>
          <a:p>
            <a:r>
              <a:rPr lang="en-US" sz="2000"/>
              <a:t>This presentation concluded that the primary consumers of Delta Hotels </a:t>
            </a:r>
          </a:p>
          <a:p>
            <a:r>
              <a:rPr lang="en-GB" sz="2000"/>
              <a:t>This presentation shows that </a:t>
            </a:r>
            <a:r>
              <a:rPr lang="en-US" sz="2000"/>
              <a:t>Delta Hotels is committed to providing its guests with a safe and secure environment</a:t>
            </a:r>
          </a:p>
          <a:p>
            <a:r>
              <a:rPr lang="en-GB" sz="2000"/>
              <a:t>According to this report, </a:t>
            </a:r>
            <a:r>
              <a:rPr lang="en-US" sz="2000"/>
              <a:t>Delta Hotels offers a range of guest services </a:t>
            </a:r>
          </a:p>
          <a:p>
            <a:r>
              <a:rPr lang="en-US" sz="2000"/>
              <a:t>Delta Hotels offers various dining options for guests, ranging from fine-dining restaurants to casual eateries</a:t>
            </a:r>
          </a:p>
          <a:p>
            <a:r>
              <a:rPr lang="en-GB" sz="2000"/>
              <a:t>This report shows that </a:t>
            </a:r>
            <a:r>
              <a:rPr lang="en-US" sz="2000"/>
              <a:t>guests enjoy a selection of global cuisine</a:t>
            </a:r>
          </a:p>
          <a:p>
            <a:r>
              <a:rPr lang="en-GB" sz="2000"/>
              <a:t>This presentation shows that </a:t>
            </a:r>
            <a:r>
              <a:rPr lang="en-US" sz="2000"/>
              <a:t>the primary function of guest services is to ensure guests have a pleasant experience</a:t>
            </a:r>
          </a:p>
          <a:p>
            <a:endParaRPr lang="en-US" sz="2000"/>
          </a:p>
        </p:txBody>
      </p:sp>
    </p:spTree>
    <p:extLst>
      <p:ext uri="{BB962C8B-B14F-4D97-AF65-F5344CB8AC3E}">
        <p14:creationId xmlns:p14="http://schemas.microsoft.com/office/powerpoint/2010/main" val="17304208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71599" y="294538"/>
            <a:ext cx="9895951" cy="1033669"/>
          </a:xfrm>
        </p:spPr>
        <p:txBody>
          <a:bodyPr>
            <a:normAutofit/>
          </a:bodyPr>
          <a:lstStyle/>
          <a:p>
            <a:r>
              <a:rPr lang="en-US" sz="3400" b="1">
                <a:solidFill>
                  <a:srgbClr val="FFFFFF"/>
                </a:solidFill>
              </a:rPr>
              <a:t>References</a:t>
            </a:r>
            <a:br>
              <a:rPr lang="en-US" sz="3400" b="1">
                <a:solidFill>
                  <a:srgbClr val="FFFFFF"/>
                </a:solidFill>
              </a:rPr>
            </a:br>
            <a:endParaRPr lang="en-US" sz="3400">
              <a:solidFill>
                <a:srgbClr val="FFFFFF"/>
              </a:solidFill>
            </a:endParaRPr>
          </a:p>
        </p:txBody>
      </p:sp>
      <p:sp>
        <p:nvSpPr>
          <p:cNvPr id="3" name="Content Placeholder 2"/>
          <p:cNvSpPr>
            <a:spLocks noGrp="1"/>
          </p:cNvSpPr>
          <p:nvPr>
            <p:ph idx="1"/>
          </p:nvPr>
        </p:nvSpPr>
        <p:spPr>
          <a:xfrm>
            <a:off x="1371599" y="2318197"/>
            <a:ext cx="9724031" cy="3683358"/>
          </a:xfrm>
        </p:spPr>
        <p:txBody>
          <a:bodyPr anchor="ctr">
            <a:normAutofit/>
          </a:bodyPr>
          <a:lstStyle/>
          <a:p>
            <a:r>
              <a:rPr lang="en-GB" sz="800"/>
              <a:t>ABATE, E., 2017. </a:t>
            </a:r>
            <a:r>
              <a:rPr lang="en-GB" sz="800" i="1"/>
              <a:t>ASSESSMENT ON THE PRACTICE OF RELATIONSHIP MARKETING SHERATON ADDIS HOTEL</a:t>
            </a:r>
            <a:r>
              <a:rPr lang="en-GB" sz="800"/>
              <a:t> (Doctoral dissertation, St. Mary's University).</a:t>
            </a:r>
            <a:endParaRPr lang="en-US" sz="800"/>
          </a:p>
          <a:p>
            <a:r>
              <a:rPr lang="en-GB" sz="800"/>
              <a:t>Bayighomog, S.W. and Araslı, H., 2019. Workplace spirituality–customer engagement Nexus: the mediated role of spiritual leadership on customer–oriented boundary–spanning behaviours. </a:t>
            </a:r>
            <a:r>
              <a:rPr lang="en-GB" sz="800" i="1"/>
              <a:t>The Service Industries Journal</a:t>
            </a:r>
            <a:r>
              <a:rPr lang="en-GB" sz="800"/>
              <a:t>, </a:t>
            </a:r>
            <a:r>
              <a:rPr lang="en-GB" sz="800" i="1"/>
              <a:t>39</a:t>
            </a:r>
            <a:r>
              <a:rPr lang="en-GB" sz="800"/>
              <a:t>(7-8), pp.637-661.</a:t>
            </a:r>
            <a:endParaRPr lang="en-US" sz="800"/>
          </a:p>
          <a:p>
            <a:r>
              <a:rPr lang="en-GB" sz="800"/>
              <a:t>Cervellon, M.C. and Galipienzo, D., 2015. Facebook pages content, does it matter? Consumers' responses to luxury hotel posts with emotional and informational content. </a:t>
            </a:r>
            <a:r>
              <a:rPr lang="en-GB" sz="800" i="1"/>
              <a:t>Journal of Travel &amp; Tourism Marketing</a:t>
            </a:r>
            <a:r>
              <a:rPr lang="en-GB" sz="800"/>
              <a:t>, </a:t>
            </a:r>
            <a:r>
              <a:rPr lang="en-GB" sz="800" i="1"/>
              <a:t>32</a:t>
            </a:r>
            <a:r>
              <a:rPr lang="en-GB" sz="800"/>
              <a:t>(4), pp.428-437.</a:t>
            </a:r>
            <a:endParaRPr lang="en-US" sz="800"/>
          </a:p>
          <a:p>
            <a:r>
              <a:rPr lang="en-GB" sz="800"/>
              <a:t>Chan, E.S. &amp; Hsu, C.H. (2016). Environmental management research in hospitality. </a:t>
            </a:r>
            <a:r>
              <a:rPr lang="en-GB" sz="800" i="1"/>
              <a:t>International Journal of Contemporary Hospitality Management</a:t>
            </a:r>
            <a:r>
              <a:rPr lang="en-GB" sz="800"/>
              <a:t>.</a:t>
            </a:r>
            <a:endParaRPr lang="en-US" sz="800"/>
          </a:p>
          <a:p>
            <a:r>
              <a:rPr lang="en-GB" sz="800"/>
              <a:t>China, S.N., Hotel, S. and Quartz, O., 2017. Astounding Facts and Figures... </a:t>
            </a:r>
            <a:r>
              <a:rPr lang="en-GB" sz="800" i="1"/>
              <a:t>Metallurgy</a:t>
            </a:r>
            <a:r>
              <a:rPr lang="en-GB" sz="800"/>
              <a:t>.</a:t>
            </a:r>
            <a:endParaRPr lang="en-US" sz="800"/>
          </a:p>
          <a:p>
            <a:r>
              <a:rPr lang="en-GB" sz="800"/>
              <a:t>Cui, L., Huang, S., Wei, F., Tan, C., Duan, C. &amp; Zhou, M. (2017, July). Superagent: A customer service chatbot for e-commerce websites. In </a:t>
            </a:r>
            <a:r>
              <a:rPr lang="en-GB" sz="800" i="1"/>
              <a:t>Proceedings of ACL 2017, system demonstrations</a:t>
            </a:r>
            <a:r>
              <a:rPr lang="en-GB" sz="800"/>
              <a:t> (pp. 97–102).</a:t>
            </a:r>
            <a:endParaRPr lang="en-US" sz="800"/>
          </a:p>
          <a:p>
            <a:r>
              <a:rPr lang="en-GB" sz="800"/>
              <a:t>Gnewuch, U., Morana, S. and Maedche, A., 2017, December. Towards Designing Cooperative and Social Conversational Agents for Customer Service. In </a:t>
            </a:r>
            <a:r>
              <a:rPr lang="en-GB" sz="800" i="1"/>
              <a:t>ICIS</a:t>
            </a:r>
            <a:r>
              <a:rPr lang="en-GB" sz="800"/>
              <a:t>.</a:t>
            </a:r>
            <a:endParaRPr lang="en-US" sz="800"/>
          </a:p>
          <a:p>
            <a:r>
              <a:rPr lang="en-GB" sz="800"/>
              <a:t>Lashley, C., (2015). Hospitality and hospitableness. </a:t>
            </a:r>
            <a:r>
              <a:rPr lang="en-GB" sz="800" i="1"/>
              <a:t>Research in Hospitality Management</a:t>
            </a:r>
            <a:r>
              <a:rPr lang="en-GB" sz="800"/>
              <a:t>, </a:t>
            </a:r>
            <a:r>
              <a:rPr lang="en-GB" sz="800" i="1"/>
              <a:t>5</a:t>
            </a:r>
            <a:r>
              <a:rPr lang="en-GB" sz="800"/>
              <a:t>(1), 1–7.</a:t>
            </a:r>
            <a:endParaRPr lang="en-US" sz="800"/>
          </a:p>
          <a:p>
            <a:r>
              <a:rPr lang="en-GB" sz="800"/>
              <a:t>Namubiru, S., (2016). </a:t>
            </a:r>
            <a:r>
              <a:rPr lang="en-GB" sz="800" i="1"/>
              <a:t>Customer care and customer satisfaction in hotels: a case study of Sheraton Hotel</a:t>
            </a:r>
            <a:r>
              <a:rPr lang="en-GB" sz="800"/>
              <a:t> (Doctoral dissertation, Kampala International University, College of Economics and Management).</a:t>
            </a:r>
            <a:endParaRPr lang="en-US" sz="800"/>
          </a:p>
          <a:p>
            <a:r>
              <a:rPr lang="en-GB" sz="800"/>
              <a:t>Neupane, R. and Khanal, T.R., 2022. EVALUATION OF THE IMPACTS OF TRAINING ON EMPLOYEE PERFORMANCE IN THE UK HOTEL INDUSTRY: AN ANALYSIS OF EMPLOYEES PERSPECTIVES AT MARRIOTT INTERNATIONAL.</a:t>
            </a:r>
            <a:endParaRPr lang="en-US" sz="800"/>
          </a:p>
          <a:p>
            <a:r>
              <a:rPr lang="en-GB" sz="800"/>
              <a:t>Sun, S., Tong, K.T. and Law, R., 2017. Chinese hotel guest perception of international chain hotels under the same hotel brand in different travel destinations: The cases of intercontinental and Sheraton. </a:t>
            </a:r>
            <a:r>
              <a:rPr lang="en-GB" sz="800" i="1"/>
              <a:t>Journal of Vacation Marketing</a:t>
            </a:r>
            <a:r>
              <a:rPr lang="en-GB" sz="800"/>
              <a:t>, </a:t>
            </a:r>
            <a:r>
              <a:rPr lang="en-GB" sz="800" i="1"/>
              <a:t>23</a:t>
            </a:r>
            <a:r>
              <a:rPr lang="en-GB" sz="800"/>
              <a:t>(2), pp.172-188.</a:t>
            </a:r>
            <a:endParaRPr lang="en-US" sz="800"/>
          </a:p>
          <a:p>
            <a:endParaRPr lang="en-US" sz="800"/>
          </a:p>
        </p:txBody>
      </p:sp>
    </p:spTree>
    <p:extLst>
      <p:ext uri="{BB962C8B-B14F-4D97-AF65-F5344CB8AC3E}">
        <p14:creationId xmlns:p14="http://schemas.microsoft.com/office/powerpoint/2010/main" val="30712069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21</TotalTime>
  <Words>3246</Words>
  <Application>Microsoft Office PowerPoint</Application>
  <PresentationFormat>Widescreen</PresentationFormat>
  <Paragraphs>106</Paragraphs>
  <Slides>9</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The Role and Importance of Quality Service, Hospitality and Guest Services within the Hotel Industry  Delta Hotels</vt:lpstr>
      <vt:lpstr>Table of Contents </vt:lpstr>
      <vt:lpstr>Introduction  </vt:lpstr>
      <vt:lpstr>Main Consumers </vt:lpstr>
      <vt:lpstr>Nature, Scope and Role of Guest Services  </vt:lpstr>
      <vt:lpstr>The Role and Function of Guest Services  </vt:lpstr>
      <vt:lpstr>Importance of Hospitality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and Importance of Quality Service, Hospitality and Guest Services within the Hotel Industry</dc:title>
  <dc:creator>emanuela ioana</dc:creator>
  <cp:lastModifiedBy>Mihail Genchev Mihaylov</cp:lastModifiedBy>
  <cp:revision>5</cp:revision>
  <dcterms:created xsi:type="dcterms:W3CDTF">2023-02-04T11:47:41Z</dcterms:created>
  <dcterms:modified xsi:type="dcterms:W3CDTF">2023-02-04T17:26:21Z</dcterms:modified>
</cp:coreProperties>
</file>