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30"/>
  </p:notesMasterIdLst>
  <p:sldIdLst>
    <p:sldId id="256" r:id="rId5"/>
    <p:sldId id="276" r:id="rId6"/>
    <p:sldId id="278" r:id="rId7"/>
    <p:sldId id="279" r:id="rId8"/>
    <p:sldId id="281" r:id="rId9"/>
    <p:sldId id="280" r:id="rId10"/>
    <p:sldId id="274" r:id="rId11"/>
    <p:sldId id="269" r:id="rId12"/>
    <p:sldId id="259" r:id="rId13"/>
    <p:sldId id="293" r:id="rId14"/>
    <p:sldId id="260" r:id="rId15"/>
    <p:sldId id="292" r:id="rId16"/>
    <p:sldId id="272" r:id="rId17"/>
    <p:sldId id="285" r:id="rId18"/>
    <p:sldId id="291" r:id="rId19"/>
    <p:sldId id="286" r:id="rId20"/>
    <p:sldId id="287" r:id="rId21"/>
    <p:sldId id="288" r:id="rId22"/>
    <p:sldId id="294" r:id="rId23"/>
    <p:sldId id="261" r:id="rId24"/>
    <p:sldId id="273" r:id="rId25"/>
    <p:sldId id="282" r:id="rId26"/>
    <p:sldId id="283" r:id="rId27"/>
    <p:sldId id="284" r:id="rId28"/>
    <p:sldId id="26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y jallow" initials="tj" lastIdx="1" clrIdx="0">
    <p:extLst>
      <p:ext uri="{19B8F6BF-5375-455C-9EA6-DF929625EA0E}">
        <p15:presenceInfo xmlns:p15="http://schemas.microsoft.com/office/powerpoint/2012/main" userId="8ced1222b14c98e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B0D5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8BCA27-ACEF-4D42-9AAE-36F52608FA40}" v="1" dt="2023-06-23T00:30:46.8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AB74BB-7623-41E4-99B3-A2625A22706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5A93D28-E209-4FEB-98F0-4BA2C392C8F7}">
      <dgm:prSet custT="1"/>
      <dgm:spPr/>
      <dgm:t>
        <a:bodyPr/>
        <a:lstStyle/>
        <a:p>
          <a:r>
            <a:rPr lang="en-GB" sz="1800" b="1">
              <a:solidFill>
                <a:schemeClr val="tx1"/>
              </a:solidFill>
              <a:latin typeface="Abadi" panose="020B0604020104020204" pitchFamily="34" charset="0"/>
            </a:rPr>
            <a:t>Depending on one’s requirements and preferences – it is provided in hospice/hospital, community or patients home.</a:t>
          </a:r>
          <a:endParaRPr lang="en-US" sz="1800" b="1">
            <a:solidFill>
              <a:schemeClr val="tx1"/>
            </a:solidFill>
            <a:latin typeface="Abadi" panose="020B0604020104020204" pitchFamily="34" charset="0"/>
          </a:endParaRPr>
        </a:p>
      </dgm:t>
    </dgm:pt>
    <dgm:pt modelId="{0624814D-4F4C-4C96-B40A-0837433E1D51}" type="sibTrans" cxnId="{183CC480-0174-46F9-A9DA-26F479CB18B8}">
      <dgm:prSet/>
      <dgm:spPr/>
      <dgm:t>
        <a:bodyPr/>
        <a:lstStyle/>
        <a:p>
          <a:endParaRPr lang="en-US"/>
        </a:p>
      </dgm:t>
    </dgm:pt>
    <dgm:pt modelId="{A7765204-6CA4-4F2D-9E78-5AA6516D2652}" type="parTrans" cxnId="{183CC480-0174-46F9-A9DA-26F479CB18B8}">
      <dgm:prSet/>
      <dgm:spPr/>
      <dgm:t>
        <a:bodyPr/>
        <a:lstStyle/>
        <a:p>
          <a:endParaRPr lang="en-US"/>
        </a:p>
      </dgm:t>
    </dgm:pt>
    <dgm:pt modelId="{0BD3272E-F41B-4050-B99D-F8B6D1FB649F}">
      <dgm:prSet custT="1"/>
      <dgm:spPr/>
      <dgm:t>
        <a:bodyPr/>
        <a:lstStyle/>
        <a:p>
          <a:r>
            <a:rPr lang="en-GB" sz="1800" b="1" dirty="0">
              <a:solidFill>
                <a:schemeClr val="tx1"/>
              </a:solidFill>
              <a:latin typeface="Abadi" panose="020B0604020104020204" pitchFamily="34" charset="0"/>
            </a:rPr>
            <a:t>“social workers, physiotherapists/ occupational therapists, hospital doctors and nurses, GP, community nurses, hospice professionals, and counsellors may all be engaged.”</a:t>
          </a:r>
          <a:endParaRPr lang="en-US" sz="1800" dirty="0">
            <a:solidFill>
              <a:schemeClr val="tx1"/>
            </a:solidFill>
            <a:latin typeface="Abadi" panose="020B0604020104020204" pitchFamily="34" charset="0"/>
          </a:endParaRPr>
        </a:p>
      </dgm:t>
    </dgm:pt>
    <dgm:pt modelId="{22085CB5-13BC-4E1E-A40C-9E6FEAD38E0C}" type="sibTrans" cxnId="{94FD2E8E-A259-4859-9154-4F5F8D956569}">
      <dgm:prSet/>
      <dgm:spPr/>
      <dgm:t>
        <a:bodyPr/>
        <a:lstStyle/>
        <a:p>
          <a:endParaRPr lang="en-US"/>
        </a:p>
      </dgm:t>
    </dgm:pt>
    <dgm:pt modelId="{089D3BBA-128C-4858-B0E1-CAABF18A0784}" type="parTrans" cxnId="{94FD2E8E-A259-4859-9154-4F5F8D956569}">
      <dgm:prSet/>
      <dgm:spPr/>
      <dgm:t>
        <a:bodyPr/>
        <a:lstStyle/>
        <a:p>
          <a:endParaRPr lang="en-US"/>
        </a:p>
      </dgm:t>
    </dgm:pt>
    <dgm:pt modelId="{AD19F74F-6A33-4544-A16C-CB6BFAC509ED}" type="pres">
      <dgm:prSet presAssocID="{57AB74BB-7623-41E4-99B3-A2625A227060}" presName="outerComposite" presStyleCnt="0">
        <dgm:presLayoutVars>
          <dgm:chMax val="5"/>
          <dgm:dir/>
          <dgm:resizeHandles val="exact"/>
        </dgm:presLayoutVars>
      </dgm:prSet>
      <dgm:spPr/>
    </dgm:pt>
    <dgm:pt modelId="{8EBD110B-2499-434E-AF51-4C0E8C5EAFA5}" type="pres">
      <dgm:prSet presAssocID="{57AB74BB-7623-41E4-99B3-A2625A227060}" presName="dummyMaxCanvas" presStyleCnt="0">
        <dgm:presLayoutVars/>
      </dgm:prSet>
      <dgm:spPr/>
    </dgm:pt>
    <dgm:pt modelId="{C8F74D75-DBF9-44B1-83C1-2C7CCEDBC6F9}" type="pres">
      <dgm:prSet presAssocID="{57AB74BB-7623-41E4-99B3-A2625A227060}" presName="TwoNodes_1" presStyleLbl="node1" presStyleIdx="0" presStyleCnt="2">
        <dgm:presLayoutVars>
          <dgm:bulletEnabled val="1"/>
        </dgm:presLayoutVars>
      </dgm:prSet>
      <dgm:spPr/>
    </dgm:pt>
    <dgm:pt modelId="{DA1B149F-4363-4763-BB3F-BABC1CB5B521}" type="pres">
      <dgm:prSet presAssocID="{57AB74BB-7623-41E4-99B3-A2625A227060}" presName="TwoNodes_2" presStyleLbl="node1" presStyleIdx="1" presStyleCnt="2" custLinFactNeighborX="373" custLinFactNeighborY="-211">
        <dgm:presLayoutVars>
          <dgm:bulletEnabled val="1"/>
        </dgm:presLayoutVars>
      </dgm:prSet>
      <dgm:spPr/>
    </dgm:pt>
    <dgm:pt modelId="{F0BB0696-3E3F-4422-BA57-8E168C1045A6}" type="pres">
      <dgm:prSet presAssocID="{57AB74BB-7623-41E4-99B3-A2625A227060}" presName="TwoConn_1-2" presStyleLbl="fgAccFollowNode1" presStyleIdx="0" presStyleCnt="1">
        <dgm:presLayoutVars>
          <dgm:bulletEnabled val="1"/>
        </dgm:presLayoutVars>
      </dgm:prSet>
      <dgm:spPr/>
    </dgm:pt>
    <dgm:pt modelId="{B49B2CB6-5912-4A4C-A3E4-3EB3C99CE921}" type="pres">
      <dgm:prSet presAssocID="{57AB74BB-7623-41E4-99B3-A2625A227060}" presName="TwoNodes_1_text" presStyleLbl="node1" presStyleIdx="1" presStyleCnt="2">
        <dgm:presLayoutVars>
          <dgm:bulletEnabled val="1"/>
        </dgm:presLayoutVars>
      </dgm:prSet>
      <dgm:spPr/>
    </dgm:pt>
    <dgm:pt modelId="{4A15B1D4-ED9C-4D5F-AB2A-5488D4F87D96}" type="pres">
      <dgm:prSet presAssocID="{57AB74BB-7623-41E4-99B3-A2625A227060}" presName="TwoNodes_2_text" presStyleLbl="node1" presStyleIdx="1" presStyleCnt="2">
        <dgm:presLayoutVars>
          <dgm:bulletEnabled val="1"/>
        </dgm:presLayoutVars>
      </dgm:prSet>
      <dgm:spPr/>
    </dgm:pt>
  </dgm:ptLst>
  <dgm:cxnLst>
    <dgm:cxn modelId="{0B9F8847-A376-4D7F-AD3B-81EE9C4CE93B}" type="presOf" srcId="{0BD3272E-F41B-4050-B99D-F8B6D1FB649F}" destId="{B49B2CB6-5912-4A4C-A3E4-3EB3C99CE921}" srcOrd="1" destOrd="0" presId="urn:microsoft.com/office/officeart/2005/8/layout/vProcess5"/>
    <dgm:cxn modelId="{1008EF78-B1F7-44C8-8BF9-FA4AF56F2567}" type="presOf" srcId="{57AB74BB-7623-41E4-99B3-A2625A227060}" destId="{AD19F74F-6A33-4544-A16C-CB6BFAC509ED}" srcOrd="0" destOrd="0" presId="urn:microsoft.com/office/officeart/2005/8/layout/vProcess5"/>
    <dgm:cxn modelId="{183CC480-0174-46F9-A9DA-26F479CB18B8}" srcId="{57AB74BB-7623-41E4-99B3-A2625A227060}" destId="{15A93D28-E209-4FEB-98F0-4BA2C392C8F7}" srcOrd="1" destOrd="0" parTransId="{A7765204-6CA4-4F2D-9E78-5AA6516D2652}" sibTransId="{0624814D-4F4C-4C96-B40A-0837433E1D51}"/>
    <dgm:cxn modelId="{94FD2E8E-A259-4859-9154-4F5F8D956569}" srcId="{57AB74BB-7623-41E4-99B3-A2625A227060}" destId="{0BD3272E-F41B-4050-B99D-F8B6D1FB649F}" srcOrd="0" destOrd="0" parTransId="{089D3BBA-128C-4858-B0E1-CAABF18A0784}" sibTransId="{22085CB5-13BC-4E1E-A40C-9E6FEAD38E0C}"/>
    <dgm:cxn modelId="{2FD8259E-1EAF-440E-9E93-6A11E0FC3516}" type="presOf" srcId="{22085CB5-13BC-4E1E-A40C-9E6FEAD38E0C}" destId="{F0BB0696-3E3F-4422-BA57-8E168C1045A6}" srcOrd="0" destOrd="0" presId="urn:microsoft.com/office/officeart/2005/8/layout/vProcess5"/>
    <dgm:cxn modelId="{BF90AE9E-C071-4FC8-8FDF-B96E1D964B87}" type="presOf" srcId="{15A93D28-E209-4FEB-98F0-4BA2C392C8F7}" destId="{4A15B1D4-ED9C-4D5F-AB2A-5488D4F87D96}" srcOrd="1" destOrd="0" presId="urn:microsoft.com/office/officeart/2005/8/layout/vProcess5"/>
    <dgm:cxn modelId="{4E46BDE6-FC9F-4C2F-9034-AD3ABE621B5E}" type="presOf" srcId="{0BD3272E-F41B-4050-B99D-F8B6D1FB649F}" destId="{C8F74D75-DBF9-44B1-83C1-2C7CCEDBC6F9}" srcOrd="0" destOrd="0" presId="urn:microsoft.com/office/officeart/2005/8/layout/vProcess5"/>
    <dgm:cxn modelId="{9B324EF8-66E7-4145-99B2-E50EA5055EE6}" type="presOf" srcId="{15A93D28-E209-4FEB-98F0-4BA2C392C8F7}" destId="{DA1B149F-4363-4763-BB3F-BABC1CB5B521}" srcOrd="0" destOrd="0" presId="urn:microsoft.com/office/officeart/2005/8/layout/vProcess5"/>
    <dgm:cxn modelId="{1C64C62B-6142-477F-B5A9-1F526145FCD9}" type="presParOf" srcId="{AD19F74F-6A33-4544-A16C-CB6BFAC509ED}" destId="{8EBD110B-2499-434E-AF51-4C0E8C5EAFA5}" srcOrd="0" destOrd="0" presId="urn:microsoft.com/office/officeart/2005/8/layout/vProcess5"/>
    <dgm:cxn modelId="{38647274-D93A-4954-96E3-20AAB168A9DB}" type="presParOf" srcId="{AD19F74F-6A33-4544-A16C-CB6BFAC509ED}" destId="{C8F74D75-DBF9-44B1-83C1-2C7CCEDBC6F9}" srcOrd="1" destOrd="0" presId="urn:microsoft.com/office/officeart/2005/8/layout/vProcess5"/>
    <dgm:cxn modelId="{EA6C4651-0FB1-4693-A623-8E820DA992F4}" type="presParOf" srcId="{AD19F74F-6A33-4544-A16C-CB6BFAC509ED}" destId="{DA1B149F-4363-4763-BB3F-BABC1CB5B521}" srcOrd="2" destOrd="0" presId="urn:microsoft.com/office/officeart/2005/8/layout/vProcess5"/>
    <dgm:cxn modelId="{AE8A3BC3-1112-4FAF-B0F0-02CC2EE953C8}" type="presParOf" srcId="{AD19F74F-6A33-4544-A16C-CB6BFAC509ED}" destId="{F0BB0696-3E3F-4422-BA57-8E168C1045A6}" srcOrd="3" destOrd="0" presId="urn:microsoft.com/office/officeart/2005/8/layout/vProcess5"/>
    <dgm:cxn modelId="{15A563F5-3621-4BF6-B171-74F6565AD182}" type="presParOf" srcId="{AD19F74F-6A33-4544-A16C-CB6BFAC509ED}" destId="{B49B2CB6-5912-4A4C-A3E4-3EB3C99CE921}" srcOrd="4" destOrd="0" presId="urn:microsoft.com/office/officeart/2005/8/layout/vProcess5"/>
    <dgm:cxn modelId="{1B36755C-F8A7-402D-B9E8-6EC9BD668136}" type="presParOf" srcId="{AD19F74F-6A33-4544-A16C-CB6BFAC509ED}" destId="{4A15B1D4-ED9C-4D5F-AB2A-5488D4F87D9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35F0B1-28CB-4E31-9E64-D32AEE77358F}" type="doc">
      <dgm:prSet loTypeId="urn:microsoft.com/office/officeart/2018/2/layout/IconCircleList" loCatId="icon" qsTypeId="urn:microsoft.com/office/officeart/2005/8/quickstyle/simple1" qsCatId="simple" csTypeId="urn:microsoft.com/office/officeart/2018/5/colors/Iconchunking_coloredtext_accent2_2" csCatId="accent2" phldr="1"/>
      <dgm:spPr/>
      <dgm:t>
        <a:bodyPr/>
        <a:lstStyle/>
        <a:p>
          <a:endParaRPr lang="en-US"/>
        </a:p>
      </dgm:t>
    </dgm:pt>
    <dgm:pt modelId="{C63FE714-860F-475C-BA23-0F12B3E9B7DF}">
      <dgm:prSet/>
      <dgm:spPr/>
      <dgm:t>
        <a:bodyPr/>
        <a:lstStyle/>
        <a:p>
          <a:pPr>
            <a:lnSpc>
              <a:spcPct val="100000"/>
            </a:lnSpc>
          </a:pPr>
          <a:r>
            <a:rPr lang="en-GB" b="0" dirty="0">
              <a:solidFill>
                <a:schemeClr val="tx1"/>
              </a:solidFill>
              <a:latin typeface="+mn-lt"/>
            </a:rPr>
            <a:t>Palliative Care (PC) is about giving people with a terminal illness physical, emotional, and practical support (NCI, 2021; NHS, 2020).</a:t>
          </a:r>
          <a:endParaRPr lang="en-US" b="0" dirty="0">
            <a:solidFill>
              <a:schemeClr val="tx1"/>
            </a:solidFill>
            <a:latin typeface="+mn-lt"/>
          </a:endParaRPr>
        </a:p>
      </dgm:t>
    </dgm:pt>
    <dgm:pt modelId="{22CADC8B-5E33-465F-943A-FAEC45114747}" type="parTrans" cxnId="{D4D472B0-C63B-403E-B4DC-1ED8998E57EB}">
      <dgm:prSet/>
      <dgm:spPr/>
      <dgm:t>
        <a:bodyPr/>
        <a:lstStyle/>
        <a:p>
          <a:endParaRPr lang="en-US"/>
        </a:p>
      </dgm:t>
    </dgm:pt>
    <dgm:pt modelId="{8DEE0AD3-20CE-48B3-8E03-4F8501BDB157}" type="sibTrans" cxnId="{D4D472B0-C63B-403E-B4DC-1ED8998E57EB}">
      <dgm:prSet/>
      <dgm:spPr/>
      <dgm:t>
        <a:bodyPr/>
        <a:lstStyle/>
        <a:p>
          <a:pPr>
            <a:lnSpc>
              <a:spcPct val="100000"/>
            </a:lnSpc>
          </a:pPr>
          <a:endParaRPr lang="en-US"/>
        </a:p>
      </dgm:t>
    </dgm:pt>
    <dgm:pt modelId="{3FE94F22-1E22-4E4A-9FF1-61EC6D506A5B}">
      <dgm:prSet/>
      <dgm:spPr/>
      <dgm:t>
        <a:bodyPr/>
        <a:lstStyle/>
        <a:p>
          <a:pPr>
            <a:lnSpc>
              <a:spcPct val="100000"/>
            </a:lnSpc>
          </a:pPr>
          <a:endParaRPr lang="en-US" dirty="0">
            <a:latin typeface="Abadi" panose="020B0604020104020204" pitchFamily="34" charset="0"/>
          </a:endParaRPr>
        </a:p>
      </dgm:t>
    </dgm:pt>
    <dgm:pt modelId="{14B5C9D8-3BAF-423B-A603-EF0438B052D0}" type="parTrans" cxnId="{E24AE5BE-78A8-4349-B854-93BC9E5E00FF}">
      <dgm:prSet/>
      <dgm:spPr/>
      <dgm:t>
        <a:bodyPr/>
        <a:lstStyle/>
        <a:p>
          <a:endParaRPr lang="en-US"/>
        </a:p>
      </dgm:t>
    </dgm:pt>
    <dgm:pt modelId="{E0EF1B7C-D5B4-4CDD-B869-72D72B267693}" type="sibTrans" cxnId="{E24AE5BE-78A8-4349-B854-93BC9E5E00FF}">
      <dgm:prSet/>
      <dgm:spPr/>
      <dgm:t>
        <a:bodyPr/>
        <a:lstStyle/>
        <a:p>
          <a:pPr>
            <a:lnSpc>
              <a:spcPct val="100000"/>
            </a:lnSpc>
          </a:pPr>
          <a:endParaRPr lang="en-US"/>
        </a:p>
      </dgm:t>
    </dgm:pt>
    <dgm:pt modelId="{BD8BA323-A300-4C49-B9F0-316A9CE16F26}" type="pres">
      <dgm:prSet presAssocID="{BE35F0B1-28CB-4E31-9E64-D32AEE77358F}" presName="root" presStyleCnt="0">
        <dgm:presLayoutVars>
          <dgm:dir/>
          <dgm:resizeHandles val="exact"/>
        </dgm:presLayoutVars>
      </dgm:prSet>
      <dgm:spPr/>
    </dgm:pt>
    <dgm:pt modelId="{79C58E3C-B8F6-4A62-94BD-5B3EDDFB8DBB}" type="pres">
      <dgm:prSet presAssocID="{BE35F0B1-28CB-4E31-9E64-D32AEE77358F}" presName="container" presStyleCnt="0">
        <dgm:presLayoutVars>
          <dgm:dir/>
          <dgm:resizeHandles val="exact"/>
        </dgm:presLayoutVars>
      </dgm:prSet>
      <dgm:spPr/>
    </dgm:pt>
    <dgm:pt modelId="{8197A125-C413-4F96-BE44-D24F59B93338}" type="pres">
      <dgm:prSet presAssocID="{C63FE714-860F-475C-BA23-0F12B3E9B7DF}" presName="compNode" presStyleCnt="0"/>
      <dgm:spPr/>
    </dgm:pt>
    <dgm:pt modelId="{131F1388-561F-442D-A6ED-2B8B101E9443}" type="pres">
      <dgm:prSet presAssocID="{C63FE714-860F-475C-BA23-0F12B3E9B7DF}" presName="iconBgRect" presStyleLbl="bgShp" presStyleIdx="0" presStyleCnt="2"/>
      <dgm:spPr/>
    </dgm:pt>
    <dgm:pt modelId="{B35F3A27-A58F-4E72-A0BC-B251B48CBA87}" type="pres">
      <dgm:prSet presAssocID="{C63FE714-860F-475C-BA23-0F12B3E9B7D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BD6CC97E-A345-4B3C-8701-6687EBA20B5C}" type="pres">
      <dgm:prSet presAssocID="{C63FE714-860F-475C-BA23-0F12B3E9B7DF}" presName="spaceRect" presStyleCnt="0"/>
      <dgm:spPr/>
    </dgm:pt>
    <dgm:pt modelId="{73D7116C-0713-4997-9444-CEA22BF8E92C}" type="pres">
      <dgm:prSet presAssocID="{C63FE714-860F-475C-BA23-0F12B3E9B7DF}" presName="textRect" presStyleLbl="revTx" presStyleIdx="0" presStyleCnt="2">
        <dgm:presLayoutVars>
          <dgm:chMax val="1"/>
          <dgm:chPref val="1"/>
        </dgm:presLayoutVars>
      </dgm:prSet>
      <dgm:spPr/>
    </dgm:pt>
    <dgm:pt modelId="{B45D46BF-0386-4371-952E-A7AF54546036}" type="pres">
      <dgm:prSet presAssocID="{8DEE0AD3-20CE-48B3-8E03-4F8501BDB157}" presName="sibTrans" presStyleLbl="sibTrans2D1" presStyleIdx="0" presStyleCnt="0"/>
      <dgm:spPr/>
    </dgm:pt>
    <dgm:pt modelId="{9B1E1730-E7EF-4FB4-9A86-547003CC8368}" type="pres">
      <dgm:prSet presAssocID="{3FE94F22-1E22-4E4A-9FF1-61EC6D506A5B}" presName="compNode" presStyleCnt="0"/>
      <dgm:spPr/>
    </dgm:pt>
    <dgm:pt modelId="{F4B4AD58-3567-41B0-9DC8-18DA9DDD5029}" type="pres">
      <dgm:prSet presAssocID="{3FE94F22-1E22-4E4A-9FF1-61EC6D506A5B}" presName="iconBgRect" presStyleLbl="bgShp" presStyleIdx="1" presStyleCnt="2"/>
      <dgm:spPr/>
    </dgm:pt>
    <dgm:pt modelId="{EFA0FBBD-4C97-45E5-85D3-6B01C02F4DA7}" type="pres">
      <dgm:prSet presAssocID="{3FE94F22-1E22-4E4A-9FF1-61EC6D506A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62ADCE9F-0185-4217-9AE9-EB681C6A64A7}" type="pres">
      <dgm:prSet presAssocID="{3FE94F22-1E22-4E4A-9FF1-61EC6D506A5B}" presName="spaceRect" presStyleCnt="0"/>
      <dgm:spPr/>
    </dgm:pt>
    <dgm:pt modelId="{370BD999-F102-4DB2-AB6E-74081577A13A}" type="pres">
      <dgm:prSet presAssocID="{3FE94F22-1E22-4E4A-9FF1-61EC6D506A5B}" presName="textRect" presStyleLbl="revTx" presStyleIdx="1" presStyleCnt="2" custScaleX="110563" custScaleY="118381">
        <dgm:presLayoutVars>
          <dgm:chMax val="1"/>
          <dgm:chPref val="1"/>
        </dgm:presLayoutVars>
      </dgm:prSet>
      <dgm:spPr/>
    </dgm:pt>
  </dgm:ptLst>
  <dgm:cxnLst>
    <dgm:cxn modelId="{33B3CF8B-8B6A-417C-8BAB-A5F3AAB349AD}" type="presOf" srcId="{C63FE714-860F-475C-BA23-0F12B3E9B7DF}" destId="{73D7116C-0713-4997-9444-CEA22BF8E92C}" srcOrd="0" destOrd="0" presId="urn:microsoft.com/office/officeart/2018/2/layout/IconCircleList"/>
    <dgm:cxn modelId="{6CB5C6AA-E076-4B90-BC4F-D374C51832E9}" type="presOf" srcId="{BE35F0B1-28CB-4E31-9E64-D32AEE77358F}" destId="{BD8BA323-A300-4C49-B9F0-316A9CE16F26}" srcOrd="0" destOrd="0" presId="urn:microsoft.com/office/officeart/2018/2/layout/IconCircleList"/>
    <dgm:cxn modelId="{D4D472B0-C63B-403E-B4DC-1ED8998E57EB}" srcId="{BE35F0B1-28CB-4E31-9E64-D32AEE77358F}" destId="{C63FE714-860F-475C-BA23-0F12B3E9B7DF}" srcOrd="0" destOrd="0" parTransId="{22CADC8B-5E33-465F-943A-FAEC45114747}" sibTransId="{8DEE0AD3-20CE-48B3-8E03-4F8501BDB157}"/>
    <dgm:cxn modelId="{E24AE5BE-78A8-4349-B854-93BC9E5E00FF}" srcId="{BE35F0B1-28CB-4E31-9E64-D32AEE77358F}" destId="{3FE94F22-1E22-4E4A-9FF1-61EC6D506A5B}" srcOrd="1" destOrd="0" parTransId="{14B5C9D8-3BAF-423B-A603-EF0438B052D0}" sibTransId="{E0EF1B7C-D5B4-4CDD-B869-72D72B267693}"/>
    <dgm:cxn modelId="{8D9931F4-78DD-4C52-A514-5ADF7F16C5ED}" type="presOf" srcId="{3FE94F22-1E22-4E4A-9FF1-61EC6D506A5B}" destId="{370BD999-F102-4DB2-AB6E-74081577A13A}" srcOrd="0" destOrd="0" presId="urn:microsoft.com/office/officeart/2018/2/layout/IconCircleList"/>
    <dgm:cxn modelId="{D4ADC6FB-AED9-420B-B21E-C9E89FF07C10}" type="presOf" srcId="{8DEE0AD3-20CE-48B3-8E03-4F8501BDB157}" destId="{B45D46BF-0386-4371-952E-A7AF54546036}" srcOrd="0" destOrd="0" presId="urn:microsoft.com/office/officeart/2018/2/layout/IconCircleList"/>
    <dgm:cxn modelId="{D58C7E0A-97D8-4D13-84D2-662DD26A53B9}" type="presParOf" srcId="{BD8BA323-A300-4C49-B9F0-316A9CE16F26}" destId="{79C58E3C-B8F6-4A62-94BD-5B3EDDFB8DBB}" srcOrd="0" destOrd="0" presId="urn:microsoft.com/office/officeart/2018/2/layout/IconCircleList"/>
    <dgm:cxn modelId="{02A8001B-15C6-41A4-9BF2-A8B7F4562CF9}" type="presParOf" srcId="{79C58E3C-B8F6-4A62-94BD-5B3EDDFB8DBB}" destId="{8197A125-C413-4F96-BE44-D24F59B93338}" srcOrd="0" destOrd="0" presId="urn:microsoft.com/office/officeart/2018/2/layout/IconCircleList"/>
    <dgm:cxn modelId="{09C344B2-9560-4947-B845-220AA267D7EA}" type="presParOf" srcId="{8197A125-C413-4F96-BE44-D24F59B93338}" destId="{131F1388-561F-442D-A6ED-2B8B101E9443}" srcOrd="0" destOrd="0" presId="urn:microsoft.com/office/officeart/2018/2/layout/IconCircleList"/>
    <dgm:cxn modelId="{6CA51158-3EE1-4A09-9C1B-EAF015EA885A}" type="presParOf" srcId="{8197A125-C413-4F96-BE44-D24F59B93338}" destId="{B35F3A27-A58F-4E72-A0BC-B251B48CBA87}" srcOrd="1" destOrd="0" presId="urn:microsoft.com/office/officeart/2018/2/layout/IconCircleList"/>
    <dgm:cxn modelId="{F6C0BEEF-B62B-4BB9-9301-7BB3E99EF004}" type="presParOf" srcId="{8197A125-C413-4F96-BE44-D24F59B93338}" destId="{BD6CC97E-A345-4B3C-8701-6687EBA20B5C}" srcOrd="2" destOrd="0" presId="urn:microsoft.com/office/officeart/2018/2/layout/IconCircleList"/>
    <dgm:cxn modelId="{9F22D3F7-9D71-439F-A0A5-E760F79D077B}" type="presParOf" srcId="{8197A125-C413-4F96-BE44-D24F59B93338}" destId="{73D7116C-0713-4997-9444-CEA22BF8E92C}" srcOrd="3" destOrd="0" presId="urn:microsoft.com/office/officeart/2018/2/layout/IconCircleList"/>
    <dgm:cxn modelId="{522A720C-C949-42B8-A69B-5AB768E09DB1}" type="presParOf" srcId="{79C58E3C-B8F6-4A62-94BD-5B3EDDFB8DBB}" destId="{B45D46BF-0386-4371-952E-A7AF54546036}" srcOrd="1" destOrd="0" presId="urn:microsoft.com/office/officeart/2018/2/layout/IconCircleList"/>
    <dgm:cxn modelId="{226CED32-4245-4CC3-AA81-645F6F792403}" type="presParOf" srcId="{79C58E3C-B8F6-4A62-94BD-5B3EDDFB8DBB}" destId="{9B1E1730-E7EF-4FB4-9A86-547003CC8368}" srcOrd="2" destOrd="0" presId="urn:microsoft.com/office/officeart/2018/2/layout/IconCircleList"/>
    <dgm:cxn modelId="{85B419C4-A191-4155-BAA1-BEA0A52BF763}" type="presParOf" srcId="{9B1E1730-E7EF-4FB4-9A86-547003CC8368}" destId="{F4B4AD58-3567-41B0-9DC8-18DA9DDD5029}" srcOrd="0" destOrd="0" presId="urn:microsoft.com/office/officeart/2018/2/layout/IconCircleList"/>
    <dgm:cxn modelId="{B081AF10-4472-4924-87FA-A0423E7F6D71}" type="presParOf" srcId="{9B1E1730-E7EF-4FB4-9A86-547003CC8368}" destId="{EFA0FBBD-4C97-45E5-85D3-6B01C02F4DA7}" srcOrd="1" destOrd="0" presId="urn:microsoft.com/office/officeart/2018/2/layout/IconCircleList"/>
    <dgm:cxn modelId="{513147A7-D9F7-4970-94C8-3688ECAA5F96}" type="presParOf" srcId="{9B1E1730-E7EF-4FB4-9A86-547003CC8368}" destId="{62ADCE9F-0185-4217-9AE9-EB681C6A64A7}" srcOrd="2" destOrd="0" presId="urn:microsoft.com/office/officeart/2018/2/layout/IconCircleList"/>
    <dgm:cxn modelId="{3FA57510-B117-42D1-AF3A-161329F032A1}" type="presParOf" srcId="{9B1E1730-E7EF-4FB4-9A86-547003CC8368}" destId="{370BD999-F102-4DB2-AB6E-74081577A13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61E47-B431-4F4F-9D99-74CAB039ACD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366FA6A-6F8D-43DE-896D-F42035B582EF}">
      <dgm:prSet custT="1"/>
      <dgm:spPr/>
      <dgm:t>
        <a:bodyPr/>
        <a:lstStyle/>
        <a:p>
          <a:r>
            <a:rPr lang="en-GB" sz="1800" b="1">
              <a:solidFill>
                <a:schemeClr val="tx1"/>
              </a:solidFill>
              <a:latin typeface="Arial" panose="020B0604020202020204" pitchFamily="34" charset="0"/>
              <a:cs typeface="Arial" panose="020B0604020202020204" pitchFamily="34" charset="0"/>
            </a:rPr>
            <a:t>A small but rising number of nations have legalized euthanasia in severe circumstances under strict restrictions</a:t>
          </a:r>
          <a:endParaRPr lang="en-US" sz="1800">
            <a:solidFill>
              <a:schemeClr val="tx1"/>
            </a:solidFill>
            <a:latin typeface="Arial" panose="020B0604020202020204" pitchFamily="34" charset="0"/>
            <a:cs typeface="Arial" panose="020B0604020202020204" pitchFamily="34" charset="0"/>
          </a:endParaRPr>
        </a:p>
      </dgm:t>
    </dgm:pt>
    <dgm:pt modelId="{2F074DDC-F769-4022-AFE4-D4523B75E9D6}" type="parTrans" cxnId="{EF914FEC-59BC-4AB7-9923-F917A9BEA555}">
      <dgm:prSet/>
      <dgm:spPr/>
      <dgm:t>
        <a:bodyPr/>
        <a:lstStyle/>
        <a:p>
          <a:endParaRPr lang="en-US"/>
        </a:p>
      </dgm:t>
    </dgm:pt>
    <dgm:pt modelId="{BD011066-3169-4531-B759-0C7E30875647}" type="sibTrans" cxnId="{EF914FEC-59BC-4AB7-9923-F917A9BEA555}">
      <dgm:prSet/>
      <dgm:spPr/>
      <dgm:t>
        <a:bodyPr/>
        <a:lstStyle/>
        <a:p>
          <a:endParaRPr lang="en-US"/>
        </a:p>
      </dgm:t>
    </dgm:pt>
    <dgm:pt modelId="{D6513A51-4AF0-4D7F-A86E-FDB750C7A58D}">
      <dgm:prSet custT="1"/>
      <dgm:spPr/>
      <dgm:t>
        <a:bodyPr/>
        <a:lstStyle/>
        <a:p>
          <a:r>
            <a:rPr lang="en-GB" sz="1800" b="1">
              <a:solidFill>
                <a:schemeClr val="tx1"/>
              </a:solidFill>
              <a:latin typeface="Abadi" panose="020B0604020104020204" pitchFamily="34" charset="0"/>
            </a:rPr>
            <a:t>patients under the age of 18 require parental permission</a:t>
          </a:r>
          <a:endParaRPr lang="en-US" sz="1800">
            <a:solidFill>
              <a:schemeClr val="tx1"/>
            </a:solidFill>
            <a:latin typeface="Abadi" panose="020B0604020104020204" pitchFamily="34" charset="0"/>
          </a:endParaRPr>
        </a:p>
      </dgm:t>
    </dgm:pt>
    <dgm:pt modelId="{59AFB92C-D6BC-4462-BFE7-1A82FE595022}" type="parTrans" cxnId="{7CD06D82-37EF-46AA-83AC-3CD0A3FD203F}">
      <dgm:prSet/>
      <dgm:spPr/>
      <dgm:t>
        <a:bodyPr/>
        <a:lstStyle/>
        <a:p>
          <a:endParaRPr lang="en-US"/>
        </a:p>
      </dgm:t>
    </dgm:pt>
    <dgm:pt modelId="{2684D99E-0AD7-4F83-A502-B043807A71AE}" type="sibTrans" cxnId="{7CD06D82-37EF-46AA-83AC-3CD0A3FD203F}">
      <dgm:prSet/>
      <dgm:spPr/>
      <dgm:t>
        <a:bodyPr/>
        <a:lstStyle/>
        <a:p>
          <a:endParaRPr lang="en-US"/>
        </a:p>
      </dgm:t>
    </dgm:pt>
    <dgm:pt modelId="{90C711E7-4797-43D5-A7CD-0283411FDC96}">
      <dgm:prSet custT="1"/>
      <dgm:spPr/>
      <dgm:t>
        <a:bodyPr/>
        <a:lstStyle/>
        <a:p>
          <a:r>
            <a:rPr lang="en-GB" sz="1800" b="1">
              <a:solidFill>
                <a:schemeClr val="tx1"/>
              </a:solidFill>
              <a:latin typeface="Arial" panose="020B0604020202020204" pitchFamily="34" charset="0"/>
              <a:cs typeface="Arial" panose="020B0604020202020204" pitchFamily="34" charset="0"/>
            </a:rPr>
            <a:t>Australia, Colombia, New Zealand, Belgium, Luxembourg, Spain, Canada, and the Netherlands have all legalised euthanasia</a:t>
          </a:r>
          <a:r>
            <a:rPr lang="en-GB" sz="1800" b="1">
              <a:solidFill>
                <a:schemeClr val="tx1"/>
              </a:solidFill>
            </a:rPr>
            <a:t>.</a:t>
          </a:r>
          <a:endParaRPr lang="en-US" sz="1800">
            <a:solidFill>
              <a:schemeClr val="tx1"/>
            </a:solidFill>
          </a:endParaRPr>
        </a:p>
      </dgm:t>
    </dgm:pt>
    <dgm:pt modelId="{91410596-7B18-4B65-A65D-556A244A29DF}" type="parTrans" cxnId="{77077B3A-DAB0-458C-8DB2-7F1D9EB43BB5}">
      <dgm:prSet/>
      <dgm:spPr/>
      <dgm:t>
        <a:bodyPr/>
        <a:lstStyle/>
        <a:p>
          <a:endParaRPr lang="en-US"/>
        </a:p>
      </dgm:t>
    </dgm:pt>
    <dgm:pt modelId="{56E05542-905D-4962-BEB0-D1181777E3D9}" type="sibTrans" cxnId="{77077B3A-DAB0-458C-8DB2-7F1D9EB43BB5}">
      <dgm:prSet/>
      <dgm:spPr/>
      <dgm:t>
        <a:bodyPr/>
        <a:lstStyle/>
        <a:p>
          <a:endParaRPr lang="en-US"/>
        </a:p>
      </dgm:t>
    </dgm:pt>
    <dgm:pt modelId="{8D662E6A-449C-4FCB-B4AD-DB8EF3D6F34A}" type="pres">
      <dgm:prSet presAssocID="{2DF61E47-B431-4F4F-9D99-74CAB039ACD3}" presName="linear" presStyleCnt="0">
        <dgm:presLayoutVars>
          <dgm:animLvl val="lvl"/>
          <dgm:resizeHandles val="exact"/>
        </dgm:presLayoutVars>
      </dgm:prSet>
      <dgm:spPr/>
    </dgm:pt>
    <dgm:pt modelId="{18E61470-B254-4107-9E5C-5D55FFB1ACED}" type="pres">
      <dgm:prSet presAssocID="{4366FA6A-6F8D-43DE-896D-F42035B582EF}" presName="parentText" presStyleLbl="node1" presStyleIdx="0" presStyleCnt="3">
        <dgm:presLayoutVars>
          <dgm:chMax val="0"/>
          <dgm:bulletEnabled val="1"/>
        </dgm:presLayoutVars>
      </dgm:prSet>
      <dgm:spPr/>
    </dgm:pt>
    <dgm:pt modelId="{9F0F2772-5DD3-4BB2-856F-480E957E3470}" type="pres">
      <dgm:prSet presAssocID="{BD011066-3169-4531-B759-0C7E30875647}" presName="spacer" presStyleCnt="0"/>
      <dgm:spPr/>
    </dgm:pt>
    <dgm:pt modelId="{C2303137-007F-4B44-87E4-586EF0575519}" type="pres">
      <dgm:prSet presAssocID="{D6513A51-4AF0-4D7F-A86E-FDB750C7A58D}" presName="parentText" presStyleLbl="node1" presStyleIdx="1" presStyleCnt="3">
        <dgm:presLayoutVars>
          <dgm:chMax val="0"/>
          <dgm:bulletEnabled val="1"/>
        </dgm:presLayoutVars>
      </dgm:prSet>
      <dgm:spPr/>
    </dgm:pt>
    <dgm:pt modelId="{27DC6688-7916-4695-A941-FE4BDB217D54}" type="pres">
      <dgm:prSet presAssocID="{2684D99E-0AD7-4F83-A502-B043807A71AE}" presName="spacer" presStyleCnt="0"/>
      <dgm:spPr/>
    </dgm:pt>
    <dgm:pt modelId="{4E194E9D-16F8-4C53-BFA8-649626ED0537}" type="pres">
      <dgm:prSet presAssocID="{90C711E7-4797-43D5-A7CD-0283411FDC96}" presName="parentText" presStyleLbl="node1" presStyleIdx="2" presStyleCnt="3" custLinFactY="81900" custLinFactNeighborX="85866" custLinFactNeighborY="100000">
        <dgm:presLayoutVars>
          <dgm:chMax val="0"/>
          <dgm:bulletEnabled val="1"/>
        </dgm:presLayoutVars>
      </dgm:prSet>
      <dgm:spPr/>
    </dgm:pt>
  </dgm:ptLst>
  <dgm:cxnLst>
    <dgm:cxn modelId="{161ECC0B-8B1F-4073-BD90-31208B666A4B}" type="presOf" srcId="{2DF61E47-B431-4F4F-9D99-74CAB039ACD3}" destId="{8D662E6A-449C-4FCB-B4AD-DB8EF3D6F34A}" srcOrd="0" destOrd="0" presId="urn:microsoft.com/office/officeart/2005/8/layout/vList2"/>
    <dgm:cxn modelId="{5D5A232C-15D1-410B-A371-99848E930002}" type="presOf" srcId="{4366FA6A-6F8D-43DE-896D-F42035B582EF}" destId="{18E61470-B254-4107-9E5C-5D55FFB1ACED}" srcOrd="0" destOrd="0" presId="urn:microsoft.com/office/officeart/2005/8/layout/vList2"/>
    <dgm:cxn modelId="{77077B3A-DAB0-458C-8DB2-7F1D9EB43BB5}" srcId="{2DF61E47-B431-4F4F-9D99-74CAB039ACD3}" destId="{90C711E7-4797-43D5-A7CD-0283411FDC96}" srcOrd="2" destOrd="0" parTransId="{91410596-7B18-4B65-A65D-556A244A29DF}" sibTransId="{56E05542-905D-4962-BEB0-D1181777E3D9}"/>
    <dgm:cxn modelId="{AA6D096E-6B1D-4DFD-949C-CF5B7495F72A}" type="presOf" srcId="{D6513A51-4AF0-4D7F-A86E-FDB750C7A58D}" destId="{C2303137-007F-4B44-87E4-586EF0575519}" srcOrd="0" destOrd="0" presId="urn:microsoft.com/office/officeart/2005/8/layout/vList2"/>
    <dgm:cxn modelId="{7CD06D82-37EF-46AA-83AC-3CD0A3FD203F}" srcId="{2DF61E47-B431-4F4F-9D99-74CAB039ACD3}" destId="{D6513A51-4AF0-4D7F-A86E-FDB750C7A58D}" srcOrd="1" destOrd="0" parTransId="{59AFB92C-D6BC-4462-BFE7-1A82FE595022}" sibTransId="{2684D99E-0AD7-4F83-A502-B043807A71AE}"/>
    <dgm:cxn modelId="{E0D10FCB-B9A5-4106-B482-0F9D4E760D30}" type="presOf" srcId="{90C711E7-4797-43D5-A7CD-0283411FDC96}" destId="{4E194E9D-16F8-4C53-BFA8-649626ED0537}" srcOrd="0" destOrd="0" presId="urn:microsoft.com/office/officeart/2005/8/layout/vList2"/>
    <dgm:cxn modelId="{EF914FEC-59BC-4AB7-9923-F917A9BEA555}" srcId="{2DF61E47-B431-4F4F-9D99-74CAB039ACD3}" destId="{4366FA6A-6F8D-43DE-896D-F42035B582EF}" srcOrd="0" destOrd="0" parTransId="{2F074DDC-F769-4022-AFE4-D4523B75E9D6}" sibTransId="{BD011066-3169-4531-B759-0C7E30875647}"/>
    <dgm:cxn modelId="{60C04B80-090A-4046-8381-E634495EF655}" type="presParOf" srcId="{8D662E6A-449C-4FCB-B4AD-DB8EF3D6F34A}" destId="{18E61470-B254-4107-9E5C-5D55FFB1ACED}" srcOrd="0" destOrd="0" presId="urn:microsoft.com/office/officeart/2005/8/layout/vList2"/>
    <dgm:cxn modelId="{9FE22FC2-9F8F-4ADA-BAF6-92BCD2A683E5}" type="presParOf" srcId="{8D662E6A-449C-4FCB-B4AD-DB8EF3D6F34A}" destId="{9F0F2772-5DD3-4BB2-856F-480E957E3470}" srcOrd="1" destOrd="0" presId="urn:microsoft.com/office/officeart/2005/8/layout/vList2"/>
    <dgm:cxn modelId="{B906CAE8-315E-41D7-949C-71643E1F7888}" type="presParOf" srcId="{8D662E6A-449C-4FCB-B4AD-DB8EF3D6F34A}" destId="{C2303137-007F-4B44-87E4-586EF0575519}" srcOrd="2" destOrd="0" presId="urn:microsoft.com/office/officeart/2005/8/layout/vList2"/>
    <dgm:cxn modelId="{4D9A8739-0C0D-4BAF-9B60-38AE0DFA72ED}" type="presParOf" srcId="{8D662E6A-449C-4FCB-B4AD-DB8EF3D6F34A}" destId="{27DC6688-7916-4695-A941-FE4BDB217D54}" srcOrd="3" destOrd="0" presId="urn:microsoft.com/office/officeart/2005/8/layout/vList2"/>
    <dgm:cxn modelId="{F4AEC996-9A36-42A0-AC6E-1ABDD229E21A}" type="presParOf" srcId="{8D662E6A-449C-4FCB-B4AD-DB8EF3D6F34A}" destId="{4E194E9D-16F8-4C53-BFA8-649626ED053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F9CE40-6048-42C9-82CC-2526F530E077}"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C81BD3BE-606D-49A2-97F4-AD5F97D631D0}">
      <dgm:prSet custT="1"/>
      <dgm:spPr/>
      <dgm:t>
        <a:bodyPr/>
        <a:lstStyle/>
        <a:p>
          <a:r>
            <a:rPr lang="en-GB" sz="1800" b="1">
              <a:latin typeface="Abadi" panose="020B0604020104020204" pitchFamily="34" charset="0"/>
            </a:rPr>
            <a:t>“84% of the public support the choice of assisted dying for terminally ill adults” (Dignity in Dying,  2023), </a:t>
          </a:r>
          <a:endParaRPr lang="en-US" sz="1800" b="1">
            <a:latin typeface="Abadi" panose="020B0604020104020204" pitchFamily="34" charset="0"/>
          </a:endParaRPr>
        </a:p>
      </dgm:t>
    </dgm:pt>
    <dgm:pt modelId="{CE826403-ED5E-4309-87DB-D862F92D8ACE}" type="parTrans" cxnId="{C0801371-8D8D-42B9-BD17-603CA6B2EF7E}">
      <dgm:prSet/>
      <dgm:spPr/>
      <dgm:t>
        <a:bodyPr/>
        <a:lstStyle/>
        <a:p>
          <a:endParaRPr lang="en-US"/>
        </a:p>
      </dgm:t>
    </dgm:pt>
    <dgm:pt modelId="{8FDEE8CA-8555-4E6F-BD20-65CAFEE703C1}" type="sibTrans" cxnId="{C0801371-8D8D-42B9-BD17-603CA6B2EF7E}">
      <dgm:prSet/>
      <dgm:spPr/>
      <dgm:t>
        <a:bodyPr/>
        <a:lstStyle/>
        <a:p>
          <a:endParaRPr lang="en-US"/>
        </a:p>
      </dgm:t>
    </dgm:pt>
    <dgm:pt modelId="{331CBDA2-54DC-48BD-A87E-28310CC93167}">
      <dgm:prSet custT="1"/>
      <dgm:spPr/>
      <dgm:t>
        <a:bodyPr/>
        <a:lstStyle/>
        <a:p>
          <a:pPr algn="ctr"/>
          <a:r>
            <a:rPr lang="en-GB" sz="1800" dirty="0">
              <a:latin typeface="Abadi" panose="020B0604020104020204" pitchFamily="34" charset="0"/>
            </a:rPr>
            <a:t>Legalising </a:t>
          </a:r>
          <a:r>
            <a:rPr lang="en-GB" sz="1600" b="0" i="0" dirty="0">
              <a:solidFill>
                <a:schemeClr val="bg1"/>
              </a:solidFill>
              <a:effectLst/>
              <a:latin typeface="+mn-lt"/>
            </a:rPr>
            <a:t>euthanasia </a:t>
          </a:r>
          <a:r>
            <a:rPr lang="en-GB" sz="1600" dirty="0">
              <a:solidFill>
                <a:schemeClr val="bg1"/>
              </a:solidFill>
              <a:latin typeface="+mn-lt"/>
            </a:rPr>
            <a:t>raises</a:t>
          </a:r>
          <a:r>
            <a:rPr lang="en-GB" sz="1600" b="0" i="0" dirty="0">
              <a:solidFill>
                <a:schemeClr val="bg1"/>
              </a:solidFill>
              <a:effectLst/>
              <a:latin typeface="+mn-lt"/>
            </a:rPr>
            <a:t> concerns that the </a:t>
          </a:r>
          <a:r>
            <a:rPr lang="en-GB" sz="1600" dirty="0">
              <a:solidFill>
                <a:schemeClr val="bg1"/>
              </a:solidFill>
              <a:latin typeface="+mn-lt"/>
            </a:rPr>
            <a:t>gradual</a:t>
          </a:r>
          <a:r>
            <a:rPr lang="en-GB" sz="1600" b="0" i="0" dirty="0">
              <a:solidFill>
                <a:schemeClr val="bg1"/>
              </a:solidFill>
              <a:effectLst/>
              <a:latin typeface="+mn-lt"/>
            </a:rPr>
            <a:t> </a:t>
          </a:r>
          <a:r>
            <a:rPr lang="en-GB" sz="1600" dirty="0">
              <a:solidFill>
                <a:schemeClr val="bg1"/>
              </a:solidFill>
              <a:latin typeface="+mn-lt"/>
            </a:rPr>
            <a:t>decline</a:t>
          </a:r>
          <a:r>
            <a:rPr lang="en-GB" sz="1600" b="0" i="0" dirty="0">
              <a:solidFill>
                <a:schemeClr val="bg1"/>
              </a:solidFill>
              <a:effectLst/>
              <a:latin typeface="+mn-lt"/>
            </a:rPr>
            <a:t> </a:t>
          </a:r>
          <a:r>
            <a:rPr lang="en-GB" sz="1600" dirty="0">
              <a:solidFill>
                <a:schemeClr val="bg1"/>
              </a:solidFill>
              <a:latin typeface="+mn-lt"/>
            </a:rPr>
            <a:t>in</a:t>
          </a:r>
          <a:r>
            <a:rPr lang="en-GB" sz="1600" b="0" i="0" dirty="0">
              <a:solidFill>
                <a:schemeClr val="bg1"/>
              </a:solidFill>
              <a:effectLst/>
              <a:latin typeface="+mn-lt"/>
            </a:rPr>
            <a:t> the value of human life </a:t>
          </a:r>
          <a:r>
            <a:rPr lang="en-GB" sz="1600" dirty="0">
              <a:solidFill>
                <a:schemeClr val="bg1"/>
              </a:solidFill>
              <a:latin typeface="+mn-lt"/>
            </a:rPr>
            <a:t>may</a:t>
          </a:r>
          <a:r>
            <a:rPr lang="en-GB" sz="1600" b="0" i="0" dirty="0">
              <a:solidFill>
                <a:schemeClr val="bg1"/>
              </a:solidFill>
              <a:effectLst/>
              <a:latin typeface="+mn-lt"/>
            </a:rPr>
            <a:t> </a:t>
          </a:r>
          <a:r>
            <a:rPr lang="en-GB" sz="1600" dirty="0">
              <a:solidFill>
                <a:schemeClr val="bg1"/>
              </a:solidFill>
              <a:latin typeface="+mn-lt"/>
            </a:rPr>
            <a:t>lead</a:t>
          </a:r>
          <a:r>
            <a:rPr lang="en-GB" sz="1600" b="0" i="0" dirty="0">
              <a:solidFill>
                <a:schemeClr val="bg1"/>
              </a:solidFill>
              <a:effectLst/>
              <a:latin typeface="+mn-lt"/>
            </a:rPr>
            <a:t> </a:t>
          </a:r>
          <a:r>
            <a:rPr lang="en-GB" sz="1600" dirty="0">
              <a:solidFill>
                <a:schemeClr val="bg1"/>
              </a:solidFill>
              <a:latin typeface="+mn-lt"/>
            </a:rPr>
            <a:t>to</a:t>
          </a:r>
          <a:r>
            <a:rPr lang="en-GB" sz="1600" b="0" i="0" dirty="0">
              <a:solidFill>
                <a:schemeClr val="bg1"/>
              </a:solidFill>
              <a:effectLst/>
              <a:latin typeface="+mn-lt"/>
            </a:rPr>
            <a:t> </a:t>
          </a:r>
          <a:r>
            <a:rPr lang="en-GB" sz="1600" dirty="0">
              <a:solidFill>
                <a:schemeClr val="bg1"/>
              </a:solidFill>
              <a:latin typeface="+mn-lt"/>
            </a:rPr>
            <a:t>unforeseen</a:t>
          </a:r>
          <a:r>
            <a:rPr lang="en-GB" sz="1600" b="0" i="0" dirty="0">
              <a:solidFill>
                <a:schemeClr val="bg1"/>
              </a:solidFill>
              <a:effectLst/>
              <a:latin typeface="+mn-lt"/>
            </a:rPr>
            <a:t> </a:t>
          </a:r>
          <a:r>
            <a:rPr lang="en-GB" sz="1600" dirty="0">
              <a:solidFill>
                <a:schemeClr val="bg1"/>
              </a:solidFill>
              <a:latin typeface="+mn-lt"/>
            </a:rPr>
            <a:t>consequences</a:t>
          </a:r>
          <a:r>
            <a:rPr lang="en-GB" sz="1600" b="0" i="0" dirty="0">
              <a:solidFill>
                <a:schemeClr val="bg1"/>
              </a:solidFill>
              <a:effectLst/>
              <a:latin typeface="+mn-lt"/>
            </a:rPr>
            <a:t> </a:t>
          </a:r>
          <a:r>
            <a:rPr lang="en-GB" sz="1600" dirty="0">
              <a:solidFill>
                <a:schemeClr val="bg1"/>
              </a:solidFill>
              <a:latin typeface="+mn-lt"/>
            </a:rPr>
            <a:t>for</a:t>
          </a:r>
          <a:r>
            <a:rPr lang="en-GB" sz="1600" b="0" i="0" dirty="0">
              <a:solidFill>
                <a:schemeClr val="bg1"/>
              </a:solidFill>
              <a:effectLst/>
              <a:latin typeface="+mn-lt"/>
            </a:rPr>
            <a:t> society (NHS, </a:t>
          </a:r>
          <a:r>
            <a:rPr lang="en-GB" sz="1600" dirty="0">
              <a:solidFill>
                <a:schemeClr val="bg1"/>
              </a:solidFill>
              <a:latin typeface="+mn-lt"/>
            </a:rPr>
            <a:t>2022).</a:t>
          </a:r>
          <a:endParaRPr lang="en-US" sz="1600" dirty="0">
            <a:solidFill>
              <a:schemeClr val="bg1"/>
            </a:solidFill>
            <a:latin typeface="+mn-lt"/>
          </a:endParaRPr>
        </a:p>
      </dgm:t>
    </dgm:pt>
    <dgm:pt modelId="{6AAE0A53-9786-47A3-ADCA-2DF434049758}" type="sibTrans" cxnId="{952B28C5-32AE-4527-BEE5-73F7001E0D1D}">
      <dgm:prSet/>
      <dgm:spPr/>
      <dgm:t>
        <a:bodyPr/>
        <a:lstStyle/>
        <a:p>
          <a:endParaRPr lang="en-US"/>
        </a:p>
      </dgm:t>
    </dgm:pt>
    <dgm:pt modelId="{E23D57AF-67A8-467F-805D-81AD1E3D9EB1}" type="parTrans" cxnId="{952B28C5-32AE-4527-BEE5-73F7001E0D1D}">
      <dgm:prSet/>
      <dgm:spPr/>
      <dgm:t>
        <a:bodyPr/>
        <a:lstStyle/>
        <a:p>
          <a:endParaRPr lang="en-US"/>
        </a:p>
      </dgm:t>
    </dgm:pt>
    <dgm:pt modelId="{70940C14-258E-4F38-BEDB-CBA79CDCE0B3}" type="pres">
      <dgm:prSet presAssocID="{08F9CE40-6048-42C9-82CC-2526F530E077}" presName="diagram" presStyleCnt="0">
        <dgm:presLayoutVars>
          <dgm:dir/>
          <dgm:resizeHandles val="exact"/>
        </dgm:presLayoutVars>
      </dgm:prSet>
      <dgm:spPr/>
    </dgm:pt>
    <dgm:pt modelId="{CC452897-77B5-434B-BA82-EA4363ED3614}" type="pres">
      <dgm:prSet presAssocID="{C81BD3BE-606D-49A2-97F4-AD5F97D631D0}" presName="arrow" presStyleLbl="node1" presStyleIdx="0" presStyleCnt="2">
        <dgm:presLayoutVars>
          <dgm:bulletEnabled val="1"/>
        </dgm:presLayoutVars>
      </dgm:prSet>
      <dgm:spPr/>
    </dgm:pt>
    <dgm:pt modelId="{ED8A62FB-CE94-4DFB-9F3D-74F30841E704}" type="pres">
      <dgm:prSet presAssocID="{331CBDA2-54DC-48BD-A87E-28310CC93167}" presName="arrow" presStyleLbl="node1" presStyleIdx="1" presStyleCnt="2" custScaleY="116949" custRadScaleRad="121340" custRadScaleInc="0">
        <dgm:presLayoutVars>
          <dgm:bulletEnabled val="1"/>
        </dgm:presLayoutVars>
      </dgm:prSet>
      <dgm:spPr/>
    </dgm:pt>
  </dgm:ptLst>
  <dgm:cxnLst>
    <dgm:cxn modelId="{274E2511-489F-4291-8842-682DB2B8438B}" type="presOf" srcId="{331CBDA2-54DC-48BD-A87E-28310CC93167}" destId="{ED8A62FB-CE94-4DFB-9F3D-74F30841E704}" srcOrd="0" destOrd="0" presId="urn:microsoft.com/office/officeart/2005/8/layout/arrow5"/>
    <dgm:cxn modelId="{C0801371-8D8D-42B9-BD17-603CA6B2EF7E}" srcId="{08F9CE40-6048-42C9-82CC-2526F530E077}" destId="{C81BD3BE-606D-49A2-97F4-AD5F97D631D0}" srcOrd="0" destOrd="0" parTransId="{CE826403-ED5E-4309-87DB-D862F92D8ACE}" sibTransId="{8FDEE8CA-8555-4E6F-BD20-65CAFEE703C1}"/>
    <dgm:cxn modelId="{71FF4E87-3462-4943-83EC-D43380509259}" type="presOf" srcId="{08F9CE40-6048-42C9-82CC-2526F530E077}" destId="{70940C14-258E-4F38-BEDB-CBA79CDCE0B3}" srcOrd="0" destOrd="0" presId="urn:microsoft.com/office/officeart/2005/8/layout/arrow5"/>
    <dgm:cxn modelId="{952B28C5-32AE-4527-BEE5-73F7001E0D1D}" srcId="{08F9CE40-6048-42C9-82CC-2526F530E077}" destId="{331CBDA2-54DC-48BD-A87E-28310CC93167}" srcOrd="1" destOrd="0" parTransId="{E23D57AF-67A8-467F-805D-81AD1E3D9EB1}" sibTransId="{6AAE0A53-9786-47A3-ADCA-2DF434049758}"/>
    <dgm:cxn modelId="{0FF5B4F8-5D6E-46CA-9F6E-97F6B0EB2E1F}" type="presOf" srcId="{C81BD3BE-606D-49A2-97F4-AD5F97D631D0}" destId="{CC452897-77B5-434B-BA82-EA4363ED3614}" srcOrd="0" destOrd="0" presId="urn:microsoft.com/office/officeart/2005/8/layout/arrow5"/>
    <dgm:cxn modelId="{988DB1F7-22F6-4956-ADB5-7D800E32AFC7}" type="presParOf" srcId="{70940C14-258E-4F38-BEDB-CBA79CDCE0B3}" destId="{CC452897-77B5-434B-BA82-EA4363ED3614}" srcOrd="0" destOrd="0" presId="urn:microsoft.com/office/officeart/2005/8/layout/arrow5"/>
    <dgm:cxn modelId="{91EA1C6A-7858-4C67-BBFB-B0A254D0B959}" type="presParOf" srcId="{70940C14-258E-4F38-BEDB-CBA79CDCE0B3}" destId="{ED8A62FB-CE94-4DFB-9F3D-74F30841E704}"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F74D75-DBF9-44B1-83C1-2C7CCEDBC6F9}">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badi" panose="020B0604020104020204" pitchFamily="34" charset="0"/>
            </a:rPr>
            <a:t>“social workers, physiotherapists/ occupational therapists, hospital doctors and nurses, GP, community nurses, hospice professionals, and counsellors may all be engaged.”</a:t>
          </a:r>
          <a:endParaRPr lang="en-US" sz="1800" kern="1200" dirty="0">
            <a:solidFill>
              <a:schemeClr val="tx1"/>
            </a:solidFill>
            <a:latin typeface="Abadi" panose="020B0604020104020204" pitchFamily="34" charset="0"/>
          </a:endParaRPr>
        </a:p>
      </dsp:txBody>
      <dsp:txXfrm>
        <a:off x="53952" y="53952"/>
        <a:ext cx="6271493" cy="1734162"/>
      </dsp:txXfrm>
    </dsp:sp>
    <dsp:sp modelId="{DA1B149F-4363-4763-BB3F-BABC1CB5B521}">
      <dsp:nvSpPr>
        <dsp:cNvPr id="0" name=""/>
        <dsp:cNvSpPr/>
      </dsp:nvSpPr>
      <dsp:spPr>
        <a:xfrm>
          <a:off x="1442719" y="2247528"/>
          <a:ext cx="8175413" cy="18420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badi" panose="020B0604020104020204" pitchFamily="34" charset="0"/>
            </a:rPr>
            <a:t>Depending on one’s requirements and preferences – it is provided in hospice/hospital, community or patients home.</a:t>
          </a:r>
          <a:endParaRPr lang="en-US" sz="1800" b="1" kern="1200">
            <a:solidFill>
              <a:schemeClr val="tx1"/>
            </a:solidFill>
            <a:latin typeface="Abadi" panose="020B0604020104020204" pitchFamily="34" charset="0"/>
          </a:endParaRPr>
        </a:p>
      </dsp:txBody>
      <dsp:txXfrm>
        <a:off x="1496671" y="2301480"/>
        <a:ext cx="5427445" cy="1734162"/>
      </dsp:txXfrm>
    </dsp:sp>
    <dsp:sp modelId="{F0BB0696-3E3F-4422-BA57-8E168C1045A6}">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F1388-561F-442D-A6ED-2B8B101E9443}">
      <dsp:nvSpPr>
        <dsp:cNvPr id="0" name=""/>
        <dsp:cNvSpPr/>
      </dsp:nvSpPr>
      <dsp:spPr>
        <a:xfrm>
          <a:off x="232449" y="1450677"/>
          <a:ext cx="1192127" cy="119212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F3A27-A58F-4E72-A0BC-B251B48CBA87}">
      <dsp:nvSpPr>
        <dsp:cNvPr id="0" name=""/>
        <dsp:cNvSpPr/>
      </dsp:nvSpPr>
      <dsp:spPr>
        <a:xfrm>
          <a:off x="482795" y="1701023"/>
          <a:ext cx="691434" cy="69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D7116C-0713-4997-9444-CEA22BF8E92C}">
      <dsp:nvSpPr>
        <dsp:cNvPr id="0" name=""/>
        <dsp:cNvSpPr/>
      </dsp:nvSpPr>
      <dsp:spPr>
        <a:xfrm>
          <a:off x="1680033" y="1450677"/>
          <a:ext cx="2810015" cy="1192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0" kern="1200" dirty="0">
              <a:solidFill>
                <a:schemeClr val="tx1"/>
              </a:solidFill>
              <a:latin typeface="+mn-lt"/>
            </a:rPr>
            <a:t>Palliative Care (PC) is about giving people with a terminal illness physical, emotional, and practical support (NCI, 2021; NHS, 2020).</a:t>
          </a:r>
          <a:endParaRPr lang="en-US" sz="1600" b="0" kern="1200" dirty="0">
            <a:solidFill>
              <a:schemeClr val="tx1"/>
            </a:solidFill>
            <a:latin typeface="+mn-lt"/>
          </a:endParaRPr>
        </a:p>
      </dsp:txBody>
      <dsp:txXfrm>
        <a:off x="1680033" y="1450677"/>
        <a:ext cx="2810015" cy="1192127"/>
      </dsp:txXfrm>
    </dsp:sp>
    <dsp:sp modelId="{F4B4AD58-3567-41B0-9DC8-18DA9DDD5029}">
      <dsp:nvSpPr>
        <dsp:cNvPr id="0" name=""/>
        <dsp:cNvSpPr/>
      </dsp:nvSpPr>
      <dsp:spPr>
        <a:xfrm>
          <a:off x="4979672" y="1450677"/>
          <a:ext cx="1192127" cy="119212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0FBBD-4C97-45E5-85D3-6B01C02F4DA7}">
      <dsp:nvSpPr>
        <dsp:cNvPr id="0" name=""/>
        <dsp:cNvSpPr/>
      </dsp:nvSpPr>
      <dsp:spPr>
        <a:xfrm>
          <a:off x="5230019" y="1701023"/>
          <a:ext cx="691434" cy="69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0BD999-F102-4DB2-AB6E-74081577A13A}">
      <dsp:nvSpPr>
        <dsp:cNvPr id="0" name=""/>
        <dsp:cNvSpPr/>
      </dsp:nvSpPr>
      <dsp:spPr>
        <a:xfrm>
          <a:off x="6278845" y="1341114"/>
          <a:ext cx="3106837" cy="1411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endParaRPr lang="en-US" sz="1600" kern="1200" dirty="0">
            <a:latin typeface="Abadi" panose="020B0604020104020204" pitchFamily="34" charset="0"/>
          </a:endParaRPr>
        </a:p>
      </dsp:txBody>
      <dsp:txXfrm>
        <a:off x="6278845" y="1341114"/>
        <a:ext cx="3106837" cy="14112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61470-B254-4107-9E5C-5D55FFB1ACED}">
      <dsp:nvSpPr>
        <dsp:cNvPr id="0" name=""/>
        <dsp:cNvSpPr/>
      </dsp:nvSpPr>
      <dsp:spPr>
        <a:xfrm>
          <a:off x="0" y="477390"/>
          <a:ext cx="6628804" cy="1216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rial" panose="020B0604020202020204" pitchFamily="34" charset="0"/>
              <a:cs typeface="Arial" panose="020B0604020202020204" pitchFamily="34" charset="0"/>
            </a:rPr>
            <a:t>A small but rising number of nations have legalized euthanasia in severe circumstances under strict restrictions</a:t>
          </a:r>
          <a:endParaRPr lang="en-US" sz="1800" kern="1200">
            <a:solidFill>
              <a:schemeClr val="tx1"/>
            </a:solidFill>
            <a:latin typeface="Arial" panose="020B0604020202020204" pitchFamily="34" charset="0"/>
            <a:cs typeface="Arial" panose="020B0604020202020204" pitchFamily="34" charset="0"/>
          </a:endParaRPr>
        </a:p>
      </dsp:txBody>
      <dsp:txXfrm>
        <a:off x="59399" y="536789"/>
        <a:ext cx="6510006" cy="1098002"/>
      </dsp:txXfrm>
    </dsp:sp>
    <dsp:sp modelId="{C2303137-007F-4B44-87E4-586EF0575519}">
      <dsp:nvSpPr>
        <dsp:cNvPr id="0" name=""/>
        <dsp:cNvSpPr/>
      </dsp:nvSpPr>
      <dsp:spPr>
        <a:xfrm>
          <a:off x="0" y="1881390"/>
          <a:ext cx="6628804" cy="12168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badi" panose="020B0604020104020204" pitchFamily="34" charset="0"/>
            </a:rPr>
            <a:t>patients under the age of 18 require parental permission</a:t>
          </a:r>
          <a:endParaRPr lang="en-US" sz="1800" kern="1200">
            <a:solidFill>
              <a:schemeClr val="tx1"/>
            </a:solidFill>
            <a:latin typeface="Abadi" panose="020B0604020104020204" pitchFamily="34" charset="0"/>
          </a:endParaRPr>
        </a:p>
      </dsp:txBody>
      <dsp:txXfrm>
        <a:off x="59399" y="1940789"/>
        <a:ext cx="6510006" cy="1098002"/>
      </dsp:txXfrm>
    </dsp:sp>
    <dsp:sp modelId="{4E194E9D-16F8-4C53-BFA8-649626ED0537}">
      <dsp:nvSpPr>
        <dsp:cNvPr id="0" name=""/>
        <dsp:cNvSpPr/>
      </dsp:nvSpPr>
      <dsp:spPr>
        <a:xfrm>
          <a:off x="0" y="3762780"/>
          <a:ext cx="6628804" cy="1216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rial" panose="020B0604020202020204" pitchFamily="34" charset="0"/>
              <a:cs typeface="Arial" panose="020B0604020202020204" pitchFamily="34" charset="0"/>
            </a:rPr>
            <a:t>Australia, Colombia, New Zealand, Belgium, Luxembourg, Spain, Canada, and the Netherlands have all legalised euthanasia</a:t>
          </a:r>
          <a:r>
            <a:rPr lang="en-GB" sz="1800" b="1" kern="1200">
              <a:solidFill>
                <a:schemeClr val="tx1"/>
              </a:solidFill>
            </a:rPr>
            <a:t>.</a:t>
          </a:r>
          <a:endParaRPr lang="en-US" sz="1800" kern="1200">
            <a:solidFill>
              <a:schemeClr val="tx1"/>
            </a:solidFill>
          </a:endParaRPr>
        </a:p>
      </dsp:txBody>
      <dsp:txXfrm>
        <a:off x="59399" y="3822179"/>
        <a:ext cx="6510006"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52897-77B5-434B-BA82-EA4363ED3614}">
      <dsp:nvSpPr>
        <dsp:cNvPr id="0" name=""/>
        <dsp:cNvSpPr/>
      </dsp:nvSpPr>
      <dsp:spPr>
        <a:xfrm rot="16200000">
          <a:off x="1526" y="572782"/>
          <a:ext cx="3285202" cy="3285202"/>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latin typeface="Abadi" panose="020B0604020104020204" pitchFamily="34" charset="0"/>
            </a:rPr>
            <a:t>“84% of the public support the choice of assisted dying for terminally ill adults” (Dignity in Dying,  2023), </a:t>
          </a:r>
          <a:endParaRPr lang="en-US" sz="1800" b="1" kern="1200">
            <a:latin typeface="Abadi" panose="020B0604020104020204" pitchFamily="34" charset="0"/>
          </a:endParaRPr>
        </a:p>
      </dsp:txBody>
      <dsp:txXfrm rot="5400000">
        <a:off x="1527" y="1394082"/>
        <a:ext cx="2710292" cy="1642601"/>
      </dsp:txXfrm>
    </dsp:sp>
    <dsp:sp modelId="{ED8A62FB-CE94-4DFB-9F3D-74F30841E704}">
      <dsp:nvSpPr>
        <dsp:cNvPr id="0" name=""/>
        <dsp:cNvSpPr/>
      </dsp:nvSpPr>
      <dsp:spPr>
        <a:xfrm rot="5400000">
          <a:off x="3502468" y="294378"/>
          <a:ext cx="3285202" cy="384201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badi" panose="020B0604020104020204" pitchFamily="34" charset="0"/>
            </a:rPr>
            <a:t>Legalising </a:t>
          </a:r>
          <a:r>
            <a:rPr lang="en-GB" sz="1600" b="0" i="0" kern="1200" dirty="0">
              <a:solidFill>
                <a:schemeClr val="bg1"/>
              </a:solidFill>
              <a:effectLst/>
              <a:latin typeface="+mn-lt"/>
            </a:rPr>
            <a:t>euthanasia </a:t>
          </a:r>
          <a:r>
            <a:rPr lang="en-GB" sz="1600" kern="1200" dirty="0">
              <a:solidFill>
                <a:schemeClr val="bg1"/>
              </a:solidFill>
              <a:latin typeface="+mn-lt"/>
            </a:rPr>
            <a:t>raises</a:t>
          </a:r>
          <a:r>
            <a:rPr lang="en-GB" sz="1600" b="0" i="0" kern="1200" dirty="0">
              <a:solidFill>
                <a:schemeClr val="bg1"/>
              </a:solidFill>
              <a:effectLst/>
              <a:latin typeface="+mn-lt"/>
            </a:rPr>
            <a:t> concerns that the </a:t>
          </a:r>
          <a:r>
            <a:rPr lang="en-GB" sz="1600" kern="1200" dirty="0">
              <a:solidFill>
                <a:schemeClr val="bg1"/>
              </a:solidFill>
              <a:latin typeface="+mn-lt"/>
            </a:rPr>
            <a:t>gradual</a:t>
          </a:r>
          <a:r>
            <a:rPr lang="en-GB" sz="1600" b="0" i="0" kern="1200" dirty="0">
              <a:solidFill>
                <a:schemeClr val="bg1"/>
              </a:solidFill>
              <a:effectLst/>
              <a:latin typeface="+mn-lt"/>
            </a:rPr>
            <a:t> </a:t>
          </a:r>
          <a:r>
            <a:rPr lang="en-GB" sz="1600" kern="1200" dirty="0">
              <a:solidFill>
                <a:schemeClr val="bg1"/>
              </a:solidFill>
              <a:latin typeface="+mn-lt"/>
            </a:rPr>
            <a:t>decline</a:t>
          </a:r>
          <a:r>
            <a:rPr lang="en-GB" sz="1600" b="0" i="0" kern="1200" dirty="0">
              <a:solidFill>
                <a:schemeClr val="bg1"/>
              </a:solidFill>
              <a:effectLst/>
              <a:latin typeface="+mn-lt"/>
            </a:rPr>
            <a:t> </a:t>
          </a:r>
          <a:r>
            <a:rPr lang="en-GB" sz="1600" kern="1200" dirty="0">
              <a:solidFill>
                <a:schemeClr val="bg1"/>
              </a:solidFill>
              <a:latin typeface="+mn-lt"/>
            </a:rPr>
            <a:t>in</a:t>
          </a:r>
          <a:r>
            <a:rPr lang="en-GB" sz="1600" b="0" i="0" kern="1200" dirty="0">
              <a:solidFill>
                <a:schemeClr val="bg1"/>
              </a:solidFill>
              <a:effectLst/>
              <a:latin typeface="+mn-lt"/>
            </a:rPr>
            <a:t> the value of human life </a:t>
          </a:r>
          <a:r>
            <a:rPr lang="en-GB" sz="1600" kern="1200" dirty="0">
              <a:solidFill>
                <a:schemeClr val="bg1"/>
              </a:solidFill>
              <a:latin typeface="+mn-lt"/>
            </a:rPr>
            <a:t>may</a:t>
          </a:r>
          <a:r>
            <a:rPr lang="en-GB" sz="1600" b="0" i="0" kern="1200" dirty="0">
              <a:solidFill>
                <a:schemeClr val="bg1"/>
              </a:solidFill>
              <a:effectLst/>
              <a:latin typeface="+mn-lt"/>
            </a:rPr>
            <a:t> </a:t>
          </a:r>
          <a:r>
            <a:rPr lang="en-GB" sz="1600" kern="1200" dirty="0">
              <a:solidFill>
                <a:schemeClr val="bg1"/>
              </a:solidFill>
              <a:latin typeface="+mn-lt"/>
            </a:rPr>
            <a:t>lead</a:t>
          </a:r>
          <a:r>
            <a:rPr lang="en-GB" sz="1600" b="0" i="0" kern="1200" dirty="0">
              <a:solidFill>
                <a:schemeClr val="bg1"/>
              </a:solidFill>
              <a:effectLst/>
              <a:latin typeface="+mn-lt"/>
            </a:rPr>
            <a:t> </a:t>
          </a:r>
          <a:r>
            <a:rPr lang="en-GB" sz="1600" kern="1200" dirty="0">
              <a:solidFill>
                <a:schemeClr val="bg1"/>
              </a:solidFill>
              <a:latin typeface="+mn-lt"/>
            </a:rPr>
            <a:t>to</a:t>
          </a:r>
          <a:r>
            <a:rPr lang="en-GB" sz="1600" b="0" i="0" kern="1200" dirty="0">
              <a:solidFill>
                <a:schemeClr val="bg1"/>
              </a:solidFill>
              <a:effectLst/>
              <a:latin typeface="+mn-lt"/>
            </a:rPr>
            <a:t> </a:t>
          </a:r>
          <a:r>
            <a:rPr lang="en-GB" sz="1600" kern="1200" dirty="0">
              <a:solidFill>
                <a:schemeClr val="bg1"/>
              </a:solidFill>
              <a:latin typeface="+mn-lt"/>
            </a:rPr>
            <a:t>unforeseen</a:t>
          </a:r>
          <a:r>
            <a:rPr lang="en-GB" sz="1600" b="0" i="0" kern="1200" dirty="0">
              <a:solidFill>
                <a:schemeClr val="bg1"/>
              </a:solidFill>
              <a:effectLst/>
              <a:latin typeface="+mn-lt"/>
            </a:rPr>
            <a:t> </a:t>
          </a:r>
          <a:r>
            <a:rPr lang="en-GB" sz="1600" kern="1200" dirty="0">
              <a:solidFill>
                <a:schemeClr val="bg1"/>
              </a:solidFill>
              <a:latin typeface="+mn-lt"/>
            </a:rPr>
            <a:t>consequences</a:t>
          </a:r>
          <a:r>
            <a:rPr lang="en-GB" sz="1600" b="0" i="0" kern="1200" dirty="0">
              <a:solidFill>
                <a:schemeClr val="bg1"/>
              </a:solidFill>
              <a:effectLst/>
              <a:latin typeface="+mn-lt"/>
            </a:rPr>
            <a:t> </a:t>
          </a:r>
          <a:r>
            <a:rPr lang="en-GB" sz="1600" kern="1200" dirty="0">
              <a:solidFill>
                <a:schemeClr val="bg1"/>
              </a:solidFill>
              <a:latin typeface="+mn-lt"/>
            </a:rPr>
            <a:t>for</a:t>
          </a:r>
          <a:r>
            <a:rPr lang="en-GB" sz="1600" b="0" i="0" kern="1200" dirty="0">
              <a:solidFill>
                <a:schemeClr val="bg1"/>
              </a:solidFill>
              <a:effectLst/>
              <a:latin typeface="+mn-lt"/>
            </a:rPr>
            <a:t> society (NHS, </a:t>
          </a:r>
          <a:r>
            <a:rPr lang="en-GB" sz="1600" kern="1200" dirty="0">
              <a:solidFill>
                <a:schemeClr val="bg1"/>
              </a:solidFill>
              <a:latin typeface="+mn-lt"/>
            </a:rPr>
            <a:t>2022).</a:t>
          </a:r>
          <a:endParaRPr lang="en-US" sz="1600" kern="1200" dirty="0">
            <a:solidFill>
              <a:schemeClr val="bg1"/>
            </a:solidFill>
            <a:latin typeface="+mn-lt"/>
          </a:endParaRPr>
        </a:p>
      </dsp:txBody>
      <dsp:txXfrm rot="-5400000">
        <a:off x="3798974" y="1394084"/>
        <a:ext cx="3267101" cy="164260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38CEC7-CE8A-4C1B-96FA-1429074F9511}" type="datetimeFigureOut">
              <a:rPr lang="en-GB" smtClean="0"/>
              <a:t>23/06/2023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7040BE-C718-45F5-84BA-D96BCEE72B9A}" type="slidenum">
              <a:rPr lang="en-GB" smtClean="0"/>
              <a:t>‹#›</a:t>
            </a:fld>
            <a:endParaRPr lang="en-GB"/>
          </a:p>
        </p:txBody>
      </p:sp>
    </p:spTree>
    <p:extLst>
      <p:ext uri="{BB962C8B-B14F-4D97-AF65-F5344CB8AC3E}">
        <p14:creationId xmlns:p14="http://schemas.microsoft.com/office/powerpoint/2010/main" val="649173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6000"/>
              </a:lnSpc>
              <a:spcAft>
                <a:spcPts val="800"/>
              </a:spcAft>
              <a:buFont typeface="Arial" panose="020B0604020202020204" pitchFamily="34" charset="0"/>
              <a:buNone/>
            </a:pPr>
            <a:endParaRPr lang="en-GB" sz="1800" kern="15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a:t>
            </a:fld>
            <a:endParaRPr lang="en-GB"/>
          </a:p>
        </p:txBody>
      </p:sp>
    </p:spTree>
    <p:extLst>
      <p:ext uri="{BB962C8B-B14F-4D97-AF65-F5344CB8AC3E}">
        <p14:creationId xmlns:p14="http://schemas.microsoft.com/office/powerpoint/2010/main" val="4190234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 presentation will discuss the advantages and disadvantages of assisted suicide and euthanasia in the UK, focusing on the elderly and the choices for end of life care available to them.</a:t>
            </a: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it will explore whether there is a disparity between the demand for end-of-life care and its availability. The discussion will also consider the legislations, policies, and theories of aging relevant to older people who are nearing the end of their lives, including topics such as living wills and DNR's.</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2</a:t>
            </a:fld>
            <a:endParaRPr lang="en-GB"/>
          </a:p>
        </p:txBody>
      </p:sp>
    </p:spTree>
    <p:extLst>
      <p:ext uri="{BB962C8B-B14F-4D97-AF65-F5344CB8AC3E}">
        <p14:creationId xmlns:p14="http://schemas.microsoft.com/office/powerpoint/2010/main" val="2736089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b="0" kern="100">
                <a:effectLst/>
                <a:latin typeface="Arial" panose="020B0604020202020204" pitchFamily="34" charset="0"/>
                <a:ea typeface="Calibri" panose="020F0502020204030204" pitchFamily="34" charset="0"/>
                <a:cs typeface="Arial" panose="020B0604020202020204" pitchFamily="34" charset="0"/>
              </a:rPr>
              <a:t>What is End of Life care?</a:t>
            </a:r>
          </a:p>
          <a:p>
            <a:pPr>
              <a:lnSpc>
                <a:spcPct val="107000"/>
              </a:lnSpc>
              <a:spcAft>
                <a:spcPts val="800"/>
              </a:spcAft>
            </a:pPr>
            <a:r>
              <a:rPr lang="en-GB" sz="1000" b="0" kern="100">
                <a:effectLst/>
                <a:latin typeface="Arial" panose="020B0604020202020204" pitchFamily="34" charset="0"/>
                <a:ea typeface="Calibri" panose="020F0502020204030204" pitchFamily="34" charset="0"/>
                <a:cs typeface="Arial" panose="020B0604020202020204" pitchFamily="34" charset="0"/>
              </a:rPr>
              <a:t>According to NHS, 2022:</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End of life care is Support for those who are in their final months or years of life is known as end-of-life care </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Individuals are considered to be reaching the end of their lives if they are projected to die within the next year, however this is not always correct. This includes people whose death is soon to occur </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Including advanced, untreatable diseases like cancer, dementia, or motor neurone disease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3</a:t>
            </a:fld>
            <a:endParaRPr lang="en-GB"/>
          </a:p>
        </p:txBody>
      </p:sp>
    </p:spTree>
    <p:extLst>
      <p:ext uri="{BB962C8B-B14F-4D97-AF65-F5344CB8AC3E}">
        <p14:creationId xmlns:p14="http://schemas.microsoft.com/office/powerpoint/2010/main" val="982353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End-of-life care may involve a variety of health and social care experts, depending on the individual’s needs. For instance, social workers, physiotherapists, occupational therapists, complementary therapists, hospital doctors and nurses, your GP, community nurses, hospice professionals, and counsellors may all be engaged.(NHS, 2022).</a:t>
            </a:r>
          </a:p>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End of life care is provided, in hospitals/hospice care, in the community, and their homes.</a:t>
            </a:r>
          </a:p>
        </p:txBody>
      </p:sp>
      <p:sp>
        <p:nvSpPr>
          <p:cNvPr id="4" name="Slide Number Placeholder 3"/>
          <p:cNvSpPr>
            <a:spLocks noGrp="1"/>
          </p:cNvSpPr>
          <p:nvPr>
            <p:ph type="sldNum" sz="quarter" idx="5"/>
          </p:nvPr>
        </p:nvSpPr>
        <p:spPr/>
        <p:txBody>
          <a:bodyPr/>
          <a:lstStyle/>
          <a:p>
            <a:fld id="{C77040BE-C718-45F5-84BA-D96BCEE72B9A}" type="slidenum">
              <a:rPr lang="en-GB" smtClean="0"/>
              <a:t>4</a:t>
            </a:fld>
            <a:endParaRPr lang="en-GB"/>
          </a:p>
        </p:txBody>
      </p:sp>
    </p:spTree>
    <p:extLst>
      <p:ext uri="{BB962C8B-B14F-4D97-AF65-F5344CB8AC3E}">
        <p14:creationId xmlns:p14="http://schemas.microsoft.com/office/powerpoint/2010/main" val="1278009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a:solidFill>
                  <a:schemeClr val="tx1"/>
                </a:solidFill>
                <a:latin typeface="Arial" panose="020B0604020202020204" pitchFamily="34" charset="0"/>
                <a:cs typeface="Arial" panose="020B0604020202020204" pitchFamily="34" charset="0"/>
              </a:rPr>
              <a:t>D</a:t>
            </a:r>
            <a:r>
              <a:rPr lang="en-GB" sz="1000" b="0">
                <a:solidFill>
                  <a:schemeClr val="tx1"/>
                </a:solidFill>
                <a:latin typeface="Arial" panose="020B0604020202020204" pitchFamily="34" charset="0"/>
                <a:cs typeface="Arial" panose="020B0604020202020204" pitchFamily="34" charset="0"/>
              </a:rPr>
              <a:t>epartment of Health and Social Care (DHSC, 2015)</a:t>
            </a:r>
          </a:p>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The choices that are important to the elderly during the end of life care.</a:t>
            </a:r>
          </a:p>
        </p:txBody>
      </p:sp>
      <p:sp>
        <p:nvSpPr>
          <p:cNvPr id="4" name="Slide Number Placeholder 3"/>
          <p:cNvSpPr>
            <a:spLocks noGrp="1"/>
          </p:cNvSpPr>
          <p:nvPr>
            <p:ph type="sldNum" sz="quarter" idx="5"/>
          </p:nvPr>
        </p:nvSpPr>
        <p:spPr/>
        <p:txBody>
          <a:bodyPr/>
          <a:lstStyle/>
          <a:p>
            <a:fld id="{C77040BE-C718-45F5-84BA-D96BCEE72B9A}" type="slidenum">
              <a:rPr lang="en-GB" smtClean="0"/>
              <a:t>5</a:t>
            </a:fld>
            <a:endParaRPr lang="en-GB"/>
          </a:p>
        </p:txBody>
      </p:sp>
    </p:spTree>
    <p:extLst>
      <p:ext uri="{BB962C8B-B14F-4D97-AF65-F5344CB8AC3E}">
        <p14:creationId xmlns:p14="http://schemas.microsoft.com/office/powerpoint/2010/main" val="2780996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spcAft>
                <a:spcPts val="800"/>
              </a:spcAft>
            </a:pPr>
            <a:r>
              <a:rPr lang="en-GB" sz="1000" b="1" kern="100">
                <a:effectLst/>
                <a:latin typeface="Arial" panose="020B0604020202020204" pitchFamily="34" charset="0"/>
                <a:ea typeface="Calibri" panose="020F0502020204030204" pitchFamily="34" charset="0"/>
                <a:cs typeface="Arial" panose="020B0604020202020204" pitchFamily="34" charset="0"/>
              </a:rPr>
              <a:t>What is Palliative care?</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According to (NCI, 2021). The ultimate objective of palliative care is to enhance the quality of life for patients with serious or life-threatening illnesses </a:t>
            </a: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Additionally (NCI, 2021) claims Palliative care prioritizes the patient and not just their illness, aiming to prevent or manage symptoms and side effects of the disease as soon as possible, as well as address emotional, social, and spiritual concerns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6</a:t>
            </a:fld>
            <a:endParaRPr lang="en-GB"/>
          </a:p>
        </p:txBody>
      </p:sp>
    </p:spTree>
    <p:extLst>
      <p:ext uri="{BB962C8B-B14F-4D97-AF65-F5344CB8AC3E}">
        <p14:creationId xmlns:p14="http://schemas.microsoft.com/office/powerpoint/2010/main" val="2474722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Under the supervision of a qualified health care professional, patients can receive palliative care in a hospital, an outpatient clinic, hospice care, a long-term care facility, or at home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Palliative care is available to everyone, regardless of age or disease stage and Palliative care experts work with various healthcare professionals to offer complete care for patients.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Specialists in palliative care provide assistance to carers, foster communication among the medical staff, and participate in discussions regarding the patient's care objectives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According to the Department of Health (2003) 'Building on the Best' (2003), staff are fully trained so that patients can receive the best end-of-life care.  However, many people continue to die in poverty claimed by Clark and Seymour 1999.</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Douglas, (1991), also claimed, Not all groups and people have benefited from advances in palliative and end-of-life care, and service providers continue to face obstacles due to the belief that only the wealthy receive high-quality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7</a:t>
            </a:fld>
            <a:endParaRPr lang="en-GB"/>
          </a:p>
        </p:txBody>
      </p:sp>
    </p:spTree>
    <p:extLst>
      <p:ext uri="{BB962C8B-B14F-4D97-AF65-F5344CB8AC3E}">
        <p14:creationId xmlns:p14="http://schemas.microsoft.com/office/powerpoint/2010/main" val="3751285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sz="100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According to Hospice Care UK (2017), An analysis indicated over 118,000 people, who need end-of-life care and their families are unable to get the specialised treatment they need, including hospice care or additional support.</a:t>
            </a: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Additionally, it also reflected, that patients with illnesses other than cancer, and those from economically and socially deprived domains, populations of ethnic minorities, and LGBT people are susceptible to challenges in accessing end-of-life care services.</a:t>
            </a: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Patients who are in their final year of life are prevented from receiving end-of-life care due to persistent issues with poor communication and service coordination.</a:t>
            </a:r>
          </a:p>
          <a:p>
            <a:pPr marL="342900" lvl="0" indent="-342900">
              <a:lnSpc>
                <a:spcPct val="107000"/>
              </a:lnSpc>
              <a:spcAft>
                <a:spcPts val="800"/>
              </a:spcAft>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The Parliamentary and Health Service Ombudsman's study, Dying with Dignity, which examined complaints regarding end-of-life care NICE (2015), identified two important themes: poor communication and a failure to recognise that people are dying.</a:t>
            </a:r>
          </a:p>
          <a:p>
            <a:pPr marL="0" lvl="0" indent="0">
              <a:lnSpc>
                <a:spcPct val="107000"/>
              </a:lnSpc>
              <a:spcAft>
                <a:spcPts val="800"/>
              </a:spcAft>
              <a:buFont typeface="Symbol" panose="05050102010706020507" pitchFamily="18" charset="2"/>
              <a:buNone/>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Font typeface="Symbol" panose="05050102010706020507" pitchFamily="18" charset="2"/>
              <a:buNone/>
            </a:pPr>
            <a:r>
              <a:rPr lang="en-GB" sz="1000" kern="100">
                <a:effectLst/>
                <a:latin typeface="Arial" panose="020B0604020202020204" pitchFamily="34" charset="0"/>
                <a:ea typeface="Calibri" panose="020F0502020204030204" pitchFamily="34" charset="0"/>
                <a:cs typeface="Arial" panose="020B0604020202020204" pitchFamily="34" charset="0"/>
              </a:rPr>
              <a:t>According to the NICE 2020,  a recent report indicates:</a:t>
            </a:r>
          </a:p>
          <a:p>
            <a:pPr marL="342900" lvl="0" indent="-342900">
              <a:lnSpc>
                <a:spcPct val="107000"/>
              </a:lnSpc>
              <a:buFont typeface="Symbol" panose="05050102010706020507" pitchFamily="18" charset="2"/>
              <a:buChar char=""/>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 the </a:t>
            </a:r>
            <a:r>
              <a:rPr lang="en-GB" sz="1000" kern="100">
                <a:effectLst/>
                <a:latin typeface="Arial" panose="020B0604020202020204" pitchFamily="34" charset="0"/>
                <a:ea typeface="Calibri" panose="020F0502020204030204" pitchFamily="34" charset="0"/>
                <a:cs typeface="Arial" panose="020B0604020202020204" pitchFamily="34" charset="0"/>
              </a:rPr>
              <a:t>majority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people </a:t>
            </a:r>
            <a:r>
              <a:rPr lang="en-GB" sz="1000" kern="100">
                <a:effectLst/>
                <a:latin typeface="Arial" panose="020B0604020202020204" pitchFamily="34" charset="0"/>
                <a:ea typeface="Calibri" panose="020F0502020204030204" pitchFamily="34" charset="0"/>
                <a:cs typeface="Arial" panose="020B0604020202020204" pitchFamily="34" charset="0"/>
              </a:rPr>
              <a:t>admitted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the </a:t>
            </a:r>
            <a:r>
              <a:rPr lang="en-GB" sz="1000" kern="100">
                <a:effectLst/>
                <a:latin typeface="Arial" panose="020B0604020202020204" pitchFamily="34" charset="0"/>
                <a:ea typeface="Calibri" panose="020F0502020204030204" pitchFamily="34" charset="0"/>
                <a:cs typeface="Arial" panose="020B0604020202020204" pitchFamily="34" charset="0"/>
              </a:rPr>
              <a:t>hospital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did not 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ve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prior 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re </a:t>
            </a:r>
            <a:r>
              <a:rPr lang="en-GB" sz="1000" kern="100">
                <a:effectLst/>
                <a:latin typeface="Arial" panose="020B0604020202020204" pitchFamily="34" charset="0"/>
                <a:ea typeface="Calibri" panose="020F0502020204030204" pitchFamily="34" charset="0"/>
                <a:cs typeface="Arial" panose="020B0604020202020204" pitchFamily="34" charset="0"/>
              </a:rPr>
              <a:t>plan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in </a:t>
            </a:r>
            <a:r>
              <a:rPr lang="en-GB" sz="1000" kern="100">
                <a:effectLst/>
                <a:latin typeface="Arial" panose="020B0604020202020204" pitchFamily="34" charset="0"/>
                <a:ea typeface="Calibri" panose="020F0502020204030204" pitchFamily="34" charset="0"/>
                <a:cs typeface="Arial" panose="020B0604020202020204" pitchFamily="34" charset="0"/>
              </a:rPr>
              <a:t>place.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Dementia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tients in </a:t>
            </a:r>
            <a:r>
              <a:rPr lang="en-GB" sz="1000" kern="100">
                <a:effectLst/>
                <a:latin typeface="Arial" panose="020B0604020202020204" pitchFamily="34" charset="0"/>
                <a:ea typeface="Calibri" panose="020F0502020204030204" pitchFamily="34" charset="0"/>
                <a:cs typeface="Arial" panose="020B0604020202020204" pitchFamily="34" charset="0"/>
              </a:rPr>
              <a:t>particular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challenges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when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comes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receiving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end-of-life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re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nd often 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ve their communic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tion </a:t>
            </a:r>
            <a:r>
              <a:rPr lang="en-GB" sz="1000" kern="100">
                <a:effectLst/>
                <a:latin typeface="Arial" panose="020B0604020202020204" pitchFamily="34" charset="0"/>
                <a:ea typeface="Calibri" panose="020F0502020204030204" pitchFamily="34" charset="0"/>
                <a:cs typeface="Arial" panose="020B0604020202020204" pitchFamily="34" charset="0"/>
              </a:rPr>
              <a:t>needs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overlooked.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r>
              <a:rPr lang="en-GB" sz="1000">
                <a:effectLst/>
                <a:latin typeface="Arial" panose="020B0604020202020204" pitchFamily="34" charset="0"/>
                <a:ea typeface="Calibri" panose="020F0502020204030204" pitchFamily="34" charset="0"/>
                <a:cs typeface="Arial" panose="020B0604020202020204" pitchFamily="34" charset="0"/>
              </a:rPr>
              <a:t>This</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lack</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a:effectLst/>
                <a:latin typeface="Arial" panose="020B0604020202020204" pitchFamily="34" charset="0"/>
                <a:ea typeface="Calibri" panose="020F0502020204030204" pitchFamily="34" charset="0"/>
                <a:cs typeface="Arial" panose="020B0604020202020204" pitchFamily="34" charset="0"/>
              </a:rPr>
              <a:t>recognition</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a:effectLst/>
                <a:latin typeface="Arial" panose="020B0604020202020204" pitchFamily="34" charset="0"/>
                <a:ea typeface="Calibri" panose="020F0502020204030204" pitchFamily="34" charset="0"/>
                <a:cs typeface="Arial" panose="020B0604020202020204" pitchFamily="34" charset="0"/>
              </a:rPr>
              <a:t>dementia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s </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termin</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l </a:t>
            </a:r>
            <a:r>
              <a:rPr lang="en-GB" sz="1000">
                <a:effectLst/>
                <a:latin typeface="Arial" panose="020B0604020202020204" pitchFamily="34" charset="0"/>
                <a:ea typeface="Calibri" panose="020F0502020204030204" pitchFamily="34" charset="0"/>
                <a:cs typeface="Arial" panose="020B0604020202020204" pitchFamily="34" charset="0"/>
              </a:rPr>
              <a:t>condition</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leads</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a:effectLst/>
                <a:latin typeface="Arial" panose="020B0604020202020204" pitchFamily="34" charset="0"/>
                <a:ea typeface="Calibri" panose="020F0502020204030204" pitchFamily="34" charset="0"/>
                <a:cs typeface="Arial" panose="020B0604020202020204" pitchFamily="34" charset="0"/>
              </a:rPr>
              <a:t>inadequate</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ccess to c</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re </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nd inconsistent qu</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l</a:t>
            </a:r>
            <a:r>
              <a:rPr lang="en-GB" sz="1000">
                <a:effectLst/>
                <a:latin typeface="Arial" panose="020B0604020202020204" pitchFamily="34" charset="0"/>
                <a:cs typeface="Arial" panose="020B0604020202020204" pitchFamily="34" charset="0"/>
              </a:rPr>
              <a:t>it</a:t>
            </a:r>
            <a:r>
              <a:rPr lang="en-GB" sz="1000">
                <a:solidFill>
                  <a:srgbClr val="202328"/>
                </a:solidFill>
                <a:effectLst/>
                <a:latin typeface="Arial" panose="020B0604020202020204" pitchFamily="34" charset="0"/>
                <a:cs typeface="Arial" panose="020B0604020202020204" pitchFamily="34" charset="0"/>
              </a:rPr>
              <a:t>y of </a:t>
            </a:r>
            <a:r>
              <a:rPr lang="en-GB" sz="1000">
                <a:effectLst/>
                <a:latin typeface="Arial" panose="020B0604020202020204" pitchFamily="34" charset="0"/>
                <a:cs typeface="Arial" panose="020B0604020202020204" pitchFamily="34" charset="0"/>
              </a:rPr>
              <a:t>end-of-life</a:t>
            </a:r>
            <a:r>
              <a:rPr lang="en-GB" sz="1000">
                <a:solidFill>
                  <a:srgbClr val="202328"/>
                </a:solidFill>
                <a:effectLst/>
                <a:latin typeface="Arial" panose="020B0604020202020204" pitchFamily="34" charset="0"/>
                <a:cs typeface="Arial" panose="020B0604020202020204" pitchFamily="34" charset="0"/>
              </a:rPr>
              <a:t> </a:t>
            </a:r>
            <a:r>
              <a:rPr lang="en-GB" sz="1000">
                <a:effectLst/>
                <a:latin typeface="Arial" panose="020B0604020202020204" pitchFamily="34" charset="0"/>
                <a:cs typeface="Arial" panose="020B0604020202020204" pitchFamily="34" charset="0"/>
              </a:rPr>
              <a:t>care</a:t>
            </a:r>
            <a:endParaRPr lang="en-GB" sz="10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8</a:t>
            </a:fld>
            <a:endParaRPr lang="en-GB"/>
          </a:p>
        </p:txBody>
      </p:sp>
    </p:spTree>
    <p:extLst>
      <p:ext uri="{BB962C8B-B14F-4D97-AF65-F5344CB8AC3E}">
        <p14:creationId xmlns:p14="http://schemas.microsoft.com/office/powerpoint/2010/main" val="3402040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a:latin typeface="Arial" panose="020B0604020202020204" pitchFamily="34" charset="0"/>
              <a:cs typeface="Arial" panose="020B0604020202020204" pitchFamily="34" charset="0"/>
            </a:endParaRPr>
          </a:p>
          <a:p>
            <a:pPr marL="285750" lvl="0" indent="-285750">
              <a:lnSpc>
                <a:spcPct val="107000"/>
              </a:lnSpc>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 NICE guideline NG31 (2015) includes advice for healthcare providers to recognise when someone is reaching the end of their life or experiencing transitory improvements. It also emphasises the significance of effective communication and decision-making with the individual and their loved ones. Additionally, the guidance recommends how to manage hydration and symptoms to maintain comfort and dignity while avoiding undesirable side effects NICE (2015).</a:t>
            </a:r>
          </a:p>
          <a:p>
            <a:pPr marL="285750" lvl="0" indent="-285750">
              <a:lnSpc>
                <a:spcPct val="107000"/>
              </a:lnSpc>
              <a:spcAft>
                <a:spcPts val="800"/>
              </a:spcAft>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According to the NICE quality standard on end-of-life care for adults, the chance to create a customised care plan should be a component of a thorough holistic assessment for people who are nearing the end of their lives. A tailored care plan may include advance care arrangements. With the assistance of professionals in health and social care, they include people making choices about their future medical treatment (NICE, 2020).</a:t>
            </a:r>
          </a:p>
          <a:p>
            <a:pPr marL="0" indent="0">
              <a:lnSpc>
                <a:spcPct val="107000"/>
              </a:lnSpc>
              <a:spcAft>
                <a:spcPts val="800"/>
              </a:spcAft>
              <a:buFont typeface="Arial" panose="020B0604020202020204" pitchFamily="34" charset="0"/>
              <a:buNone/>
            </a:pP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0" lvl="0" indent="0" algn="ctr">
              <a:lnSpc>
                <a:spcPct val="107000"/>
              </a:lnSpc>
              <a:buFont typeface="Arial" panose="020B0604020202020204" pitchFamily="34" charset="0"/>
              <a:buNone/>
            </a:pPr>
            <a:r>
              <a:rPr lang="en-GB" sz="1000" b="1" kern="100">
                <a:effectLst/>
                <a:latin typeface="Arial" panose="020B0604020202020204" pitchFamily="34" charset="0"/>
                <a:ea typeface="Calibri" panose="020F0502020204030204" pitchFamily="34" charset="0"/>
                <a:cs typeface="Arial" panose="020B0604020202020204" pitchFamily="34" charset="0"/>
              </a:rPr>
              <a:t>According to NHS Choices- end of life care planning includes (NHS, 2021):</a:t>
            </a:r>
          </a:p>
          <a:p>
            <a:pPr marL="0" lvl="0" indent="0">
              <a:lnSpc>
                <a:spcPct val="107000"/>
              </a:lnSpc>
              <a:buFont typeface="Arial" panose="020B0604020202020204" pitchFamily="34" charset="0"/>
              <a:buNone/>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Advance statement-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 advance statement is a </a:t>
            </a:r>
            <a:r>
              <a:rPr lang="en-GB" sz="1000" kern="100">
                <a:effectLst/>
                <a:latin typeface="Arial" panose="020B0604020202020204" pitchFamily="34" charset="0"/>
                <a:ea typeface="Calibri" panose="020F0502020204030204" pitchFamily="34" charset="0"/>
                <a:cs typeface="Arial" panose="020B0604020202020204" pitchFamily="34" charset="0"/>
              </a:rPr>
              <a:t>document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that </a:t>
            </a:r>
            <a:r>
              <a:rPr lang="en-GB" sz="1000" kern="100">
                <a:effectLst/>
                <a:latin typeface="Arial" panose="020B0604020202020204" pitchFamily="34" charset="0"/>
                <a:ea typeface="Calibri" panose="020F0502020204030204" pitchFamily="34" charset="0"/>
                <a:cs typeface="Arial" panose="020B0604020202020204" pitchFamily="34" charset="0"/>
              </a:rPr>
              <a:t>expresses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patients’ preferences, </a:t>
            </a:r>
            <a:r>
              <a:rPr lang="en-GB" sz="1000" kern="100">
                <a:effectLst/>
                <a:latin typeface="Arial" panose="020B0604020202020204" pitchFamily="34" charset="0"/>
                <a:ea typeface="Calibri" panose="020F0502020204030204" pitchFamily="34" charset="0"/>
                <a:cs typeface="Arial" panose="020B0604020202020204" pitchFamily="34" charset="0"/>
              </a:rPr>
              <a:t>beliefs,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values regarding their future c</a:t>
            </a:r>
            <a:r>
              <a:rPr lang="en-GB" sz="1000" kern="100">
                <a:effectLst/>
                <a:latin typeface="Arial" panose="020B0604020202020204" pitchFamily="34" charset="0"/>
                <a:ea typeface="Calibri" panose="020F0502020204030204" pitchFamily="34" charset="0"/>
                <a:cs typeface="Arial" panose="020B0604020202020204" pitchFamily="34" charset="0"/>
              </a:rPr>
              <a:t>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Advance decision to refuse treatment (living will)-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 advance </a:t>
            </a:r>
            <a:r>
              <a:rPr lang="en-GB" sz="1000" kern="100">
                <a:effectLst/>
                <a:latin typeface="Arial" panose="020B0604020202020204" pitchFamily="34" charset="0"/>
                <a:ea typeface="Calibri" panose="020F0502020204030204" pitchFamily="34" charset="0"/>
                <a:cs typeface="Arial" panose="020B0604020202020204" pitchFamily="34" charset="0"/>
              </a:rPr>
              <a:t>decision,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also</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called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 </a:t>
            </a:r>
            <a:r>
              <a:rPr lang="en-GB" sz="1000" kern="100">
                <a:effectLst/>
                <a:latin typeface="Arial" panose="020B0604020202020204" pitchFamily="34" charset="0"/>
                <a:ea typeface="Calibri" panose="020F0502020204030204" pitchFamily="34" charset="0"/>
                <a:cs typeface="Arial" panose="020B0604020202020204" pitchFamily="34" charset="0"/>
              </a:rPr>
              <a:t>ADRT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a living </a:t>
            </a:r>
            <a:r>
              <a:rPr lang="en-GB" sz="1000" kern="100">
                <a:effectLst/>
                <a:latin typeface="Arial" panose="020B0604020202020204" pitchFamily="34" charset="0"/>
                <a:ea typeface="Calibri" panose="020F0502020204030204" pitchFamily="34" charset="0"/>
                <a:cs typeface="Arial" panose="020B0604020202020204" pitchFamily="34" charset="0"/>
              </a:rPr>
              <a:t>will,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is a </a:t>
            </a:r>
            <a:r>
              <a:rPr lang="en-GB" sz="1000" kern="100">
                <a:effectLst/>
                <a:latin typeface="Arial" panose="020B0604020202020204" pitchFamily="34" charset="0"/>
                <a:ea typeface="Calibri" panose="020F0502020204030204" pitchFamily="34" charset="0"/>
                <a:cs typeface="Arial" panose="020B0604020202020204" pitchFamily="34" charset="0"/>
              </a:rPr>
              <a:t>choice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taken in advance by the patient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 specific treatment in the </a:t>
            </a:r>
            <a:r>
              <a:rPr lang="en-GB" sz="1000" kern="100">
                <a:effectLst/>
                <a:latin typeface="Arial" panose="020B0604020202020204" pitchFamily="34" charset="0"/>
                <a:ea typeface="Calibri" panose="020F0502020204030204" pitchFamily="34" charset="0"/>
                <a:cs typeface="Arial" panose="020B0604020202020204" pitchFamily="34" charset="0"/>
              </a:rPr>
              <a:t>future. This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tool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helps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inform</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their family, </a:t>
            </a:r>
            <a:r>
              <a:rPr lang="en-GB" sz="1000" kern="100">
                <a:effectLst/>
                <a:latin typeface="Arial" panose="020B0604020202020204" pitchFamily="34" charset="0"/>
                <a:ea typeface="Calibri" panose="020F0502020204030204" pitchFamily="34" charset="0"/>
                <a:cs typeface="Arial" panose="020B0604020202020204" pitchFamily="34" charset="0"/>
              </a:rPr>
              <a:t>caregivers,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a:t>
            </a:r>
            <a:r>
              <a:rPr lang="en-GB" sz="1000" kern="100">
                <a:effectLst/>
                <a:latin typeface="Arial" panose="020B0604020202020204" pitchFamily="34" charset="0"/>
                <a:ea typeface="Calibri" panose="020F0502020204030204" pitchFamily="34" charset="0"/>
                <a:cs typeface="Arial" panose="020B0604020202020204" pitchFamily="34" charset="0"/>
              </a:rPr>
              <a:t>healthcare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providers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their </a:t>
            </a:r>
            <a:r>
              <a:rPr lang="en-GB" sz="1000" kern="100">
                <a:effectLst/>
                <a:latin typeface="Arial" panose="020B0604020202020204" pitchFamily="34" charset="0"/>
                <a:ea typeface="Calibri" panose="020F0502020204030204" pitchFamily="34" charset="0"/>
                <a:cs typeface="Arial" panose="020B0604020202020204" pitchFamily="34" charset="0"/>
              </a:rPr>
              <a:t>desire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treatment in </a:t>
            </a:r>
            <a:r>
              <a:rPr lang="en-GB" sz="1000" kern="100">
                <a:effectLst/>
                <a:latin typeface="Arial" panose="020B0604020202020204" pitchFamily="34" charset="0"/>
                <a:ea typeface="Calibri" panose="020F0502020204030204" pitchFamily="34" charset="0"/>
                <a:cs typeface="Arial" panose="020B0604020202020204" pitchFamily="34" charset="0"/>
              </a:rPr>
              <a:t>situations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where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they </a:t>
            </a:r>
            <a:r>
              <a:rPr lang="en-GB" sz="1000" kern="100">
                <a:effectLst/>
                <a:latin typeface="Arial" panose="020B0604020202020204" pitchFamily="34" charset="0"/>
                <a:ea typeface="Calibri" panose="020F0502020204030204" pitchFamily="34" charset="0"/>
                <a:cs typeface="Arial" panose="020B0604020202020204" pitchFamily="34" charset="0"/>
              </a:rPr>
              <a:t>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unable to </a:t>
            </a:r>
            <a:r>
              <a:rPr lang="en-GB" sz="1000" kern="100">
                <a:effectLst/>
                <a:latin typeface="Arial" panose="020B0604020202020204" pitchFamily="34" charset="0"/>
                <a:ea typeface="Calibri" panose="020F0502020204030204" pitchFamily="34" charset="0"/>
                <a:cs typeface="Arial" panose="020B0604020202020204" pitchFamily="34" charset="0"/>
              </a:rPr>
              <a:t>express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communicate their </a:t>
            </a:r>
            <a:r>
              <a:rPr lang="en-GB" sz="1000" kern="100">
                <a:effectLst/>
                <a:latin typeface="Arial" panose="020B0604020202020204" pitchFamily="34" charset="0"/>
                <a:ea typeface="Calibri" panose="020F0502020204030204" pitchFamily="34" charset="0"/>
                <a:cs typeface="Arial" panose="020B0604020202020204" pitchFamily="34" charset="0"/>
              </a:rPr>
              <a:t>decisions. </a:t>
            </a: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DNR: do not resuscitate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patients </a:t>
            </a:r>
            <a:r>
              <a:rPr lang="en-GB" sz="1000" kern="100">
                <a:effectLst/>
                <a:latin typeface="Arial" panose="020B0604020202020204" pitchFamily="34" charset="0"/>
                <a:ea typeface="Calibri" panose="020F0502020204030204" pitchFamily="34" charset="0"/>
                <a:cs typeface="Arial" panose="020B0604020202020204" pitchFamily="34" charset="0"/>
              </a:rPr>
              <a:t>have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right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l</a:t>
            </a:r>
            <a:r>
              <a:rPr lang="en-GB" sz="1000" kern="100">
                <a:effectLst/>
                <a:latin typeface="Arial" panose="020B0604020202020204" pitchFamily="34" charset="0"/>
                <a:ea typeface="Calibri" panose="020F0502020204030204" pitchFamily="34" charset="0"/>
                <a:cs typeface="Arial" panose="020B0604020202020204" pitchFamily="34" charset="0"/>
              </a:rPr>
              <a:t>if</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e-sustaining </a:t>
            </a:r>
            <a:r>
              <a:rPr lang="en-GB" sz="1000" kern="100">
                <a:effectLst/>
                <a:latin typeface="Arial" panose="020B0604020202020204" pitchFamily="34" charset="0"/>
                <a:ea typeface="Calibri" panose="020F0502020204030204" pitchFamily="34" charset="0"/>
                <a:cs typeface="Arial" panose="020B0604020202020204" pitchFamily="34" charset="0"/>
              </a:rPr>
              <a:t>treatment,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even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if</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could </a:t>
            </a:r>
            <a:r>
              <a:rPr lang="en-GB" sz="1000" kern="100">
                <a:effectLst/>
                <a:latin typeface="Arial" panose="020B0604020202020204" pitchFamily="34" charset="0"/>
                <a:ea typeface="Calibri" panose="020F0502020204030204" pitchFamily="34" charset="0"/>
                <a:cs typeface="Arial" panose="020B0604020202020204" pitchFamily="34" charset="0"/>
              </a:rPr>
              <a:t>save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their </a:t>
            </a:r>
            <a:r>
              <a:rPr lang="en-GB" sz="1000" kern="100">
                <a:effectLst/>
                <a:latin typeface="Arial" panose="020B0604020202020204" pitchFamily="34" charset="0"/>
                <a:ea typeface="Calibri" panose="020F0502020204030204" pitchFamily="34" charset="0"/>
                <a:cs typeface="Arial" panose="020B0604020202020204" pitchFamily="34" charset="0"/>
              </a:rPr>
              <a:t>life. This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treatment is used to </a:t>
            </a:r>
            <a:r>
              <a:rPr lang="en-GB" sz="1000" kern="100">
                <a:effectLst/>
                <a:latin typeface="Arial" panose="020B0604020202020204" pitchFamily="34" charset="0"/>
                <a:ea typeface="Calibri" panose="020F0502020204030204" pitchFamily="34" charset="0"/>
                <a:cs typeface="Arial" panose="020B0604020202020204" pitchFamily="34" charset="0"/>
              </a:rPr>
              <a:t>replace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a:t>
            </a:r>
            <a:r>
              <a:rPr lang="en-GB" sz="1000" kern="100">
                <a:effectLst/>
                <a:latin typeface="Arial" panose="020B0604020202020204" pitchFamily="34" charset="0"/>
                <a:ea typeface="Calibri" panose="020F0502020204030204" pitchFamily="34" charset="0"/>
                <a:cs typeface="Arial" panose="020B0604020202020204" pitchFamily="34" charset="0"/>
              </a:rPr>
              <a:t>aid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failing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bodily </a:t>
            </a:r>
            <a:r>
              <a:rPr lang="en-GB" sz="1000" kern="100">
                <a:effectLst/>
                <a:latin typeface="Arial" panose="020B0604020202020204" pitchFamily="34" charset="0"/>
                <a:ea typeface="Calibri" panose="020F0502020204030204" pitchFamily="34" charset="0"/>
                <a:cs typeface="Arial" panose="020B0604020202020204" pitchFamily="34" charset="0"/>
              </a:rPr>
              <a:t>functions.</a:t>
            </a:r>
          </a:p>
          <a:p>
            <a:pPr marL="285750" lvl="0" indent="-285750">
              <a:lnSpc>
                <a:spcPct val="107000"/>
              </a:lnSpc>
              <a:spcAft>
                <a:spcPts val="800"/>
              </a:spcAft>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Lasting power of attorney-also known as LPA, patients can formally nominate someone to make decisions on their behalf for the future, when they no longer have the capacity to make their decisions.</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9</a:t>
            </a:fld>
            <a:endParaRPr lang="en-GB"/>
          </a:p>
        </p:txBody>
      </p:sp>
    </p:spTree>
    <p:extLst>
      <p:ext uri="{BB962C8B-B14F-4D97-AF65-F5344CB8AC3E}">
        <p14:creationId xmlns:p14="http://schemas.microsoft.com/office/powerpoint/2010/main" val="4065593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da-DK" sz="1000" b="0">
                <a:latin typeface="Arial" panose="020B0604020202020204" pitchFamily="34" charset="0"/>
                <a:cs typeface="Arial" panose="020B0604020202020204" pitchFamily="34" charset="0"/>
              </a:rPr>
              <a:t>Centre for Ageing Better (2022), and Age Uk, (2021),  </a:t>
            </a:r>
            <a:r>
              <a:rPr lang="en-GB" sz="1000" b="0">
                <a:latin typeface="Arial" panose="020B0604020202020204" pitchFamily="34" charset="0"/>
                <a:cs typeface="Arial" panose="020B0604020202020204" pitchFamily="34" charset="0"/>
              </a:rPr>
              <a:t>research revealed that Older Person-(Old Age) is not just the normal term of the number of years since our birth, it also includes the various social and psychological aspects of our life (Age UK 2021). </a:t>
            </a:r>
            <a:endParaRPr lang="en-GB" sz="1000" b="0" kern="100">
              <a:effectLst/>
              <a:latin typeface="Arial" panose="020B0604020202020204" pitchFamily="34" charset="0"/>
              <a:ea typeface="Calibri" panose="020F0502020204030204" pitchFamily="34" charset="0"/>
              <a:cs typeface="Arial" panose="020B0604020202020204" pitchFamily="34" charset="0"/>
            </a:endParaRPr>
          </a:p>
          <a:p>
            <a:pPr marL="171450" lvl="0" indent="-171450" algn="l">
              <a:lnSpc>
                <a:spcPct val="107000"/>
              </a:lnSpc>
              <a:spcAft>
                <a:spcPts val="800"/>
              </a:spcAft>
              <a:buFont typeface="Arial" panose="020B0604020202020204" pitchFamily="34" charset="0"/>
              <a:buChar char="•"/>
            </a:pPr>
            <a:r>
              <a:rPr lang="en-GB" sz="1000" b="0" kern="100">
                <a:effectLst/>
                <a:latin typeface="Arial" panose="020B0604020202020204" pitchFamily="34" charset="0"/>
                <a:ea typeface="Calibri" panose="020F0502020204030204" pitchFamily="34" charset="0"/>
                <a:cs typeface="Arial" panose="020B0604020202020204" pitchFamily="34" charset="0"/>
              </a:rPr>
              <a:t>According to (Ebersole, 2005) There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are three </a:t>
            </a:r>
            <a:r>
              <a:rPr lang="en-GB" sz="1000" b="0" kern="100">
                <a:effectLst/>
                <a:latin typeface="Arial" panose="020B0604020202020204" pitchFamily="34" charset="0"/>
                <a:ea typeface="Calibri" panose="020F0502020204030204" pitchFamily="34" charset="0"/>
                <a:cs typeface="Arial" panose="020B0604020202020204" pitchFamily="34" charset="0"/>
              </a:rPr>
              <a:t>primary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psychosocial theories that </a:t>
            </a:r>
            <a:r>
              <a:rPr lang="en-GB" sz="1000" b="0" kern="100">
                <a:effectLst/>
                <a:latin typeface="Arial" panose="020B0604020202020204" pitchFamily="34" charset="0"/>
                <a:ea typeface="Calibri" panose="020F0502020204030204" pitchFamily="34" charset="0"/>
                <a:cs typeface="Arial" panose="020B0604020202020204" pitchFamily="34" charset="0"/>
              </a:rPr>
              <a:t>explain</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how people develop in old </a:t>
            </a:r>
            <a:r>
              <a:rPr lang="en-GB" sz="1000" b="0" kern="100">
                <a:effectLst/>
                <a:latin typeface="Arial" panose="020B0604020202020204" pitchFamily="34" charset="0"/>
                <a:ea typeface="Calibri" panose="020F0502020204030204" pitchFamily="34" charset="0"/>
                <a:cs typeface="Arial" panose="020B0604020202020204" pitchFamily="34" charset="0"/>
              </a:rPr>
              <a:t>age: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activity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the continuity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theory </a:t>
            </a:r>
            <a:r>
              <a:rPr lang="en-GB" sz="1000" b="0" kern="100">
                <a:effectLst/>
                <a:latin typeface="Arial" panose="020B0604020202020204" pitchFamily="34" charset="0"/>
                <a:ea typeface="Calibri" panose="020F0502020204030204" pitchFamily="34" charset="0"/>
                <a:cs typeface="Arial" panose="020B0604020202020204" pitchFamily="34" charset="0"/>
              </a:rPr>
              <a:t>opposes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other two </a:t>
            </a:r>
            <a:r>
              <a:rPr lang="en-GB" sz="1000" b="0" kern="100">
                <a:effectLst/>
                <a:latin typeface="Arial" panose="020B0604020202020204" pitchFamily="34" charset="0"/>
                <a:ea typeface="Calibri" panose="020F0502020204030204" pitchFamily="34" charset="0"/>
                <a:cs typeface="Arial" panose="020B0604020202020204" pitchFamily="34" charset="0"/>
              </a:rPr>
              <a:t>theories.</a:t>
            </a:r>
          </a:p>
          <a:p>
            <a:pPr marL="171450" lvl="0" indent="-171450" algn="l">
              <a:lnSpc>
                <a:spcPct val="107000"/>
              </a:lnSpc>
              <a:buFont typeface="Arial" panose="020B0604020202020204" pitchFamily="34" charset="0"/>
              <a:buChar char="•"/>
            </a:pPr>
            <a:r>
              <a:rPr lang="en-GB" sz="1000" b="0" kern="100">
                <a:effectLst/>
                <a:latin typeface="Arial" panose="020B0604020202020204" pitchFamily="34" charset="0"/>
                <a:ea typeface="Calibri" panose="020F0502020204030204" pitchFamily="34" charset="0"/>
                <a:cs typeface="Arial" panose="020B0604020202020204" pitchFamily="34" charset="0"/>
              </a:rPr>
              <a:t>Larkin</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(2009)</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explains: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a:t>
            </a:r>
            <a:r>
              <a:rPr lang="en-GB" sz="1000" b="0" kern="100">
                <a:effectLst/>
                <a:latin typeface="Arial" panose="020B0604020202020204" pitchFamily="34" charset="0"/>
                <a:ea typeface="Calibri" panose="020F0502020204030204" pitchFamily="34" charset="0"/>
                <a:cs typeface="Arial" panose="020B0604020202020204" pitchFamily="34" charset="0"/>
              </a:rPr>
              <a:t>The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ory </a:t>
            </a:r>
            <a:r>
              <a:rPr lang="en-GB" sz="1000" b="0" kern="100">
                <a:effectLst/>
                <a:latin typeface="Arial" panose="020B0604020202020204" pitchFamily="34" charset="0"/>
                <a:ea typeface="Calibri" panose="020F0502020204030204" pitchFamily="34" charset="0"/>
                <a:cs typeface="Arial" panose="020B0604020202020204" pitchFamily="34" charset="0"/>
              </a:rPr>
              <a:t>was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one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b="0" kern="100">
                <a:effectLst/>
                <a:latin typeface="Arial" panose="020B0604020202020204" pitchFamily="34" charset="0"/>
                <a:ea typeface="Calibri" panose="020F0502020204030204" pitchFamily="34" charset="0"/>
                <a:cs typeface="Arial" panose="020B0604020202020204" pitchFamily="34" charset="0"/>
              </a:rPr>
              <a:t>the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first</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explanations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b="0" kern="100">
                <a:effectLst/>
                <a:latin typeface="Arial" panose="020B0604020202020204" pitchFamily="34" charset="0"/>
                <a:ea typeface="Calibri" panose="020F0502020204030204" pitchFamily="34" charset="0"/>
                <a:cs typeface="Arial" panose="020B0604020202020204" pitchFamily="34" charset="0"/>
              </a:rPr>
              <a:t>aging</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in </a:t>
            </a:r>
            <a:r>
              <a:rPr lang="en-GB" sz="1000" b="0" kern="100">
                <a:effectLst/>
                <a:latin typeface="Arial" panose="020B0604020202020204" pitchFamily="34" charset="0"/>
                <a:ea typeface="Calibri" panose="020F0502020204030204" pitchFamily="34" charset="0"/>
                <a:cs typeface="Arial" panose="020B0604020202020204" pitchFamily="34" charset="0"/>
              </a:rPr>
              <a:t>contemporary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society and the </a:t>
            </a: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Theory suggests that as people age, they tend to become less involved in society and more focused on themselves. This can lead to decreased emotional connections with others and less interest in social activities, but it was thought to increase overall life satisfaction for seniors.</a:t>
            </a:r>
          </a:p>
          <a:p>
            <a:pPr marL="171450" lvl="0" indent="-171450" algn="l">
              <a:lnSpc>
                <a:spcPct val="107000"/>
              </a:lnSpc>
              <a:spcAft>
                <a:spcPts val="800"/>
              </a:spcAft>
              <a:buFont typeface="Arial" panose="020B0604020202020204" pitchFamily="34" charset="0"/>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However according to the Health research funding (2023), The activity theory of aging suggests that older individuals who stay active and maintain social connections experience the greatest levels of happiness in their lives. it suggests that older adults can age well when they are able to continue doing activities and maintaining relationships that they enjoy. It is believed that being able to participate in activities leads to a higher level of satisfaction and a sense of productivity, which contributes to successful aging.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10</a:t>
            </a:fld>
            <a:endParaRPr lang="en-GB"/>
          </a:p>
        </p:txBody>
      </p:sp>
    </p:spTree>
    <p:extLst>
      <p:ext uri="{BB962C8B-B14F-4D97-AF65-F5344CB8AC3E}">
        <p14:creationId xmlns:p14="http://schemas.microsoft.com/office/powerpoint/2010/main" val="1748051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a:effectLst/>
              <a:latin typeface="Arial" panose="020B0604020202020204" pitchFamily="34" charset="0"/>
              <a:ea typeface="Calibri" panose="020F0502020204030204" pitchFamily="34" charset="0"/>
            </a:endParaRPr>
          </a:p>
          <a:p>
            <a:pPr>
              <a:lnSpc>
                <a:spcPct val="107000"/>
              </a:lnSpc>
              <a:spcAft>
                <a:spcPts val="800"/>
              </a:spcAf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 Public Health England (2021) policy- The NHS Guidance Physical activity: applying All Our Health, </a:t>
            </a:r>
          </a:p>
          <a:p>
            <a:pPr>
              <a:lnSpc>
                <a:spcPct val="107000"/>
              </a:lnSpc>
              <a:spcAft>
                <a:spcPts val="800"/>
              </a:spcAf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Emphasis Physical inactivity is associated with 1 in 6 deaths in the UK and is estimated to cost the UK £7.4 billion annually (including £0.9 billion to the NHS alone).</a:t>
            </a:r>
          </a:p>
          <a:p>
            <a:pPr marL="342900" lvl="0" indent="-342900">
              <a:lnSpc>
                <a:spcPct val="107000"/>
              </a:lnSpc>
              <a:buFont typeface="Symbol" panose="05050102010706020507" pitchFamily="18" charset="2"/>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Many people don’t realise that physical activity has significant benefits for health, both physical and mental, and can help to prevent and manage over 20 chronic conditions and diseases, including some cancers, heart disease, type 2 diabetes and depression.</a:t>
            </a:r>
          </a:p>
          <a:p>
            <a:pPr marL="342900" lvl="0" indent="-342900">
              <a:lnSpc>
                <a:spcPct val="107000"/>
              </a:lnSpc>
              <a:spcAft>
                <a:spcPts val="800"/>
              </a:spcAft>
              <a:buFont typeface="Symbol" panose="05050102010706020507" pitchFamily="18" charset="2"/>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Therefore, it is evident that the Activity theory should be put into practise, the elderly should be encouraged to continue to take part in social activities for as long as possible.</a:t>
            </a: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11</a:t>
            </a:fld>
            <a:endParaRPr lang="en-GB"/>
          </a:p>
        </p:txBody>
      </p:sp>
    </p:spTree>
    <p:extLst>
      <p:ext uri="{BB962C8B-B14F-4D97-AF65-F5344CB8AC3E}">
        <p14:creationId xmlns:p14="http://schemas.microsoft.com/office/powerpoint/2010/main" val="3861700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As we age, our needs change and shift towards higher-level goals such as self-actualization. Maslow's Hierarchy of Needs can help us understand these changes and meeting the basic physiological needs, safety needs, love and belonging needs, esteem needs, and self-actualization needs can improve the lives of the elderly. Despite their unique challenges, the elderly can benefit from the same basic human needs as everyone else and the theory of Maslow's hierarchy of needs can guide caregivers and healthcare practitioners in improving their overall health and happiness, Asserted by </a:t>
            </a:r>
            <a:r>
              <a:rPr lang="en-GB" sz="1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(Cherry, 2022; MacLeod, 2023) </a:t>
            </a: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Also, According to Neubeck &amp; Sampson, (2021), Maslow's hierarchy of needs in palliative care for cardiovascular disorders could potentially be employed successfully to analyse patients' needs and organise initiatives that support their overall well-being and perhaps include emotions of transcendence.</a:t>
            </a: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12</a:t>
            </a:fld>
            <a:endParaRPr lang="en-GB"/>
          </a:p>
        </p:txBody>
      </p:sp>
    </p:spTree>
    <p:extLst>
      <p:ext uri="{BB962C8B-B14F-4D97-AF65-F5344CB8AC3E}">
        <p14:creationId xmlns:p14="http://schemas.microsoft.com/office/powerpoint/2010/main" val="100785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According to NHS England, (2020). </a:t>
            </a:r>
          </a:p>
          <a:p>
            <a:pPr marL="342900" lvl="0" indent="-342900">
              <a:lnSpc>
                <a:spcPct val="107000"/>
              </a:lnSpc>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Euthanasia is the intentional termination of an individual's life with the objective to eliminate suffering  </a:t>
            </a:r>
          </a:p>
          <a:p>
            <a:pPr marL="342900" lvl="0" indent="-342900">
              <a:lnSpc>
                <a:spcPct val="107000"/>
              </a:lnSpc>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The act of intentionally administering a drug to a patient with a terminal illness that they would not otherwise require, such as an excessive amount of sedatives or a muscle relaxant, with the sole intent of ending their life, might be regarded as euthanasia  </a:t>
            </a:r>
          </a:p>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An individual may be considered to have assisted suicide if a family member of someone who was dying obtained powerful sedatives while aware that the person intended to use them to end their own life </a:t>
            </a:r>
          </a:p>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(Mildred, 2022). </a:t>
            </a:r>
          </a:p>
          <a:p>
            <a:endPar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r"/>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13</a:t>
            </a:fld>
            <a:endParaRPr lang="en-GB"/>
          </a:p>
        </p:txBody>
      </p:sp>
    </p:spTree>
    <p:extLst>
      <p:ext uri="{BB962C8B-B14F-4D97-AF65-F5344CB8AC3E}">
        <p14:creationId xmlns:p14="http://schemas.microsoft.com/office/powerpoint/2010/main" val="9544509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sz="1000" b="0">
              <a:latin typeface="Arial" panose="020B0604020202020204" pitchFamily="34" charset="0"/>
              <a:cs typeface="Arial" panose="020B0604020202020204" pitchFamily="34" charset="0"/>
            </a:endParaRPr>
          </a:p>
          <a:p>
            <a:pPr marL="342900" lvl="0" indent="-342900">
              <a:lnSpc>
                <a:spcPct val="107000"/>
              </a:lnSpc>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According to UK Legislation, (2010) Euthanasia and assisted suicide are not lawful in the United Kingdom, and it is a criminal violation for a third party to aid or urge someone to commit suicide under Section 2 of the Suicide Act 1961 and also it is a criminal offence for a third party to aid or urge someone to commit suicide under Section 2 of the Suicide Act 1961 (UK Legislation, 2010).</a:t>
            </a:r>
          </a:p>
          <a:p>
            <a:pPr marL="342900" lvl="0" indent="-342900">
              <a:lnSpc>
                <a:spcPct val="107000"/>
              </a:lnSpc>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 private members bill on assisted dying was introduced by Baroness Meacher the chair of Dignity in Dying, on May 26, 2021; however, the measure is currently awaiting a second reading (BMA,2021).</a:t>
            </a:r>
          </a:p>
          <a:p>
            <a:pPr marL="685800">
              <a:lnSpc>
                <a:spcPct val="107000"/>
              </a:lnSpc>
            </a:pPr>
            <a:r>
              <a:rPr lang="en-GB" sz="11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endParaRPr lang="en-GB"/>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14</a:t>
            </a:fld>
            <a:endParaRPr lang="en-GB"/>
          </a:p>
        </p:txBody>
      </p:sp>
    </p:spTree>
    <p:extLst>
      <p:ext uri="{BB962C8B-B14F-4D97-AF65-F5344CB8AC3E}">
        <p14:creationId xmlns:p14="http://schemas.microsoft.com/office/powerpoint/2010/main" val="1142089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Rob Marris, a Labour MP, introduced a bill to allow terminally ill individuals in England and Wales to access assisted dying. This was the first time such a law had been discussed and voted on since 1997. However, the bill was ultimately defeated by the House of Commons (Dyer, 2015).</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15</a:t>
            </a:fld>
            <a:endParaRPr lang="en-GB"/>
          </a:p>
        </p:txBody>
      </p:sp>
    </p:spTree>
    <p:extLst>
      <p:ext uri="{BB962C8B-B14F-4D97-AF65-F5344CB8AC3E}">
        <p14:creationId xmlns:p14="http://schemas.microsoft.com/office/powerpoint/2010/main" val="35990826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Euthanasia is illegal in most countries and can result in a murder conviction for the physician who performs it. However, a small but rising number of nations have legalized euthanasia in severe circumstances under strict restrictions. In most nations where euthanasia is permitted, the patient must have a terminal illness with little possibility of recovery and be in severe pain, and patients under the age of 18 require parental permission… Australia, Colombia, New Zealand, Belgium, Luxembourg, Spain, Canada, and the Netherlands have all legalised euthanasia (World Population Review, 2023).</a:t>
            </a:r>
          </a:p>
          <a:p>
            <a:pPr marL="171450" indent="-171450">
              <a:buFont typeface="Arial" panose="020B0604020202020204" pitchFamily="34" charset="0"/>
              <a:buChar char="•"/>
            </a:pPr>
            <a:endParaRPr lang="en-GB" sz="1000" b="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According to Nath et al (2021), clinical studies from around the world argue that requests for physician-assisted death are most frequently granted in cases of cancer, with neurodegenerative diseases, primarily motor neuron disease, coming in second, and concerns regarding autonomy loss and the potential impact of depressive disorders are other factors that may motivate requests for physician-assisted death</a:t>
            </a:r>
          </a:p>
          <a:p>
            <a:endParaRPr lang="en-GB" sz="1100" b="1">
              <a:solidFill>
                <a:schemeClr val="tx1"/>
              </a:solidFill>
              <a:latin typeface="Arial" panose="020B060402020202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16</a:t>
            </a:fld>
            <a:endParaRPr lang="en-GB"/>
          </a:p>
        </p:txBody>
      </p:sp>
    </p:spTree>
    <p:extLst>
      <p:ext uri="{BB962C8B-B14F-4D97-AF65-F5344CB8AC3E}">
        <p14:creationId xmlns:p14="http://schemas.microsoft.com/office/powerpoint/2010/main" val="19173744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“84% of the public support the choice of assisted dying for terminally ill adults” (Dignity in Dying,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Forcing terminally ill individuals to suffer against their choice conflicts with the medical values of the</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legalizing euthanasia includes concerns that the value of human life will gradually decline, which could have unanticipated effects on society (NHS, 2022)</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laws communicate social signals. Legislation allowing assisted suicide no matter how well-intentioned, would change the public's mindset towards the old, critically sick, and incapacitated, sending the subliminal message that assisted suicide is an option they 'need' to explore (British Medical Association, 2020).</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17</a:t>
            </a:fld>
            <a:endParaRPr lang="en-GB"/>
          </a:p>
        </p:txBody>
      </p:sp>
    </p:spTree>
    <p:extLst>
      <p:ext uri="{BB962C8B-B14F-4D97-AF65-F5344CB8AC3E}">
        <p14:creationId xmlns:p14="http://schemas.microsoft.com/office/powerpoint/2010/main" val="89897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buFont typeface="Times New Roman" panose="02020603050405020304" pitchFamily="18" charset="0"/>
              <a:buNone/>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a:t>
            </a: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Maslow revealed, people's motivation is founded on their need for fulfilment and change through personal development – allowing EAS will fulfil their needs and wants (McCleod, 2023)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And also Forcing terminally ill individuals to suffer against their choice conflicts with the medical values of the twenty-first century (BMA, 2020)</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Times New Roman" panose="02020603050405020304" pitchFamily="18" charset="0"/>
              <a:buNone/>
              <a:tabLst>
                <a:tab pos="4572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Times New Roman" panose="02020603050405020304" pitchFamily="18" charset="0"/>
              <a:buNone/>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However</a:t>
            </a:r>
            <a:r>
              <a:rPr lang="en-GB" sz="1000" kern="100">
                <a:effectLst/>
                <a:latin typeface="Arial" panose="020B0604020202020204" pitchFamily="34" charset="0"/>
                <a:ea typeface="Calibri" panose="020F0502020204030204" pitchFamily="34" charset="0"/>
                <a:cs typeface="Arial" panose="020B0604020202020204" pitchFamily="34" charset="0"/>
              </a:rPr>
              <a:t> alternative treatments are available for end of life care, such as palliative and hospice care, patients don't need to be killed to eliminate their symptoms, almost all pain can be relieved (Mildred, 2023).</a:t>
            </a: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René Girard-philosopher Contrary to widely held beliefs, the introduction of euthanasia may potentially intensify the experience of death. People might feel a heightened sense of personal responsibility for their own demise and a moral obligation to ease their loved ones of their undesired burden. Consequently, euthanasia could potentially aggravate the very issues it seeks to address.</a:t>
            </a:r>
            <a:r>
              <a:rPr lang="en-GB" sz="1000" kern="100">
                <a:effectLst/>
                <a:latin typeface="Arial" panose="020B0604020202020204" pitchFamily="34" charset="0"/>
                <a:ea typeface="Calibri" panose="020F0502020204030204" pitchFamily="34" charset="0"/>
                <a:cs typeface="Arial" panose="020B0604020202020204" pitchFamily="34" charset="0"/>
              </a:rPr>
              <a: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(Care,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18</a:t>
            </a:fld>
            <a:endParaRPr lang="en-GB"/>
          </a:p>
        </p:txBody>
      </p:sp>
    </p:spTree>
    <p:extLst>
      <p:ext uri="{BB962C8B-B14F-4D97-AF65-F5344CB8AC3E}">
        <p14:creationId xmlns:p14="http://schemas.microsoft.com/office/powerpoint/2010/main" val="18159919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Mildred (2022 and NHS (2018), If patients decide that terminating their agony and suffering as a result of a terminal illness is what they want, the doctor must comply.</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Therefore, 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UK </a:t>
            </a:r>
            <a:r>
              <a:rPr lang="en-GB" sz="1000" kern="100">
                <a:effectLst/>
                <a:latin typeface="Arial" panose="020B0604020202020204" pitchFamily="34" charset="0"/>
                <a:ea typeface="Calibri" panose="020F0502020204030204" pitchFamily="34" charset="0"/>
                <a:cs typeface="Arial" panose="020B0604020202020204" pitchFamily="34" charset="0"/>
              </a:rPr>
              <a:t>could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follow</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example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Ne</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rlands and </a:t>
            </a:r>
            <a:r>
              <a:rPr lang="en-GB" sz="1000" kern="100">
                <a:effectLst/>
                <a:latin typeface="Arial" panose="020B0604020202020204" pitchFamily="34" charset="0"/>
                <a:ea typeface="Calibri" panose="020F0502020204030204" pitchFamily="34" charset="0"/>
                <a:cs typeface="Arial" panose="020B0604020202020204" pitchFamily="34" charset="0"/>
              </a:rPr>
              <a:t>establish</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specific</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criteria </a:t>
            </a:r>
            <a:r>
              <a:rPr lang="en-GB" sz="1000" kern="100">
                <a:effectLst/>
                <a:latin typeface="Arial" panose="020B0604020202020204" pitchFamily="34" charset="0"/>
                <a:ea typeface="Calibri" panose="020F0502020204030204" pitchFamily="34" charset="0"/>
                <a:cs typeface="Arial" panose="020B0604020202020204" pitchFamily="34" charset="0"/>
              </a:rPr>
              <a:t>for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allowing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euthanasia and assisted </a:t>
            </a:r>
            <a:r>
              <a:rPr lang="en-GB" sz="1000" kern="100">
                <a:effectLst/>
                <a:latin typeface="Arial" panose="020B0604020202020204" pitchFamily="34" charset="0"/>
                <a:ea typeface="Calibri" panose="020F0502020204030204" pitchFamily="34" charset="0"/>
                <a:cs typeface="Arial" panose="020B0604020202020204" pitchFamily="34" charset="0"/>
              </a:rPr>
              <a:t>suicide,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as outlined in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Dutch Termination of Life on Request and Assisted Suicide (Review Procedures) </a:t>
            </a:r>
            <a:r>
              <a:rPr lang="en-GB" sz="1000" kern="100">
                <a:effectLst/>
                <a:latin typeface="Arial" panose="020B0604020202020204" pitchFamily="34" charset="0"/>
                <a:ea typeface="Calibri" panose="020F0502020204030204" pitchFamily="34" charset="0"/>
                <a:cs typeface="Arial" panose="020B0604020202020204" pitchFamily="34" charset="0"/>
              </a:rPr>
              <a:t>Act (2017).</a:t>
            </a: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If the law is changed to allow euthanasia or assisted suicide, it will create a situation where vulnerable people may feel pressured to end their lives. This could particularly impact those who are disabled, elderly, sick, or depressed. They may also face the risk of being coerced by others who stand to benefit from their death. This would undermine individual autonomy and promote fear and anxiety (Care,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Well however, it is claimed by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Strinic (2015),</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 review of 247 journal articles and books concluded that euthanasia should be legalised under certain conditions, such as terminal disease, imminent death, and acceptable treatment. It is morally permissible if a patient makes an independent choice to terminate their life or get intervention. The patient must be fully aware of their irreversible and fatal diagnosis and be able to make an informed decision.</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According to </a:t>
            </a:r>
            <a:r>
              <a:rPr lang="en-GB" sz="1000" kern="100">
                <a:effectLst/>
                <a:latin typeface="Arial" panose="020B0604020202020204" pitchFamily="34" charset="0"/>
                <a:ea typeface="Calibri" panose="020F0502020204030204" pitchFamily="34" charset="0"/>
                <a:cs typeface="Arial" panose="020B0604020202020204" pitchFamily="34" charset="0"/>
              </a:rPr>
              <a:t>BBC (2014) </a:t>
            </a: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“The slippery slope argument says that if we allow something relatively harmless today, we may start a trend that results in something currently unthinkable becoming accepted.</a:t>
            </a:r>
            <a:r>
              <a:rPr lang="en-GB" sz="1000" kern="100">
                <a:effectLst/>
                <a:latin typeface="Arial" panose="020B0604020202020204" pitchFamily="34" charset="0"/>
                <a:ea typeface="Calibri" panose="020F0502020204030204" pitchFamily="34" charset="0"/>
                <a:cs typeface="Arial" panose="020B0604020202020204" pitchFamily="34" charset="0"/>
              </a:rPr>
              <a:t>”</a:t>
            </a: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Most religions disapprove of euthanasia. Some of them absolutely forbid it for a number of reasons, some of these include: human lives are special because God created them etc..</a:t>
            </a:r>
            <a:r>
              <a:rPr lang="en-GB" sz="1000" kern="100">
                <a:effectLst/>
                <a:latin typeface="Arial" panose="020B0604020202020204" pitchFamily="34" charset="0"/>
                <a:ea typeface="Calibri" panose="020F0502020204030204" pitchFamily="34" charset="0"/>
                <a:cs typeface="Arial" panose="020B0604020202020204" pitchFamily="34" charset="0"/>
              </a:rPr>
              <a:t> BBC (2014).</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Font typeface="Times New Roman" panose="02020603050405020304" pitchFamily="18" charset="0"/>
              <a:buNone/>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6858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However,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Eliott and Olver, (2008) have asserted </a:t>
            </a:r>
            <a:r>
              <a:rPr lang="en-GB" sz="1000" kern="100">
                <a:effectLst/>
                <a:latin typeface="Arial" panose="020B0604020202020204" pitchFamily="34" charset="0"/>
                <a:ea typeface="Calibri" panose="020F0502020204030204" pitchFamily="34" charset="0"/>
                <a:cs typeface="Arial" panose="020B0604020202020204" pitchFamily="34" charset="0"/>
              </a:rPr>
              <a:t>Out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28 dying cancer p</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tients </a:t>
            </a:r>
            <a:r>
              <a:rPr lang="en-GB" sz="1000" kern="100">
                <a:effectLst/>
                <a:latin typeface="Arial" panose="020B0604020202020204" pitchFamily="34" charset="0"/>
                <a:ea typeface="Calibri" panose="020F0502020204030204" pitchFamily="34" charset="0"/>
                <a:cs typeface="Arial" panose="020B0604020202020204" pitchFamily="34" charset="0"/>
              </a:rPr>
              <a:t>interviewed,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24 of them </a:t>
            </a:r>
            <a:r>
              <a:rPr lang="en-GB" sz="1000" kern="100">
                <a:effectLst/>
                <a:latin typeface="Arial" panose="020B0604020202020204" pitchFamily="34" charset="0"/>
                <a:ea typeface="Calibri" panose="020F0502020204030204" pitchFamily="34" charset="0"/>
                <a:cs typeface="Arial" panose="020B0604020202020204" pitchFamily="34" charset="0"/>
              </a:rPr>
              <a:t>expressed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support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for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euthanasia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 some </a:t>
            </a:r>
            <a:r>
              <a:rPr lang="en-GB" sz="1000" kern="100">
                <a:effectLst/>
                <a:latin typeface="Arial" panose="020B0604020202020204" pitchFamily="34" charset="0"/>
                <a:ea typeface="Calibri" panose="020F0502020204030204" pitchFamily="34" charset="0"/>
                <a:cs typeface="Arial" panose="020B0604020202020204" pitchFamily="34" charset="0"/>
              </a:rPr>
              <a:t>point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during the </a:t>
            </a:r>
            <a:r>
              <a:rPr lang="en-GB" sz="1000" kern="100">
                <a:effectLst/>
                <a:latin typeface="Arial" panose="020B0604020202020204" pitchFamily="34" charset="0"/>
                <a:ea typeface="Calibri" panose="020F0502020204030204" pitchFamily="34" charset="0"/>
                <a:cs typeface="Arial" panose="020B0604020202020204" pitchFamily="34" charset="0"/>
              </a:rPr>
              <a:t>discussion.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believed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was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person</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l </a:t>
            </a:r>
            <a:r>
              <a:rPr lang="en-GB" sz="1000" kern="100">
                <a:effectLst/>
                <a:latin typeface="Arial" panose="020B0604020202020204" pitchFamily="34" charset="0"/>
                <a:ea typeface="Calibri" panose="020F0502020204030204" pitchFamily="34" charset="0"/>
                <a:cs typeface="Arial" panose="020B0604020202020204" pitchFamily="34" charset="0"/>
              </a:rPr>
              <a:t>choice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and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way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to</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685800">
              <a:lnSpc>
                <a:spcPct val="107000"/>
              </a:lnSpc>
            </a:pPr>
            <a:r>
              <a:rPr lang="en-GB" sz="1000" kern="100">
                <a:effectLst/>
                <a:latin typeface="Arial" panose="020B0604020202020204" pitchFamily="34" charset="0"/>
                <a:ea typeface="Calibri" panose="020F0502020204030204" pitchFamily="34" charset="0"/>
                <a:cs typeface="Arial" panose="020B0604020202020204" pitchFamily="34" charset="0"/>
              </a:rPr>
              <a:t>suffering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h </a:t>
            </a:r>
            <a:r>
              <a:rPr lang="en-GB" sz="1000" kern="100">
                <a:effectLst/>
                <a:latin typeface="Arial" panose="020B0604020202020204" pitchFamily="34" charset="0"/>
                <a:ea typeface="Calibri" panose="020F0502020204030204" pitchFamily="34" charset="0"/>
                <a:cs typeface="Arial" panose="020B0604020202020204" pitchFamily="34" charset="0"/>
              </a:rPr>
              <a:t>compassion.</a:t>
            </a:r>
          </a:p>
          <a:p>
            <a:pPr marL="342900" lvl="0" indent="-342900">
              <a:lnSpc>
                <a:spcPct val="107000"/>
              </a:lnSpc>
              <a:spcAft>
                <a:spcPts val="800"/>
              </a:spcAft>
              <a:buFont typeface="Times New Roman" panose="02020603050405020304" pitchFamily="18"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And also the Health and Care, Act (2022) clearly states, physicians must act in their patients' best interests according to DHSC, (2022) and The King’s Trust, 2022).</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19</a:t>
            </a:fld>
            <a:endParaRPr lang="en-GB"/>
          </a:p>
        </p:txBody>
      </p:sp>
    </p:spTree>
    <p:extLst>
      <p:ext uri="{BB962C8B-B14F-4D97-AF65-F5344CB8AC3E}">
        <p14:creationId xmlns:p14="http://schemas.microsoft.com/office/powerpoint/2010/main" val="2540191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The topic of euthanasia and physician-assisted suicide has been debated for centuries, with discussions dating back to ancient Greece and Rome. However, the debate over the ethical implications of euthanasia continued for over three decades in both the US and UK, and the arguments for and against euthanasia have remained unchanged since the 17th century</a:t>
            </a: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(EJ;, 1994)</a:t>
            </a:r>
          </a:p>
          <a:p>
            <a:pPr marL="0" lvl="0" indent="0">
              <a:lnSpc>
                <a:spcPct val="107000"/>
              </a:lnSpc>
              <a:spcAft>
                <a:spcPts val="800"/>
              </a:spcAft>
              <a:buFont typeface="Times New Roman" panose="02020603050405020304" pitchFamily="18" charset="0"/>
              <a:buNone/>
              <a:tabLst>
                <a:tab pos="457200" algn="l"/>
              </a:tabLst>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Nilstun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et al (2000), The ethics </a:t>
            </a:r>
            <a:r>
              <a:rPr lang="en-GB" sz="1000" kern="100">
                <a:effectLst/>
                <a:latin typeface="Arial" panose="020B0604020202020204" pitchFamily="34" charset="0"/>
                <a:ea typeface="Calibri" panose="020F0502020204030204" pitchFamily="34" charset="0"/>
                <a:cs typeface="Arial" panose="020B0604020202020204" pitchFamily="34" charset="0"/>
              </a:rPr>
              <a:t>surrounding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euthanasia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are </a:t>
            </a:r>
            <a:r>
              <a:rPr lang="en-GB" sz="1000" kern="100">
                <a:effectLst/>
                <a:latin typeface="Arial" panose="020B0604020202020204" pitchFamily="34" charset="0"/>
                <a:ea typeface="Calibri" panose="020F0502020204030204" pitchFamily="34" charset="0"/>
                <a:cs typeface="Arial" panose="020B0604020202020204" pitchFamily="34" charset="0"/>
              </a:rPr>
              <a:t>very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complex.</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need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carefully </a:t>
            </a:r>
            <a:r>
              <a:rPr lang="en-GB" sz="1000" kern="100">
                <a:effectLst/>
                <a:latin typeface="Arial" panose="020B0604020202020204" pitchFamily="34" charset="0"/>
                <a:ea typeface="Calibri" panose="020F0502020204030204" pitchFamily="34" charset="0"/>
                <a:cs typeface="Arial" panose="020B0604020202020204" pitchFamily="34" charset="0"/>
              </a:rPr>
              <a:t>think</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about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t>
            </a:r>
            <a:r>
              <a:rPr lang="en-GB" sz="1000" kern="100">
                <a:effectLst/>
                <a:latin typeface="Arial" panose="020B0604020202020204" pitchFamily="34" charset="0"/>
                <a:ea typeface="Calibri" panose="020F0502020204030204" pitchFamily="34" charset="0"/>
                <a:cs typeface="Arial" panose="020B0604020202020204" pitchFamily="34" charset="0"/>
              </a:rPr>
              <a:t>consequences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different </a:t>
            </a:r>
            <a:r>
              <a:rPr lang="en-GB" sz="1000" kern="100">
                <a:effectLst/>
                <a:latin typeface="Arial" panose="020B0604020202020204" pitchFamily="34" charset="0"/>
                <a:ea typeface="Calibri" panose="020F0502020204030204" pitchFamily="34" charset="0"/>
                <a:cs typeface="Arial" panose="020B0604020202020204" pitchFamily="34" charset="0"/>
              </a:rPr>
              <a:t>options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for patients </a:t>
            </a:r>
            <a:r>
              <a:rPr lang="en-GB" sz="1000" kern="100">
                <a:effectLst/>
                <a:latin typeface="Arial" panose="020B0604020202020204" pitchFamily="34" charset="0"/>
                <a:ea typeface="Calibri" panose="020F0502020204030204" pitchFamily="34" charset="0"/>
                <a:cs typeface="Arial" panose="020B0604020202020204" pitchFamily="34" charset="0"/>
              </a:rPr>
              <a:t>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pain,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their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families, the public, and healthcare professionals. It is </a:t>
            </a:r>
            <a:r>
              <a:rPr lang="en-GB" sz="1000" kern="100">
                <a:effectLst/>
                <a:latin typeface="Arial" panose="020B0604020202020204" pitchFamily="34" charset="0"/>
                <a:ea typeface="Calibri" panose="020F0502020204030204" pitchFamily="34" charset="0"/>
                <a:cs typeface="Arial" panose="020B0604020202020204" pitchFamily="34" charset="0"/>
              </a:rPr>
              <a:t>important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consider how these </a:t>
            </a:r>
            <a:r>
              <a:rPr lang="en-GB" sz="1000" kern="100">
                <a:effectLst/>
                <a:latin typeface="Arial" panose="020B0604020202020204" pitchFamily="34" charset="0"/>
                <a:ea typeface="Calibri" panose="020F0502020204030204" pitchFamily="34" charset="0"/>
                <a:cs typeface="Arial" panose="020B0604020202020204" pitchFamily="34" charset="0"/>
              </a:rPr>
              <a:t>choices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will </a:t>
            </a:r>
            <a:r>
              <a:rPr lang="en-GB" sz="1000" kern="100">
                <a:effectLst/>
                <a:latin typeface="Arial" panose="020B0604020202020204" pitchFamily="34" charset="0"/>
                <a:ea typeface="Calibri" panose="020F0502020204030204" pitchFamily="34" charset="0"/>
                <a:cs typeface="Arial" panose="020B0604020202020204" pitchFamily="34" charset="0"/>
              </a:rPr>
              <a:t>affect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relationships bet</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en these groups. </a:t>
            </a:r>
            <a:r>
              <a:rPr lang="en-GB" sz="1000" kern="100">
                <a:effectLst/>
                <a:latin typeface="Arial" panose="020B0604020202020204" pitchFamily="34" charset="0"/>
                <a:ea typeface="Calibri" panose="020F0502020204030204" pitchFamily="34" charset="0"/>
                <a:cs typeface="Arial" panose="020B0604020202020204" pitchFamily="34" charset="0"/>
              </a:rPr>
              <a:t>Simply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considering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t>
            </a:r>
            <a:r>
              <a:rPr lang="en-GB" sz="1000" kern="100">
                <a:effectLst/>
                <a:latin typeface="Arial" panose="020B0604020202020204" pitchFamily="34" charset="0"/>
                <a:ea typeface="Calibri" panose="020F0502020204030204" pitchFamily="34" charset="0"/>
                <a:cs typeface="Arial" panose="020B0604020202020204" pitchFamily="34" charset="0"/>
              </a:rPr>
              <a:t>opinions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the general public is </a:t>
            </a:r>
            <a:r>
              <a:rPr lang="en-GB" sz="1000" kern="100">
                <a:effectLst/>
                <a:latin typeface="Arial" panose="020B0604020202020204" pitchFamily="34" charset="0"/>
                <a:ea typeface="Calibri" panose="020F0502020204030204" pitchFamily="34" charset="0"/>
                <a:cs typeface="Arial" panose="020B0604020202020204" pitchFamily="34" charset="0"/>
              </a:rPr>
              <a:t>not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enough;</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also </a:t>
            </a:r>
            <a:r>
              <a:rPr lang="en-GB" sz="1000" kern="100">
                <a:effectLst/>
                <a:latin typeface="Arial" panose="020B0604020202020204" pitchFamily="34" charset="0"/>
                <a:ea typeface="Calibri" panose="020F0502020204030204" pitchFamily="34" charset="0"/>
                <a:cs typeface="Arial" panose="020B0604020202020204" pitchFamily="34" charset="0"/>
              </a:rPr>
              <a:t>need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respect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autonomy of the dy</a:t>
            </a:r>
            <a:r>
              <a:rPr lang="en-GB" sz="1000" kern="100">
                <a:effectLst/>
                <a:latin typeface="Arial" panose="020B0604020202020204" pitchFamily="34" charset="0"/>
                <a:ea typeface="Calibri" panose="020F0502020204030204" pitchFamily="34" charset="0"/>
                <a:cs typeface="Arial" panose="020B0604020202020204" pitchFamily="34" charset="0"/>
              </a:rPr>
              <a:t>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g patient, </a:t>
            </a:r>
            <a:r>
              <a:rPr lang="en-GB" sz="1000" kern="100">
                <a:effectLst/>
                <a:latin typeface="Arial" panose="020B0604020202020204" pitchFamily="34" charset="0"/>
                <a:ea typeface="Calibri" panose="020F0502020204030204" pitchFamily="34" charset="0"/>
                <a:cs typeface="Arial" panose="020B0604020202020204" pitchFamily="34" charset="0"/>
              </a:rPr>
              <a:t>their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families, and healthcare professionals.</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20</a:t>
            </a:fld>
            <a:endParaRPr lang="en-GB"/>
          </a:p>
        </p:txBody>
      </p:sp>
    </p:spTree>
    <p:extLst>
      <p:ext uri="{BB962C8B-B14F-4D97-AF65-F5344CB8AC3E}">
        <p14:creationId xmlns:p14="http://schemas.microsoft.com/office/powerpoint/2010/main" val="21599928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To address the EFL and PC gaps and enhance EAS service, it is proposed that guidelines and guidance be offered to healthcare practitioners to assist them in identifying persons who are reaching the end of their life or experiencing transitory improvements. Furthermore, it is critical to guarantee that EOF and PC services are widely available throughout the UK, with no discrimination based on age, gender, race, cultural heritage, sexual orientation, or ethnicity (Hospice UK, 2017).</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Font typeface="Arial" panose="020B0604020202020204" pitchFamily="34" charset="0"/>
              <a:buNone/>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Healthcare professionals should refer to Guideline NG31 (2015) which provides advice on recognising when someone is approaching the end of their life or experiencing temporary improvements. It also emphasizes the importance of effective communication and decision-making with the individual and their loved ones. The guidance also recommends how to manage hydration and symptoms to ensure comfort and dignity while avoiding unwanted side effects (NICE (2015). </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Arial" panose="020B0604020202020204" pitchFamily="34" charset="0"/>
              <a:buNone/>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Additionally, according to NICE, (2021) The NICE quality standard on end-of-life care for adults states that creating a personalized care plan should be part of a comprehensive assessment for individuals nearing the end of their lives. This plan may include advance care arrangements, with the help of healthcare professionals, to enable individuals to make decisions about their future medical </a:t>
            </a:r>
            <a:r>
              <a:rPr lang="en-GB" sz="1000" kern="100" err="1">
                <a:solidFill>
                  <a:srgbClr val="424242"/>
                </a:solidFill>
                <a:effectLst/>
                <a:latin typeface="Arial" panose="020B0604020202020204" pitchFamily="34" charset="0"/>
                <a:ea typeface="Calibri" panose="020F0502020204030204" pitchFamily="34" charset="0"/>
                <a:cs typeface="Arial" panose="020B0604020202020204" pitchFamily="34" charset="0"/>
              </a:rPr>
              <a:t>treatme</a:t>
            </a: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Despite the efforts made by Hospice UK in 2017 to improve hospice services through their five-year plan, one of which includes reducing inequality and increasing accessibility to end-of-life services, there still remains a gap in the delivery of end-of-life care. It is respectfully suggested that both government and organizational policy makers should address this challenging and controversial issue. (Hospice Care UK, 2017).</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In the UK, there seems to be a lack of awareness regarding the available end-of-life services and how to access support. This has resulted in some people having misconceptions about the concepts of end-of-life care, such as palliative and hospice care. To address this issue, it would be beneficial to raise awareness and educate people about end-of-life care services. One suggestion is to offer community support sessions for the elderly. Although funding pose as a challenge, it may be possible to overcome this barrier through crowdfunding and government support.</a:t>
            </a:r>
            <a:r>
              <a:rPr lang="en-GB" sz="1000" kern="100">
                <a:effectLst/>
                <a:latin typeface="Arial" panose="020B0604020202020204" pitchFamily="34" charset="0"/>
                <a:ea typeface="Calibri" panose="020F0502020204030204" pitchFamily="34" charset="0"/>
                <a:cs typeface="Arial" panose="020B0604020202020204" pitchFamily="34" charset="0"/>
              </a:rPr>
              <a:t> (NICE, 2019)</a:t>
            </a:r>
          </a:p>
          <a:p>
            <a:pPr marL="285750" lvl="0" indent="-285750">
              <a:lnSpc>
                <a:spcPct val="107000"/>
              </a:lnSpc>
              <a:spcAft>
                <a:spcPts val="800"/>
              </a:spcAft>
              <a:buFont typeface="Arial" panose="020B0604020202020204" pitchFamily="34" charset="0"/>
              <a:buChar char="•"/>
              <a:tabLst>
                <a:tab pos="6858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Another recommendation is to consider implementing new systems and processes to enhance care coordination, including prioritizing and recognising patients' preferences, as well as offering extensive staff training on effective communication and analysing individual's holistic needs</a:t>
            </a:r>
            <a:r>
              <a:rPr lang="en-GB" sz="1000" kern="100">
                <a:effectLst/>
                <a:latin typeface="Arial" panose="020B0604020202020204" pitchFamily="34" charset="0"/>
                <a:ea typeface="Calibri" panose="020F0502020204030204" pitchFamily="34" charset="0"/>
                <a:cs typeface="Arial" panose="020B0604020202020204" pitchFamily="34" charset="0"/>
              </a:rPr>
              <a:t> (NICE, 2019).</a:t>
            </a:r>
          </a:p>
        </p:txBody>
      </p:sp>
      <p:sp>
        <p:nvSpPr>
          <p:cNvPr id="4" name="Slide Number Placeholder 3"/>
          <p:cNvSpPr>
            <a:spLocks noGrp="1"/>
          </p:cNvSpPr>
          <p:nvPr>
            <p:ph type="sldNum" sz="quarter" idx="5"/>
          </p:nvPr>
        </p:nvSpPr>
        <p:spPr/>
        <p:txBody>
          <a:bodyPr/>
          <a:lstStyle/>
          <a:p>
            <a:fld id="{C77040BE-C718-45F5-84BA-D96BCEE72B9A}" type="slidenum">
              <a:rPr lang="en-GB" smtClean="0"/>
              <a:t>21</a:t>
            </a:fld>
            <a:endParaRPr lang="en-GB"/>
          </a:p>
        </p:txBody>
      </p:sp>
    </p:spTree>
    <p:extLst>
      <p:ext uri="{BB962C8B-B14F-4D97-AF65-F5344CB8AC3E}">
        <p14:creationId xmlns:p14="http://schemas.microsoft.com/office/powerpoint/2010/main" val="3306505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22</a:t>
            </a:fld>
            <a:endParaRPr lang="en-GB"/>
          </a:p>
        </p:txBody>
      </p:sp>
    </p:spTree>
    <p:extLst>
      <p:ext uri="{BB962C8B-B14F-4D97-AF65-F5344CB8AC3E}">
        <p14:creationId xmlns:p14="http://schemas.microsoft.com/office/powerpoint/2010/main" val="22756250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23</a:t>
            </a:fld>
            <a:endParaRPr lang="en-GB"/>
          </a:p>
        </p:txBody>
      </p:sp>
    </p:spTree>
    <p:extLst>
      <p:ext uri="{BB962C8B-B14F-4D97-AF65-F5344CB8AC3E}">
        <p14:creationId xmlns:p14="http://schemas.microsoft.com/office/powerpoint/2010/main" val="21692739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24</a:t>
            </a:fld>
            <a:endParaRPr lang="en-GB"/>
          </a:p>
        </p:txBody>
      </p:sp>
    </p:spTree>
    <p:extLst>
      <p:ext uri="{BB962C8B-B14F-4D97-AF65-F5344CB8AC3E}">
        <p14:creationId xmlns:p14="http://schemas.microsoft.com/office/powerpoint/2010/main" val="25412999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a:latin typeface="Arial" panose="020B0604020202020204" pitchFamily="34" charset="0"/>
                <a:cs typeface="Arial" panose="020B0604020202020204" pitchFamily="34" charset="0"/>
              </a:rPr>
              <a:t>Thank for your attention </a:t>
            </a:r>
          </a:p>
        </p:txBody>
      </p:sp>
      <p:sp>
        <p:nvSpPr>
          <p:cNvPr id="4" name="Slide Number Placeholder 3"/>
          <p:cNvSpPr>
            <a:spLocks noGrp="1"/>
          </p:cNvSpPr>
          <p:nvPr>
            <p:ph type="sldNum" sz="quarter" idx="5"/>
          </p:nvPr>
        </p:nvSpPr>
        <p:spPr/>
        <p:txBody>
          <a:bodyPr/>
          <a:lstStyle/>
          <a:p>
            <a:fld id="{C77040BE-C718-45F5-84BA-D96BCEE72B9A}" type="slidenum">
              <a:rPr lang="en-GB" smtClean="0"/>
              <a:t>25</a:t>
            </a:fld>
            <a:endParaRPr lang="en-GB"/>
          </a:p>
        </p:txBody>
      </p:sp>
    </p:spTree>
    <p:extLst>
      <p:ext uri="{BB962C8B-B14F-4D97-AF65-F5344CB8AC3E}">
        <p14:creationId xmlns:p14="http://schemas.microsoft.com/office/powerpoint/2010/main" val="2724678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79162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571883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403833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0AB1C24-AC1D-4927-B635-7D1F5218ADD7}"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5262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0AB1C24-AC1D-4927-B635-7D1F5218ADD7}" type="datetimeFigureOut">
              <a:rPr lang="en-GB" smtClean="0"/>
              <a:t>23/06/2023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185274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0AB1C24-AC1D-4927-B635-7D1F5218ADD7}" type="datetimeFigureOut">
              <a:rPr lang="en-GB" smtClean="0"/>
              <a:t>23/06/2023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2728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AB1C24-AC1D-4927-B635-7D1F5218ADD7}" type="datetimeFigureOut">
              <a:rPr lang="en-GB" smtClean="0"/>
              <a:t>23/06/2023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32275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1148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128466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9898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994291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996938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158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8553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660862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483496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AB1C24-AC1D-4927-B635-7D1F5218ADD7}" type="datetimeFigureOut">
              <a:rPr lang="en-GB" smtClean="0"/>
              <a:t>23/06/2023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DDC4790-1F05-4D80-85D9-740DA9BE57FD}" type="slidenum">
              <a:rPr lang="en-GB" smtClean="0"/>
              <a:t>‹#›</a:t>
            </a:fld>
            <a:endParaRPr lang="en-GB"/>
          </a:p>
        </p:txBody>
      </p:sp>
    </p:spTree>
    <p:extLst>
      <p:ext uri="{BB962C8B-B14F-4D97-AF65-F5344CB8AC3E}">
        <p14:creationId xmlns:p14="http://schemas.microsoft.com/office/powerpoint/2010/main" val="186580558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nhs.uk/conditions/end-of-life-care/what-it-involves-and-when-it-start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maestrousero.blogspot.com/2017/03/thank-you-all.html?m=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2" name="Straight Connector 5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5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3" name="Rectangle 6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22">
            <a:extLst>
              <a:ext uri="{FF2B5EF4-FFF2-40B4-BE49-F238E27FC236}">
                <a16:creationId xmlns:a16="http://schemas.microsoft.com/office/drawing/2014/main" id="{16CBE7CA-1454-6585-693D-C9CEB4192FAB}"/>
              </a:ext>
            </a:extLst>
          </p:cNvPr>
          <p:cNvPicPr>
            <a:picLocks noChangeAspect="1"/>
          </p:cNvPicPr>
          <p:nvPr/>
        </p:nvPicPr>
        <p:blipFill rotWithShape="1">
          <a:blip r:embed="rId3">
            <a:duotone>
              <a:prstClr val="black"/>
              <a:schemeClr val="tx2">
                <a:tint val="45000"/>
                <a:satMod val="400000"/>
              </a:schemeClr>
            </a:duotone>
            <a:alphaModFix amt="40000"/>
          </a:blip>
          <a:srcRect t="12791"/>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EFA6F52E-56C8-498D-B162-A3769CA397B9}"/>
              </a:ext>
            </a:extLst>
          </p:cNvPr>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b="1" dirty="0">
                <a:solidFill>
                  <a:srgbClr val="FFFFFF"/>
                </a:solidFill>
              </a:rPr>
              <a:t>Student: Masuma Begum – Student Number 191540</a:t>
            </a:r>
          </a:p>
          <a:p>
            <a:pPr algn="l">
              <a:buFont typeface="Wingdings 3" charset="2"/>
              <a:buChar char=""/>
            </a:pPr>
            <a:r>
              <a:rPr lang="en-US" b="1" dirty="0">
                <a:solidFill>
                  <a:srgbClr val="FFFFFF"/>
                </a:solidFill>
              </a:rPr>
              <a:t>Student: Tuty Jallow Sarr – Student Number 2027118</a:t>
            </a:r>
          </a:p>
          <a:p>
            <a:pPr algn="l">
              <a:buFont typeface="Wingdings 3" charset="2"/>
              <a:buChar char=""/>
            </a:pPr>
            <a:r>
              <a:rPr lang="en-US" b="1" dirty="0">
                <a:solidFill>
                  <a:srgbClr val="FFFFFF"/>
                </a:solidFill>
              </a:rPr>
              <a:t>Module: Living with Care: The Elderly Person </a:t>
            </a:r>
          </a:p>
          <a:p>
            <a:pPr algn="l">
              <a:buFont typeface="Wingdings 3" charset="2"/>
              <a:buChar char=""/>
            </a:pPr>
            <a:r>
              <a:rPr lang="en-US" b="1" dirty="0">
                <a:solidFill>
                  <a:srgbClr val="FFFFFF"/>
                </a:solidFill>
              </a:rPr>
              <a:t>Module Code: BMHP 6009_BIRM</a:t>
            </a:r>
          </a:p>
          <a:p>
            <a:pPr algn="l">
              <a:buFont typeface="Wingdings 3" charset="2"/>
              <a:buChar char=""/>
            </a:pPr>
            <a:r>
              <a:rPr lang="en-US" b="1">
                <a:solidFill>
                  <a:srgbClr val="FFFFFF"/>
                </a:solidFill>
              </a:rPr>
              <a:t>Lecturer: Joanne Davies </a:t>
            </a:r>
          </a:p>
          <a:p>
            <a:pPr algn="l">
              <a:buFont typeface="Wingdings 3" charset="2"/>
              <a:buChar char=""/>
            </a:pPr>
            <a:endParaRPr lang="en-US" b="1" dirty="0">
              <a:solidFill>
                <a:srgbClr val="FFFFFF"/>
              </a:solidFill>
            </a:endParaRPr>
          </a:p>
          <a:p>
            <a:pPr algn="l">
              <a:buFont typeface="Wingdings 3" charset="2"/>
              <a:buChar char=""/>
            </a:pPr>
            <a:endParaRPr lang="en-US" b="1" dirty="0">
              <a:solidFill>
                <a:srgbClr val="FFFFFF"/>
              </a:solidFill>
            </a:endParaRPr>
          </a:p>
          <a:p>
            <a:pPr algn="l">
              <a:buFont typeface="Wingdings 3" charset="2"/>
              <a:buChar char=""/>
            </a:pPr>
            <a:endParaRPr lang="en-US" b="1" dirty="0">
              <a:solidFill>
                <a:srgbClr val="FFFFFF"/>
              </a:solidFill>
            </a:endParaRPr>
          </a:p>
          <a:p>
            <a:pPr algn="l">
              <a:buFont typeface="Wingdings 3" charset="2"/>
              <a:buChar char=""/>
            </a:pPr>
            <a:endParaRPr lang="en-US" b="1" dirty="0">
              <a:solidFill>
                <a:srgbClr val="FFFFFF"/>
              </a:solidFill>
            </a:endParaRPr>
          </a:p>
        </p:txBody>
      </p:sp>
      <p:sp>
        <p:nvSpPr>
          <p:cNvPr id="2" name="Title 1">
            <a:extLst>
              <a:ext uri="{FF2B5EF4-FFF2-40B4-BE49-F238E27FC236}">
                <a16:creationId xmlns:a16="http://schemas.microsoft.com/office/drawing/2014/main" id="{B5CEEE4C-0F36-42A3-AB0A-E0D8B1C3EBEA}"/>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300" b="1"/>
              <a:t>Presentation on the Argument - Euthanasia and Assisted Suicide in the UK </a:t>
            </a:r>
          </a:p>
        </p:txBody>
      </p:sp>
    </p:spTree>
    <p:extLst>
      <p:ext uri="{BB962C8B-B14F-4D97-AF65-F5344CB8AC3E}">
        <p14:creationId xmlns:p14="http://schemas.microsoft.com/office/powerpoint/2010/main" val="6274154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in a hospital bed&#10;&#10;Description automatically generated with low confidence">
            <a:extLst>
              <a:ext uri="{FF2B5EF4-FFF2-40B4-BE49-F238E27FC236}">
                <a16:creationId xmlns:a16="http://schemas.microsoft.com/office/drawing/2014/main" id="{0959CC34-D97A-5C14-D243-B1A591B8A600}"/>
              </a:ext>
            </a:extLst>
          </p:cNvPr>
          <p:cNvPicPr>
            <a:picLocks noChangeAspect="1"/>
          </p:cNvPicPr>
          <p:nvPr/>
        </p:nvPicPr>
        <p:blipFill rotWithShape="1">
          <a:blip r:embed="rId3"/>
          <a:srcRect t="4633" r="-2" b="1779"/>
          <a:stretch/>
        </p:blipFill>
        <p:spPr>
          <a:xfrm>
            <a:off x="4156344" y="-64294"/>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4F8BAB5-80B7-D097-C664-4E5E488D4C9D}"/>
              </a:ext>
            </a:extLst>
          </p:cNvPr>
          <p:cNvSpPr>
            <a:spLocks noGrp="1"/>
          </p:cNvSpPr>
          <p:nvPr>
            <p:ph type="title"/>
          </p:nvPr>
        </p:nvSpPr>
        <p:spPr>
          <a:xfrm>
            <a:off x="677333" y="609600"/>
            <a:ext cx="3851123" cy="1320800"/>
          </a:xfrm>
        </p:spPr>
        <p:txBody>
          <a:bodyPr>
            <a:normAutofit/>
          </a:bodyPr>
          <a:lstStyle/>
          <a:p>
            <a:r>
              <a:rPr lang="en-GB"/>
              <a:t>I</a:t>
            </a:r>
            <a:r>
              <a:rPr lang="en-GB" b="1"/>
              <a:t>ntroduction</a:t>
            </a:r>
            <a:endParaRPr lang="en-GB"/>
          </a:p>
        </p:txBody>
      </p:sp>
      <p:sp>
        <p:nvSpPr>
          <p:cNvPr id="3" name="Content Placeholder 2">
            <a:extLst>
              <a:ext uri="{FF2B5EF4-FFF2-40B4-BE49-F238E27FC236}">
                <a16:creationId xmlns:a16="http://schemas.microsoft.com/office/drawing/2014/main" id="{CF397C18-5694-08FF-3D65-7A0D6B143925}"/>
              </a:ext>
            </a:extLst>
          </p:cNvPr>
          <p:cNvSpPr>
            <a:spLocks noGrp="1"/>
          </p:cNvSpPr>
          <p:nvPr>
            <p:ph idx="1"/>
          </p:nvPr>
        </p:nvSpPr>
        <p:spPr>
          <a:xfrm>
            <a:off x="677333" y="2160589"/>
            <a:ext cx="4369451" cy="3880773"/>
          </a:xfrm>
        </p:spPr>
        <p:txBody>
          <a:bodyPr>
            <a:normAutofit/>
          </a:bodyPr>
          <a:lstStyle/>
          <a:p>
            <a:r>
              <a:rPr lang="en-GB" dirty="0">
                <a:latin typeface="Abadi" panose="020B0604020104020204" pitchFamily="34" charset="0"/>
              </a:rPr>
              <a:t>As the elderly near the end of their lives, it is crucial to assess whether there is sufficient end-of-life care accessible and if it adheres to the relevant laws and regulations concerning end-of-life care preparation (NHS, 2022).</a:t>
            </a:r>
            <a:endParaRPr lang="en-GB" b="1" dirty="0">
              <a:latin typeface="Abadi" panose="020B0604020104020204" pitchFamily="34" charset="0"/>
            </a:endParaRPr>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74A6044B-531B-8BAA-2534-887125032C01}"/>
              </a:ext>
            </a:extLst>
          </p:cNvPr>
          <p:cNvSpPr txBox="1"/>
          <p:nvPr/>
        </p:nvSpPr>
        <p:spPr>
          <a:xfrm>
            <a:off x="10562166" y="6604085"/>
            <a:ext cx="2596896" cy="253916"/>
          </a:xfrm>
          <a:prstGeom prst="rect">
            <a:avLst/>
          </a:prstGeom>
          <a:noFill/>
        </p:spPr>
        <p:txBody>
          <a:bodyPr wrap="square">
            <a:spAutoFit/>
          </a:bodyPr>
          <a:lstStyle/>
          <a:p>
            <a:r>
              <a:rPr lang="en-GB" sz="1050">
                <a:latin typeface="Arial" panose="020B0604020202020204" pitchFamily="34" charset="0"/>
                <a:cs typeface="Arial" panose="020B0604020202020204" pitchFamily="34" charset="0"/>
              </a:rPr>
              <a:t>(Nurse Next Door, 2022)</a:t>
            </a:r>
          </a:p>
        </p:txBody>
      </p:sp>
    </p:spTree>
    <p:extLst>
      <p:ext uri="{BB962C8B-B14F-4D97-AF65-F5344CB8AC3E}">
        <p14:creationId xmlns:p14="http://schemas.microsoft.com/office/powerpoint/2010/main" val="1804362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7E2A1-78D3-1985-2DFA-90375186AD92}"/>
              </a:ext>
            </a:extLst>
          </p:cNvPr>
          <p:cNvSpPr>
            <a:spLocks noGrp="1"/>
          </p:cNvSpPr>
          <p:nvPr>
            <p:ph type="title"/>
          </p:nvPr>
        </p:nvSpPr>
        <p:spPr>
          <a:xfrm>
            <a:off x="5394960" y="683551"/>
            <a:ext cx="4841706" cy="1320800"/>
          </a:xfrm>
        </p:spPr>
        <p:txBody>
          <a:bodyPr>
            <a:normAutofit/>
          </a:bodyPr>
          <a:lstStyle/>
          <a:p>
            <a:r>
              <a:rPr lang="en-GB"/>
              <a:t>What is End-of-Life Care</a:t>
            </a:r>
          </a:p>
        </p:txBody>
      </p:sp>
      <p:sp>
        <p:nvSpPr>
          <p:cNvPr id="3" name="Content Placeholder 2">
            <a:extLst>
              <a:ext uri="{FF2B5EF4-FFF2-40B4-BE49-F238E27FC236}">
                <a16:creationId xmlns:a16="http://schemas.microsoft.com/office/drawing/2014/main" id="{775EB6CA-2F54-905F-442F-B8586650E631}"/>
              </a:ext>
            </a:extLst>
          </p:cNvPr>
          <p:cNvSpPr>
            <a:spLocks noGrp="1"/>
          </p:cNvSpPr>
          <p:nvPr>
            <p:ph idx="1"/>
          </p:nvPr>
        </p:nvSpPr>
        <p:spPr>
          <a:xfrm>
            <a:off x="5209563" y="2160589"/>
            <a:ext cx="4064439" cy="3880773"/>
          </a:xfrm>
        </p:spPr>
        <p:txBody>
          <a:bodyPr>
            <a:normAutofit/>
          </a:bodyPr>
          <a:lstStyle/>
          <a:p>
            <a:r>
              <a:rPr lang="en-GB" b="1" dirty="0">
                <a:latin typeface="Abadi" panose="020B0604020104020204" pitchFamily="34" charset="0"/>
              </a:rPr>
              <a:t>“Support for those who are in their final months or years of life…”</a:t>
            </a:r>
          </a:p>
          <a:p>
            <a:r>
              <a:rPr lang="en-GB" b="1" dirty="0">
                <a:latin typeface="Abadi" panose="020B0604020104020204" pitchFamily="34" charset="0"/>
              </a:rPr>
              <a:t>Including advanced, untreatable diseases like cancer, dementia, or motor neurone disease </a:t>
            </a:r>
          </a:p>
        </p:txBody>
      </p:sp>
      <p:pic>
        <p:nvPicPr>
          <p:cNvPr id="30" name="Picture 4" descr="Two people holding each other's hands">
            <a:extLst>
              <a:ext uri="{FF2B5EF4-FFF2-40B4-BE49-F238E27FC236}">
                <a16:creationId xmlns:a16="http://schemas.microsoft.com/office/drawing/2014/main" id="{225DA3E3-6A1B-9B77-2CCA-E7F479C811AA}"/>
              </a:ext>
            </a:extLst>
          </p:cNvPr>
          <p:cNvPicPr>
            <a:picLocks noChangeAspect="1"/>
          </p:cNvPicPr>
          <p:nvPr/>
        </p:nvPicPr>
        <p:blipFill rotWithShape="1">
          <a:blip r:embed="rId3"/>
          <a:srcRect l="20691" r="26798"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3806A4C9-40A5-C73E-9014-234BC6FDAC11}"/>
              </a:ext>
            </a:extLst>
          </p:cNvPr>
          <p:cNvSpPr txBox="1"/>
          <p:nvPr/>
        </p:nvSpPr>
        <p:spPr>
          <a:xfrm>
            <a:off x="10031730" y="5486400"/>
            <a:ext cx="1779270" cy="369332"/>
          </a:xfrm>
          <a:prstGeom prst="rect">
            <a:avLst/>
          </a:prstGeom>
          <a:noFill/>
        </p:spPr>
        <p:txBody>
          <a:bodyPr wrap="square">
            <a:spAutoFit/>
          </a:bodyPr>
          <a:lstStyle/>
          <a:p>
            <a:r>
              <a:rPr lang="en-GB" sz="1800" b="0" kern="100">
                <a:effectLst/>
                <a:latin typeface="Arial" panose="020B0604020202020204" pitchFamily="34" charset="0"/>
                <a:ea typeface="Calibri" panose="020F0502020204030204" pitchFamily="34" charset="0"/>
                <a:cs typeface="Arial" panose="020B0604020202020204" pitchFamily="34" charset="0"/>
              </a:rPr>
              <a:t>(NHS, 2022)</a:t>
            </a:r>
            <a:endParaRPr lang="en-GB"/>
          </a:p>
        </p:txBody>
      </p:sp>
    </p:spTree>
    <p:extLst>
      <p:ext uri="{BB962C8B-B14F-4D97-AF65-F5344CB8AC3E}">
        <p14:creationId xmlns:p14="http://schemas.microsoft.com/office/powerpoint/2010/main" val="3011489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9CBC3-A628-484E-7722-EE8DBEFA74A8}"/>
              </a:ext>
            </a:extLst>
          </p:cNvPr>
          <p:cNvSpPr>
            <a:spLocks noGrp="1"/>
          </p:cNvSpPr>
          <p:nvPr>
            <p:ph type="title"/>
          </p:nvPr>
        </p:nvSpPr>
        <p:spPr>
          <a:xfrm>
            <a:off x="1286933" y="609600"/>
            <a:ext cx="10197494" cy="1099457"/>
          </a:xfrm>
        </p:spPr>
        <p:txBody>
          <a:bodyPr>
            <a:normAutofit/>
          </a:bodyPr>
          <a:lstStyle/>
          <a:p>
            <a:r>
              <a:rPr lang="en-GB" b="1"/>
              <a:t>Who provides End of Life Care (ELC)?</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964CF4C-258E-F95B-9BA0-A6E98A554028}"/>
              </a:ext>
            </a:extLst>
          </p:cNvPr>
          <p:cNvGraphicFramePr>
            <a:graphicFrameLocks noGrp="1"/>
          </p:cNvGraphicFramePr>
          <p:nvPr>
            <p:ph idx="1"/>
            <p:extLst>
              <p:ext uri="{D42A27DB-BD31-4B8C-83A1-F6EECF244321}">
                <p14:modId xmlns:p14="http://schemas.microsoft.com/office/powerpoint/2010/main" val="1108672242"/>
              </p:ext>
            </p:extLst>
          </p:nvPr>
        </p:nvGraphicFramePr>
        <p:xfrm>
          <a:off x="1286933" y="210265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8F42514-2DB4-EF8B-83E7-2F67FA2FFCC3}"/>
              </a:ext>
            </a:extLst>
          </p:cNvPr>
          <p:cNvSpPr txBox="1"/>
          <p:nvPr/>
        </p:nvSpPr>
        <p:spPr>
          <a:xfrm>
            <a:off x="7395210" y="6248400"/>
            <a:ext cx="6103620" cy="369332"/>
          </a:xfrm>
          <a:prstGeom prst="rect">
            <a:avLst/>
          </a:prstGeom>
          <a:noFill/>
        </p:spPr>
        <p:txBody>
          <a:bodyPr wrap="square">
            <a:spAutoFit/>
          </a:bodyPr>
          <a:lstStyle/>
          <a:p>
            <a:pPr lvl="0">
              <a:buSzPts val="1000"/>
              <a:tabLst>
                <a:tab pos="457200" algn="l"/>
              </a:tabLst>
            </a:pPr>
            <a:r>
              <a:rPr lang="en-GB" sz="1800">
                <a:solidFill>
                  <a:srgbClr val="000000"/>
                </a:solidFill>
                <a:effectLst/>
                <a:latin typeface="Calibri" panose="020F0502020204030204" pitchFamily="34" charset="0"/>
                <a:ea typeface="Times New Roman" panose="02020603050405020304" pitchFamily="18" charset="0"/>
              </a:rPr>
              <a:t>(NHS, 2022; NHS, 2020; NHS 2018) </a:t>
            </a:r>
          </a:p>
        </p:txBody>
      </p:sp>
    </p:spTree>
    <p:extLst>
      <p:ext uri="{BB962C8B-B14F-4D97-AF65-F5344CB8AC3E}">
        <p14:creationId xmlns:p14="http://schemas.microsoft.com/office/powerpoint/2010/main" val="3033791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D20863-ABE9-60BF-C6D8-32C6EC8CCD61}"/>
              </a:ext>
            </a:extLst>
          </p:cNvPr>
          <p:cNvPicPr>
            <a:picLocks noChangeAspect="1"/>
          </p:cNvPicPr>
          <p:nvPr/>
        </p:nvPicPr>
        <p:blipFill>
          <a:blip r:embed="rId3"/>
          <a:stretch>
            <a:fillRect/>
          </a:stretch>
        </p:blipFill>
        <p:spPr>
          <a:xfrm>
            <a:off x="1837596" y="240548"/>
            <a:ext cx="7801118" cy="5331060"/>
          </a:xfrm>
          <a:prstGeom prst="rect">
            <a:avLst/>
          </a:prstGeom>
        </p:spPr>
      </p:pic>
      <p:sp>
        <p:nvSpPr>
          <p:cNvPr id="3" name="TextBox 2">
            <a:extLst>
              <a:ext uri="{FF2B5EF4-FFF2-40B4-BE49-F238E27FC236}">
                <a16:creationId xmlns:a16="http://schemas.microsoft.com/office/drawing/2014/main" id="{FAD4A0FD-FED4-6F9A-7A3B-9C906FDDF9AF}"/>
              </a:ext>
            </a:extLst>
          </p:cNvPr>
          <p:cNvSpPr txBox="1"/>
          <p:nvPr/>
        </p:nvSpPr>
        <p:spPr>
          <a:xfrm>
            <a:off x="4028241" y="6330312"/>
            <a:ext cx="5284257" cy="369332"/>
          </a:xfrm>
          <a:prstGeom prst="rect">
            <a:avLst/>
          </a:prstGeom>
          <a:noFill/>
        </p:spPr>
        <p:txBody>
          <a:bodyPr wrap="square">
            <a:spAutoFit/>
          </a:bodyPr>
          <a:lstStyle/>
          <a:p>
            <a:r>
              <a:rPr lang="en-GB" sz="1400"/>
              <a:t>(Department of Health and Social Care, 2015</a:t>
            </a:r>
            <a:r>
              <a:rPr lang="en-GB"/>
              <a:t>)</a:t>
            </a:r>
          </a:p>
        </p:txBody>
      </p:sp>
      <p:sp>
        <p:nvSpPr>
          <p:cNvPr id="5" name="TextBox 4">
            <a:extLst>
              <a:ext uri="{FF2B5EF4-FFF2-40B4-BE49-F238E27FC236}">
                <a16:creationId xmlns:a16="http://schemas.microsoft.com/office/drawing/2014/main" id="{00A0CC91-31AB-E810-3E71-A63D90F8892B}"/>
              </a:ext>
            </a:extLst>
          </p:cNvPr>
          <p:cNvSpPr txBox="1"/>
          <p:nvPr/>
        </p:nvSpPr>
        <p:spPr>
          <a:xfrm>
            <a:off x="3618559" y="5489416"/>
            <a:ext cx="6103620" cy="369332"/>
          </a:xfrm>
          <a:prstGeom prst="rect">
            <a:avLst/>
          </a:prstGeom>
          <a:noFill/>
        </p:spPr>
        <p:txBody>
          <a:bodyPr wrap="square">
            <a:spAutoFit/>
          </a:bodyPr>
          <a:lstStyle/>
          <a:p>
            <a:r>
              <a:rPr lang="en-GB"/>
              <a:t>Department of Health and Social Care (DHSC, 2015)</a:t>
            </a:r>
          </a:p>
        </p:txBody>
      </p:sp>
    </p:spTree>
    <p:extLst>
      <p:ext uri="{BB962C8B-B14F-4D97-AF65-F5344CB8AC3E}">
        <p14:creationId xmlns:p14="http://schemas.microsoft.com/office/powerpoint/2010/main" val="449639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8C6AE-2132-E6B6-18AA-5A0B59ED4C0C}"/>
              </a:ext>
            </a:extLst>
          </p:cNvPr>
          <p:cNvSpPr>
            <a:spLocks noGrp="1"/>
          </p:cNvSpPr>
          <p:nvPr>
            <p:ph type="title"/>
          </p:nvPr>
        </p:nvSpPr>
        <p:spPr>
          <a:xfrm>
            <a:off x="1286933" y="609600"/>
            <a:ext cx="10197494" cy="1099457"/>
          </a:xfrm>
        </p:spPr>
        <p:txBody>
          <a:bodyPr>
            <a:normAutofit/>
          </a:bodyPr>
          <a:lstStyle/>
          <a:p>
            <a:r>
              <a:rPr lang="en-GB" b="1"/>
              <a:t>What is Palliative Care?</a:t>
            </a:r>
          </a:p>
        </p:txBody>
      </p:sp>
      <p:sp>
        <p:nvSpPr>
          <p:cNvPr id="15" name="Isosceles Triangle 1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 name="Content Placeholder 2">
            <a:extLst>
              <a:ext uri="{FF2B5EF4-FFF2-40B4-BE49-F238E27FC236}">
                <a16:creationId xmlns:a16="http://schemas.microsoft.com/office/drawing/2014/main" id="{097C51FE-51AE-C6E5-09DA-F752F64D0FD2}"/>
              </a:ext>
            </a:extLst>
          </p:cNvPr>
          <p:cNvGraphicFramePr>
            <a:graphicFrameLocks noGrp="1"/>
          </p:cNvGraphicFramePr>
          <p:nvPr>
            <p:ph idx="1"/>
            <p:extLst>
              <p:ext uri="{D42A27DB-BD31-4B8C-83A1-F6EECF244321}">
                <p14:modId xmlns:p14="http://schemas.microsoft.com/office/powerpoint/2010/main" val="288429551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72E4E1A-0C86-7394-D286-D61698DB918C}"/>
              </a:ext>
            </a:extLst>
          </p:cNvPr>
          <p:cNvSpPr txBox="1"/>
          <p:nvPr/>
        </p:nvSpPr>
        <p:spPr>
          <a:xfrm>
            <a:off x="7576457" y="3210454"/>
            <a:ext cx="3230335" cy="1569660"/>
          </a:xfrm>
          <a:prstGeom prst="rect">
            <a:avLst/>
          </a:prstGeom>
          <a:noFill/>
        </p:spPr>
        <p:txBody>
          <a:bodyPr wrap="square">
            <a:spAutoFit/>
          </a:bodyPr>
          <a:lstStyle/>
          <a:p>
            <a:r>
              <a:rPr lang="en-GB" sz="1600" b="0" i="0" dirty="0">
                <a:solidFill>
                  <a:srgbClr val="202328"/>
                </a:solidFill>
                <a:effectLst/>
              </a:rPr>
              <a:t>According to NCI (2021), </a:t>
            </a:r>
            <a:r>
              <a:rPr lang="en-GB" sz="1600" dirty="0"/>
              <a:t>the</a:t>
            </a:r>
            <a:r>
              <a:rPr lang="en-GB" sz="1600" b="0" i="0" dirty="0">
                <a:solidFill>
                  <a:srgbClr val="202328"/>
                </a:solidFill>
                <a:effectLst/>
              </a:rPr>
              <a:t> </a:t>
            </a:r>
            <a:r>
              <a:rPr lang="en-GB" sz="1600" dirty="0"/>
              <a:t>ultimate</a:t>
            </a:r>
            <a:r>
              <a:rPr lang="en-GB" sz="1600" b="0" i="0" dirty="0">
                <a:solidFill>
                  <a:srgbClr val="202328"/>
                </a:solidFill>
                <a:effectLst/>
              </a:rPr>
              <a:t> </a:t>
            </a:r>
            <a:r>
              <a:rPr lang="en-GB" sz="1600" dirty="0"/>
              <a:t>goal</a:t>
            </a:r>
            <a:r>
              <a:rPr lang="en-GB" sz="1600" b="0" i="0" dirty="0">
                <a:solidFill>
                  <a:srgbClr val="202328"/>
                </a:solidFill>
                <a:effectLst/>
              </a:rPr>
              <a:t> of palliative care is to </a:t>
            </a:r>
            <a:r>
              <a:rPr lang="en-GB" sz="1600" dirty="0"/>
              <a:t>enhance</a:t>
            </a:r>
            <a:r>
              <a:rPr lang="en-GB" sz="1600" b="0" i="0" dirty="0">
                <a:solidFill>
                  <a:srgbClr val="202328"/>
                </a:solidFill>
                <a:effectLst/>
              </a:rPr>
              <a:t> </a:t>
            </a:r>
            <a:r>
              <a:rPr lang="en-GB" sz="1600" dirty="0"/>
              <a:t>the</a:t>
            </a:r>
            <a:r>
              <a:rPr lang="en-GB" sz="1600" b="0" i="0" dirty="0">
                <a:solidFill>
                  <a:srgbClr val="202328"/>
                </a:solidFill>
                <a:effectLst/>
              </a:rPr>
              <a:t> quality of life for patients </a:t>
            </a:r>
            <a:r>
              <a:rPr lang="en-GB" sz="1600" dirty="0"/>
              <a:t>who</a:t>
            </a:r>
            <a:r>
              <a:rPr lang="en-GB" sz="1600" b="0" i="0" dirty="0">
                <a:solidFill>
                  <a:srgbClr val="202328"/>
                </a:solidFill>
                <a:effectLst/>
              </a:rPr>
              <a:t> </a:t>
            </a:r>
            <a:r>
              <a:rPr lang="en-GB" sz="1600" dirty="0"/>
              <a:t>have</a:t>
            </a:r>
            <a:r>
              <a:rPr lang="en-GB" sz="1600" b="0" i="0" dirty="0">
                <a:solidFill>
                  <a:srgbClr val="202328"/>
                </a:solidFill>
                <a:effectLst/>
              </a:rPr>
              <a:t> serious or </a:t>
            </a:r>
            <a:r>
              <a:rPr lang="en-GB" sz="1600" dirty="0"/>
              <a:t>life-threatening</a:t>
            </a:r>
            <a:r>
              <a:rPr lang="en-GB" sz="1600" b="0" i="0" dirty="0">
                <a:solidFill>
                  <a:srgbClr val="202328"/>
                </a:solidFill>
                <a:effectLst/>
              </a:rPr>
              <a:t> </a:t>
            </a:r>
            <a:r>
              <a:rPr lang="en-GB" sz="1600" dirty="0"/>
              <a:t>conditions.</a:t>
            </a:r>
          </a:p>
        </p:txBody>
      </p:sp>
    </p:spTree>
    <p:extLst>
      <p:ext uri="{BB962C8B-B14F-4D97-AF65-F5344CB8AC3E}">
        <p14:creationId xmlns:p14="http://schemas.microsoft.com/office/powerpoint/2010/main" val="447100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EA8345-5986-4791-9601-0D521F6A4C7E}"/>
              </a:ext>
            </a:extLst>
          </p:cNvPr>
          <p:cNvSpPr>
            <a:spLocks noGrp="1"/>
          </p:cNvSpPr>
          <p:nvPr>
            <p:ph type="title"/>
          </p:nvPr>
        </p:nvSpPr>
        <p:spPr>
          <a:xfrm>
            <a:off x="7181723" y="609600"/>
            <a:ext cx="4512989" cy="2227730"/>
          </a:xfrm>
        </p:spPr>
        <p:txBody>
          <a:bodyPr anchor="ctr">
            <a:normAutofit/>
          </a:bodyPr>
          <a:lstStyle/>
          <a:p>
            <a:pPr>
              <a:lnSpc>
                <a:spcPct val="90000"/>
              </a:lnSpc>
            </a:pPr>
            <a:r>
              <a:rPr lang="en-GB" b="1">
                <a:solidFill>
                  <a:srgbClr val="FFFFFF"/>
                </a:solidFill>
                <a:effectLst/>
                <a:ea typeface="Times New Roman" panose="02020603050405020304" pitchFamily="18" charset="0"/>
              </a:rPr>
              <a:t>Where is Palliative care provided?</a:t>
            </a:r>
            <a:br>
              <a:rPr lang="en-GB" b="1">
                <a:solidFill>
                  <a:srgbClr val="FFFFFF"/>
                </a:solidFill>
                <a:effectLst/>
                <a:ea typeface="Times New Roman" panose="02020603050405020304" pitchFamily="18" charset="0"/>
              </a:rPr>
            </a:br>
            <a:br>
              <a:rPr lang="en-GB" b="1">
                <a:solidFill>
                  <a:srgbClr val="FFFFFF"/>
                </a:solidFill>
                <a:effectLst/>
                <a:ea typeface="Times New Roman" panose="02020603050405020304" pitchFamily="18" charset="0"/>
              </a:rPr>
            </a:br>
            <a:endParaRPr lang="en-GB">
              <a:solidFill>
                <a:srgbClr val="FFFFFF"/>
              </a:solidFill>
            </a:endParaRPr>
          </a:p>
        </p:txBody>
      </p:sp>
      <p:pic>
        <p:nvPicPr>
          <p:cNvPr id="4" name="Picture 3" descr="A close-up of words&#10;&#10;Description automatically generated with medium confidence">
            <a:extLst>
              <a:ext uri="{FF2B5EF4-FFF2-40B4-BE49-F238E27FC236}">
                <a16:creationId xmlns:a16="http://schemas.microsoft.com/office/drawing/2014/main" id="{B815FEBF-5B4D-3A7F-B07F-FA843B0FADB5}"/>
              </a:ext>
            </a:extLst>
          </p:cNvPr>
          <p:cNvPicPr>
            <a:picLocks noChangeAspect="1"/>
          </p:cNvPicPr>
          <p:nvPr/>
        </p:nvPicPr>
        <p:blipFill>
          <a:blip r:embed="rId3"/>
          <a:stretch>
            <a:fillRect/>
          </a:stretch>
        </p:blipFill>
        <p:spPr>
          <a:xfrm>
            <a:off x="713466" y="621002"/>
            <a:ext cx="3856774" cy="2439410"/>
          </a:xfrm>
          <a:prstGeom prst="rect">
            <a:avLst/>
          </a:prstGeom>
        </p:spPr>
      </p:pic>
      <p:sp>
        <p:nvSpPr>
          <p:cNvPr id="3" name="Content Placeholder 2">
            <a:extLst>
              <a:ext uri="{FF2B5EF4-FFF2-40B4-BE49-F238E27FC236}">
                <a16:creationId xmlns:a16="http://schemas.microsoft.com/office/drawing/2014/main" id="{5E48A27D-9FD6-4DDC-9A01-4843471528DC}"/>
              </a:ext>
            </a:extLst>
          </p:cNvPr>
          <p:cNvSpPr>
            <a:spLocks noGrp="1"/>
          </p:cNvSpPr>
          <p:nvPr>
            <p:ph idx="1"/>
          </p:nvPr>
        </p:nvSpPr>
        <p:spPr>
          <a:xfrm>
            <a:off x="7181725" y="2837329"/>
            <a:ext cx="4512988" cy="3317938"/>
          </a:xfrm>
        </p:spPr>
        <p:txBody>
          <a:bodyPr anchor="t">
            <a:normAutofit/>
          </a:bodyPr>
          <a:lstStyle/>
          <a:p>
            <a:pPr>
              <a:spcAft>
                <a:spcPts val="800"/>
              </a:spcAft>
            </a:pPr>
            <a:r>
              <a:rPr lang="en-GB" dirty="0">
                <a:solidFill>
                  <a:srgbClr val="FFFFFF"/>
                </a:solidFill>
                <a:effectLst/>
                <a:latin typeface="Abadi" panose="020B0604020104020204" pitchFamily="34" charset="0"/>
                <a:ea typeface="Calibri" panose="020F0502020204030204" pitchFamily="34" charset="0"/>
                <a:cs typeface="Arial" panose="020B0604020202020204" pitchFamily="34" charset="0"/>
              </a:rPr>
              <a:t>“hospital, an outpatient clinic, hospice care, a long-term care facility, or at home” (NCI, 2021).</a:t>
            </a:r>
          </a:p>
          <a:p>
            <a:pPr>
              <a:spcAft>
                <a:spcPts val="800"/>
              </a:spcAft>
            </a:pPr>
            <a:r>
              <a:rPr lang="en-GB" dirty="0">
                <a:solidFill>
                  <a:srgbClr val="FFFFFF"/>
                </a:solidFill>
                <a:effectLst/>
                <a:latin typeface="Abadi" panose="020B0604020104020204" pitchFamily="34" charset="0"/>
                <a:ea typeface="Calibri" panose="020F0502020204030204" pitchFamily="34" charset="0"/>
                <a:cs typeface="Arial" panose="020B0604020202020204" pitchFamily="34" charset="0"/>
              </a:rPr>
              <a:t>Palliative care is available to everyone, regardless of age or disease stage (NCI, 2021).</a:t>
            </a:r>
          </a:p>
          <a:p>
            <a:pPr>
              <a:spcAft>
                <a:spcPts val="800"/>
              </a:spcAft>
            </a:pPr>
            <a:endParaRPr lang="en-GB" dirty="0">
              <a:solidFill>
                <a:srgbClr val="FFFFFF"/>
              </a:solidFill>
            </a:endParaRPr>
          </a:p>
        </p:txBody>
      </p:sp>
      <p:sp>
        <p:nvSpPr>
          <p:cNvPr id="5" name="TextBox 4">
            <a:extLst>
              <a:ext uri="{FF2B5EF4-FFF2-40B4-BE49-F238E27FC236}">
                <a16:creationId xmlns:a16="http://schemas.microsoft.com/office/drawing/2014/main" id="{9F7F3AED-2521-A58E-B6FE-7163FDE835CE}"/>
              </a:ext>
            </a:extLst>
          </p:cNvPr>
          <p:cNvSpPr txBox="1"/>
          <p:nvPr/>
        </p:nvSpPr>
        <p:spPr>
          <a:xfrm>
            <a:off x="1093448" y="2843873"/>
            <a:ext cx="3279707"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(University Of Birmingham, 2023)</a:t>
            </a:r>
          </a:p>
        </p:txBody>
      </p:sp>
    </p:spTree>
    <p:extLst>
      <p:ext uri="{BB962C8B-B14F-4D97-AF65-F5344CB8AC3E}">
        <p14:creationId xmlns:p14="http://schemas.microsoft.com/office/powerpoint/2010/main" val="3038714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Stethoscope">
            <a:extLst>
              <a:ext uri="{FF2B5EF4-FFF2-40B4-BE49-F238E27FC236}">
                <a16:creationId xmlns:a16="http://schemas.microsoft.com/office/drawing/2014/main" id="{1D432C98-5EAC-8DD4-C4FF-2341560B953F}"/>
              </a:ext>
            </a:extLst>
          </p:cNvPr>
          <p:cNvPicPr>
            <a:picLocks noChangeAspect="1"/>
          </p:cNvPicPr>
          <p:nvPr/>
        </p:nvPicPr>
        <p:blipFill rotWithShape="1">
          <a:blip r:embed="rId3"/>
          <a:srcRect l="14210" r="868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05E6D24-E342-4A22-85DD-A675370C8089}"/>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800" b="1"/>
              <a:t>The Gap Between Needs and Availability of End-of-Life Care   </a:t>
            </a:r>
          </a:p>
        </p:txBody>
      </p:sp>
      <p:sp>
        <p:nvSpPr>
          <p:cNvPr id="9" name="TextBox 8">
            <a:extLst>
              <a:ext uri="{FF2B5EF4-FFF2-40B4-BE49-F238E27FC236}">
                <a16:creationId xmlns:a16="http://schemas.microsoft.com/office/drawing/2014/main" id="{49B5B05C-8B37-14B7-E454-EEEA0223D091}"/>
              </a:ext>
            </a:extLst>
          </p:cNvPr>
          <p:cNvSpPr txBox="1"/>
          <p:nvPr/>
        </p:nvSpPr>
        <p:spPr>
          <a:xfrm>
            <a:off x="677334" y="2231362"/>
            <a:ext cx="4089400" cy="3810000"/>
          </a:xfrm>
          <a:prstGeom prst="rect">
            <a:avLst/>
          </a:prstGeom>
        </p:spPr>
        <p:txBody>
          <a:bodyPr vert="horz" lIns="91440" tIns="45720" rIns="91440" bIns="45720" rtlCol="0">
            <a:normAutofit/>
          </a:bodyPr>
          <a:lstStyle/>
          <a:p>
            <a:pPr algn="ctr">
              <a:spcBef>
                <a:spcPts val="1000"/>
              </a:spcBef>
              <a:buClr>
                <a:schemeClr val="accent1"/>
              </a:buClr>
              <a:buSzPct val="80000"/>
              <a:buFont typeface="Wingdings 3" charset="2"/>
              <a:buChar char=""/>
            </a:pPr>
            <a:r>
              <a:rPr lang="en-US" dirty="0">
                <a:solidFill>
                  <a:schemeClr val="tx1">
                    <a:lumMod val="75000"/>
                    <a:lumOff val="25000"/>
                  </a:schemeClr>
                </a:solidFill>
                <a:effectLst/>
              </a:rPr>
              <a:t>According to Hospice Care UK (2017), An analysis indicated over 118,000 people, who need end-of-life care.</a:t>
            </a:r>
          </a:p>
          <a:p>
            <a:pPr algn="ctr">
              <a:spcBef>
                <a:spcPts val="1000"/>
              </a:spcBef>
              <a:buClr>
                <a:schemeClr val="accent1"/>
              </a:buClr>
              <a:buSzPct val="80000"/>
              <a:buFont typeface="Wingdings 3" charset="2"/>
              <a:buChar char=""/>
            </a:pPr>
            <a:r>
              <a:rPr lang="en-GB" dirty="0">
                <a:solidFill>
                  <a:schemeClr val="tx1">
                    <a:lumMod val="75000"/>
                    <a:lumOff val="25000"/>
                  </a:schemeClr>
                </a:solidFill>
                <a:effectLst/>
              </a:rPr>
              <a:t>According to the NICE 2020,  a recent report indicates, that the majority of people admitted to the hospital did not have a prior care plan in place. </a:t>
            </a:r>
          </a:p>
        </p:txBody>
      </p:sp>
      <p:cxnSp>
        <p:nvCxnSpPr>
          <p:cNvPr id="15" name="Straight Connector 1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2867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1B8BF15C-5B19-9706-FE25-C9FC71AC3163}"/>
              </a:ext>
            </a:extLst>
          </p:cNvPr>
          <p:cNvPicPr>
            <a:picLocks noChangeAspect="1"/>
          </p:cNvPicPr>
          <p:nvPr/>
        </p:nvPicPr>
        <p:blipFill rotWithShape="1">
          <a:blip r:embed="rId3"/>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98773A5-42D5-486F-9811-3AE3CFBECCE9}"/>
              </a:ext>
            </a:extLst>
          </p:cNvPr>
          <p:cNvSpPr>
            <a:spLocks noGrp="1"/>
          </p:cNvSpPr>
          <p:nvPr>
            <p:ph type="title"/>
          </p:nvPr>
        </p:nvSpPr>
        <p:spPr>
          <a:xfrm>
            <a:off x="677333" y="609600"/>
            <a:ext cx="3851123" cy="1320800"/>
          </a:xfrm>
        </p:spPr>
        <p:txBody>
          <a:bodyPr>
            <a:normAutofit/>
          </a:bodyPr>
          <a:lstStyle/>
          <a:p>
            <a:r>
              <a:rPr lang="en-GB" b="1">
                <a:solidFill>
                  <a:schemeClr val="accent2">
                    <a:lumMod val="60000"/>
                    <a:lumOff val="40000"/>
                  </a:schemeClr>
                </a:solidFill>
                <a:cs typeface="Arial" panose="020B0604020202020204" pitchFamily="34" charset="0"/>
              </a:rPr>
              <a:t>Planning</a:t>
            </a:r>
            <a:r>
              <a:rPr lang="en-GB" b="1">
                <a:cs typeface="Arial" panose="020B0604020202020204" pitchFamily="34" charset="0"/>
              </a:rPr>
              <a:t> for the end-of-life care</a:t>
            </a:r>
          </a:p>
        </p:txBody>
      </p:sp>
      <p:sp>
        <p:nvSpPr>
          <p:cNvPr id="3" name="Content Placeholder 2">
            <a:extLst>
              <a:ext uri="{FF2B5EF4-FFF2-40B4-BE49-F238E27FC236}">
                <a16:creationId xmlns:a16="http://schemas.microsoft.com/office/drawing/2014/main" id="{320A0A30-A61D-4081-808B-9FAC75F86AC2}"/>
              </a:ext>
            </a:extLst>
          </p:cNvPr>
          <p:cNvSpPr>
            <a:spLocks noGrp="1"/>
          </p:cNvSpPr>
          <p:nvPr>
            <p:ph idx="1"/>
          </p:nvPr>
        </p:nvSpPr>
        <p:spPr>
          <a:xfrm>
            <a:off x="677334" y="2160589"/>
            <a:ext cx="3851122" cy="3880773"/>
          </a:xfrm>
        </p:spPr>
        <p:txBody>
          <a:bodyPr vert="horz" lIns="91440" tIns="45720" rIns="91440" bIns="45720" rtlCol="0">
            <a:normAutofit/>
          </a:bodyPr>
          <a:lstStyle/>
          <a:p>
            <a:pPr>
              <a:spcAft>
                <a:spcPts val="800"/>
              </a:spcAft>
            </a:pPr>
            <a:r>
              <a:rPr lang="en-GB" b="1">
                <a:latin typeface="Abadi" panose="020B0604020104020204" pitchFamily="34" charset="0"/>
                <a:ea typeface="Calibri" panose="020F0502020204030204" pitchFamily="34" charset="0"/>
                <a:cs typeface="Times New Roman" panose="02020603050405020304" pitchFamily="18" charset="0"/>
              </a:rPr>
              <a:t>Living Will</a:t>
            </a:r>
          </a:p>
          <a:p>
            <a:pPr>
              <a:spcAft>
                <a:spcPts val="800"/>
              </a:spcAft>
            </a:pPr>
            <a:r>
              <a:rPr lang="en-GB" b="1">
                <a:latin typeface="Abadi" panose="020B0604020104020204" pitchFamily="34" charset="0"/>
              </a:rPr>
              <a:t>Advance statement</a:t>
            </a:r>
          </a:p>
          <a:p>
            <a:pPr>
              <a:spcAft>
                <a:spcPts val="800"/>
              </a:spcAft>
            </a:pPr>
            <a:r>
              <a:rPr lang="en-GB" b="1">
                <a:latin typeface="Abadi" panose="020B0604020104020204" pitchFamily="34" charset="0"/>
              </a:rPr>
              <a:t>DNR statement</a:t>
            </a:r>
          </a:p>
          <a:p>
            <a:pPr>
              <a:spcAft>
                <a:spcPts val="800"/>
              </a:spcAft>
            </a:pPr>
            <a:r>
              <a:rPr lang="en-GB" b="1">
                <a:latin typeface="Abadi" panose="020B0604020104020204" pitchFamily="34" charset="0"/>
              </a:rPr>
              <a:t> Lasting power of attorney</a:t>
            </a:r>
          </a:p>
          <a:p>
            <a:pPr>
              <a:spcAft>
                <a:spcPts val="800"/>
              </a:spcAft>
            </a:pPr>
            <a:endParaRPr lang="en-GB" b="1">
              <a:latin typeface="Abadi" panose="020B0604020104020204" pitchFamily="34" charset="0"/>
              <a:ea typeface="Calibri" panose="020F0502020204030204" pitchFamily="34"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21767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773A5-42D5-486F-9811-3AE3CFBECCE9}"/>
              </a:ext>
            </a:extLst>
          </p:cNvPr>
          <p:cNvSpPr>
            <a:spLocks noGrp="1"/>
          </p:cNvSpPr>
          <p:nvPr>
            <p:ph type="title"/>
          </p:nvPr>
        </p:nvSpPr>
        <p:spPr>
          <a:xfrm>
            <a:off x="2849562" y="609600"/>
            <a:ext cx="6424440" cy="1320800"/>
          </a:xfrm>
        </p:spPr>
        <p:txBody>
          <a:bodyPr>
            <a:normAutofit/>
          </a:bodyPr>
          <a:lstStyle/>
          <a:p>
            <a:r>
              <a:rPr lang="en-GB" b="1">
                <a:cs typeface="Arial" panose="020B0604020202020204" pitchFamily="34" charset="0"/>
              </a:rPr>
              <a:t>Theories of Aging</a:t>
            </a:r>
          </a:p>
        </p:txBody>
      </p:sp>
      <p:pic>
        <p:nvPicPr>
          <p:cNvPr id="6" name="Picture 4" descr="Two people holding each other's hands">
            <a:extLst>
              <a:ext uri="{FF2B5EF4-FFF2-40B4-BE49-F238E27FC236}">
                <a16:creationId xmlns:a16="http://schemas.microsoft.com/office/drawing/2014/main" id="{FA40C738-CCD9-64CA-85EF-25EA7990C392}"/>
              </a:ext>
            </a:extLst>
          </p:cNvPr>
          <p:cNvPicPr>
            <a:picLocks noChangeAspect="1"/>
          </p:cNvPicPr>
          <p:nvPr/>
        </p:nvPicPr>
        <p:blipFill rotWithShape="1">
          <a:blip r:embed="rId3"/>
          <a:srcRect l="37015" r="36412"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20A0A30-A61D-4081-808B-9FAC75F86AC2}"/>
              </a:ext>
            </a:extLst>
          </p:cNvPr>
          <p:cNvSpPr>
            <a:spLocks noGrp="1"/>
          </p:cNvSpPr>
          <p:nvPr>
            <p:ph idx="1"/>
          </p:nvPr>
        </p:nvSpPr>
        <p:spPr>
          <a:xfrm>
            <a:off x="2849562" y="2160589"/>
            <a:ext cx="6424440" cy="3880773"/>
          </a:xfrm>
        </p:spPr>
        <p:txBody>
          <a:bodyPr vert="horz" lIns="91440" tIns="45720" rIns="91440" bIns="45720" rtlCol="0">
            <a:normAutofit/>
          </a:bodyPr>
          <a:lstStyle/>
          <a:p>
            <a:pPr marL="0" lvl="0" indent="0">
              <a:spcAft>
                <a:spcPts val="800"/>
              </a:spcAft>
              <a:buNone/>
            </a:pPr>
            <a:r>
              <a:rPr lang="en-GB" b="1" dirty="0">
                <a:latin typeface="+mj-lt"/>
              </a:rPr>
              <a:t>Ebersole</a:t>
            </a:r>
            <a:r>
              <a:rPr lang="en-GB" b="1" i="0" dirty="0">
                <a:solidFill>
                  <a:srgbClr val="202328"/>
                </a:solidFill>
                <a:effectLst/>
                <a:latin typeface="+mj-lt"/>
              </a:rPr>
              <a:t> (2005) </a:t>
            </a:r>
            <a:r>
              <a:rPr lang="en-GB" b="1" dirty="0">
                <a:latin typeface="+mj-lt"/>
              </a:rPr>
              <a:t>states</a:t>
            </a:r>
            <a:r>
              <a:rPr lang="en-GB" b="1" i="0" dirty="0">
                <a:solidFill>
                  <a:srgbClr val="202328"/>
                </a:solidFill>
                <a:effectLst/>
                <a:latin typeface="+mj-lt"/>
              </a:rPr>
              <a:t> </a:t>
            </a:r>
            <a:r>
              <a:rPr lang="en-GB" b="1" dirty="0">
                <a:latin typeface="+mj-lt"/>
              </a:rPr>
              <a:t>that</a:t>
            </a:r>
            <a:r>
              <a:rPr lang="en-GB" b="1" i="0" dirty="0">
                <a:solidFill>
                  <a:srgbClr val="202328"/>
                </a:solidFill>
                <a:effectLst/>
                <a:latin typeface="+mj-lt"/>
              </a:rPr>
              <a:t> </a:t>
            </a:r>
            <a:r>
              <a:rPr lang="en-GB" b="1" dirty="0">
                <a:latin typeface="+mj-lt"/>
              </a:rPr>
              <a:t>there</a:t>
            </a:r>
            <a:r>
              <a:rPr lang="en-GB" b="1" i="0" dirty="0">
                <a:solidFill>
                  <a:srgbClr val="202328"/>
                </a:solidFill>
                <a:effectLst/>
                <a:latin typeface="+mj-lt"/>
              </a:rPr>
              <a:t> </a:t>
            </a:r>
            <a:r>
              <a:rPr lang="en-GB" b="1" dirty="0">
                <a:latin typeface="+mj-lt"/>
              </a:rPr>
              <a:t>are</a:t>
            </a:r>
            <a:r>
              <a:rPr lang="en-GB" b="1" i="0" dirty="0">
                <a:solidFill>
                  <a:srgbClr val="202328"/>
                </a:solidFill>
                <a:effectLst/>
                <a:latin typeface="+mj-lt"/>
              </a:rPr>
              <a:t> </a:t>
            </a:r>
            <a:r>
              <a:rPr lang="en-GB" b="1" dirty="0">
                <a:latin typeface="+mj-lt"/>
              </a:rPr>
              <a:t>three</a:t>
            </a:r>
            <a:r>
              <a:rPr lang="en-GB" b="1" i="0" dirty="0">
                <a:solidFill>
                  <a:srgbClr val="202328"/>
                </a:solidFill>
                <a:effectLst/>
                <a:latin typeface="+mj-lt"/>
              </a:rPr>
              <a:t> </a:t>
            </a:r>
            <a:r>
              <a:rPr lang="en-GB" b="1" dirty="0">
                <a:latin typeface="+mj-lt"/>
              </a:rPr>
              <a:t>main</a:t>
            </a:r>
            <a:r>
              <a:rPr lang="en-GB" b="1" i="0" dirty="0">
                <a:solidFill>
                  <a:srgbClr val="202328"/>
                </a:solidFill>
                <a:effectLst/>
                <a:latin typeface="+mj-lt"/>
              </a:rPr>
              <a:t> </a:t>
            </a:r>
            <a:r>
              <a:rPr lang="en-GB" b="1" dirty="0">
                <a:latin typeface="+mj-lt"/>
              </a:rPr>
              <a:t>psychosocial</a:t>
            </a:r>
            <a:r>
              <a:rPr lang="en-GB" b="1" i="0" dirty="0">
                <a:solidFill>
                  <a:srgbClr val="202328"/>
                </a:solidFill>
                <a:effectLst/>
                <a:latin typeface="+mj-lt"/>
              </a:rPr>
              <a:t> </a:t>
            </a:r>
            <a:r>
              <a:rPr lang="en-GB" b="1" dirty="0">
                <a:latin typeface="+mj-lt"/>
              </a:rPr>
              <a:t>the</a:t>
            </a:r>
            <a:r>
              <a:rPr lang="en-GB" b="1" i="0" dirty="0">
                <a:solidFill>
                  <a:srgbClr val="202328"/>
                </a:solidFill>
                <a:effectLst/>
                <a:latin typeface="+mj-lt"/>
              </a:rPr>
              <a:t>ories </a:t>
            </a:r>
            <a:r>
              <a:rPr lang="en-GB" b="1" dirty="0">
                <a:latin typeface="+mj-lt"/>
              </a:rPr>
              <a:t>that</a:t>
            </a:r>
            <a:r>
              <a:rPr lang="en-GB" b="1" i="0" dirty="0">
                <a:solidFill>
                  <a:srgbClr val="202328"/>
                </a:solidFill>
                <a:effectLst/>
                <a:latin typeface="+mj-lt"/>
              </a:rPr>
              <a:t> </a:t>
            </a:r>
            <a:r>
              <a:rPr lang="en-GB" b="1" dirty="0">
                <a:latin typeface="+mj-lt"/>
              </a:rPr>
              <a:t>elucidate</a:t>
            </a:r>
            <a:r>
              <a:rPr lang="en-GB" b="1" i="0" dirty="0">
                <a:solidFill>
                  <a:srgbClr val="202328"/>
                </a:solidFill>
                <a:effectLst/>
                <a:latin typeface="+mj-lt"/>
              </a:rPr>
              <a:t> </a:t>
            </a:r>
            <a:r>
              <a:rPr lang="en-GB" b="1" dirty="0">
                <a:latin typeface="+mj-lt"/>
              </a:rPr>
              <a:t>the</a:t>
            </a:r>
            <a:r>
              <a:rPr lang="en-GB" b="1" i="0" dirty="0">
                <a:solidFill>
                  <a:srgbClr val="202328"/>
                </a:solidFill>
                <a:effectLst/>
                <a:latin typeface="+mj-lt"/>
              </a:rPr>
              <a:t> </a:t>
            </a:r>
            <a:r>
              <a:rPr lang="en-GB" b="1" dirty="0">
                <a:latin typeface="+mj-lt"/>
              </a:rPr>
              <a:t>development</a:t>
            </a:r>
            <a:r>
              <a:rPr lang="en-GB" b="1" i="0" dirty="0">
                <a:solidFill>
                  <a:srgbClr val="202328"/>
                </a:solidFill>
                <a:effectLst/>
                <a:latin typeface="+mj-lt"/>
              </a:rPr>
              <a:t> </a:t>
            </a:r>
            <a:r>
              <a:rPr lang="en-GB" b="1" dirty="0">
                <a:latin typeface="+mj-lt"/>
              </a:rPr>
              <a:t>of</a:t>
            </a:r>
            <a:r>
              <a:rPr lang="en-GB" b="1" i="0" dirty="0">
                <a:solidFill>
                  <a:srgbClr val="202328"/>
                </a:solidFill>
                <a:effectLst/>
                <a:latin typeface="+mj-lt"/>
              </a:rPr>
              <a:t> </a:t>
            </a:r>
            <a:r>
              <a:rPr lang="en-GB" b="1" dirty="0">
                <a:latin typeface="+mj-lt"/>
              </a:rPr>
              <a:t>individuals</a:t>
            </a:r>
            <a:r>
              <a:rPr lang="en-GB" b="1" i="0" dirty="0">
                <a:solidFill>
                  <a:srgbClr val="202328"/>
                </a:solidFill>
                <a:effectLst/>
                <a:latin typeface="+mj-lt"/>
              </a:rPr>
              <a:t> in </a:t>
            </a:r>
            <a:r>
              <a:rPr lang="en-GB" b="1" dirty="0">
                <a:latin typeface="+mj-lt"/>
              </a:rPr>
              <a:t>old</a:t>
            </a:r>
            <a:r>
              <a:rPr lang="en-GB" b="1" i="0" dirty="0">
                <a:solidFill>
                  <a:srgbClr val="202328"/>
                </a:solidFill>
                <a:effectLst/>
                <a:latin typeface="+mj-lt"/>
              </a:rPr>
              <a:t> </a:t>
            </a:r>
            <a:r>
              <a:rPr lang="en-GB" b="1" dirty="0">
                <a:latin typeface="+mj-lt"/>
              </a:rPr>
              <a:t>age.</a:t>
            </a:r>
          </a:p>
          <a:p>
            <a:pPr>
              <a:spcAft>
                <a:spcPts val="800"/>
              </a:spcAft>
            </a:pP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 </a:t>
            </a:r>
            <a:r>
              <a:rPr lang="en-GB" b="1" kern="100" dirty="0">
                <a:solidFill>
                  <a:schemeClr val="tx1"/>
                </a:solidFill>
                <a:latin typeface="Abadi" panose="020B0604020104020204" pitchFamily="34" charset="0"/>
                <a:ea typeface="Calibri" panose="020F0502020204030204" pitchFamily="34" charset="0"/>
                <a:cs typeface="Times New Roman" panose="02020603050405020304" pitchFamily="18" charset="0"/>
              </a:rPr>
              <a:t>T</a:t>
            </a: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he disengagement theory</a:t>
            </a:r>
            <a:endParaRPr lang="en-GB" b="1" kern="100" dirty="0">
              <a:solidFill>
                <a:schemeClr val="tx1"/>
              </a:solidFill>
              <a:latin typeface="Abadi" panose="020B0604020104020204" pitchFamily="34" charset="0"/>
              <a:ea typeface="Calibri" panose="020F0502020204030204" pitchFamily="34" charset="0"/>
              <a:cs typeface="Times New Roman" panose="02020603050405020304" pitchFamily="18" charset="0"/>
            </a:endParaRPr>
          </a:p>
          <a:p>
            <a:pPr>
              <a:spcAft>
                <a:spcPts val="800"/>
              </a:spcAft>
            </a:pP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The activity theory </a:t>
            </a:r>
          </a:p>
          <a:p>
            <a:pPr>
              <a:spcAft>
                <a:spcPts val="800"/>
              </a:spcAft>
            </a:pPr>
            <a:r>
              <a:rPr lang="en-GB" b="1" kern="100" dirty="0">
                <a:solidFill>
                  <a:schemeClr val="tx1"/>
                </a:solidFill>
                <a:latin typeface="Abadi" panose="020B0604020104020204" pitchFamily="34" charset="0"/>
                <a:ea typeface="Calibri" panose="020F0502020204030204" pitchFamily="34" charset="0"/>
                <a:cs typeface="Times New Roman" panose="02020603050405020304" pitchFamily="18" charset="0"/>
              </a:rPr>
              <a:t>The </a:t>
            </a:r>
            <a:r>
              <a:rPr lang="en-GB" b="1" kern="100" dirty="0">
                <a:solidFill>
                  <a:schemeClr val="tx1"/>
                </a:solidFill>
                <a:effectLst/>
                <a:latin typeface="Abadi" panose="020B0604020104020204" pitchFamily="34" charset="0"/>
                <a:ea typeface="Calibri" panose="020F0502020204030204" pitchFamily="34" charset="0"/>
                <a:cs typeface="Times New Roman" panose="02020603050405020304" pitchFamily="18" charset="0"/>
              </a:rPr>
              <a:t>continuity theory</a:t>
            </a:r>
            <a:endParaRPr lang="en-GB" b="1" dirty="0">
              <a:solidFill>
                <a:schemeClr val="tx1"/>
              </a:solidFill>
              <a:latin typeface="Abadi" panose="020B0604020104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69EE7798-C8BD-2BF6-2891-43F1683885C1}"/>
              </a:ext>
            </a:extLst>
          </p:cNvPr>
          <p:cNvSpPr txBox="1"/>
          <p:nvPr/>
        </p:nvSpPr>
        <p:spPr>
          <a:xfrm>
            <a:off x="10410939" y="6498397"/>
            <a:ext cx="1883885" cy="369332"/>
          </a:xfrm>
          <a:prstGeom prst="rect">
            <a:avLst/>
          </a:prstGeom>
          <a:noFill/>
        </p:spPr>
        <p:txBody>
          <a:bodyPr wrap="square">
            <a:spAutoFit/>
          </a:bodyPr>
          <a:lstStyle/>
          <a:p>
            <a:r>
              <a:rPr lang="en-GB" b="1" kern="100">
                <a:solidFill>
                  <a:schemeClr val="tx1"/>
                </a:solidFill>
                <a:effectLst/>
                <a:latin typeface="Abadi" panose="020B0604020104020204" pitchFamily="34" charset="0"/>
                <a:ea typeface="Calibri" panose="020F0502020204030204" pitchFamily="34" charset="0"/>
                <a:cs typeface="Times New Roman" panose="02020603050405020304" pitchFamily="18" charset="0"/>
              </a:rPr>
              <a:t>(Ebersole, 2005) </a:t>
            </a:r>
            <a:endParaRPr lang="en-GB"/>
          </a:p>
        </p:txBody>
      </p:sp>
    </p:spTree>
    <p:extLst>
      <p:ext uri="{BB962C8B-B14F-4D97-AF65-F5344CB8AC3E}">
        <p14:creationId xmlns:p14="http://schemas.microsoft.com/office/powerpoint/2010/main" val="1206016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286F7-7BDF-44ED-92D2-9C2AB2C67DA7}"/>
              </a:ext>
            </a:extLst>
          </p:cNvPr>
          <p:cNvSpPr>
            <a:spLocks noGrp="1"/>
          </p:cNvSpPr>
          <p:nvPr>
            <p:ph type="title"/>
          </p:nvPr>
        </p:nvSpPr>
        <p:spPr>
          <a:xfrm>
            <a:off x="6090445" y="609600"/>
            <a:ext cx="3183556" cy="1320800"/>
          </a:xfrm>
        </p:spPr>
        <p:txBody>
          <a:bodyPr vert="horz" lIns="91440" tIns="45720" rIns="91440" bIns="45720" rtlCol="0" anchor="ctr">
            <a:normAutofit/>
          </a:bodyPr>
          <a:lstStyle/>
          <a:p>
            <a:r>
              <a:rPr lang="en-US"/>
              <a:t>  </a:t>
            </a:r>
            <a:endParaRPr lang="en-US" b="1"/>
          </a:p>
        </p:txBody>
      </p:sp>
      <p:sp>
        <p:nvSpPr>
          <p:cNvPr id="10" name="TextBox 9">
            <a:extLst>
              <a:ext uri="{FF2B5EF4-FFF2-40B4-BE49-F238E27FC236}">
                <a16:creationId xmlns:a16="http://schemas.microsoft.com/office/drawing/2014/main" id="{1DB8DA4E-C781-B2D5-9A07-600EFB77AB3B}"/>
              </a:ext>
            </a:extLst>
          </p:cNvPr>
          <p:cNvSpPr txBox="1"/>
          <p:nvPr/>
        </p:nvSpPr>
        <p:spPr>
          <a:xfrm>
            <a:off x="2052321" y="134013"/>
            <a:ext cx="7945119" cy="1838109"/>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a:effectLst/>
                <a:latin typeface="Abadi" panose="020B0604020104020204" pitchFamily="34" charset="0"/>
              </a:rPr>
              <a:t>The Public Health England (2021) policy- The NHS Guidance Physical activity: applying All Our Health </a:t>
            </a:r>
          </a:p>
        </p:txBody>
      </p:sp>
      <p:pic>
        <p:nvPicPr>
          <p:cNvPr id="3" name="Picture 2">
            <a:extLst>
              <a:ext uri="{FF2B5EF4-FFF2-40B4-BE49-F238E27FC236}">
                <a16:creationId xmlns:a16="http://schemas.microsoft.com/office/drawing/2014/main" id="{A717F2B7-F212-10EF-06EF-CC659959C3A8}"/>
              </a:ext>
            </a:extLst>
          </p:cNvPr>
          <p:cNvPicPr>
            <a:picLocks noChangeAspect="1"/>
          </p:cNvPicPr>
          <p:nvPr/>
        </p:nvPicPr>
        <p:blipFill>
          <a:blip r:embed="rId3"/>
          <a:stretch>
            <a:fillRect/>
          </a:stretch>
        </p:blipFill>
        <p:spPr>
          <a:xfrm>
            <a:off x="1546574" y="1344077"/>
            <a:ext cx="8450866" cy="4842844"/>
          </a:xfrm>
          <a:prstGeom prst="rect">
            <a:avLst/>
          </a:prstGeom>
        </p:spPr>
      </p:pic>
      <p:sp>
        <p:nvSpPr>
          <p:cNvPr id="12" name="TextBox 11">
            <a:extLst>
              <a:ext uri="{FF2B5EF4-FFF2-40B4-BE49-F238E27FC236}">
                <a16:creationId xmlns:a16="http://schemas.microsoft.com/office/drawing/2014/main" id="{E77FCFBD-429C-CC3A-3DB7-711C0CCBFCA0}"/>
              </a:ext>
            </a:extLst>
          </p:cNvPr>
          <p:cNvSpPr txBox="1"/>
          <p:nvPr/>
        </p:nvSpPr>
        <p:spPr>
          <a:xfrm>
            <a:off x="3507793" y="6354655"/>
            <a:ext cx="3822647" cy="369332"/>
          </a:xfrm>
          <a:prstGeom prst="rect">
            <a:avLst/>
          </a:prstGeom>
          <a:noFill/>
        </p:spPr>
        <p:txBody>
          <a:bodyPr wrap="square">
            <a:spAutoFit/>
          </a:bodyPr>
          <a:lstStyle/>
          <a:p>
            <a:pPr>
              <a:spcAft>
                <a:spcPts val="600"/>
              </a:spcAft>
            </a:pPr>
            <a:r>
              <a:rPr lang="en-US">
                <a:effectLst/>
              </a:rPr>
              <a:t>(The Public Health England,2021) </a:t>
            </a:r>
            <a:endParaRPr lang="en-GB"/>
          </a:p>
        </p:txBody>
      </p:sp>
    </p:spTree>
    <p:extLst>
      <p:ext uri="{BB962C8B-B14F-4D97-AF65-F5344CB8AC3E}">
        <p14:creationId xmlns:p14="http://schemas.microsoft.com/office/powerpoint/2010/main" val="2509587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6" name="Straight Connector 3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 name="Picture 1">
            <a:extLst>
              <a:ext uri="{FF2B5EF4-FFF2-40B4-BE49-F238E27FC236}">
                <a16:creationId xmlns:a16="http://schemas.microsoft.com/office/drawing/2014/main" id="{684C62E9-25D8-43BA-BCE4-DEAFB0C52696}"/>
              </a:ext>
            </a:extLst>
          </p:cNvPr>
          <p:cNvPicPr>
            <a:picLocks noChangeAspect="1"/>
          </p:cNvPicPr>
          <p:nvPr/>
        </p:nvPicPr>
        <p:blipFill rotWithShape="1">
          <a:blip r:embed="rId3"/>
          <a:srcRect t="6036" b="10009"/>
          <a:stretch/>
        </p:blipFill>
        <p:spPr>
          <a:xfrm>
            <a:off x="224366" y="248262"/>
            <a:ext cx="9712114" cy="5463050"/>
          </a:xfrm>
          <a:prstGeom prst="rect">
            <a:avLst/>
          </a:prstGeom>
        </p:spPr>
      </p:pic>
      <p:sp>
        <p:nvSpPr>
          <p:cNvPr id="3" name="TextBox 2">
            <a:extLst>
              <a:ext uri="{FF2B5EF4-FFF2-40B4-BE49-F238E27FC236}">
                <a16:creationId xmlns:a16="http://schemas.microsoft.com/office/drawing/2014/main" id="{0520679D-DD7B-1837-8DE1-4A7F0E1503FA}"/>
              </a:ext>
            </a:extLst>
          </p:cNvPr>
          <p:cNvSpPr txBox="1"/>
          <p:nvPr/>
        </p:nvSpPr>
        <p:spPr>
          <a:xfrm>
            <a:off x="4021347" y="5802858"/>
            <a:ext cx="3722797" cy="661642"/>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1500">
                <a:solidFill>
                  <a:schemeClr val="tx1">
                    <a:lumMod val="75000"/>
                    <a:lumOff val="25000"/>
                  </a:schemeClr>
                </a:solidFill>
                <a:effectLst/>
              </a:rPr>
              <a:t>(Cherry, 2022; MacLeod, 2023) </a:t>
            </a:r>
            <a:endParaRPr lang="en-US" b="1">
              <a:latin typeface="Abadi" panose="020B0604020104020204" pitchFamily="34" charset="0"/>
            </a:endParaRPr>
          </a:p>
        </p:txBody>
      </p:sp>
    </p:spTree>
    <p:extLst>
      <p:ext uri="{BB962C8B-B14F-4D97-AF65-F5344CB8AC3E}">
        <p14:creationId xmlns:p14="http://schemas.microsoft.com/office/powerpoint/2010/main" val="3256687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A51CE-502D-43FC-B787-2F8538DED82E}"/>
              </a:ext>
            </a:extLst>
          </p:cNvPr>
          <p:cNvSpPr>
            <a:spLocks noGrp="1"/>
          </p:cNvSpPr>
          <p:nvPr>
            <p:ph type="title"/>
          </p:nvPr>
        </p:nvSpPr>
        <p:spPr>
          <a:xfrm>
            <a:off x="5536734" y="609600"/>
            <a:ext cx="3737268" cy="1320800"/>
          </a:xfrm>
        </p:spPr>
        <p:txBody>
          <a:bodyPr>
            <a:normAutofit/>
          </a:bodyPr>
          <a:lstStyle/>
          <a:p>
            <a:pPr>
              <a:lnSpc>
                <a:spcPct val="90000"/>
              </a:lnSpc>
            </a:pPr>
            <a:r>
              <a:rPr lang="en-GB" sz="2800" b="1">
                <a:cs typeface="Arial" panose="020B0604020202020204" pitchFamily="34" charset="0"/>
              </a:rPr>
              <a:t>Euthanasia and Assisted Suicide</a:t>
            </a:r>
            <a:br>
              <a:rPr lang="en-GB" sz="2800" b="1">
                <a:cs typeface="Arial" panose="020B0604020202020204" pitchFamily="34" charset="0"/>
              </a:rPr>
            </a:br>
            <a:r>
              <a:rPr lang="en-GB" sz="2800" b="1">
                <a:cs typeface="Arial" panose="020B0604020202020204" pitchFamily="34" charset="0"/>
              </a:rPr>
              <a:t>Definition</a:t>
            </a:r>
          </a:p>
        </p:txBody>
      </p:sp>
      <p:sp>
        <p:nvSpPr>
          <p:cNvPr id="4" name="Content Placeholder 3">
            <a:extLst>
              <a:ext uri="{FF2B5EF4-FFF2-40B4-BE49-F238E27FC236}">
                <a16:creationId xmlns:a16="http://schemas.microsoft.com/office/drawing/2014/main" id="{03BE5369-A230-B6E1-922B-1A4C1F1C1E83}"/>
              </a:ext>
            </a:extLst>
          </p:cNvPr>
          <p:cNvSpPr>
            <a:spLocks noGrp="1"/>
          </p:cNvSpPr>
          <p:nvPr>
            <p:ph idx="1"/>
          </p:nvPr>
        </p:nvSpPr>
        <p:spPr>
          <a:xfrm>
            <a:off x="5209563" y="2160589"/>
            <a:ext cx="5214597" cy="3880773"/>
          </a:xfrm>
        </p:spPr>
        <p:txBody>
          <a:bodyPr>
            <a:normAutofit/>
          </a:bodyPr>
          <a:lstStyle/>
          <a:p>
            <a:r>
              <a:rPr lang="en-GB" b="1">
                <a:latin typeface="Abadi" panose="020B0604020104020204" pitchFamily="34" charset="0"/>
              </a:rPr>
              <a:t>Euthanasia is the intentional termination of an individual's life with the objective to eliminate suffering (NHS England, 2020; Mildred, 2022). </a:t>
            </a:r>
          </a:p>
          <a:p>
            <a:r>
              <a:rPr lang="en-GB" b="1">
                <a:latin typeface="Abadi" panose="020B0604020104020204" pitchFamily="34" charset="0"/>
              </a:rPr>
              <a:t>The act of consciously assisting someone to commit suicide is known as assisted suicide. (NHS England, 2020</a:t>
            </a:r>
          </a:p>
          <a:p>
            <a:endParaRPr lang="en-GB" b="1">
              <a:latin typeface="Abadi" panose="020B0604020104020204" pitchFamily="34" charset="0"/>
            </a:endParaRPr>
          </a:p>
        </p:txBody>
      </p:sp>
      <p:pic>
        <p:nvPicPr>
          <p:cNvPr id="6" name="Picture 5" descr="Checkmate in a chess game">
            <a:extLst>
              <a:ext uri="{FF2B5EF4-FFF2-40B4-BE49-F238E27FC236}">
                <a16:creationId xmlns:a16="http://schemas.microsoft.com/office/drawing/2014/main" id="{C1653E4A-67AE-3E54-AC46-031C4A389733}"/>
              </a:ext>
            </a:extLst>
          </p:cNvPr>
          <p:cNvPicPr>
            <a:picLocks noChangeAspect="1"/>
          </p:cNvPicPr>
          <p:nvPr/>
        </p:nvPicPr>
        <p:blipFill rotWithShape="1">
          <a:blip r:embed="rId3"/>
          <a:srcRect l="18948" r="21463"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5" name="Isosceles Triangle 1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2074776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CC777-A09E-7719-527F-57DBA136D18F}"/>
              </a:ext>
            </a:extLst>
          </p:cNvPr>
          <p:cNvSpPr>
            <a:spLocks noGrp="1"/>
          </p:cNvSpPr>
          <p:nvPr>
            <p:ph type="title"/>
          </p:nvPr>
        </p:nvSpPr>
        <p:spPr>
          <a:xfrm>
            <a:off x="5665016" y="71220"/>
            <a:ext cx="5080929" cy="1586582"/>
          </a:xfrm>
        </p:spPr>
        <p:txBody>
          <a:bodyPr>
            <a:normAutofit fontScale="90000"/>
          </a:bodyPr>
          <a:lstStyle/>
          <a:p>
            <a:pPr>
              <a:lnSpc>
                <a:spcPct val="90000"/>
              </a:lnSpc>
            </a:pPr>
            <a:r>
              <a:rPr lang="en-GB" sz="4000" b="1"/>
              <a:t>UK Law on Euthanasia and Assisted Suicide (EAS</a:t>
            </a:r>
            <a:r>
              <a:rPr lang="en-GB" sz="2800" b="1"/>
              <a:t>)</a:t>
            </a:r>
            <a:br>
              <a:rPr lang="en-GB" sz="2300" b="1"/>
            </a:br>
            <a:endParaRPr lang="en-GB" sz="2300" b="1"/>
          </a:p>
        </p:txBody>
      </p:sp>
      <p:sp>
        <p:nvSpPr>
          <p:cNvPr id="3" name="Content Placeholder 2">
            <a:extLst>
              <a:ext uri="{FF2B5EF4-FFF2-40B4-BE49-F238E27FC236}">
                <a16:creationId xmlns:a16="http://schemas.microsoft.com/office/drawing/2014/main" id="{052C4B78-5D6D-66CB-121C-EDBFF56886AC}"/>
              </a:ext>
            </a:extLst>
          </p:cNvPr>
          <p:cNvSpPr>
            <a:spLocks noGrp="1"/>
          </p:cNvSpPr>
          <p:nvPr>
            <p:ph idx="1"/>
          </p:nvPr>
        </p:nvSpPr>
        <p:spPr>
          <a:xfrm>
            <a:off x="5209561" y="2149989"/>
            <a:ext cx="5991837" cy="2558019"/>
          </a:xfrm>
        </p:spPr>
        <p:txBody>
          <a:bodyPr>
            <a:normAutofit/>
          </a:bodyPr>
          <a:lstStyle/>
          <a:p>
            <a:pPr marL="0" indent="0">
              <a:buNone/>
            </a:pPr>
            <a:endParaRPr lang="en-GB" sz="2000" dirty="0">
              <a:latin typeface="Abadi" panose="020B0604020104020204" pitchFamily="34" charset="0"/>
            </a:endParaRPr>
          </a:p>
          <a:p>
            <a:pPr>
              <a:buFont typeface="Wingdings" panose="05000000000000000000" pitchFamily="2" charset="2"/>
              <a:buChar char="Ø"/>
            </a:pPr>
            <a:r>
              <a:rPr lang="en-GB" b="1" dirty="0">
                <a:solidFill>
                  <a:schemeClr val="tx1"/>
                </a:solidFill>
                <a:latin typeface="Abadi" panose="020B0604020104020204" pitchFamily="34" charset="0"/>
                <a:cs typeface="Arial" panose="020B0604020202020204" pitchFamily="34" charset="0"/>
              </a:rPr>
              <a:t>In the United Kingdom, it is not legal to practice euthanasia or assisted suicide. Additionally, it is considered a criminal offense for a third party to encourage or assist someone in committing suicide under Section 2 of the Suicide Act 1961 (UK Legislation, 2010).</a:t>
            </a:r>
            <a:endParaRPr lang="en-GB" sz="2000" dirty="0">
              <a:latin typeface="Abadi" panose="020B0604020104020204" pitchFamily="34" charset="0"/>
              <a:cs typeface="Arial" panose="020B0604020202020204" pitchFamily="34" charset="0"/>
            </a:endParaRPr>
          </a:p>
        </p:txBody>
      </p:sp>
      <p:pic>
        <p:nvPicPr>
          <p:cNvPr id="37" name="Picture 27" descr="Front steps and columns of a majestic city building">
            <a:extLst>
              <a:ext uri="{FF2B5EF4-FFF2-40B4-BE49-F238E27FC236}">
                <a16:creationId xmlns:a16="http://schemas.microsoft.com/office/drawing/2014/main" id="{8D6A1830-E7C6-5534-218C-C86913D5B9AB}"/>
              </a:ext>
            </a:extLst>
          </p:cNvPr>
          <p:cNvPicPr>
            <a:picLocks noChangeAspect="1"/>
          </p:cNvPicPr>
          <p:nvPr/>
        </p:nvPicPr>
        <p:blipFill rotWithShape="1">
          <a:blip r:embed="rId3"/>
          <a:srcRect l="27858" r="19631"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6" name="Isosceles Triangle 6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51127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AF5F766-8A31-4AA8-42CA-147291332CBD}"/>
              </a:ext>
            </a:extLst>
          </p:cNvPr>
          <p:cNvPicPr>
            <a:picLocks noChangeAspect="1"/>
          </p:cNvPicPr>
          <p:nvPr/>
        </p:nvPicPr>
        <p:blipFill>
          <a:blip r:embed="rId3"/>
          <a:stretch>
            <a:fillRect/>
          </a:stretch>
        </p:blipFill>
        <p:spPr>
          <a:xfrm>
            <a:off x="2303232" y="1131994"/>
            <a:ext cx="7587413" cy="4590386"/>
          </a:xfrm>
          <a:prstGeom prst="rect">
            <a:avLst/>
          </a:prstGeom>
        </p:spPr>
      </p:pic>
      <p:sp>
        <p:nvSpPr>
          <p:cNvPr id="3" name="TextBox 2">
            <a:extLst>
              <a:ext uri="{FF2B5EF4-FFF2-40B4-BE49-F238E27FC236}">
                <a16:creationId xmlns:a16="http://schemas.microsoft.com/office/drawing/2014/main" id="{9414A17F-ADF7-F6D1-5B04-90F6A90F9E20}"/>
              </a:ext>
            </a:extLst>
          </p:cNvPr>
          <p:cNvSpPr txBox="1"/>
          <p:nvPr/>
        </p:nvSpPr>
        <p:spPr>
          <a:xfrm>
            <a:off x="4708592" y="6428720"/>
            <a:ext cx="2550160" cy="276999"/>
          </a:xfrm>
          <a:prstGeom prst="rect">
            <a:avLst/>
          </a:prstGeom>
          <a:noFill/>
        </p:spPr>
        <p:txBody>
          <a:bodyPr wrap="square" rtlCol="0">
            <a:spAutoFit/>
          </a:bodyPr>
          <a:lstStyle/>
          <a:p>
            <a:r>
              <a:rPr lang="en-GB" sz="1200">
                <a:solidFill>
                  <a:schemeClr val="bg1"/>
                </a:solidFill>
                <a:latin typeface="Arial" panose="020B0604020202020204" pitchFamily="34" charset="0"/>
                <a:cs typeface="Arial" panose="020B0604020202020204" pitchFamily="34" charset="0"/>
              </a:rPr>
              <a:t>(British Medical Association, 2021)</a:t>
            </a:r>
          </a:p>
        </p:txBody>
      </p:sp>
    </p:spTree>
    <p:extLst>
      <p:ext uri="{BB962C8B-B14F-4D97-AF65-F5344CB8AC3E}">
        <p14:creationId xmlns:p14="http://schemas.microsoft.com/office/powerpoint/2010/main" val="3741683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2DE66-B6BF-D6FF-0D32-1ED0D0955AC0}"/>
              </a:ext>
            </a:extLst>
          </p:cNvPr>
          <p:cNvSpPr>
            <a:spLocks noGrp="1"/>
          </p:cNvSpPr>
          <p:nvPr>
            <p:ph type="title"/>
          </p:nvPr>
        </p:nvSpPr>
        <p:spPr>
          <a:xfrm>
            <a:off x="652481" y="1382486"/>
            <a:ext cx="3547581" cy="4093028"/>
          </a:xfrm>
        </p:spPr>
        <p:txBody>
          <a:bodyPr anchor="ctr">
            <a:normAutofit fontScale="90000"/>
          </a:bodyPr>
          <a:lstStyle/>
          <a:p>
            <a:r>
              <a:rPr lang="en-GB" sz="4000" b="1" cap="none" spc="0">
                <a:ln w="6600">
                  <a:solidFill>
                    <a:schemeClr val="accent2"/>
                  </a:solidFill>
                  <a:prstDash val="solid"/>
                </a:ln>
                <a:effectLst>
                  <a:outerShdw blurRad="38100" dist="38100" dir="2700000" algn="tl">
                    <a:srgbClr val="000000">
                      <a:alpha val="43137"/>
                    </a:srgbClr>
                  </a:outerShdw>
                </a:effectLst>
                <a:ea typeface="Times New Roman" panose="02020603050405020304" pitchFamily="18" charset="0"/>
              </a:rPr>
              <a:t>Law on Euthanasia and Assisted Suicide Around the World.</a:t>
            </a:r>
            <a:br>
              <a:rPr lang="en-GB" sz="4100" b="1" cap="none" spc="0">
                <a:ln w="6600">
                  <a:solidFill>
                    <a:schemeClr val="accent2"/>
                  </a:solidFill>
                  <a:prstDash val="solid"/>
                </a:ln>
                <a:effectLst>
                  <a:outerShdw blurRad="38100" dist="38100" dir="2700000" algn="tl">
                    <a:srgbClr val="000000">
                      <a:alpha val="43137"/>
                    </a:srgbClr>
                  </a:outerShdw>
                </a:effectLst>
                <a:latin typeface="Abadi" panose="020B0604020104020204" pitchFamily="34" charset="0"/>
                <a:ea typeface="Times New Roman" panose="02020603050405020304" pitchFamily="18" charset="0"/>
              </a:rPr>
            </a:br>
            <a:endParaRPr lang="en-GB" sz="4100"/>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0EB73D7-91E8-8746-92F9-E2B9F3DE45F3}"/>
              </a:ext>
            </a:extLst>
          </p:cNvPr>
          <p:cNvGraphicFramePr>
            <a:graphicFrameLocks noGrp="1"/>
          </p:cNvGraphicFramePr>
          <p:nvPr>
            <p:ph idx="1"/>
            <p:extLst>
              <p:ext uri="{D42A27DB-BD31-4B8C-83A1-F6EECF244321}">
                <p14:modId xmlns:p14="http://schemas.microsoft.com/office/powerpoint/2010/main" val="58939201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4C1AD8E-0A6B-4C9D-89E4-1C175845881A}"/>
              </a:ext>
            </a:extLst>
          </p:cNvPr>
          <p:cNvSpPr txBox="1"/>
          <p:nvPr/>
        </p:nvSpPr>
        <p:spPr>
          <a:xfrm>
            <a:off x="8004810" y="6206406"/>
            <a:ext cx="6103620" cy="369332"/>
          </a:xfrm>
          <a:prstGeom prst="rect">
            <a:avLst/>
          </a:prstGeom>
          <a:noFill/>
        </p:spPr>
        <p:txBody>
          <a:bodyPr wrap="square">
            <a:spAutoFit/>
          </a:bodyPr>
          <a:lstStyle/>
          <a:p>
            <a:pPr lvl="0"/>
            <a:r>
              <a:rPr lang="en-GB" b="1"/>
              <a:t>(World Population Review, 2023)</a:t>
            </a:r>
            <a:endParaRPr lang="en-GB"/>
          </a:p>
        </p:txBody>
      </p:sp>
    </p:spTree>
    <p:extLst>
      <p:ext uri="{BB962C8B-B14F-4D97-AF65-F5344CB8AC3E}">
        <p14:creationId xmlns:p14="http://schemas.microsoft.com/office/powerpoint/2010/main" val="295585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23AD-E72F-0429-F063-7C7D05C8CD8B}"/>
              </a:ext>
            </a:extLst>
          </p:cNvPr>
          <p:cNvSpPr>
            <a:spLocks noGrp="1"/>
          </p:cNvSpPr>
          <p:nvPr>
            <p:ph type="title"/>
          </p:nvPr>
        </p:nvSpPr>
        <p:spPr>
          <a:xfrm>
            <a:off x="677334" y="609600"/>
            <a:ext cx="5723466" cy="1320800"/>
          </a:xfrm>
        </p:spPr>
        <p:txBody>
          <a:bodyPr>
            <a:normAutofit/>
          </a:bodyPr>
          <a:lstStyle/>
          <a:p>
            <a:pPr>
              <a:lnSpc>
                <a:spcPct val="90000"/>
              </a:lnSpc>
            </a:pPr>
            <a:r>
              <a:rPr lang="en-GB" sz="3100" b="1"/>
              <a:t>For and Against Euthanasia and Assisted Suicide</a:t>
            </a:r>
          </a:p>
        </p:txBody>
      </p:sp>
      <p:sp>
        <p:nvSpPr>
          <p:cNvPr id="20" name="Isosceles Triangle 8">
            <a:extLst>
              <a:ext uri="{FF2B5EF4-FFF2-40B4-BE49-F238E27FC236}">
                <a16:creationId xmlns:a16="http://schemas.microsoft.com/office/drawing/2014/main" id="{82FCA8AA-470A-46EF-AC08-74C610468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4" name="Content Placeholder 2">
            <a:extLst>
              <a:ext uri="{FF2B5EF4-FFF2-40B4-BE49-F238E27FC236}">
                <a16:creationId xmlns:a16="http://schemas.microsoft.com/office/drawing/2014/main" id="{3F427D06-3264-EBBD-1D29-18114A8401CA}"/>
              </a:ext>
            </a:extLst>
          </p:cNvPr>
          <p:cNvGraphicFramePr>
            <a:graphicFrameLocks noGrp="1"/>
          </p:cNvGraphicFramePr>
          <p:nvPr>
            <p:ph idx="1"/>
            <p:extLst>
              <p:ext uri="{D42A27DB-BD31-4B8C-83A1-F6EECF244321}">
                <p14:modId xmlns:p14="http://schemas.microsoft.com/office/powerpoint/2010/main" val="2456400158"/>
              </p:ext>
            </p:extLst>
          </p:nvPr>
        </p:nvGraphicFramePr>
        <p:xfrm>
          <a:off x="577374" y="1797817"/>
          <a:ext cx="6789197" cy="4430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C6D053C4-334C-6F83-4A61-2FBF57A18429}"/>
              </a:ext>
            </a:extLst>
          </p:cNvPr>
          <p:cNvPicPr>
            <a:picLocks noChangeAspect="1"/>
          </p:cNvPicPr>
          <p:nvPr/>
        </p:nvPicPr>
        <p:blipFill rotWithShape="1">
          <a:blip r:embed="rId8"/>
          <a:srcRect l="27963" r="1932" b="-4"/>
          <a:stretch/>
        </p:blipFill>
        <p:spPr>
          <a:xfrm>
            <a:off x="7800066" y="162982"/>
            <a:ext cx="4153608" cy="2608925"/>
          </a:xfrm>
          <a:prstGeom prst="rect">
            <a:avLst/>
          </a:prstGeom>
        </p:spPr>
      </p:pic>
      <p:pic>
        <p:nvPicPr>
          <p:cNvPr id="4" name="Picture 3">
            <a:extLst>
              <a:ext uri="{FF2B5EF4-FFF2-40B4-BE49-F238E27FC236}">
                <a16:creationId xmlns:a16="http://schemas.microsoft.com/office/drawing/2014/main" id="{93B74A2B-6A30-8E72-07BD-6D02C05FBD4F}"/>
              </a:ext>
            </a:extLst>
          </p:cNvPr>
          <p:cNvPicPr>
            <a:picLocks noChangeAspect="1"/>
          </p:cNvPicPr>
          <p:nvPr/>
        </p:nvPicPr>
        <p:blipFill rotWithShape="1">
          <a:blip r:embed="rId9"/>
          <a:srcRect l="2669" r="27532"/>
          <a:stretch/>
        </p:blipFill>
        <p:spPr>
          <a:xfrm>
            <a:off x="7941924" y="3421827"/>
            <a:ext cx="4065181" cy="2413849"/>
          </a:xfrm>
          <a:prstGeom prst="rect">
            <a:avLst/>
          </a:prstGeom>
        </p:spPr>
      </p:pic>
      <p:sp>
        <p:nvSpPr>
          <p:cNvPr id="5" name="TextBox 4">
            <a:extLst>
              <a:ext uri="{FF2B5EF4-FFF2-40B4-BE49-F238E27FC236}">
                <a16:creationId xmlns:a16="http://schemas.microsoft.com/office/drawing/2014/main" id="{273BD22D-33DA-A9A7-C2FF-D8B5221D78F6}"/>
              </a:ext>
            </a:extLst>
          </p:cNvPr>
          <p:cNvSpPr txBox="1"/>
          <p:nvPr/>
        </p:nvSpPr>
        <p:spPr>
          <a:xfrm>
            <a:off x="8335214" y="2924579"/>
            <a:ext cx="1877575" cy="276999"/>
          </a:xfrm>
          <a:prstGeom prst="rect">
            <a:avLst/>
          </a:prstGeom>
          <a:noFill/>
        </p:spPr>
        <p:txBody>
          <a:bodyPr wrap="square">
            <a:spAutoFit/>
          </a:bodyPr>
          <a:lstStyle/>
          <a:p>
            <a:pPr>
              <a:spcAft>
                <a:spcPts val="600"/>
              </a:spcAft>
            </a:pPr>
            <a:r>
              <a:rPr lang="en-GB" sz="1200"/>
              <a:t>(Kagi &amp; Sando, 2019)</a:t>
            </a:r>
          </a:p>
        </p:txBody>
      </p:sp>
      <p:sp>
        <p:nvSpPr>
          <p:cNvPr id="7" name="TextBox 6">
            <a:extLst>
              <a:ext uri="{FF2B5EF4-FFF2-40B4-BE49-F238E27FC236}">
                <a16:creationId xmlns:a16="http://schemas.microsoft.com/office/drawing/2014/main" id="{43BB8287-1A65-205C-E388-B9E698BE938F}"/>
              </a:ext>
            </a:extLst>
          </p:cNvPr>
          <p:cNvSpPr txBox="1"/>
          <p:nvPr/>
        </p:nvSpPr>
        <p:spPr>
          <a:xfrm>
            <a:off x="8073345" y="6485596"/>
            <a:ext cx="1877575" cy="276999"/>
          </a:xfrm>
          <a:prstGeom prst="rect">
            <a:avLst/>
          </a:prstGeom>
          <a:noFill/>
        </p:spPr>
        <p:txBody>
          <a:bodyPr wrap="square">
            <a:spAutoFit/>
          </a:bodyPr>
          <a:lstStyle/>
          <a:p>
            <a:pPr>
              <a:spcAft>
                <a:spcPts val="600"/>
              </a:spcAft>
            </a:pPr>
            <a:r>
              <a:rPr lang="en-GB" sz="1200"/>
              <a:t>(Kagi &amp; Sando, 2019)</a:t>
            </a:r>
          </a:p>
        </p:txBody>
      </p:sp>
    </p:spTree>
    <p:extLst>
      <p:ext uri="{BB962C8B-B14F-4D97-AF65-F5344CB8AC3E}">
        <p14:creationId xmlns:p14="http://schemas.microsoft.com/office/powerpoint/2010/main" val="3176994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Freeform: Shape 4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AD95710F-AA16-A072-4A58-57B144DEDAA2}"/>
              </a:ext>
            </a:extLst>
          </p:cNvPr>
          <p:cNvSpPr>
            <a:spLocks noGrp="1"/>
          </p:cNvSpPr>
          <p:nvPr>
            <p:ph type="title"/>
          </p:nvPr>
        </p:nvSpPr>
        <p:spPr>
          <a:xfrm>
            <a:off x="7181723" y="609600"/>
            <a:ext cx="4512989" cy="2227730"/>
          </a:xfrm>
        </p:spPr>
        <p:txBody>
          <a:bodyPr vert="horz" lIns="91440" tIns="45720" rIns="91440" bIns="45720" rtlCol="0" anchor="ctr">
            <a:normAutofit/>
          </a:bodyPr>
          <a:lstStyle/>
          <a:p>
            <a:r>
              <a:rPr lang="en-US" b="1">
                <a:solidFill>
                  <a:srgbClr val="FFFFFF"/>
                </a:solidFill>
              </a:rPr>
              <a:t>For and Against Euthanasia and Assisted Suicide</a:t>
            </a:r>
            <a:endParaRPr lang="en-US">
              <a:solidFill>
                <a:srgbClr val="FFFFFF"/>
              </a:solidFill>
            </a:endParaRPr>
          </a:p>
        </p:txBody>
      </p:sp>
      <p:pic>
        <p:nvPicPr>
          <p:cNvPr id="8" name="Picture 4">
            <a:extLst>
              <a:ext uri="{FF2B5EF4-FFF2-40B4-BE49-F238E27FC236}">
                <a16:creationId xmlns:a16="http://schemas.microsoft.com/office/drawing/2014/main" id="{05E4DE19-E88F-C3B6-82E7-BD474F0224B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30898" y="515657"/>
            <a:ext cx="6421298" cy="537783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DA9EBEC-BDFA-A9C3-0A57-37AAE858BB11}"/>
              </a:ext>
            </a:extLst>
          </p:cNvPr>
          <p:cNvSpPr txBox="1"/>
          <p:nvPr/>
        </p:nvSpPr>
        <p:spPr>
          <a:xfrm>
            <a:off x="7181725" y="2837329"/>
            <a:ext cx="1918208" cy="591671"/>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a:solidFill>
                  <a:srgbClr val="FFFFFF"/>
                </a:solidFill>
              </a:rPr>
              <a:t>(Walsh, 2023)</a:t>
            </a:r>
          </a:p>
        </p:txBody>
      </p:sp>
    </p:spTree>
    <p:extLst>
      <p:ext uri="{BB962C8B-B14F-4D97-AF65-F5344CB8AC3E}">
        <p14:creationId xmlns:p14="http://schemas.microsoft.com/office/powerpoint/2010/main" val="1947078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0030-CED1-28DB-E922-B124E33793A1}"/>
              </a:ext>
            </a:extLst>
          </p:cNvPr>
          <p:cNvSpPr>
            <a:spLocks noGrp="1"/>
          </p:cNvSpPr>
          <p:nvPr>
            <p:ph type="title"/>
          </p:nvPr>
        </p:nvSpPr>
        <p:spPr>
          <a:xfrm>
            <a:off x="2458229" y="0"/>
            <a:ext cx="6424439" cy="841594"/>
          </a:xfrm>
        </p:spPr>
        <p:txBody>
          <a:bodyPr vert="horz" lIns="91440" tIns="45720" rIns="91440" bIns="45720" rtlCol="0" anchor="t">
            <a:normAutofit/>
          </a:bodyPr>
          <a:lstStyle/>
          <a:p>
            <a:r>
              <a:rPr lang="en-US" b="1"/>
              <a:t>Argument Continued…</a:t>
            </a:r>
          </a:p>
        </p:txBody>
      </p:sp>
      <p:cxnSp>
        <p:nvCxnSpPr>
          <p:cNvPr id="15" name="Straight Connector 14">
            <a:extLst>
              <a:ext uri="{FF2B5EF4-FFF2-40B4-BE49-F238E27FC236}">
                <a16:creationId xmlns:a16="http://schemas.microsoft.com/office/drawing/2014/main" id="{84F4D647-BB10-471B-85B2-D920AB3771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33864"/>
            <a:ext cx="222673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Isosceles Triangle 8">
            <a:extLst>
              <a:ext uri="{FF2B5EF4-FFF2-40B4-BE49-F238E27FC236}">
                <a16:creationId xmlns:a16="http://schemas.microsoft.com/office/drawing/2014/main" id="{5492A6E7-4E36-4CFA-B4B1-961FCDDA9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77802645-FD35-2919-1151-484F09757FC4}"/>
              </a:ext>
            </a:extLst>
          </p:cNvPr>
          <p:cNvSpPr txBox="1"/>
          <p:nvPr/>
        </p:nvSpPr>
        <p:spPr>
          <a:xfrm>
            <a:off x="2092469" y="1021080"/>
            <a:ext cx="6103620" cy="1262846"/>
          </a:xfrm>
          <a:prstGeom prst="rect">
            <a:avLst/>
          </a:prstGeom>
          <a:solidFill>
            <a:srgbClr val="B0D565"/>
          </a:solidFill>
        </p:spPr>
        <p:txBody>
          <a:bodyPr wrap="square">
            <a:spAutoFit/>
          </a:bodyPr>
          <a:lstStyle/>
          <a:p>
            <a:pPr lvl="0">
              <a:lnSpc>
                <a:spcPct val="107000"/>
              </a:lnSpc>
              <a:spcAft>
                <a:spcPts val="600"/>
              </a:spcAft>
              <a:tabLst>
                <a:tab pos="457200" algn="l"/>
              </a:tabLst>
            </a:pPr>
            <a:r>
              <a:rPr lang="en-GB" kern="100">
                <a:solidFill>
                  <a:srgbClr val="424242"/>
                </a:solidFill>
                <a:effectLst/>
                <a:latin typeface="Arial" panose="020B0604020202020204" pitchFamily="34" charset="0"/>
                <a:ea typeface="Calibri" panose="020F0502020204030204" pitchFamily="34" charset="0"/>
                <a:cs typeface="Times New Roman" panose="02020603050405020304" pitchFamily="18" charset="0"/>
              </a:rPr>
              <a:t>“According to </a:t>
            </a:r>
            <a:r>
              <a:rPr lang="en-GB" kern="100">
                <a:effectLst/>
                <a:latin typeface="Arial" panose="020B0604020202020204" pitchFamily="34" charset="0"/>
                <a:ea typeface="Calibri" panose="020F0502020204030204" pitchFamily="34" charset="0"/>
                <a:cs typeface="Times New Roman" panose="02020603050405020304" pitchFamily="18" charset="0"/>
              </a:rPr>
              <a:t>BBC (2014) </a:t>
            </a:r>
            <a:r>
              <a:rPr lang="en-GB" kern="100">
                <a:solidFill>
                  <a:srgbClr val="424242"/>
                </a:solidFill>
                <a:effectLst/>
                <a:latin typeface="Arial" panose="020B0604020202020204" pitchFamily="34" charset="0"/>
                <a:ea typeface="Calibri" panose="020F0502020204030204" pitchFamily="34" charset="0"/>
                <a:cs typeface="Times New Roman" panose="02020603050405020304" pitchFamily="18" charset="0"/>
              </a:rPr>
              <a:t>The slippery slope argument says that if we allow something relatively harmless today, we may start a trend that results in something currently unthinkable becoming accepted.</a:t>
            </a:r>
            <a:r>
              <a:rPr lang="en-GB" kern="100">
                <a:effectLst/>
                <a:latin typeface="Arial" panose="020B0604020202020204" pitchFamily="34" charset="0"/>
                <a:ea typeface="Calibri" panose="020F0502020204030204" pitchFamily="34" charset="0"/>
                <a:cs typeface="Times New Roman" panose="02020603050405020304" pitchFamily="18" charset="0"/>
              </a:rPr>
              <a:t>”</a:t>
            </a:r>
            <a:endParaRPr lang="en-GB"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A6EEABFE-DFA6-BBDB-B013-563E9A8EB9B8}"/>
              </a:ext>
            </a:extLst>
          </p:cNvPr>
          <p:cNvSpPr txBox="1"/>
          <p:nvPr/>
        </p:nvSpPr>
        <p:spPr>
          <a:xfrm>
            <a:off x="2092469" y="2812872"/>
            <a:ext cx="6103620" cy="1200329"/>
          </a:xfrm>
          <a:prstGeom prst="rect">
            <a:avLst/>
          </a:prstGeom>
          <a:solidFill>
            <a:srgbClr val="B0D565"/>
          </a:solidFill>
        </p:spPr>
        <p:txBody>
          <a:bodyPr wrap="square">
            <a:spAutoFit/>
          </a:bodyPr>
          <a:lstStyle/>
          <a:p>
            <a:pPr lvl="1">
              <a:spcBef>
                <a:spcPts val="1000"/>
              </a:spcBef>
              <a:buClr>
                <a:schemeClr val="accent1"/>
              </a:buClr>
              <a:buSzPct val="80000"/>
              <a:tabLst>
                <a:tab pos="457200" algn="l"/>
              </a:tabLst>
            </a:pPr>
            <a:r>
              <a:rPr lang="en-US">
                <a:solidFill>
                  <a:schemeClr val="tx1">
                    <a:lumMod val="75000"/>
                    <a:lumOff val="25000"/>
                  </a:schemeClr>
                </a:solidFill>
                <a:effectLst/>
                <a:latin typeface="Arial" panose="020B0604020202020204" pitchFamily="34" charset="0"/>
                <a:cs typeface="Arial" panose="020B0604020202020204" pitchFamily="34" charset="0"/>
              </a:rPr>
              <a:t>“According to Mildred (2022 and NHS (2018), If patients decide that terminating their agony and suffering as a result of a terminal illness is what they want, the doctor must comply.”</a:t>
            </a:r>
          </a:p>
        </p:txBody>
      </p:sp>
    </p:spTree>
    <p:extLst>
      <p:ext uri="{BB962C8B-B14F-4D97-AF65-F5344CB8AC3E}">
        <p14:creationId xmlns:p14="http://schemas.microsoft.com/office/powerpoint/2010/main" val="2329951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B419F3-EA92-401A-9081-0115CAFDB973}"/>
              </a:ext>
            </a:extLst>
          </p:cNvPr>
          <p:cNvSpPr>
            <a:spLocks noGrp="1"/>
          </p:cNvSpPr>
          <p:nvPr>
            <p:ph type="title"/>
          </p:nvPr>
        </p:nvSpPr>
        <p:spPr>
          <a:xfrm>
            <a:off x="2849562" y="609600"/>
            <a:ext cx="6424440" cy="1320800"/>
          </a:xfrm>
        </p:spPr>
        <p:txBody>
          <a:bodyPr vert="horz" lIns="91440" tIns="45720" rIns="91440" bIns="45720" rtlCol="0" anchor="t">
            <a:normAutofit/>
          </a:bodyPr>
          <a:lstStyle/>
          <a:p>
            <a:r>
              <a:rPr lang="en-US" b="1"/>
              <a:t>Conclusion</a:t>
            </a:r>
          </a:p>
        </p:txBody>
      </p:sp>
      <p:pic>
        <p:nvPicPr>
          <p:cNvPr id="11" name="Picture 10" descr="Desk with stethoscope and computer keyboard">
            <a:extLst>
              <a:ext uri="{FF2B5EF4-FFF2-40B4-BE49-F238E27FC236}">
                <a16:creationId xmlns:a16="http://schemas.microsoft.com/office/drawing/2014/main" id="{984CBEF4-9013-0677-60BC-14ED77D705BF}"/>
              </a:ext>
            </a:extLst>
          </p:cNvPr>
          <p:cNvPicPr>
            <a:picLocks noChangeAspect="1"/>
          </p:cNvPicPr>
          <p:nvPr/>
        </p:nvPicPr>
        <p:blipFill rotWithShape="1">
          <a:blip r:embed="rId3"/>
          <a:srcRect l="67544" r="5883"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5" name="Isosceles Triangle 14">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1B55CA6A-0C85-1644-760D-1FB6D9F4DA3D}"/>
              </a:ext>
            </a:extLst>
          </p:cNvPr>
          <p:cNvSpPr txBox="1"/>
          <p:nvPr/>
        </p:nvSpPr>
        <p:spPr>
          <a:xfrm>
            <a:off x="2734056" y="1703389"/>
            <a:ext cx="6424440" cy="3880773"/>
          </a:xfrm>
          <a:prstGeom prst="rect">
            <a:avLst/>
          </a:prstGeom>
        </p:spPr>
        <p:txBody>
          <a:bodyPr vert="horz" lIns="91440" tIns="45720" rIns="91440" bIns="45720" rtlCol="0">
            <a:normAutofit/>
          </a:bodyPr>
          <a:lstStyle/>
          <a:p>
            <a:pPr lvl="0">
              <a:spcBef>
                <a:spcPts val="1000"/>
              </a:spcBef>
              <a:buClr>
                <a:schemeClr val="accent1"/>
              </a:buClr>
              <a:buSzPct val="80000"/>
              <a:buFont typeface="Wingdings 3" charset="2"/>
              <a:buChar char=""/>
              <a:tabLst>
                <a:tab pos="457200" algn="l"/>
              </a:tabLst>
            </a:pPr>
            <a:r>
              <a:rPr lang="en-GB" dirty="0">
                <a:solidFill>
                  <a:schemeClr val="tx1">
                    <a:lumMod val="75000"/>
                    <a:lumOff val="25000"/>
                  </a:schemeClr>
                </a:solidFill>
                <a:effectLst/>
              </a:rPr>
              <a:t>According to Nilstun et al (2000), the complexity of the ethics surrounding euthanasia requires careful consideration of the consequences for patients in pain, their families, the public, and healthcare professionals. It is crucial to examine how these choices will impact the relationships between these groups. Merely considering the opinions of the general public is insufficient; we must also honour the autonomy of the dying patient, their families, and healthcare professionals.</a:t>
            </a:r>
            <a:endParaRPr lang="en-US" dirty="0">
              <a:solidFill>
                <a:schemeClr val="tx1">
                  <a:lumMod val="75000"/>
                  <a:lumOff val="25000"/>
                </a:schemeClr>
              </a:solidFill>
              <a:effectLst/>
            </a:endParaRPr>
          </a:p>
        </p:txBody>
      </p:sp>
    </p:spTree>
    <p:extLst>
      <p:ext uri="{BB962C8B-B14F-4D97-AF65-F5344CB8AC3E}">
        <p14:creationId xmlns:p14="http://schemas.microsoft.com/office/powerpoint/2010/main" val="742388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8986-6C31-4EF2-9DDD-DD9294AB93FB}"/>
              </a:ext>
            </a:extLst>
          </p:cNvPr>
          <p:cNvSpPr>
            <a:spLocks noGrp="1"/>
          </p:cNvSpPr>
          <p:nvPr>
            <p:ph type="title"/>
          </p:nvPr>
        </p:nvSpPr>
        <p:spPr>
          <a:xfrm>
            <a:off x="5486402" y="0"/>
            <a:ext cx="3737268" cy="1320800"/>
          </a:xfrm>
        </p:spPr>
        <p:txBody>
          <a:bodyPr vert="horz" lIns="91440" tIns="45720" rIns="91440" bIns="45720" rtlCol="0" anchor="t">
            <a:normAutofit/>
          </a:bodyPr>
          <a:lstStyle/>
          <a:p>
            <a:r>
              <a:rPr lang="en-US" sz="3300"/>
              <a:t>Recommendations</a:t>
            </a:r>
          </a:p>
        </p:txBody>
      </p:sp>
      <p:sp>
        <p:nvSpPr>
          <p:cNvPr id="7" name="TextBox 6">
            <a:extLst>
              <a:ext uri="{FF2B5EF4-FFF2-40B4-BE49-F238E27FC236}">
                <a16:creationId xmlns:a16="http://schemas.microsoft.com/office/drawing/2014/main" id="{7E63DA0A-7790-0786-725F-2A0702D79658}"/>
              </a:ext>
            </a:extLst>
          </p:cNvPr>
          <p:cNvSpPr txBox="1"/>
          <p:nvPr/>
        </p:nvSpPr>
        <p:spPr>
          <a:xfrm>
            <a:off x="5373148" y="1488612"/>
            <a:ext cx="4852892" cy="3880773"/>
          </a:xfrm>
          <a:prstGeom prst="rect">
            <a:avLst/>
          </a:prstGeom>
        </p:spPr>
        <p:txBody>
          <a:bodyPr vert="horz" lIns="91440" tIns="45720" rIns="91440" bIns="45720" rtlCol="0">
            <a:normAutofit/>
          </a:bodyPr>
          <a:lstStyle/>
          <a:p>
            <a:pPr lvl="0">
              <a:lnSpc>
                <a:spcPct val="90000"/>
              </a:lnSpc>
              <a:spcBef>
                <a:spcPts val="1000"/>
              </a:spcBef>
              <a:buClr>
                <a:schemeClr val="accent1"/>
              </a:buClr>
              <a:buSzPct val="80000"/>
              <a:buFont typeface="Wingdings 3" charset="2"/>
              <a:buChar char=""/>
              <a:tabLst>
                <a:tab pos="457200" algn="l"/>
              </a:tabLst>
            </a:pPr>
            <a:r>
              <a:rPr lang="en-US">
                <a:solidFill>
                  <a:schemeClr val="tx1">
                    <a:lumMod val="75000"/>
                    <a:lumOff val="25000"/>
                  </a:schemeClr>
                </a:solidFill>
                <a:effectLst/>
              </a:rPr>
              <a:t>To address the EFL and PC gaps and enhance EAS service, it is proposed that guidelines and guidance be offered to healthcare practitioners to assist them in identifying persons who are reaching the end of their life or experiencing transitory improvements. Furthermore, it is critical to guarantee that EOF and PC services are widely available throughout the UK, with no discrimination based on age, gender, race, cultural heritage, sexual orientation, or ethnicity (Hospice UK, 2017).</a:t>
            </a:r>
          </a:p>
        </p:txBody>
      </p:sp>
      <p:pic>
        <p:nvPicPr>
          <p:cNvPr id="15" name="Picture 8" descr="Graph on document with pen">
            <a:extLst>
              <a:ext uri="{FF2B5EF4-FFF2-40B4-BE49-F238E27FC236}">
                <a16:creationId xmlns:a16="http://schemas.microsoft.com/office/drawing/2014/main" id="{0E6D30C2-A883-64F6-217F-C8760D6D1777}"/>
              </a:ext>
            </a:extLst>
          </p:cNvPr>
          <p:cNvPicPr>
            <a:picLocks noChangeAspect="1"/>
          </p:cNvPicPr>
          <p:nvPr/>
        </p:nvPicPr>
        <p:blipFill rotWithShape="1">
          <a:blip r:embed="rId3"/>
          <a:srcRect l="30606" r="16883"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6" name="Isosceles Triangle 1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07772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Desk with stethoscope and computer keyboard">
            <a:extLst>
              <a:ext uri="{FF2B5EF4-FFF2-40B4-BE49-F238E27FC236}">
                <a16:creationId xmlns:a16="http://schemas.microsoft.com/office/drawing/2014/main" id="{C5ADE033-3E8C-8153-4A03-EC0D027ADDE5}"/>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20" y="0"/>
            <a:ext cx="12191980" cy="6857990"/>
          </a:xfrm>
          <a:prstGeom prst="rect">
            <a:avLst/>
          </a:prstGeom>
        </p:spPr>
      </p:pic>
      <p:sp>
        <p:nvSpPr>
          <p:cNvPr id="2" name="Title 1">
            <a:extLst>
              <a:ext uri="{FF2B5EF4-FFF2-40B4-BE49-F238E27FC236}">
                <a16:creationId xmlns:a16="http://schemas.microsoft.com/office/drawing/2014/main" id="{698BFAE5-B195-1D8B-FA7E-8EBECBF84AF5}"/>
              </a:ext>
            </a:extLst>
          </p:cNvPr>
          <p:cNvSpPr>
            <a:spLocks noGrp="1"/>
          </p:cNvSpPr>
          <p:nvPr>
            <p:ph type="title"/>
          </p:nvPr>
        </p:nvSpPr>
        <p:spPr>
          <a:xfrm>
            <a:off x="433494" y="228600"/>
            <a:ext cx="8596668" cy="716280"/>
          </a:xfrm>
        </p:spPr>
        <p:txBody>
          <a:bodyPr vert="horz" lIns="91440" tIns="45720" rIns="91440" bIns="45720" rtlCol="0" anchor="t">
            <a:normAutofit/>
          </a:bodyPr>
          <a:lstStyle/>
          <a:p>
            <a:r>
              <a:rPr lang="en-US" sz="3200"/>
              <a:t>References</a:t>
            </a:r>
          </a:p>
        </p:txBody>
      </p:sp>
      <p:sp>
        <p:nvSpPr>
          <p:cNvPr id="9" name="TextBox 8">
            <a:extLst>
              <a:ext uri="{FF2B5EF4-FFF2-40B4-BE49-F238E27FC236}">
                <a16:creationId xmlns:a16="http://schemas.microsoft.com/office/drawing/2014/main" id="{A8C3F851-6751-A770-339A-E6E17D51E03C}"/>
              </a:ext>
            </a:extLst>
          </p:cNvPr>
          <p:cNvSpPr txBox="1"/>
          <p:nvPr/>
        </p:nvSpPr>
        <p:spPr>
          <a:xfrm>
            <a:off x="433494" y="944880"/>
            <a:ext cx="11225106" cy="4968239"/>
          </a:xfrm>
          <a:prstGeom prst="rect">
            <a:avLst/>
          </a:prstGeom>
        </p:spPr>
        <p:txBody>
          <a:bodyPr vert="horz" lIns="91440" tIns="45720" rIns="91440" bIns="45720" rtlCol="0">
            <a:normAutofit lnSpcReduction="10000"/>
          </a:bodyPr>
          <a:lstStyle/>
          <a:p>
            <a:pPr>
              <a:lnSpc>
                <a:spcPct val="90000"/>
              </a:lnSpc>
              <a:spcBef>
                <a:spcPts val="1000"/>
              </a:spcBef>
              <a:buClr>
                <a:schemeClr val="accent1"/>
              </a:buClr>
              <a:buSzPct val="80000"/>
              <a:buFont typeface="Wingdings 3" charset="2"/>
              <a:buChar char=""/>
            </a:pPr>
            <a:r>
              <a:rPr lang="en-US" sz="1200" dirty="0">
                <a:solidFill>
                  <a:srgbClr val="FFFFFF"/>
                </a:solidFill>
                <a:effectLst/>
                <a:latin typeface="Arial" panose="020B0604020202020204" pitchFamily="34" charset="0"/>
                <a:cs typeface="Arial" panose="020B0604020202020204" pitchFamily="34" charset="0"/>
              </a:rPr>
              <a:t>BBC (2014) </a:t>
            </a:r>
            <a:r>
              <a:rPr lang="en-US" sz="1200" i="1" dirty="0">
                <a:solidFill>
                  <a:srgbClr val="FFFFFF"/>
                </a:solidFill>
                <a:effectLst/>
                <a:latin typeface="Arial" panose="020B0604020202020204" pitchFamily="34" charset="0"/>
                <a:cs typeface="Arial" panose="020B0604020202020204" pitchFamily="34" charset="0"/>
              </a:rPr>
              <a:t>Ethics - introduction to ethics: The slippery slope</a:t>
            </a:r>
            <a:r>
              <a:rPr lang="en-US" sz="1200" dirty="0">
                <a:solidFill>
                  <a:srgbClr val="FFFFFF"/>
                </a:solidFill>
                <a:effectLst/>
                <a:latin typeface="Arial" panose="020B0604020202020204" pitchFamily="34" charset="0"/>
                <a:cs typeface="Arial" panose="020B0604020202020204" pitchFamily="34" charset="0"/>
              </a:rPr>
              <a:t>, </a:t>
            </a:r>
            <a:r>
              <a:rPr lang="en-US" sz="1200" i="1" dirty="0">
                <a:solidFill>
                  <a:srgbClr val="FFFFFF"/>
                </a:solidFill>
                <a:effectLst/>
                <a:latin typeface="Arial" panose="020B0604020202020204" pitchFamily="34" charset="0"/>
                <a:cs typeface="Arial" panose="020B0604020202020204" pitchFamily="34" charset="0"/>
              </a:rPr>
              <a:t>BBC</a:t>
            </a:r>
            <a:r>
              <a:rPr lang="en-US" sz="1200" dirty="0">
                <a:solidFill>
                  <a:srgbClr val="FFFFFF"/>
                </a:solidFill>
                <a:effectLst/>
                <a:latin typeface="Arial" panose="020B0604020202020204" pitchFamily="34" charset="0"/>
                <a:cs typeface="Arial" panose="020B0604020202020204" pitchFamily="34" charset="0"/>
              </a:rPr>
              <a:t>. Available at: https://www.bbc.co.uk/ethics/introduction/slipperyslope.shtml (Accessed: 21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BMA (2021) </a:t>
            </a:r>
            <a:r>
              <a:rPr lang="en-US" sz="1200" i="1" dirty="0">
                <a:solidFill>
                  <a:srgbClr val="FFFFFF"/>
                </a:solidFill>
                <a:effectLst/>
                <a:latin typeface="Arial" panose="020B0604020202020204" pitchFamily="34" charset="0"/>
                <a:cs typeface="Arial" panose="020B0604020202020204" pitchFamily="34" charset="0"/>
              </a:rPr>
              <a:t>What is the law on physician-assisted dying in the UK? - BMA</a:t>
            </a:r>
            <a:r>
              <a:rPr lang="en-US" sz="1200" dirty="0">
                <a:solidFill>
                  <a:srgbClr val="FFFFFF"/>
                </a:solidFill>
                <a:effectLst/>
                <a:latin typeface="Arial" panose="020B0604020202020204" pitchFamily="34" charset="0"/>
                <a:cs typeface="Arial" panose="020B0604020202020204" pitchFamily="34" charset="0"/>
              </a:rPr>
              <a:t>. Available at: https://www.bma.org.uk/media/4400/bma-pad-map-and-uk-legislative-proposals-aug-2021.pdf (Accessed: 13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British Medical Association (2020) </a:t>
            </a:r>
            <a:r>
              <a:rPr lang="en-US" sz="1200" i="1" dirty="0">
                <a:solidFill>
                  <a:srgbClr val="FFFFFF"/>
                </a:solidFill>
                <a:effectLst/>
                <a:latin typeface="Arial" panose="020B0604020202020204" pitchFamily="34" charset="0"/>
                <a:cs typeface="Arial" panose="020B0604020202020204" pitchFamily="34" charset="0"/>
              </a:rPr>
              <a:t>Get informed and have your say - British medical association</a:t>
            </a:r>
            <a:r>
              <a:rPr lang="en-US" sz="1200" dirty="0">
                <a:solidFill>
                  <a:srgbClr val="FFFFFF"/>
                </a:solidFill>
                <a:effectLst/>
                <a:latin typeface="Arial" panose="020B0604020202020204" pitchFamily="34" charset="0"/>
                <a:cs typeface="Arial" panose="020B0604020202020204" pitchFamily="34" charset="0"/>
              </a:rPr>
              <a:t>. Available at: https://www.bma.org.uk/media/2353/bma-physician-assisted-dying-info-pack-april-2020.pdf (Accessed: 07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Care (2023) </a:t>
            </a:r>
            <a:r>
              <a:rPr lang="en-US" sz="1200" i="1" dirty="0">
                <a:solidFill>
                  <a:srgbClr val="FFFFFF"/>
                </a:solidFill>
                <a:effectLst/>
                <a:latin typeface="Arial" panose="020B0604020202020204" pitchFamily="34" charset="0"/>
                <a:cs typeface="Arial" panose="020B0604020202020204" pitchFamily="34" charset="0"/>
              </a:rPr>
              <a:t>Arguments for and against assisted suicide and euthanasia</a:t>
            </a:r>
            <a:r>
              <a:rPr lang="en-US" sz="1200" dirty="0">
                <a:solidFill>
                  <a:srgbClr val="FFFFFF"/>
                </a:solidFill>
                <a:effectLst/>
                <a:latin typeface="Arial" panose="020B0604020202020204" pitchFamily="34" charset="0"/>
                <a:cs typeface="Arial" panose="020B0604020202020204" pitchFamily="34" charset="0"/>
              </a:rPr>
              <a:t>, </a:t>
            </a:r>
            <a:r>
              <a:rPr lang="en-US" sz="1200" i="1" dirty="0">
                <a:solidFill>
                  <a:srgbClr val="FFFFFF"/>
                </a:solidFill>
                <a:effectLst/>
                <a:latin typeface="Arial" panose="020B0604020202020204" pitchFamily="34" charset="0"/>
                <a:cs typeface="Arial" panose="020B0604020202020204" pitchFamily="34" charset="0"/>
              </a:rPr>
              <a:t>CARE</a:t>
            </a:r>
            <a:r>
              <a:rPr lang="en-US" sz="1200" dirty="0">
                <a:solidFill>
                  <a:srgbClr val="FFFFFF"/>
                </a:solidFill>
                <a:effectLst/>
                <a:latin typeface="Arial" panose="020B0604020202020204" pitchFamily="34" charset="0"/>
                <a:cs typeface="Arial" panose="020B0604020202020204" pitchFamily="34" charset="0"/>
              </a:rPr>
              <a:t>. Available at: https://care.org.uk/cause/assisted-suicide/arguments-for-and-against-assisted-suicide-and-euthanasia (Accessed: 21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Centre for Ageing Better (2022) </a:t>
            </a:r>
            <a:r>
              <a:rPr lang="en-US" sz="1200" i="1" dirty="0">
                <a:solidFill>
                  <a:srgbClr val="FFFFFF"/>
                </a:solidFill>
                <a:effectLst/>
                <a:latin typeface="Arial" panose="020B0604020202020204" pitchFamily="34" charset="0"/>
                <a:cs typeface="Arial" panose="020B0604020202020204" pitchFamily="34" charset="0"/>
              </a:rPr>
              <a:t>State of Ageing 2022</a:t>
            </a:r>
            <a:r>
              <a:rPr lang="en-US" sz="1200" dirty="0">
                <a:solidFill>
                  <a:srgbClr val="FFFFFF"/>
                </a:solidFill>
                <a:effectLst/>
                <a:latin typeface="Arial" panose="020B0604020202020204" pitchFamily="34" charset="0"/>
                <a:cs typeface="Arial" panose="020B0604020202020204" pitchFamily="34" charset="0"/>
              </a:rPr>
              <a:t>. Available at: https://ageing-better.org.uk/sites/default/files/2022-04/The-State-of-Ageing-2022-online.pdf (Accessed 13 June 2023).</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Chisholm, J. (2021) </a:t>
            </a:r>
            <a:r>
              <a:rPr lang="en-US" sz="1200" i="1" dirty="0">
                <a:solidFill>
                  <a:srgbClr val="FFFFFF"/>
                </a:solidFill>
                <a:effectLst/>
                <a:latin typeface="Arial" panose="020B0604020202020204" pitchFamily="34" charset="0"/>
                <a:cs typeface="Arial" panose="020B0604020202020204" pitchFamily="34" charset="0"/>
              </a:rPr>
              <a:t>BMA physician-assisted dying survey results published, The British Medical Association is the trade union and professional body for doctors in the UK. </a:t>
            </a:r>
            <a:r>
              <a:rPr lang="en-US" sz="1200" dirty="0">
                <a:solidFill>
                  <a:srgbClr val="FFFFFF"/>
                </a:solidFill>
                <a:effectLst/>
                <a:latin typeface="Arial" panose="020B0604020202020204" pitchFamily="34" charset="0"/>
                <a:cs typeface="Arial" panose="020B0604020202020204" pitchFamily="34" charset="0"/>
              </a:rPr>
              <a:t>Available at: https://www.bma.org.uk/news-and-opinion/bma-physician-assisted-dying-survey-results-published (Accessed: 13 June 2023).</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Department of Health and Social Care (2022) </a:t>
            </a:r>
            <a:r>
              <a:rPr lang="en-US" sz="1200" i="1" dirty="0">
                <a:solidFill>
                  <a:srgbClr val="FFFFFF"/>
                </a:solidFill>
                <a:effectLst/>
                <a:latin typeface="Arial" panose="020B0604020202020204" pitchFamily="34" charset="0"/>
                <a:cs typeface="Arial" panose="020B0604020202020204" pitchFamily="34" charset="0"/>
              </a:rPr>
              <a:t>Health and Care Act 2022 Impact assessments summary document and analysis of additional measures</a:t>
            </a:r>
            <a:r>
              <a:rPr lang="en-US" sz="1200" dirty="0">
                <a:solidFill>
                  <a:srgbClr val="FFFFFF"/>
                </a:solidFill>
                <a:effectLst/>
                <a:latin typeface="Arial" panose="020B0604020202020204" pitchFamily="34" charset="0"/>
                <a:cs typeface="Arial" panose="020B0604020202020204" pitchFamily="34" charset="0"/>
              </a:rPr>
              <a:t>. Available at: https://assets.publishing.service.gov.uk/government/uploads/system/uploads/attachment_data/file/1115453/health-and-care-act-2022-summary-and-additional-measures-impact-assessment.pdf  (Accessed 10 June 2023).</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Department Of Health (2003) </a:t>
            </a:r>
            <a:r>
              <a:rPr lang="en-US" sz="1200" i="1" dirty="0">
                <a:solidFill>
                  <a:srgbClr val="FFFFFF"/>
                </a:solidFill>
                <a:effectLst/>
                <a:latin typeface="Arial" panose="020B0604020202020204" pitchFamily="34" charset="0"/>
                <a:cs typeface="Arial" panose="020B0604020202020204" pitchFamily="34" charset="0"/>
              </a:rPr>
              <a:t>Department Of Health- Building on the Best- Choice, Responsiveness and Equity in the NHS</a:t>
            </a:r>
            <a:r>
              <a:rPr lang="en-US" sz="1200" dirty="0">
                <a:solidFill>
                  <a:srgbClr val="FFFFFF"/>
                </a:solidFill>
                <a:effectLst/>
                <a:latin typeface="Arial" panose="020B0604020202020204" pitchFamily="34" charset="0"/>
                <a:cs typeface="Arial" panose="020B0604020202020204" pitchFamily="34" charset="0"/>
              </a:rPr>
              <a:t>. Available at: https://assets.publishing.service.gov.uk/government/uploads/system/uploads/attachment_data/file/587438/dh_4068400.pdf. (Accessed: 10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Dignity in Dying  (2023) </a:t>
            </a:r>
            <a:r>
              <a:rPr lang="en-US" sz="1200" i="1" dirty="0">
                <a:solidFill>
                  <a:srgbClr val="FFFFFF"/>
                </a:solidFill>
                <a:effectLst/>
                <a:latin typeface="Arial" panose="020B0604020202020204" pitchFamily="34" charset="0"/>
                <a:cs typeface="Arial" panose="020B0604020202020204" pitchFamily="34" charset="0"/>
              </a:rPr>
              <a:t>Join the campaign, Dignity in Dying. </a:t>
            </a:r>
            <a:r>
              <a:rPr lang="en-US" sz="1200" dirty="0">
                <a:solidFill>
                  <a:srgbClr val="FFFFFF"/>
                </a:solidFill>
                <a:effectLst/>
                <a:latin typeface="Arial" panose="020B0604020202020204" pitchFamily="34" charset="0"/>
                <a:cs typeface="Arial" panose="020B0604020202020204" pitchFamily="34" charset="0"/>
              </a:rPr>
              <a:t>Available at: https://www.dignityindying.org.uk/ (Accessed: 10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Dyer, C. (2015) </a:t>
            </a:r>
            <a:r>
              <a:rPr lang="en-US" sz="1200" i="1" dirty="0">
                <a:solidFill>
                  <a:srgbClr val="FFFFFF"/>
                </a:solidFill>
                <a:effectLst/>
                <a:latin typeface="Arial" panose="020B0604020202020204" pitchFamily="34" charset="0"/>
                <a:cs typeface="Arial" panose="020B0604020202020204" pitchFamily="34" charset="0"/>
              </a:rPr>
              <a:t>Assisted dying bill is defeated in House of Commons by 330 to 118 votes, The BMJ</a:t>
            </a:r>
            <a:r>
              <a:rPr lang="en-US" sz="1200" dirty="0">
                <a:solidFill>
                  <a:srgbClr val="FFFFFF"/>
                </a:solidFill>
                <a:effectLst/>
                <a:latin typeface="Arial" panose="020B0604020202020204" pitchFamily="34" charset="0"/>
                <a:cs typeface="Arial" panose="020B0604020202020204" pitchFamily="34" charset="0"/>
              </a:rPr>
              <a:t>. Available at: https://www.bmj.com/content/351/bmj.h4917.full (Accessed: 07 June 2023). </a:t>
            </a:r>
          </a:p>
          <a:p>
            <a:pPr>
              <a:lnSpc>
                <a:spcPct val="90000"/>
              </a:lnSpc>
              <a:spcBef>
                <a:spcPts val="1000"/>
              </a:spcBef>
              <a:buClr>
                <a:schemeClr val="accent1"/>
              </a:buClr>
              <a:buSzPct val="80000"/>
            </a:pPr>
            <a:r>
              <a:rPr lang="en-US" sz="1200" dirty="0">
                <a:solidFill>
                  <a:srgbClr val="FFFFFF"/>
                </a:solidFill>
                <a:effectLst/>
                <a:latin typeface="Arial" panose="020B0604020202020204" pitchFamily="34" charset="0"/>
                <a:cs typeface="Arial" panose="020B0604020202020204" pitchFamily="34" charset="0"/>
              </a:rPr>
              <a:t>Ebersole, P. (2005) in </a:t>
            </a:r>
            <a:r>
              <a:rPr lang="en-US" sz="1200" i="1" dirty="0">
                <a:solidFill>
                  <a:srgbClr val="FFFFFF"/>
                </a:solidFill>
                <a:effectLst/>
                <a:latin typeface="Arial" panose="020B0604020202020204" pitchFamily="34" charset="0"/>
                <a:cs typeface="Arial" panose="020B0604020202020204" pitchFamily="34" charset="0"/>
              </a:rPr>
              <a:t>Gerontological Nursing &amp; Healthy Aging</a:t>
            </a:r>
            <a:r>
              <a:rPr lang="en-US" sz="1200" dirty="0">
                <a:solidFill>
                  <a:srgbClr val="FFFFFF"/>
                </a:solidFill>
                <a:effectLst/>
                <a:latin typeface="Arial" panose="020B0604020202020204" pitchFamily="34" charset="0"/>
                <a:cs typeface="Arial" panose="020B0604020202020204" pitchFamily="34" charset="0"/>
              </a:rPr>
              <a:t>. St. Louis, MO: Mosby, pp. 108–108. (Accessed: 22 June 2023).</a:t>
            </a:r>
          </a:p>
          <a:p>
            <a:pPr>
              <a:lnSpc>
                <a:spcPct val="90000"/>
              </a:lnSpc>
              <a:spcBef>
                <a:spcPts val="1000"/>
              </a:spcBef>
              <a:buClr>
                <a:schemeClr val="accent1"/>
              </a:buClr>
              <a:buSzPct val="80000"/>
            </a:pPr>
            <a:r>
              <a:rPr lang="en-US" sz="1200" dirty="0" err="1">
                <a:solidFill>
                  <a:srgbClr val="FFFFFF"/>
                </a:solidFill>
                <a:latin typeface="Arial" panose="020B0604020202020204" pitchFamily="34" charset="0"/>
                <a:cs typeface="Arial" panose="020B0604020202020204" pitchFamily="34" charset="0"/>
              </a:rPr>
              <a:t>E</a:t>
            </a:r>
            <a:r>
              <a:rPr lang="en-US" sz="1200" dirty="0" err="1">
                <a:solidFill>
                  <a:srgbClr val="FFFFFF"/>
                </a:solidFill>
                <a:effectLst/>
                <a:latin typeface="Arial" panose="020B0604020202020204" pitchFamily="34" charset="0"/>
                <a:cs typeface="Arial" panose="020B0604020202020204" pitchFamily="34" charset="0"/>
              </a:rPr>
              <a:t>hospice</a:t>
            </a:r>
            <a:r>
              <a:rPr lang="en-US" sz="1200" dirty="0">
                <a:solidFill>
                  <a:srgbClr val="FFFFFF"/>
                </a:solidFill>
                <a:effectLst/>
                <a:latin typeface="Arial" panose="020B0604020202020204" pitchFamily="34" charset="0"/>
                <a:cs typeface="Arial" panose="020B0604020202020204" pitchFamily="34" charset="0"/>
              </a:rPr>
              <a:t> (2017) </a:t>
            </a:r>
            <a:r>
              <a:rPr lang="en-US" sz="1200" i="1" dirty="0">
                <a:solidFill>
                  <a:srgbClr val="FFFFFF"/>
                </a:solidFill>
                <a:effectLst/>
                <a:latin typeface="Arial" panose="020B0604020202020204" pitchFamily="34" charset="0"/>
                <a:cs typeface="Arial" panose="020B0604020202020204" pitchFamily="34" charset="0"/>
              </a:rPr>
              <a:t>One in four UK families who need end-of-life care  miss out on crucial support</a:t>
            </a:r>
            <a:r>
              <a:rPr lang="en-US" sz="1200" dirty="0">
                <a:solidFill>
                  <a:srgbClr val="FFFFFF"/>
                </a:solidFill>
                <a:effectLst/>
                <a:latin typeface="Arial" panose="020B0604020202020204" pitchFamily="34" charset="0"/>
                <a:cs typeface="Arial" panose="020B0604020202020204" pitchFamily="34" charset="0"/>
              </a:rPr>
              <a:t>, </a:t>
            </a:r>
            <a:r>
              <a:rPr lang="en-US" sz="1200" i="1" dirty="0" err="1">
                <a:solidFill>
                  <a:srgbClr val="FFFFFF"/>
                </a:solidFill>
                <a:effectLst/>
                <a:latin typeface="Arial" panose="020B0604020202020204" pitchFamily="34" charset="0"/>
                <a:cs typeface="Arial" panose="020B0604020202020204" pitchFamily="34" charset="0"/>
              </a:rPr>
              <a:t>ehospice</a:t>
            </a:r>
            <a:r>
              <a:rPr lang="en-US" sz="1200" dirty="0">
                <a:solidFill>
                  <a:srgbClr val="FFFFFF"/>
                </a:solidFill>
                <a:effectLst/>
                <a:latin typeface="Arial" panose="020B0604020202020204" pitchFamily="34" charset="0"/>
                <a:cs typeface="Arial" panose="020B0604020202020204" pitchFamily="34" charset="0"/>
              </a:rPr>
              <a:t>. Available at: https://ehospice.com/uk_posts/one-in-four-uk-families-who-need-end-of-life-care-miss-out-on-crucial-support/ (Accessed: 17 June 2023). </a:t>
            </a:r>
          </a:p>
          <a:p>
            <a:pPr>
              <a:lnSpc>
                <a:spcPct val="90000"/>
              </a:lnSpc>
              <a:spcBef>
                <a:spcPts val="1000"/>
              </a:spcBef>
              <a:buClr>
                <a:schemeClr val="accent1"/>
              </a:buClr>
              <a:buSzPct val="80000"/>
              <a:buFont typeface="Wingdings 3" charset="2"/>
              <a:buChar char=""/>
            </a:pPr>
            <a:endParaRPr lang="en-US" sz="700" dirty="0">
              <a:solidFill>
                <a:srgbClr val="FFFFFF"/>
              </a:solidFill>
              <a:effectLst/>
            </a:endParaRPr>
          </a:p>
        </p:txBody>
      </p:sp>
    </p:spTree>
    <p:extLst>
      <p:ext uri="{BB962C8B-B14F-4D97-AF65-F5344CB8AC3E}">
        <p14:creationId xmlns:p14="http://schemas.microsoft.com/office/powerpoint/2010/main" val="183358553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esk with stethoscope and computer keyboard">
            <a:extLst>
              <a:ext uri="{FF2B5EF4-FFF2-40B4-BE49-F238E27FC236}">
                <a16:creationId xmlns:a16="http://schemas.microsoft.com/office/drawing/2014/main" id="{C79548CC-F762-4AFD-2CA2-5CDC8760FC7F}"/>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20" y="0"/>
            <a:ext cx="12191980" cy="6857990"/>
          </a:xfrm>
          <a:prstGeom prst="rect">
            <a:avLst/>
          </a:prstGeom>
        </p:spPr>
      </p:pic>
      <p:sp>
        <p:nvSpPr>
          <p:cNvPr id="2" name="Title 1">
            <a:extLst>
              <a:ext uri="{FF2B5EF4-FFF2-40B4-BE49-F238E27FC236}">
                <a16:creationId xmlns:a16="http://schemas.microsoft.com/office/drawing/2014/main" id="{1B815708-C5A3-3024-7188-4263E5536CE6}"/>
              </a:ext>
            </a:extLst>
          </p:cNvPr>
          <p:cNvSpPr>
            <a:spLocks noGrp="1"/>
          </p:cNvSpPr>
          <p:nvPr>
            <p:ph type="title"/>
          </p:nvPr>
        </p:nvSpPr>
        <p:spPr>
          <a:xfrm>
            <a:off x="372534" y="243840"/>
            <a:ext cx="8596668" cy="777240"/>
          </a:xfrm>
        </p:spPr>
        <p:txBody>
          <a:bodyPr vert="horz" lIns="91440" tIns="45720" rIns="91440" bIns="45720" rtlCol="0" anchor="t">
            <a:normAutofit/>
          </a:bodyPr>
          <a:lstStyle/>
          <a:p>
            <a:r>
              <a:rPr lang="en-US" sz="3200"/>
              <a:t>Reference List Cont.</a:t>
            </a:r>
          </a:p>
        </p:txBody>
      </p:sp>
      <p:sp>
        <p:nvSpPr>
          <p:cNvPr id="7" name="TextBox 6">
            <a:extLst>
              <a:ext uri="{FF2B5EF4-FFF2-40B4-BE49-F238E27FC236}">
                <a16:creationId xmlns:a16="http://schemas.microsoft.com/office/drawing/2014/main" id="{2FF2F3A4-AAD8-CFFC-9F9C-D4C8C31A43AC}"/>
              </a:ext>
            </a:extLst>
          </p:cNvPr>
          <p:cNvSpPr txBox="1"/>
          <p:nvPr/>
        </p:nvSpPr>
        <p:spPr>
          <a:xfrm>
            <a:off x="265854" y="845815"/>
            <a:ext cx="11225106" cy="5166359"/>
          </a:xfrm>
          <a:prstGeom prst="rect">
            <a:avLst/>
          </a:prstGeom>
        </p:spPr>
        <p:txBody>
          <a:bodyPr vert="horz" lIns="91440" tIns="45720" rIns="91440" bIns="45720" rtlCol="0">
            <a:normAutofit fontScale="92500" lnSpcReduction="20000"/>
          </a:bodyPr>
          <a:lstStyle/>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Emanuel, E.J. (1994) ‘The history of euthanasia debates in the United States and Britain’.</a:t>
            </a:r>
            <a:r>
              <a:rPr lang="en-US" sz="1300" i="1" dirty="0">
                <a:solidFill>
                  <a:srgbClr val="FFFFFF"/>
                </a:solidFill>
                <a:effectLst/>
                <a:latin typeface="Arial" panose="020B0604020202020204" pitchFamily="34" charset="0"/>
                <a:cs typeface="Arial" panose="020B0604020202020204" pitchFamily="34" charset="0"/>
              </a:rPr>
              <a:t> Annals of internal medicine.</a:t>
            </a:r>
            <a:r>
              <a:rPr lang="en-US" sz="1300" dirty="0">
                <a:solidFill>
                  <a:srgbClr val="FFFFFF"/>
                </a:solidFill>
                <a:effectLst/>
                <a:latin typeface="Arial" panose="020B0604020202020204" pitchFamily="34" charset="0"/>
                <a:cs typeface="Arial" panose="020B0604020202020204" pitchFamily="34" charset="0"/>
              </a:rPr>
              <a:t> 121(10), p.793  Available at: https://pubmed.ncbi.nlm.nih.gov/7944057/ (Accessed: 13 June 2023). </a:t>
            </a:r>
          </a:p>
          <a:p>
            <a:pPr>
              <a:lnSpc>
                <a:spcPct val="90000"/>
              </a:lnSpc>
              <a:spcBef>
                <a:spcPts val="1000"/>
              </a:spcBef>
              <a:buClr>
                <a:schemeClr val="accent1"/>
              </a:buClr>
              <a:buSzPct val="80000"/>
            </a:pPr>
            <a:r>
              <a:rPr lang="en-US" sz="1300" dirty="0" err="1">
                <a:solidFill>
                  <a:srgbClr val="FFFFFF"/>
                </a:solidFill>
                <a:effectLst/>
                <a:latin typeface="Arial" panose="020B0604020202020204" pitchFamily="34" charset="0"/>
                <a:cs typeface="Arial" panose="020B0604020202020204" pitchFamily="34" charset="0"/>
              </a:rPr>
              <a:t>Eliott</a:t>
            </a:r>
            <a:r>
              <a:rPr lang="en-US" sz="1300" dirty="0">
                <a:solidFill>
                  <a:srgbClr val="FFFFFF"/>
                </a:solidFill>
                <a:effectLst/>
                <a:latin typeface="Arial" panose="020B0604020202020204" pitchFamily="34" charset="0"/>
                <a:cs typeface="Arial" panose="020B0604020202020204" pitchFamily="34" charset="0"/>
              </a:rPr>
              <a:t>, J.A. and </a:t>
            </a:r>
            <a:r>
              <a:rPr lang="en-US" sz="1300" dirty="0" err="1">
                <a:solidFill>
                  <a:srgbClr val="FFFFFF"/>
                </a:solidFill>
                <a:effectLst/>
                <a:latin typeface="Arial" panose="020B0604020202020204" pitchFamily="34" charset="0"/>
                <a:cs typeface="Arial" panose="020B0604020202020204" pitchFamily="34" charset="0"/>
              </a:rPr>
              <a:t>Olver</a:t>
            </a:r>
            <a:r>
              <a:rPr lang="en-US" sz="1300" dirty="0">
                <a:solidFill>
                  <a:srgbClr val="FFFFFF"/>
                </a:solidFill>
                <a:effectLst/>
                <a:latin typeface="Arial" panose="020B0604020202020204" pitchFamily="34" charset="0"/>
                <a:cs typeface="Arial" panose="020B0604020202020204" pitchFamily="34" charset="0"/>
              </a:rPr>
              <a:t>, I.N., 2008. Dying cancer patients talk about euthanasia. </a:t>
            </a:r>
            <a:r>
              <a:rPr lang="en-US" sz="1300" i="1" dirty="0">
                <a:solidFill>
                  <a:srgbClr val="FFFFFF"/>
                </a:solidFill>
                <a:effectLst/>
                <a:latin typeface="Arial" panose="020B0604020202020204" pitchFamily="34" charset="0"/>
                <a:cs typeface="Arial" panose="020B0604020202020204" pitchFamily="34" charset="0"/>
              </a:rPr>
              <a:t>Social Science &amp; Medicine</a:t>
            </a:r>
            <a:r>
              <a:rPr lang="en-US" sz="1300" dirty="0">
                <a:solidFill>
                  <a:srgbClr val="FFFFFF"/>
                </a:solidFill>
                <a:effectLst/>
                <a:latin typeface="Arial" panose="020B0604020202020204" pitchFamily="34" charset="0"/>
                <a:cs typeface="Arial" panose="020B0604020202020204" pitchFamily="34" charset="0"/>
              </a:rPr>
              <a:t>, </a:t>
            </a:r>
            <a:r>
              <a:rPr lang="en-US" sz="1300" i="1" dirty="0">
                <a:solidFill>
                  <a:srgbClr val="FFFFFF"/>
                </a:solidFill>
                <a:effectLst/>
                <a:latin typeface="Arial" panose="020B0604020202020204" pitchFamily="34" charset="0"/>
                <a:cs typeface="Arial" panose="020B0604020202020204" pitchFamily="34" charset="0"/>
              </a:rPr>
              <a:t>67</a:t>
            </a:r>
            <a:r>
              <a:rPr lang="en-US" sz="1300" dirty="0">
                <a:solidFill>
                  <a:srgbClr val="FFFFFF"/>
                </a:solidFill>
                <a:effectLst/>
                <a:latin typeface="Arial" panose="020B0604020202020204" pitchFamily="34" charset="0"/>
                <a:cs typeface="Arial" panose="020B0604020202020204" pitchFamily="34" charset="0"/>
              </a:rPr>
              <a:t>(4), pp.647-656. (Accessed: 22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Government of the Netherlands (2017) </a:t>
            </a:r>
            <a:r>
              <a:rPr lang="en-US" sz="1300" i="1" dirty="0">
                <a:solidFill>
                  <a:srgbClr val="FFFFFF"/>
                </a:solidFill>
                <a:effectLst/>
                <a:latin typeface="Arial" panose="020B0604020202020204" pitchFamily="34" charset="0"/>
                <a:cs typeface="Arial" panose="020B0604020202020204" pitchFamily="34" charset="0"/>
              </a:rPr>
              <a:t>Euthanasia, assisted suicide and non-resuscitation on request</a:t>
            </a:r>
            <a:r>
              <a:rPr lang="en-US" sz="1300" dirty="0">
                <a:solidFill>
                  <a:srgbClr val="FFFFFF"/>
                </a:solidFill>
                <a:effectLst/>
                <a:latin typeface="Arial" panose="020B0604020202020204" pitchFamily="34" charset="0"/>
                <a:cs typeface="Arial" panose="020B0604020202020204" pitchFamily="34" charset="0"/>
              </a:rPr>
              <a:t>. Government.nl. Available at: https://www.government.nl/topics/euthanasia/euthanasia-assisted-suicide-and-non-resuscitation-on-request.(Accessed: 20 June 2023). </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The King's Fund (2022). </a:t>
            </a:r>
            <a:r>
              <a:rPr lang="en-US" sz="1300" i="1" dirty="0">
                <a:solidFill>
                  <a:srgbClr val="FFFFFF"/>
                </a:solidFill>
                <a:effectLst/>
                <a:latin typeface="Arial" panose="020B0604020202020204" pitchFamily="34" charset="0"/>
                <a:cs typeface="Arial" panose="020B0604020202020204" pitchFamily="34" charset="0"/>
              </a:rPr>
              <a:t>The Health and Care Act 2022</a:t>
            </a:r>
            <a:r>
              <a:rPr lang="en-US" sz="1300" dirty="0">
                <a:solidFill>
                  <a:srgbClr val="FFFFFF"/>
                </a:solidFill>
                <a:effectLst/>
                <a:latin typeface="Arial" panose="020B0604020202020204" pitchFamily="34" charset="0"/>
                <a:cs typeface="Arial" panose="020B0604020202020204" pitchFamily="34" charset="0"/>
              </a:rPr>
              <a:t>.   Available at: https://www.kingsfund.org.uk/publications/health-and-care-act-key-questions  (Accessed 10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HRF (2017) </a:t>
            </a:r>
            <a:r>
              <a:rPr lang="en-US" sz="1300" i="1" dirty="0">
                <a:solidFill>
                  <a:srgbClr val="FFFFFF"/>
                </a:solidFill>
                <a:effectLst/>
                <a:latin typeface="Arial" panose="020B0604020202020204" pitchFamily="34" charset="0"/>
                <a:cs typeface="Arial" panose="020B0604020202020204" pitchFamily="34" charset="0"/>
              </a:rPr>
              <a:t>The activity theory of aging explained</a:t>
            </a:r>
            <a:r>
              <a:rPr lang="en-US" sz="1300" dirty="0">
                <a:solidFill>
                  <a:srgbClr val="FFFFFF"/>
                </a:solidFill>
                <a:effectLst/>
                <a:latin typeface="Arial" panose="020B0604020202020204" pitchFamily="34" charset="0"/>
                <a:cs typeface="Arial" panose="020B0604020202020204" pitchFamily="34" charset="0"/>
              </a:rPr>
              <a:t>, </a:t>
            </a:r>
            <a:r>
              <a:rPr lang="en-US" sz="1300" i="1" dirty="0">
                <a:solidFill>
                  <a:srgbClr val="FFFFFF"/>
                </a:solidFill>
                <a:effectLst/>
                <a:latin typeface="Arial" panose="020B0604020202020204" pitchFamily="34" charset="0"/>
                <a:cs typeface="Arial" panose="020B0604020202020204" pitchFamily="34" charset="0"/>
              </a:rPr>
              <a:t>Health Research Funding</a:t>
            </a:r>
            <a:r>
              <a:rPr lang="en-US" sz="1300" dirty="0">
                <a:solidFill>
                  <a:srgbClr val="FFFFFF"/>
                </a:solidFill>
                <a:effectLst/>
                <a:latin typeface="Arial" panose="020B0604020202020204" pitchFamily="34" charset="0"/>
                <a:cs typeface="Arial" panose="020B0604020202020204" pitchFamily="34" charset="0"/>
              </a:rPr>
              <a:t>. Available at: https://healthresearchfunding.org/the-activity-theory-of-aging-explained/ (Accessed: 19 June 2023). </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Hospice Care UK (2017) </a:t>
            </a:r>
            <a:r>
              <a:rPr lang="en-US" sz="1300" i="1" dirty="0">
                <a:solidFill>
                  <a:srgbClr val="FFFFFF"/>
                </a:solidFill>
                <a:effectLst/>
                <a:latin typeface="Arial" panose="020B0604020202020204" pitchFamily="34" charset="0"/>
                <a:cs typeface="Arial" panose="020B0604020202020204" pitchFamily="34" charset="0"/>
              </a:rPr>
              <a:t>Hospice care in the UK 2017: From numbers to insight</a:t>
            </a:r>
            <a:r>
              <a:rPr lang="en-US" sz="1300" dirty="0">
                <a:solidFill>
                  <a:srgbClr val="FFFFFF"/>
                </a:solidFill>
                <a:effectLst/>
                <a:latin typeface="Arial" panose="020B0604020202020204" pitchFamily="34" charset="0"/>
                <a:cs typeface="Arial" panose="020B0604020202020204" pitchFamily="34" charset="0"/>
              </a:rPr>
              <a:t>, </a:t>
            </a:r>
            <a:r>
              <a:rPr lang="en-US" sz="1300" i="1" dirty="0">
                <a:solidFill>
                  <a:srgbClr val="FFFFFF"/>
                </a:solidFill>
                <a:effectLst/>
                <a:latin typeface="Arial" panose="020B0604020202020204" pitchFamily="34" charset="0"/>
                <a:cs typeface="Arial" panose="020B0604020202020204" pitchFamily="34" charset="0"/>
              </a:rPr>
              <a:t>Hospice Care UK</a:t>
            </a:r>
            <a:r>
              <a:rPr lang="en-US" sz="1300" dirty="0">
                <a:solidFill>
                  <a:srgbClr val="FFFFFF"/>
                </a:solidFill>
                <a:effectLst/>
                <a:latin typeface="Arial" panose="020B0604020202020204" pitchFamily="34" charset="0"/>
                <a:cs typeface="Arial" panose="020B0604020202020204" pitchFamily="34" charset="0"/>
              </a:rPr>
              <a:t>. Available at: https://www.hospiceuk.org/publications-and-resources/hospice-care-uk-2017-numbers-insight (Accessed: 17 June 2023). </a:t>
            </a:r>
          </a:p>
          <a:p>
            <a:pPr>
              <a:lnSpc>
                <a:spcPct val="90000"/>
              </a:lnSpc>
              <a:spcBef>
                <a:spcPts val="1000"/>
              </a:spcBef>
              <a:buClr>
                <a:schemeClr val="accent1"/>
              </a:buClr>
              <a:buSzPct val="80000"/>
            </a:pPr>
            <a:r>
              <a:rPr lang="en-US" sz="1300" dirty="0" err="1">
                <a:solidFill>
                  <a:srgbClr val="FFFFFF"/>
                </a:solidFill>
                <a:effectLst/>
                <a:latin typeface="Arial" panose="020B0604020202020204" pitchFamily="34" charset="0"/>
                <a:cs typeface="Arial" panose="020B0604020202020204" pitchFamily="34" charset="0"/>
              </a:rPr>
              <a:t>Kagi</a:t>
            </a:r>
            <a:r>
              <a:rPr lang="en-US" sz="1300" dirty="0">
                <a:solidFill>
                  <a:srgbClr val="FFFFFF"/>
                </a:solidFill>
                <a:effectLst/>
                <a:latin typeface="Arial" panose="020B0604020202020204" pitchFamily="34" charset="0"/>
                <a:cs typeface="Arial" panose="020B0604020202020204" pitchFamily="34" charset="0"/>
              </a:rPr>
              <a:t>, J. and Sando, H. (2019) </a:t>
            </a:r>
            <a:r>
              <a:rPr lang="en-US" sz="1300" i="1" dirty="0">
                <a:solidFill>
                  <a:srgbClr val="FFFFFF"/>
                </a:solidFill>
                <a:effectLst/>
                <a:latin typeface="Arial" panose="020B0604020202020204" pitchFamily="34" charset="0"/>
                <a:cs typeface="Arial" panose="020B0604020202020204" pitchFamily="34" charset="0"/>
              </a:rPr>
              <a:t>The fight over voluntary euthanasia in WA is far from finished - here’s why, ABC News</a:t>
            </a:r>
            <a:r>
              <a:rPr lang="en-US" sz="1300" dirty="0">
                <a:solidFill>
                  <a:srgbClr val="FFFFFF"/>
                </a:solidFill>
                <a:effectLst/>
                <a:latin typeface="Arial" panose="020B0604020202020204" pitchFamily="34" charset="0"/>
                <a:cs typeface="Arial" panose="020B0604020202020204" pitchFamily="34" charset="0"/>
              </a:rPr>
              <a:t>. Available at: https://www.abc.net.au/news/2019-09-04/what-happens-from-here-with-the-wa-voluntary-euthanasia-bill/11477684 (Accessed: 07 June 2023). </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Kendra Cherry, </a:t>
            </a:r>
            <a:r>
              <a:rPr lang="en-US" sz="1300" dirty="0" err="1">
                <a:solidFill>
                  <a:srgbClr val="FFFFFF"/>
                </a:solidFill>
                <a:effectLst/>
                <a:latin typeface="Arial" panose="020B0604020202020204" pitchFamily="34" charset="0"/>
                <a:cs typeface="Arial" panose="020B0604020202020204" pitchFamily="34" charset="0"/>
              </a:rPr>
              <a:t>Mse</a:t>
            </a:r>
            <a:r>
              <a:rPr lang="en-US" sz="1300" dirty="0">
                <a:solidFill>
                  <a:srgbClr val="FFFFFF"/>
                </a:solidFill>
                <a:effectLst/>
                <a:latin typeface="Arial" panose="020B0604020202020204" pitchFamily="34" charset="0"/>
                <a:cs typeface="Arial" panose="020B0604020202020204" pitchFamily="34" charset="0"/>
              </a:rPr>
              <a:t>. (2022) </a:t>
            </a:r>
            <a:r>
              <a:rPr lang="en-US" sz="1300" i="1" dirty="0">
                <a:solidFill>
                  <a:srgbClr val="FFFFFF"/>
                </a:solidFill>
                <a:effectLst/>
                <a:latin typeface="Arial" panose="020B0604020202020204" pitchFamily="34" charset="0"/>
                <a:cs typeface="Arial" panose="020B0604020202020204" pitchFamily="34" charset="0"/>
              </a:rPr>
              <a:t>How Maslow's hierarchy of needs explains human motivation</a:t>
            </a:r>
            <a:r>
              <a:rPr lang="en-US" sz="1300" dirty="0">
                <a:solidFill>
                  <a:srgbClr val="FFFFFF"/>
                </a:solidFill>
                <a:effectLst/>
                <a:latin typeface="Arial" panose="020B0604020202020204" pitchFamily="34" charset="0"/>
                <a:cs typeface="Arial" panose="020B0604020202020204" pitchFamily="34" charset="0"/>
              </a:rPr>
              <a:t>, </a:t>
            </a:r>
            <a:r>
              <a:rPr lang="en-US" sz="1300" i="1" dirty="0" err="1">
                <a:solidFill>
                  <a:srgbClr val="FFFFFF"/>
                </a:solidFill>
                <a:effectLst/>
                <a:latin typeface="Arial" panose="020B0604020202020204" pitchFamily="34" charset="0"/>
                <a:cs typeface="Arial" panose="020B0604020202020204" pitchFamily="34" charset="0"/>
              </a:rPr>
              <a:t>Verywell</a:t>
            </a:r>
            <a:r>
              <a:rPr lang="en-US" sz="1300" i="1" dirty="0">
                <a:solidFill>
                  <a:srgbClr val="FFFFFF"/>
                </a:solidFill>
                <a:effectLst/>
                <a:latin typeface="Arial" panose="020B0604020202020204" pitchFamily="34" charset="0"/>
                <a:cs typeface="Arial" panose="020B0604020202020204" pitchFamily="34" charset="0"/>
              </a:rPr>
              <a:t> Mind</a:t>
            </a:r>
            <a:r>
              <a:rPr lang="en-US" sz="1300" dirty="0">
                <a:solidFill>
                  <a:srgbClr val="FFFFFF"/>
                </a:solidFill>
                <a:effectLst/>
                <a:latin typeface="Arial" panose="020B0604020202020204" pitchFamily="34" charset="0"/>
                <a:cs typeface="Arial" panose="020B0604020202020204" pitchFamily="34" charset="0"/>
              </a:rPr>
              <a:t>. Available at: https://www.verywellmind.com/what-is-maslows-hierarchy-of-needs-4136760 (Accessed: 20 June 2023).</a:t>
            </a:r>
          </a:p>
          <a:p>
            <a:pPr>
              <a:lnSpc>
                <a:spcPct val="90000"/>
              </a:lnSpc>
              <a:spcBef>
                <a:spcPts val="1000"/>
              </a:spcBef>
              <a:buClr>
                <a:schemeClr val="accent1"/>
              </a:buClr>
              <a:buSzPct val="80000"/>
            </a:pPr>
            <a:r>
              <a:rPr lang="en-US" sz="1300" dirty="0" err="1">
                <a:solidFill>
                  <a:srgbClr val="FFFFFF"/>
                </a:solidFill>
                <a:effectLst/>
                <a:latin typeface="Arial" panose="020B0604020202020204" pitchFamily="34" charset="0"/>
                <a:cs typeface="Arial" panose="020B0604020202020204" pitchFamily="34" charset="0"/>
              </a:rPr>
              <a:t>Komesaroff</a:t>
            </a:r>
            <a:r>
              <a:rPr lang="en-US" sz="1300" dirty="0">
                <a:solidFill>
                  <a:srgbClr val="FFFFFF"/>
                </a:solidFill>
                <a:effectLst/>
                <a:latin typeface="Arial" panose="020B0604020202020204" pitchFamily="34" charset="0"/>
                <a:cs typeface="Arial" panose="020B0604020202020204" pitchFamily="34" charset="0"/>
              </a:rPr>
              <a:t>, P.A. and Charles, S. (2015) ‘A minimalist legislative solution to the problem of euthanasia’. </a:t>
            </a:r>
            <a:r>
              <a:rPr lang="en-US" sz="1300" i="1" dirty="0">
                <a:solidFill>
                  <a:srgbClr val="FFFFFF"/>
                </a:solidFill>
                <a:effectLst/>
                <a:latin typeface="Arial" panose="020B0604020202020204" pitchFamily="34" charset="0"/>
                <a:cs typeface="Arial" panose="020B0604020202020204" pitchFamily="34" charset="0"/>
              </a:rPr>
              <a:t>Medical Journal of Australia</a:t>
            </a:r>
            <a:r>
              <a:rPr lang="en-US" sz="1300" dirty="0">
                <a:solidFill>
                  <a:srgbClr val="FFFFFF"/>
                </a:solidFill>
                <a:effectLst/>
                <a:latin typeface="Arial" panose="020B0604020202020204" pitchFamily="34" charset="0"/>
                <a:cs typeface="Arial" panose="020B0604020202020204" pitchFamily="34" charset="0"/>
              </a:rPr>
              <a:t>, 202(9).  Available at: https://www.mja.com.au/journal/2015/202/9/minimalist-legislative-solution-problem-euthanasia.2023) (Accessed: 6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Larkin, M. (2009</a:t>
            </a:r>
            <a:r>
              <a:rPr lang="en-US" sz="1300" i="1" dirty="0">
                <a:solidFill>
                  <a:srgbClr val="FFFFFF"/>
                </a:solidFill>
                <a:effectLst/>
                <a:latin typeface="Arial" panose="020B0604020202020204" pitchFamily="34" charset="0"/>
                <a:cs typeface="Arial" panose="020B0604020202020204" pitchFamily="34" charset="0"/>
              </a:rPr>
              <a:t>) Vulnerable Groups in Health and Social Care</a:t>
            </a:r>
            <a:r>
              <a:rPr lang="en-US" sz="1300" dirty="0">
                <a:solidFill>
                  <a:srgbClr val="FFFFFF"/>
                </a:solidFill>
                <a:effectLst/>
                <a:latin typeface="Arial" panose="020B0604020202020204" pitchFamily="34" charset="0"/>
                <a:cs typeface="Arial" panose="020B0604020202020204" pitchFamily="34" charset="0"/>
              </a:rPr>
              <a:t>. London: Sage Publications Ltd. (Accessed: 07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McLeod, S. (2023) </a:t>
            </a:r>
            <a:r>
              <a:rPr lang="en-US" sz="1300" i="1" dirty="0">
                <a:solidFill>
                  <a:srgbClr val="FFFFFF"/>
                </a:solidFill>
                <a:effectLst/>
                <a:latin typeface="Arial" panose="020B0604020202020204" pitchFamily="34" charset="0"/>
                <a:cs typeface="Arial" panose="020B0604020202020204" pitchFamily="34" charset="0"/>
              </a:rPr>
              <a:t>Maslow’s Hierarchy of Needs.</a:t>
            </a:r>
            <a:r>
              <a:rPr lang="en-US" sz="1300" dirty="0">
                <a:solidFill>
                  <a:srgbClr val="FFFFFF"/>
                </a:solidFill>
                <a:effectLst/>
                <a:latin typeface="Arial" panose="020B0604020202020204" pitchFamily="34" charset="0"/>
                <a:cs typeface="Arial" panose="020B0604020202020204" pitchFamily="34" charset="0"/>
              </a:rPr>
              <a:t>  Simply Psychology. Available at: https://www.simplypsychology.org/maslow.html (Accessed: 18 June 2023).</a:t>
            </a:r>
          </a:p>
          <a:p>
            <a:pPr>
              <a:lnSpc>
                <a:spcPct val="90000"/>
              </a:lnSpc>
              <a:spcBef>
                <a:spcPts val="1000"/>
              </a:spcBef>
              <a:buClr>
                <a:schemeClr val="accent1"/>
              </a:buClr>
              <a:buSzPct val="80000"/>
            </a:pPr>
            <a:r>
              <a:rPr lang="en-US" sz="1300" dirty="0">
                <a:solidFill>
                  <a:srgbClr val="FFFFFF"/>
                </a:solidFill>
                <a:effectLst/>
                <a:latin typeface="Arial" panose="020B0604020202020204" pitchFamily="34" charset="0"/>
                <a:cs typeface="Arial" panose="020B0604020202020204" pitchFamily="34" charset="0"/>
              </a:rPr>
              <a:t>Mildred, J. (2022) Arguments for and against assisted suicide and euthanasia. CARE. Available at: https://care.org.uk/cause/assisted-suicide/arguments-for-and-against-assisted-suicide-and-euthanasia (Accessed 6 June 2023)</a:t>
            </a:r>
          </a:p>
          <a:p>
            <a:pPr>
              <a:lnSpc>
                <a:spcPct val="90000"/>
              </a:lnSpc>
              <a:spcBef>
                <a:spcPts val="1000"/>
              </a:spcBef>
              <a:buClr>
                <a:schemeClr val="accent1"/>
              </a:buClr>
              <a:buSzPct val="80000"/>
            </a:pPr>
            <a:r>
              <a:rPr lang="en-US" sz="1400" dirty="0">
                <a:solidFill>
                  <a:srgbClr val="FFFFFF"/>
                </a:solidFill>
                <a:effectLst/>
                <a:latin typeface="Arial" panose="020B0604020202020204" pitchFamily="34" charset="0"/>
                <a:cs typeface="Arial" panose="020B0604020202020204" pitchFamily="34" charset="0"/>
              </a:rPr>
              <a:t>Nath, U., </a:t>
            </a:r>
            <a:r>
              <a:rPr lang="en-US" sz="1400" dirty="0" err="1">
                <a:solidFill>
                  <a:srgbClr val="FFFFFF"/>
                </a:solidFill>
                <a:effectLst/>
                <a:latin typeface="Arial" panose="020B0604020202020204" pitchFamily="34" charset="0"/>
                <a:cs typeface="Arial" panose="020B0604020202020204" pitchFamily="34" charset="0"/>
              </a:rPr>
              <a:t>Regnard</a:t>
            </a:r>
            <a:r>
              <a:rPr lang="en-US" sz="1400" dirty="0">
                <a:solidFill>
                  <a:srgbClr val="FFFFFF"/>
                </a:solidFill>
                <a:effectLst/>
                <a:latin typeface="Arial" panose="020B0604020202020204" pitchFamily="34" charset="0"/>
                <a:cs typeface="Arial" panose="020B0604020202020204" pitchFamily="34" charset="0"/>
              </a:rPr>
              <a:t>, C., Lee, M., Lloyd, K.A. and </a:t>
            </a:r>
            <a:r>
              <a:rPr lang="en-US" sz="1400" dirty="0" err="1">
                <a:solidFill>
                  <a:srgbClr val="FFFFFF"/>
                </a:solidFill>
                <a:effectLst/>
                <a:latin typeface="Arial" panose="020B0604020202020204" pitchFamily="34" charset="0"/>
                <a:cs typeface="Arial" panose="020B0604020202020204" pitchFamily="34" charset="0"/>
              </a:rPr>
              <a:t>Wiblin</a:t>
            </a:r>
            <a:r>
              <a:rPr lang="en-US" sz="1400" dirty="0">
                <a:solidFill>
                  <a:srgbClr val="FFFFFF"/>
                </a:solidFill>
                <a:effectLst/>
                <a:latin typeface="Arial" panose="020B0604020202020204" pitchFamily="34" charset="0"/>
                <a:cs typeface="Arial" panose="020B0604020202020204" pitchFamily="34" charset="0"/>
              </a:rPr>
              <a:t>, L., 2021. Physician-assisted suicide and physician-assisted euthanasia: evidence from abroad and implications for UK neurologists. </a:t>
            </a:r>
            <a:r>
              <a:rPr lang="en-US" sz="1400" i="1" dirty="0">
                <a:solidFill>
                  <a:srgbClr val="FFFFFF"/>
                </a:solidFill>
                <a:effectLst/>
                <a:latin typeface="Arial" panose="020B0604020202020204" pitchFamily="34" charset="0"/>
                <a:cs typeface="Arial" panose="020B0604020202020204" pitchFamily="34" charset="0"/>
              </a:rPr>
              <a:t>Practical Neurology</a:t>
            </a:r>
            <a:r>
              <a:rPr lang="en-US" sz="1400" dirty="0">
                <a:solidFill>
                  <a:srgbClr val="FFFFFF"/>
                </a:solidFill>
                <a:effectLst/>
                <a:latin typeface="Arial" panose="020B0604020202020204" pitchFamily="34" charset="0"/>
                <a:cs typeface="Arial" panose="020B0604020202020204" pitchFamily="34" charset="0"/>
              </a:rPr>
              <a:t>, </a:t>
            </a:r>
            <a:r>
              <a:rPr lang="en-US" sz="1400" i="1" dirty="0">
                <a:solidFill>
                  <a:srgbClr val="FFFFFF"/>
                </a:solidFill>
                <a:effectLst/>
                <a:latin typeface="Arial" panose="020B0604020202020204" pitchFamily="34" charset="0"/>
                <a:cs typeface="Arial" panose="020B0604020202020204" pitchFamily="34" charset="0"/>
              </a:rPr>
              <a:t>21</a:t>
            </a:r>
            <a:r>
              <a:rPr lang="en-US" sz="1400" dirty="0">
                <a:solidFill>
                  <a:srgbClr val="FFFFFF"/>
                </a:solidFill>
                <a:effectLst/>
                <a:latin typeface="Arial" panose="020B0604020202020204" pitchFamily="34" charset="0"/>
                <a:cs typeface="Arial" panose="020B0604020202020204" pitchFamily="34" charset="0"/>
              </a:rPr>
              <a:t>(3), pp.205-211. (Accessed: 07 June 2023). </a:t>
            </a:r>
          </a:p>
          <a:p>
            <a:pPr>
              <a:lnSpc>
                <a:spcPct val="90000"/>
              </a:lnSpc>
              <a:spcBef>
                <a:spcPts val="1000"/>
              </a:spcBef>
              <a:buClr>
                <a:schemeClr val="accent1"/>
              </a:buClr>
              <a:buSzPct val="80000"/>
            </a:pPr>
            <a:r>
              <a:rPr lang="en-US" sz="1400" dirty="0">
                <a:solidFill>
                  <a:srgbClr val="FFFFFF"/>
                </a:solidFill>
                <a:effectLst/>
                <a:latin typeface="Arial" panose="020B0604020202020204" pitchFamily="34" charset="0"/>
                <a:cs typeface="Arial" panose="020B0604020202020204" pitchFamily="34" charset="0"/>
              </a:rPr>
              <a:t>NCI (2021) </a:t>
            </a:r>
            <a:r>
              <a:rPr lang="en-US" sz="1400" i="1" dirty="0">
                <a:solidFill>
                  <a:srgbClr val="FFFFFF"/>
                </a:solidFill>
                <a:effectLst/>
                <a:latin typeface="Arial" panose="020B0604020202020204" pitchFamily="34" charset="0"/>
                <a:cs typeface="Arial" panose="020B0604020202020204" pitchFamily="34" charset="0"/>
              </a:rPr>
              <a:t>Palliative care in cancer-National Cancer Institute</a:t>
            </a:r>
            <a:r>
              <a:rPr lang="en-US" sz="1400" dirty="0">
                <a:solidFill>
                  <a:srgbClr val="FFFFFF"/>
                </a:solidFill>
                <a:effectLst/>
                <a:latin typeface="Arial" panose="020B0604020202020204" pitchFamily="34" charset="0"/>
                <a:cs typeface="Arial" panose="020B0604020202020204" pitchFamily="34" charset="0"/>
              </a:rPr>
              <a:t>, </a:t>
            </a:r>
            <a:r>
              <a:rPr lang="en-US" sz="1400" i="1" dirty="0">
                <a:solidFill>
                  <a:srgbClr val="FFFFFF"/>
                </a:solidFill>
                <a:effectLst/>
                <a:latin typeface="Arial" panose="020B0604020202020204" pitchFamily="34" charset="0"/>
                <a:cs typeface="Arial" panose="020B0604020202020204" pitchFamily="34" charset="0"/>
              </a:rPr>
              <a:t>National Cancer Institute</a:t>
            </a:r>
            <a:r>
              <a:rPr lang="en-US" sz="1400" dirty="0">
                <a:solidFill>
                  <a:srgbClr val="FFFFFF"/>
                </a:solidFill>
                <a:effectLst/>
                <a:latin typeface="Arial" panose="020B0604020202020204" pitchFamily="34" charset="0"/>
                <a:cs typeface="Arial" panose="020B0604020202020204" pitchFamily="34" charset="0"/>
              </a:rPr>
              <a:t>. Available at: https://www.cancer.gov/about-cancer/advanced-cancer/care-choices/palliative-care-fact-sheet#what-is-palliative-care (Accessed: 16 June 2023).</a:t>
            </a:r>
          </a:p>
          <a:p>
            <a:pPr>
              <a:lnSpc>
                <a:spcPct val="90000"/>
              </a:lnSpc>
              <a:spcBef>
                <a:spcPts val="1000"/>
              </a:spcBef>
              <a:buClr>
                <a:schemeClr val="accent1"/>
              </a:buClr>
              <a:buSzPct val="80000"/>
            </a:pPr>
            <a:endParaRPr lang="en-US" sz="1300" dirty="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endParaRPr lang="en-US" sz="700" dirty="0">
              <a:solidFill>
                <a:srgbClr val="FFFFFF"/>
              </a:solidFill>
              <a:effectLst/>
            </a:endParaRPr>
          </a:p>
        </p:txBody>
      </p:sp>
    </p:spTree>
    <p:extLst>
      <p:ext uri="{BB962C8B-B14F-4D97-AF65-F5344CB8AC3E}">
        <p14:creationId xmlns:p14="http://schemas.microsoft.com/office/powerpoint/2010/main" val="250287022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esk with stethoscope and computer keyboard">
            <a:extLst>
              <a:ext uri="{FF2B5EF4-FFF2-40B4-BE49-F238E27FC236}">
                <a16:creationId xmlns:a16="http://schemas.microsoft.com/office/drawing/2014/main" id="{49EA5101-7FD2-9CC1-C03B-7B99666773B0}"/>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0" y="0"/>
            <a:ext cx="12191980" cy="6857990"/>
          </a:xfrm>
          <a:prstGeom prst="rect">
            <a:avLst/>
          </a:prstGeom>
        </p:spPr>
      </p:pic>
      <p:sp>
        <p:nvSpPr>
          <p:cNvPr id="2" name="Title 1">
            <a:extLst>
              <a:ext uri="{FF2B5EF4-FFF2-40B4-BE49-F238E27FC236}">
                <a16:creationId xmlns:a16="http://schemas.microsoft.com/office/drawing/2014/main" id="{21ED9C3C-643B-1AB3-94A4-B285B9D2BEB6}"/>
              </a:ext>
            </a:extLst>
          </p:cNvPr>
          <p:cNvSpPr>
            <a:spLocks noGrp="1"/>
          </p:cNvSpPr>
          <p:nvPr>
            <p:ph type="title"/>
          </p:nvPr>
        </p:nvSpPr>
        <p:spPr>
          <a:xfrm>
            <a:off x="311574" y="198120"/>
            <a:ext cx="8596668" cy="660390"/>
          </a:xfrm>
        </p:spPr>
        <p:txBody>
          <a:bodyPr vert="horz" lIns="91440" tIns="45720" rIns="91440" bIns="45720" rtlCol="0" anchor="t">
            <a:normAutofit/>
          </a:bodyPr>
          <a:lstStyle/>
          <a:p>
            <a:r>
              <a:rPr lang="en-US" sz="3200"/>
              <a:t>Reference List Cont.</a:t>
            </a:r>
          </a:p>
        </p:txBody>
      </p:sp>
      <p:sp>
        <p:nvSpPr>
          <p:cNvPr id="7" name="TextBox 6">
            <a:extLst>
              <a:ext uri="{FF2B5EF4-FFF2-40B4-BE49-F238E27FC236}">
                <a16:creationId xmlns:a16="http://schemas.microsoft.com/office/drawing/2014/main" id="{3A0EB09A-851D-D5FF-0CD0-5BB4EC051C58}"/>
              </a:ext>
            </a:extLst>
          </p:cNvPr>
          <p:cNvSpPr txBox="1"/>
          <p:nvPr/>
        </p:nvSpPr>
        <p:spPr>
          <a:xfrm>
            <a:off x="137160" y="1071890"/>
            <a:ext cx="11743266" cy="5587990"/>
          </a:xfrm>
          <a:prstGeom prst="rect">
            <a:avLst/>
          </a:prstGeom>
        </p:spPr>
        <p:txBody>
          <a:bodyPr vert="horz" lIns="91440" tIns="45720" rIns="91440" bIns="45720" rtlCol="0">
            <a:normAutofit fontScale="92500" lnSpcReduction="10000"/>
          </a:bodyPr>
          <a:lstStyle/>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Neubeck, L. and Sampson, M. (2021) </a:t>
            </a:r>
            <a:r>
              <a:rPr lang="en-US" sz="1200" i="1">
                <a:solidFill>
                  <a:srgbClr val="FFFFFF"/>
                </a:solidFill>
                <a:effectLst/>
                <a:latin typeface="Arial" panose="020B0604020202020204" pitchFamily="34" charset="0"/>
                <a:cs typeface="Arial" panose="020B0604020202020204" pitchFamily="34" charset="0"/>
              </a:rPr>
              <a:t>British Journal of Cardiac Nursing</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Vol 16</a:t>
            </a:r>
            <a:r>
              <a:rPr lang="en-US" sz="1200">
                <a:solidFill>
                  <a:srgbClr val="FFFFFF"/>
                </a:solidFill>
                <a:effectLst/>
                <a:latin typeface="Arial" panose="020B0604020202020204" pitchFamily="34" charset="0"/>
                <a:cs typeface="Arial" panose="020B0604020202020204" pitchFamily="34" charset="0"/>
              </a:rPr>
              <a:t>. MA Healthcare Limited (10).</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(2015) </a:t>
            </a:r>
            <a:r>
              <a:rPr lang="en-US" sz="1200" i="1">
                <a:solidFill>
                  <a:srgbClr val="FFFFFF"/>
                </a:solidFill>
                <a:effectLst/>
                <a:latin typeface="Arial" panose="020B0604020202020204" pitchFamily="34" charset="0"/>
                <a:cs typeface="Arial" panose="020B0604020202020204" pitchFamily="34" charset="0"/>
              </a:rPr>
              <a:t>Overview: Care of dying adults in the last days of life: Guidance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Care of dying adults in the last days of life NICE guideline [NG31]</a:t>
            </a:r>
            <a:r>
              <a:rPr lang="en-US" sz="1200">
                <a:solidFill>
                  <a:srgbClr val="FFFFFF"/>
                </a:solidFill>
                <a:effectLst/>
                <a:latin typeface="Arial" panose="020B0604020202020204" pitchFamily="34" charset="0"/>
                <a:cs typeface="Arial" panose="020B0604020202020204" pitchFamily="34" charset="0"/>
              </a:rPr>
              <a:t>. Available at: https://www.nice.org.uk/guidance/ng31 (Accessed: 22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(2019) </a:t>
            </a:r>
            <a:r>
              <a:rPr lang="en-US" sz="1200" i="1">
                <a:solidFill>
                  <a:srgbClr val="FFFFFF"/>
                </a:solidFill>
                <a:effectLst/>
                <a:latin typeface="Arial" panose="020B0604020202020204" pitchFamily="34" charset="0"/>
                <a:cs typeface="Arial" panose="020B0604020202020204" pitchFamily="34" charset="0"/>
              </a:rPr>
              <a:t>Evidence: End of life care for adults: Service delivery: Guidance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NICE-End of life care for adults:  service delivery [C] Evidence review: Barriers to accessing end  of life care services</a:t>
            </a:r>
            <a:r>
              <a:rPr lang="en-US" sz="1200">
                <a:solidFill>
                  <a:srgbClr val="FFFFFF"/>
                </a:solidFill>
                <a:effectLst/>
                <a:latin typeface="Arial" panose="020B0604020202020204" pitchFamily="34" charset="0"/>
                <a:cs typeface="Arial" panose="020B0604020202020204" pitchFamily="34" charset="0"/>
              </a:rPr>
              <a:t>. Available at: https://www.nice.org.uk/guidance/ng142/evidence (Accessed: 22 June 2023). </a:t>
            </a:r>
          </a:p>
          <a:p>
            <a:pPr>
              <a:lnSpc>
                <a:spcPct val="90000"/>
              </a:lnSpc>
              <a:spcBef>
                <a:spcPts val="1000"/>
              </a:spcBef>
              <a:buClr>
                <a:schemeClr val="accent1"/>
              </a:buClr>
              <a:buSzPct val="80000"/>
            </a:pPr>
            <a:r>
              <a:rPr lang="en-GB" sz="1200">
                <a:effectLst/>
              </a:rPr>
              <a:t>NICE (2020) </a:t>
            </a:r>
            <a:r>
              <a:rPr lang="en-GB" sz="1200" i="1">
                <a:effectLst/>
              </a:rPr>
              <a:t>Nice impact end of life care for adults</a:t>
            </a:r>
            <a:r>
              <a:rPr lang="en-GB" sz="1200">
                <a:effectLst/>
              </a:rPr>
              <a:t>, </a:t>
            </a:r>
            <a:r>
              <a:rPr lang="en-GB" sz="1200" i="1">
                <a:effectLst/>
              </a:rPr>
              <a:t>NICE impact end of life care for adults</a:t>
            </a:r>
            <a:r>
              <a:rPr lang="en-GB" sz="1200">
                <a:effectLst/>
              </a:rPr>
              <a:t>. Available at: https://www.nice.org.uk/about/what-we-do/into-practice/measuring-the-use-of-nice-guidance/impact-of-our-guidance/nice-impact-end-of-life-care-for-adults (Accessed: 22 June 2023). </a:t>
            </a:r>
            <a:endParaRPr lang="en-US" sz="12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(2021) </a:t>
            </a:r>
            <a:r>
              <a:rPr lang="en-US" sz="1200" i="1">
                <a:solidFill>
                  <a:srgbClr val="FFFFFF"/>
                </a:solidFill>
                <a:effectLst/>
                <a:latin typeface="Arial" panose="020B0604020202020204" pitchFamily="34" charset="0"/>
                <a:cs typeface="Arial" panose="020B0604020202020204" pitchFamily="34" charset="0"/>
              </a:rPr>
              <a:t>Overview: End of life care for adults: Quality standards</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NICE-End of life care for adults Quality standard [QS13]</a:t>
            </a:r>
            <a:r>
              <a:rPr lang="en-US" sz="1200">
                <a:solidFill>
                  <a:srgbClr val="FFFFFF"/>
                </a:solidFill>
                <a:effectLst/>
                <a:latin typeface="Arial" panose="020B0604020202020204" pitchFamily="34" charset="0"/>
                <a:cs typeface="Arial" panose="020B0604020202020204" pitchFamily="34" charset="0"/>
              </a:rPr>
              <a:t>. Available at: https://www.nice.org.uk/guidance/QS13 (Accessed: 22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Nilstun, T., Melltorp, G. and Hermerén, G., 2000. Surveys on attitudes to active euthanasia and the difficulty of drawing normative conclusions. </a:t>
            </a:r>
            <a:r>
              <a:rPr lang="en-US" sz="1200" i="1">
                <a:solidFill>
                  <a:srgbClr val="FFFFFF"/>
                </a:solidFill>
                <a:effectLst/>
                <a:latin typeface="Arial" panose="020B0604020202020204" pitchFamily="34" charset="0"/>
                <a:cs typeface="Arial" panose="020B0604020202020204" pitchFamily="34" charset="0"/>
              </a:rPr>
              <a:t>Scandinavian Journal of Public Health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28</a:t>
            </a:r>
            <a:r>
              <a:rPr lang="en-US" sz="1200">
                <a:solidFill>
                  <a:srgbClr val="FFFFFF"/>
                </a:solidFill>
                <a:effectLst/>
                <a:latin typeface="Arial" panose="020B0604020202020204" pitchFamily="34" charset="0"/>
                <a:cs typeface="Arial" panose="020B0604020202020204" pitchFamily="34" charset="0"/>
              </a:rPr>
              <a:t>(2), pp.111-116. (Accessed: 22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(2018). </a:t>
            </a:r>
            <a:r>
              <a:rPr lang="en-US" sz="1200" i="1">
                <a:solidFill>
                  <a:srgbClr val="FFFFFF"/>
                </a:solidFill>
                <a:effectLst/>
                <a:latin typeface="Arial" panose="020B0604020202020204" pitchFamily="34" charset="0"/>
                <a:cs typeface="Arial" panose="020B0604020202020204" pitchFamily="34" charset="0"/>
              </a:rPr>
              <a:t>What end of life care involves</a:t>
            </a:r>
            <a:r>
              <a:rPr lang="en-US" sz="1200">
                <a:solidFill>
                  <a:srgbClr val="FFFFFF"/>
                </a:solidFill>
                <a:effectLst/>
                <a:latin typeface="Arial" panose="020B0604020202020204" pitchFamily="34" charset="0"/>
                <a:cs typeface="Arial" panose="020B0604020202020204" pitchFamily="34" charset="0"/>
              </a:rPr>
              <a:t>.  Available at: https://www.nhs.uk/conditions/end-of-life-care/what-it-involves-and-when-it-starts/#:~:text=You%20can%20receive%20end%20of (Accessed 6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(2021) </a:t>
            </a:r>
            <a:r>
              <a:rPr lang="en-US" sz="1200" i="1">
                <a:solidFill>
                  <a:srgbClr val="FFFFFF"/>
                </a:solidFill>
                <a:effectLst/>
                <a:latin typeface="Arial" panose="020B0604020202020204" pitchFamily="34" charset="0"/>
                <a:cs typeface="Arial" panose="020B0604020202020204" pitchFamily="34" charset="0"/>
              </a:rPr>
              <a:t>NHS Choices- End of life care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https://www.nhs.uk/conditions/end-of-life-care/?tabname=planning-ahead (Accessed: 19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(2022)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a:t>
            </a:r>
            <a:r>
              <a:rPr lang="en-US" sz="1200" u="sng">
                <a:solidFill>
                  <a:srgbClr val="FFFFFF"/>
                </a:solidFill>
                <a:effectLst/>
                <a:latin typeface="Arial" panose="020B0604020202020204" pitchFamily="34" charset="0"/>
                <a:cs typeface="Arial" panose="020B0604020202020204" pitchFamily="34" charset="0"/>
                <a:hlinkClick r:id="rId4"/>
              </a:rPr>
              <a:t>https://www.nhs.uk/conditions/end-of-life-care/what-it-involves-and-when-it-starts/</a:t>
            </a:r>
            <a:r>
              <a:rPr lang="en-US" sz="1200">
                <a:solidFill>
                  <a:srgbClr val="FFFFFF"/>
                </a:solidFill>
                <a:effectLst/>
                <a:latin typeface="Arial" panose="020B0604020202020204" pitchFamily="34" charset="0"/>
                <a:cs typeface="Arial" panose="020B0604020202020204" pitchFamily="34" charset="0"/>
              </a:rPr>
              <a:t> (Accessed: 16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ENGLAND (2020) </a:t>
            </a:r>
            <a:r>
              <a:rPr lang="en-US" sz="1200" i="1">
                <a:solidFill>
                  <a:srgbClr val="FFFFFF"/>
                </a:solidFill>
                <a:effectLst/>
                <a:latin typeface="Arial" panose="020B0604020202020204" pitchFamily="34" charset="0"/>
                <a:cs typeface="Arial" panose="020B0604020202020204" pitchFamily="34" charset="0"/>
              </a:rPr>
              <a:t>Euthanasia and assisted suicide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https://www.nhs.uk/conditions/euthanasia-and-assisted-suicide/ (Accessed: 06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Nurse Next Door (2022) </a:t>
            </a:r>
            <a:r>
              <a:rPr lang="en-US" sz="1200" i="1">
                <a:solidFill>
                  <a:srgbClr val="FFFFFF"/>
                </a:solidFill>
                <a:effectLst/>
                <a:latin typeface="Arial" panose="020B0604020202020204" pitchFamily="34" charset="0"/>
                <a:cs typeface="Arial" panose="020B0604020202020204" pitchFamily="34" charset="0"/>
              </a:rPr>
              <a:t>What is palliative care?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Nurse Next Door Home Care Services</a:t>
            </a:r>
            <a:r>
              <a:rPr lang="en-US" sz="1200">
                <a:solidFill>
                  <a:srgbClr val="FFFFFF"/>
                </a:solidFill>
                <a:effectLst/>
                <a:latin typeface="Arial" panose="020B0604020202020204" pitchFamily="34" charset="0"/>
                <a:cs typeface="Arial" panose="020B0604020202020204" pitchFamily="34" charset="0"/>
              </a:rPr>
              <a:t>. Available at: https://www.nursenextdoor.com.au/blog/what-is-palliative-care/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Strinic, V., 2015. Arguments in support and against euthanasia. </a:t>
            </a:r>
            <a:r>
              <a:rPr lang="en-US" sz="1200" i="1">
                <a:solidFill>
                  <a:srgbClr val="FFFFFF"/>
                </a:solidFill>
                <a:effectLst/>
                <a:latin typeface="Arial" panose="020B0604020202020204" pitchFamily="34" charset="0"/>
                <a:cs typeface="Arial" panose="020B0604020202020204" pitchFamily="34" charset="0"/>
              </a:rPr>
              <a:t>British Journal of Medicine and Medical Research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9</a:t>
            </a:r>
            <a:r>
              <a:rPr lang="en-US" sz="1200">
                <a:solidFill>
                  <a:srgbClr val="FFFFFF"/>
                </a:solidFill>
                <a:effectLst/>
                <a:latin typeface="Arial" panose="020B0604020202020204" pitchFamily="34" charset="0"/>
                <a:cs typeface="Arial" panose="020B0604020202020204" pitchFamily="34" charset="0"/>
              </a:rPr>
              <a:t>(7). </a:t>
            </a:r>
            <a:r>
              <a:rPr lang="en-US" sz="1200" u="sng">
                <a:solidFill>
                  <a:srgbClr val="FFFFFF"/>
                </a:solidFill>
                <a:effectLst/>
                <a:latin typeface="Arial" panose="020B0604020202020204" pitchFamily="34" charset="0"/>
                <a:cs typeface="Arial" panose="020B0604020202020204" pitchFamily="34" charset="0"/>
              </a:rPr>
              <a:t>(Accessed: 22 June 2023).</a:t>
            </a:r>
            <a:endParaRPr lang="en-US" sz="12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The Public Health England (2021) </a:t>
            </a:r>
            <a:r>
              <a:rPr lang="en-US" sz="1200" i="1">
                <a:solidFill>
                  <a:srgbClr val="FFFFFF"/>
                </a:solidFill>
                <a:effectLst/>
                <a:latin typeface="Arial" panose="020B0604020202020204" pitchFamily="34" charset="0"/>
                <a:cs typeface="Arial" panose="020B0604020202020204" pitchFamily="34" charset="0"/>
              </a:rPr>
              <a:t>Physical activity: Applying all our health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GOV.UK-Guidance Physical activity: applying All Our Health Updated 10 March 2022</a:t>
            </a:r>
            <a:r>
              <a:rPr lang="en-US" sz="1200">
                <a:solidFill>
                  <a:srgbClr val="FFFFFF"/>
                </a:solidFill>
                <a:effectLst/>
                <a:latin typeface="Arial" panose="020B0604020202020204" pitchFamily="34" charset="0"/>
                <a:cs typeface="Arial" panose="020B0604020202020204" pitchFamily="34" charset="0"/>
              </a:rPr>
              <a:t>. Available at: https://www.gov.uk/government/publications/physical-activity-applying-all-our-health/physical-activity-applying-all-our-health (Accessed: 21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UK Legislation (2010) </a:t>
            </a:r>
            <a:r>
              <a:rPr lang="en-US" sz="1200" i="1">
                <a:solidFill>
                  <a:srgbClr val="FFFFFF"/>
                </a:solidFill>
                <a:effectLst/>
                <a:latin typeface="Arial" panose="020B0604020202020204" pitchFamily="34" charset="0"/>
                <a:cs typeface="Arial" panose="020B0604020202020204" pitchFamily="34" charset="0"/>
              </a:rPr>
              <a:t>Suicide Act 1961, Legislation.gov.uk</a:t>
            </a:r>
            <a:r>
              <a:rPr lang="en-US" sz="1200">
                <a:solidFill>
                  <a:srgbClr val="FFFFFF"/>
                </a:solidFill>
                <a:effectLst/>
                <a:latin typeface="Arial" panose="020B0604020202020204" pitchFamily="34" charset="0"/>
                <a:cs typeface="Arial" panose="020B0604020202020204" pitchFamily="34" charset="0"/>
              </a:rPr>
              <a:t>. Available at: https://www.legislation.gov.uk/ukpga/Eliz2/9-10/60 (Accessed: 06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University Of Birmingham (2023) </a:t>
            </a:r>
            <a:r>
              <a:rPr lang="en-US" sz="1200" i="1">
                <a:solidFill>
                  <a:srgbClr val="FFFFFF"/>
                </a:solidFill>
                <a:effectLst/>
                <a:latin typeface="Arial" panose="020B0604020202020204" pitchFamily="34" charset="0"/>
                <a:cs typeface="Arial" panose="020B0604020202020204" pitchFamily="34" charset="0"/>
              </a:rPr>
              <a:t>End of life care research programme (EOLC)</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University of Birmingham</a:t>
            </a:r>
            <a:r>
              <a:rPr lang="en-US" sz="1200">
                <a:solidFill>
                  <a:srgbClr val="FFFFFF"/>
                </a:solidFill>
                <a:effectLst/>
                <a:latin typeface="Arial" panose="020B0604020202020204" pitchFamily="34" charset="0"/>
                <a:cs typeface="Arial" panose="020B0604020202020204" pitchFamily="34" charset="0"/>
              </a:rPr>
              <a:t>. Available at: https://www.birmingham.ac.uk/schools/nursing/research/supportive-palliative-end-of-life-research.aspx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World Population Review (2023) </a:t>
            </a:r>
            <a:r>
              <a:rPr lang="en-US" sz="1200" i="1">
                <a:solidFill>
                  <a:srgbClr val="FFFFFF"/>
                </a:solidFill>
                <a:effectLst/>
                <a:latin typeface="Arial" panose="020B0604020202020204" pitchFamily="34" charset="0"/>
                <a:cs typeface="Arial" panose="020B0604020202020204" pitchFamily="34" charset="0"/>
              </a:rPr>
              <a:t>Countries where euthanasia is legal / where is euthanasia legal?</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Countries where euthanasia is legal / where is euthanasia legal? </a:t>
            </a:r>
            <a:r>
              <a:rPr lang="en-US" sz="1200">
                <a:solidFill>
                  <a:srgbClr val="FFFFFF"/>
                </a:solidFill>
                <a:effectLst/>
                <a:latin typeface="Arial" panose="020B0604020202020204" pitchFamily="34" charset="0"/>
                <a:cs typeface="Arial" panose="020B0604020202020204" pitchFamily="34" charset="0"/>
              </a:rPr>
              <a:t>. Available at: https://worldpopulationreview.com/country-rankings/where-is-euthanasia-legal (Accessed: 06 June 2023</a:t>
            </a:r>
            <a:r>
              <a:rPr lang="en-US" sz="500">
                <a:solidFill>
                  <a:srgbClr val="FFFFFF"/>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27376227"/>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E7A2-6A2C-4C1C-8395-98641C5304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5936E0-98F0-416E-BCDB-60A3032AD9FA}"/>
              </a:ext>
            </a:extLst>
          </p:cNvPr>
          <p:cNvSpPr>
            <a:spLocks noGrp="1"/>
          </p:cNvSpPr>
          <p:nvPr>
            <p:ph idx="1"/>
          </p:nvPr>
        </p:nvSpPr>
        <p:spPr/>
        <p:txBody>
          <a:bodyPr/>
          <a:lstStyle/>
          <a:p>
            <a:endParaRPr lang="en-GB"/>
          </a:p>
        </p:txBody>
      </p:sp>
      <p:pic>
        <p:nvPicPr>
          <p:cNvPr id="4" name="Picture 3" descr="Text&#10;&#10;Description automatically generated">
            <a:extLst>
              <a:ext uri="{FF2B5EF4-FFF2-40B4-BE49-F238E27FC236}">
                <a16:creationId xmlns:a16="http://schemas.microsoft.com/office/drawing/2014/main" id="{B369B5FA-A07C-4F20-90EE-B3680D6727E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015" y="603867"/>
            <a:ext cx="11844067" cy="5909057"/>
          </a:xfrm>
          <a:prstGeom prst="rect">
            <a:avLst/>
          </a:prstGeom>
        </p:spPr>
      </p:pic>
      <p:sp>
        <p:nvSpPr>
          <p:cNvPr id="5" name="TextBox 4">
            <a:extLst>
              <a:ext uri="{FF2B5EF4-FFF2-40B4-BE49-F238E27FC236}">
                <a16:creationId xmlns:a16="http://schemas.microsoft.com/office/drawing/2014/main" id="{00CB7230-47F2-4D6C-8162-9272A75529F3}"/>
              </a:ext>
            </a:extLst>
          </p:cNvPr>
          <p:cNvSpPr txBox="1"/>
          <p:nvPr/>
        </p:nvSpPr>
        <p:spPr>
          <a:xfrm>
            <a:off x="4724400" y="4111625"/>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BY-SA-NC</a:t>
            </a:r>
            <a:r>
              <a:rPr lang="en-US"/>
              <a:t>.</a:t>
            </a:r>
          </a:p>
        </p:txBody>
      </p:sp>
    </p:spTree>
    <p:extLst>
      <p:ext uri="{BB962C8B-B14F-4D97-AF65-F5344CB8AC3E}">
        <p14:creationId xmlns:p14="http://schemas.microsoft.com/office/powerpoint/2010/main" val="228699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b5bd684-8631-4d35-bdcf-c9e38c7d488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0" ma:contentTypeDescription="Create a new document." ma:contentTypeScope="" ma:versionID="a3be52fe9203bc81200ea5cfbd680e0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c8777aa318d141871ea674a5a2051c3e"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0A0EA5-C4CB-455D-9E07-A67FFC8B36D6}">
  <ds:schemaRefs>
    <ds:schemaRef ds:uri="http://schemas.microsoft.com/office/infopath/2007/PartnerControls"/>
    <ds:schemaRef ds:uri="http://schemas.microsoft.com/office/2006/documentManagement/types"/>
    <ds:schemaRef ds:uri="http://purl.org/dc/dcmitype/"/>
    <ds:schemaRef ds:uri="http://purl.org/dc/elements/1.1/"/>
    <ds:schemaRef ds:uri="http://schemas.microsoft.com/office/2006/metadata/properties"/>
    <ds:schemaRef ds:uri="37708af0-49d6-4626-adf7-ee8f7f4cc1b8"/>
    <ds:schemaRef ds:uri="http://purl.org/dc/terms/"/>
    <ds:schemaRef ds:uri="http://schemas.openxmlformats.org/package/2006/metadata/core-properties"/>
    <ds:schemaRef ds:uri="6b5bd684-8631-4d35-bdcf-c9e38c7d488d"/>
    <ds:schemaRef ds:uri="http://www.w3.org/XML/1998/namespace"/>
  </ds:schemaRefs>
</ds:datastoreItem>
</file>

<file path=customXml/itemProps2.xml><?xml version="1.0" encoding="utf-8"?>
<ds:datastoreItem xmlns:ds="http://schemas.openxmlformats.org/officeDocument/2006/customXml" ds:itemID="{E6C72AF2-21A7-4FF6-BDC5-B63CF417CAD0}">
  <ds:schemaRefs>
    <ds:schemaRef ds:uri="http://schemas.microsoft.com/sharepoint/v3/contenttype/forms"/>
  </ds:schemaRefs>
</ds:datastoreItem>
</file>

<file path=customXml/itemProps3.xml><?xml version="1.0" encoding="utf-8"?>
<ds:datastoreItem xmlns:ds="http://schemas.openxmlformats.org/officeDocument/2006/customXml" ds:itemID="{A84E8C05-C192-4F12-B7C5-60AD83357A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15</TotalTime>
  <Words>6326</Words>
  <Application>Microsoft Office PowerPoint</Application>
  <PresentationFormat>Widescreen</PresentationFormat>
  <Paragraphs>253</Paragraphs>
  <Slides>25</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Abadi</vt:lpstr>
      <vt:lpstr>Arial</vt:lpstr>
      <vt:lpstr>Calibri</vt:lpstr>
      <vt:lpstr>Symbol</vt:lpstr>
      <vt:lpstr>Times New Roman</vt:lpstr>
      <vt:lpstr>Trebuchet MS</vt:lpstr>
      <vt:lpstr>Wingdings</vt:lpstr>
      <vt:lpstr>Wingdings 3</vt:lpstr>
      <vt:lpstr>Facet</vt:lpstr>
      <vt:lpstr>Presentation on the Argument - Euthanasia and Assisted Suicide in the UK </vt:lpstr>
      <vt:lpstr>Introduction</vt:lpstr>
      <vt:lpstr>What is End-of-Life Care</vt:lpstr>
      <vt:lpstr>Who provides End of Life Care (ELC)?</vt:lpstr>
      <vt:lpstr>PowerPoint Presentation</vt:lpstr>
      <vt:lpstr>What is Palliative Care?</vt:lpstr>
      <vt:lpstr>Where is Palliative care provided?  </vt:lpstr>
      <vt:lpstr>The Gap Between Needs and Availability of End-of-Life Care   </vt:lpstr>
      <vt:lpstr>Planning for the end-of-life care</vt:lpstr>
      <vt:lpstr>Theories of Aging</vt:lpstr>
      <vt:lpstr>  </vt:lpstr>
      <vt:lpstr>PowerPoint Presentation</vt:lpstr>
      <vt:lpstr>Euthanasia and Assisted Suicide Definition</vt:lpstr>
      <vt:lpstr>UK Law on Euthanasia and Assisted Suicide (EAS) </vt:lpstr>
      <vt:lpstr>PowerPoint Presentation</vt:lpstr>
      <vt:lpstr>Law on Euthanasia and Assisted Suicide Around the World. </vt:lpstr>
      <vt:lpstr>For and Against Euthanasia and Assisted Suicide</vt:lpstr>
      <vt:lpstr>For and Against Euthanasia and Assisted Suicide</vt:lpstr>
      <vt:lpstr>Argument Continued…</vt:lpstr>
      <vt:lpstr>Conclusion</vt:lpstr>
      <vt:lpstr>Recommendations</vt:lpstr>
      <vt:lpstr>References</vt:lpstr>
      <vt:lpstr>Reference List Cont.</vt:lpstr>
      <vt:lpstr>Reference List Cont.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Picture</dc:title>
  <dc:creator>Nauman Ali</dc:creator>
  <cp:lastModifiedBy>Tuty Sarr</cp:lastModifiedBy>
  <cp:revision>7</cp:revision>
  <dcterms:created xsi:type="dcterms:W3CDTF">2020-10-13T16:15:48Z</dcterms:created>
  <dcterms:modified xsi:type="dcterms:W3CDTF">2023-06-23T00:30:46Z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