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71" r:id="rId2"/>
    <p:sldId id="350" r:id="rId3"/>
    <p:sldId id="373" r:id="rId4"/>
    <p:sldId id="266" r:id="rId5"/>
    <p:sldId id="397" r:id="rId6"/>
    <p:sldId id="414" r:id="rId7"/>
    <p:sldId id="425" r:id="rId8"/>
    <p:sldId id="419" r:id="rId9"/>
    <p:sldId id="392" r:id="rId10"/>
    <p:sldId id="398" r:id="rId11"/>
    <p:sldId id="413" r:id="rId12"/>
    <p:sldId id="412" r:id="rId13"/>
    <p:sldId id="418" r:id="rId14"/>
    <p:sldId id="417" r:id="rId15"/>
    <p:sldId id="382" r:id="rId16"/>
    <p:sldId id="423" r:id="rId17"/>
    <p:sldId id="383" r:id="rId18"/>
    <p:sldId id="384" r:id="rId19"/>
    <p:sldId id="385" r:id="rId20"/>
    <p:sldId id="416" r:id="rId21"/>
    <p:sldId id="420" r:id="rId22"/>
    <p:sldId id="421" r:id="rId23"/>
    <p:sldId id="422" r:id="rId24"/>
    <p:sldId id="427" r:id="rId25"/>
    <p:sldId id="428" r:id="rId26"/>
    <p:sldId id="35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81EFDE-A400-4CB1-86D5-298D5B8EF7B7}" v="57" dt="2025-11-04T12:54:22.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78" autoAdjust="0"/>
    <p:restoredTop sz="67756" autoAdjust="0"/>
  </p:normalViewPr>
  <p:slideViewPr>
    <p:cSldViewPr snapToGrid="0">
      <p:cViewPr varScale="1">
        <p:scale>
          <a:sx n="75" d="100"/>
          <a:sy n="75" d="100"/>
        </p:scale>
        <p:origin x="212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DD3E12B0-FBF3-4E53-9611-FE9949FA8123}"/>
    <pc:docChg chg="undo custSel addSld delSld modSld sldOrd">
      <pc:chgData name="Rhiannon Akers" userId="fb3c9d12-5c8c-42d7-8dc7-d872d7a3d202" providerId="ADAL" clId="{DD3E12B0-FBF3-4E53-9611-FE9949FA8123}" dt="2024-11-05T22:06:20.880" v="6641" actId="20577"/>
      <pc:docMkLst>
        <pc:docMk/>
      </pc:docMkLst>
      <pc:sldChg chg="ord">
        <pc:chgData name="Rhiannon Akers" userId="fb3c9d12-5c8c-42d7-8dc7-d872d7a3d202" providerId="ADAL" clId="{DD3E12B0-FBF3-4E53-9611-FE9949FA8123}" dt="2024-11-05T21:33:24.088" v="5044"/>
        <pc:sldMkLst>
          <pc:docMk/>
          <pc:sldMk cId="561106907" sldId="266"/>
        </pc:sldMkLst>
      </pc:sldChg>
      <pc:sldChg chg="modSp mod">
        <pc:chgData name="Rhiannon Akers" userId="fb3c9d12-5c8c-42d7-8dc7-d872d7a3d202" providerId="ADAL" clId="{DD3E12B0-FBF3-4E53-9611-FE9949FA8123}" dt="2024-11-05T21:51:38.177" v="5300" actId="20577"/>
        <pc:sldMkLst>
          <pc:docMk/>
          <pc:sldMk cId="1930633656" sldId="271"/>
        </pc:sldMkLst>
      </pc:sldChg>
      <pc:sldChg chg="modSp mod modNotesTx">
        <pc:chgData name="Rhiannon Akers" userId="fb3c9d12-5c8c-42d7-8dc7-d872d7a3d202" providerId="ADAL" clId="{DD3E12B0-FBF3-4E53-9611-FE9949FA8123}" dt="2024-11-04T13:16:23.238" v="153" actId="115"/>
        <pc:sldMkLst>
          <pc:docMk/>
          <pc:sldMk cId="3864462035" sldId="350"/>
        </pc:sldMkLst>
      </pc:sldChg>
      <pc:sldChg chg="modSp mod">
        <pc:chgData name="Rhiannon Akers" userId="fb3c9d12-5c8c-42d7-8dc7-d872d7a3d202" providerId="ADAL" clId="{DD3E12B0-FBF3-4E53-9611-FE9949FA8123}" dt="2024-11-05T21:50:58.539" v="5284" actId="255"/>
        <pc:sldMkLst>
          <pc:docMk/>
          <pc:sldMk cId="865498515" sldId="356"/>
        </pc:sldMkLst>
      </pc:sldChg>
      <pc:sldChg chg="modSp mod">
        <pc:chgData name="Rhiannon Akers" userId="fb3c9d12-5c8c-42d7-8dc7-d872d7a3d202" providerId="ADAL" clId="{DD3E12B0-FBF3-4E53-9611-FE9949FA8123}" dt="2024-11-04T13:16:29.777" v="155" actId="115"/>
        <pc:sldMkLst>
          <pc:docMk/>
          <pc:sldMk cId="2906452346" sldId="373"/>
        </pc:sldMkLst>
      </pc:sldChg>
      <pc:sldChg chg="modSp mod modNotesTx">
        <pc:chgData name="Rhiannon Akers" userId="fb3c9d12-5c8c-42d7-8dc7-d872d7a3d202" providerId="ADAL" clId="{DD3E12B0-FBF3-4E53-9611-FE9949FA8123}" dt="2024-11-04T14:12:00.880" v="3273" actId="20577"/>
        <pc:sldMkLst>
          <pc:docMk/>
          <pc:sldMk cId="3630933599" sldId="382"/>
        </pc:sldMkLst>
      </pc:sldChg>
      <pc:sldChg chg="modSp mod modNotesTx">
        <pc:chgData name="Rhiannon Akers" userId="fb3c9d12-5c8c-42d7-8dc7-d872d7a3d202" providerId="ADAL" clId="{DD3E12B0-FBF3-4E53-9611-FE9949FA8123}" dt="2024-11-05T22:06:20.880" v="6641" actId="20577"/>
        <pc:sldMkLst>
          <pc:docMk/>
          <pc:sldMk cId="1798137468" sldId="383"/>
        </pc:sldMkLst>
      </pc:sldChg>
      <pc:sldChg chg="modSp mod">
        <pc:chgData name="Rhiannon Akers" userId="fb3c9d12-5c8c-42d7-8dc7-d872d7a3d202" providerId="ADAL" clId="{DD3E12B0-FBF3-4E53-9611-FE9949FA8123}" dt="2024-11-04T13:36:18.858" v="1180" actId="20577"/>
        <pc:sldMkLst>
          <pc:docMk/>
          <pc:sldMk cId="4003469292" sldId="384"/>
        </pc:sldMkLst>
      </pc:sldChg>
      <pc:sldChg chg="modSp mod modNotesTx">
        <pc:chgData name="Rhiannon Akers" userId="fb3c9d12-5c8c-42d7-8dc7-d872d7a3d202" providerId="ADAL" clId="{DD3E12B0-FBF3-4E53-9611-FE9949FA8123}" dt="2024-11-04T13:52:55.861" v="1783" actId="20577"/>
        <pc:sldMkLst>
          <pc:docMk/>
          <pc:sldMk cId="2253402945" sldId="385"/>
        </pc:sldMkLst>
      </pc:sldChg>
      <pc:sldChg chg="modSp del mod">
        <pc:chgData name="Rhiannon Akers" userId="fb3c9d12-5c8c-42d7-8dc7-d872d7a3d202" providerId="ADAL" clId="{DD3E12B0-FBF3-4E53-9611-FE9949FA8123}" dt="2024-11-05T21:50:16.017" v="5280" actId="47"/>
        <pc:sldMkLst>
          <pc:docMk/>
          <pc:sldMk cId="1059859642" sldId="386"/>
        </pc:sldMkLst>
      </pc:sldChg>
      <pc:sldChg chg="modSp mod">
        <pc:chgData name="Rhiannon Akers" userId="fb3c9d12-5c8c-42d7-8dc7-d872d7a3d202" providerId="ADAL" clId="{DD3E12B0-FBF3-4E53-9611-FE9949FA8123}" dt="2024-11-04T13:19:27.302" v="180" actId="20577"/>
        <pc:sldMkLst>
          <pc:docMk/>
          <pc:sldMk cId="1655747592" sldId="392"/>
        </pc:sldMkLst>
      </pc:sldChg>
      <pc:sldChg chg="modSp mod">
        <pc:chgData name="Rhiannon Akers" userId="fb3c9d12-5c8c-42d7-8dc7-d872d7a3d202" providerId="ADAL" clId="{DD3E12B0-FBF3-4E53-9611-FE9949FA8123}" dt="2024-11-04T13:19:19.622" v="176" actId="20577"/>
        <pc:sldMkLst>
          <pc:docMk/>
          <pc:sldMk cId="3892711335" sldId="397"/>
        </pc:sldMkLst>
      </pc:sldChg>
      <pc:sldChg chg="modSp mod">
        <pc:chgData name="Rhiannon Akers" userId="fb3c9d12-5c8c-42d7-8dc7-d872d7a3d202" providerId="ADAL" clId="{DD3E12B0-FBF3-4E53-9611-FE9949FA8123}" dt="2024-11-05T21:53:02.871" v="5351" actId="20577"/>
        <pc:sldMkLst>
          <pc:docMk/>
          <pc:sldMk cId="2221932468" sldId="398"/>
        </pc:sldMkLst>
      </pc:sldChg>
      <pc:sldChg chg="addSp delSp modSp new mod">
        <pc:chgData name="Rhiannon Akers" userId="fb3c9d12-5c8c-42d7-8dc7-d872d7a3d202" providerId="ADAL" clId="{DD3E12B0-FBF3-4E53-9611-FE9949FA8123}" dt="2024-11-04T13:22:14.086" v="232" actId="20577"/>
        <pc:sldMkLst>
          <pc:docMk/>
          <pc:sldMk cId="367807129" sldId="414"/>
        </pc:sldMkLst>
      </pc:sldChg>
      <pc:sldChg chg="modSp del mod">
        <pc:chgData name="Rhiannon Akers" userId="fb3c9d12-5c8c-42d7-8dc7-d872d7a3d202" providerId="ADAL" clId="{DD3E12B0-FBF3-4E53-9611-FE9949FA8123}" dt="2024-11-05T21:50:17.277" v="5281" actId="47"/>
        <pc:sldMkLst>
          <pc:docMk/>
          <pc:sldMk cId="67454062" sldId="415"/>
        </pc:sldMkLst>
      </pc:sldChg>
      <pc:sldChg chg="modSp new mod modNotesTx">
        <pc:chgData name="Rhiannon Akers" userId="fb3c9d12-5c8c-42d7-8dc7-d872d7a3d202" providerId="ADAL" clId="{DD3E12B0-FBF3-4E53-9611-FE9949FA8123}" dt="2024-11-04T13:59:29.057" v="2502" actId="20577"/>
        <pc:sldMkLst>
          <pc:docMk/>
          <pc:sldMk cId="17127337" sldId="416"/>
        </pc:sldMkLst>
      </pc:sldChg>
      <pc:sldChg chg="modSp new mod ord modNotesTx">
        <pc:chgData name="Rhiannon Akers" userId="fb3c9d12-5c8c-42d7-8dc7-d872d7a3d202" providerId="ADAL" clId="{DD3E12B0-FBF3-4E53-9611-FE9949FA8123}" dt="2024-11-04T14:15:32.001" v="3574" actId="20577"/>
        <pc:sldMkLst>
          <pc:docMk/>
          <pc:sldMk cId="1443272697" sldId="417"/>
        </pc:sldMkLst>
      </pc:sldChg>
      <pc:sldChg chg="modSp new mod ord modNotesTx">
        <pc:chgData name="Rhiannon Akers" userId="fb3c9d12-5c8c-42d7-8dc7-d872d7a3d202" providerId="ADAL" clId="{DD3E12B0-FBF3-4E53-9611-FE9949FA8123}" dt="2024-11-05T20:48:05.838" v="5040" actId="20577"/>
        <pc:sldMkLst>
          <pc:docMk/>
          <pc:sldMk cId="632976699" sldId="418"/>
        </pc:sldMkLst>
      </pc:sldChg>
      <pc:sldChg chg="modSp new mod">
        <pc:chgData name="Rhiannon Akers" userId="fb3c9d12-5c8c-42d7-8dc7-d872d7a3d202" providerId="ADAL" clId="{DD3E12B0-FBF3-4E53-9611-FE9949FA8123}" dt="2024-11-04T14:22:25.275" v="4126" actId="20577"/>
        <pc:sldMkLst>
          <pc:docMk/>
          <pc:sldMk cId="2544005914" sldId="419"/>
        </pc:sldMkLst>
      </pc:sldChg>
      <pc:sldChg chg="modSp new mod modNotesTx">
        <pc:chgData name="Rhiannon Akers" userId="fb3c9d12-5c8c-42d7-8dc7-d872d7a3d202" providerId="ADAL" clId="{DD3E12B0-FBF3-4E53-9611-FE9949FA8123}" dt="2024-11-04T14:33:41.465" v="4589" actId="20577"/>
        <pc:sldMkLst>
          <pc:docMk/>
          <pc:sldMk cId="1236277401" sldId="420"/>
        </pc:sldMkLst>
      </pc:sldChg>
      <pc:sldChg chg="modSp new mod modNotesTx">
        <pc:chgData name="Rhiannon Akers" userId="fb3c9d12-5c8c-42d7-8dc7-d872d7a3d202" providerId="ADAL" clId="{DD3E12B0-FBF3-4E53-9611-FE9949FA8123}" dt="2024-11-04T14:42:33.172" v="5025" actId="20577"/>
        <pc:sldMkLst>
          <pc:docMk/>
          <pc:sldMk cId="1237976756" sldId="421"/>
        </pc:sldMkLst>
      </pc:sldChg>
      <pc:sldChg chg="modSp new mod modNotesTx">
        <pc:chgData name="Rhiannon Akers" userId="fb3c9d12-5c8c-42d7-8dc7-d872d7a3d202" providerId="ADAL" clId="{DD3E12B0-FBF3-4E53-9611-FE9949FA8123}" dt="2024-11-04T14:43:16.265" v="5038"/>
        <pc:sldMkLst>
          <pc:docMk/>
          <pc:sldMk cId="678574458" sldId="422"/>
        </pc:sldMkLst>
      </pc:sldChg>
      <pc:sldChg chg="add del">
        <pc:chgData name="Rhiannon Akers" userId="fb3c9d12-5c8c-42d7-8dc7-d872d7a3d202" providerId="ADAL" clId="{DD3E12B0-FBF3-4E53-9611-FE9949FA8123}" dt="2024-11-04T14:42:44.273" v="5027"/>
        <pc:sldMkLst>
          <pc:docMk/>
          <pc:sldMk cId="849670112" sldId="423"/>
        </pc:sldMkLst>
      </pc:sldChg>
      <pc:sldChg chg="modSp new mod modNotesTx">
        <pc:chgData name="Rhiannon Akers" userId="fb3c9d12-5c8c-42d7-8dc7-d872d7a3d202" providerId="ADAL" clId="{DD3E12B0-FBF3-4E53-9611-FE9949FA8123}" dt="2024-11-05T21:58:02.282" v="5846" actId="20577"/>
        <pc:sldMkLst>
          <pc:docMk/>
          <pc:sldMk cId="4025534033" sldId="423"/>
        </pc:sldMkLst>
      </pc:sldChg>
      <pc:sldChg chg="addSp delSp modSp new del mod modNotesTx">
        <pc:chgData name="Rhiannon Akers" userId="fb3c9d12-5c8c-42d7-8dc7-d872d7a3d202" providerId="ADAL" clId="{DD3E12B0-FBF3-4E53-9611-FE9949FA8123}" dt="2024-11-05T21:44:20.545" v="5202" actId="47"/>
        <pc:sldMkLst>
          <pc:docMk/>
          <pc:sldMk cId="1153797226" sldId="424"/>
        </pc:sldMkLst>
      </pc:sldChg>
      <pc:sldChg chg="addSp delSp modSp mod">
        <pc:chgData name="Rhiannon Akers" userId="fb3c9d12-5c8c-42d7-8dc7-d872d7a3d202" providerId="ADAL" clId="{DD3E12B0-FBF3-4E53-9611-FE9949FA8123}" dt="2024-11-05T21:49:48.214" v="5279" actId="20577"/>
        <pc:sldMkLst>
          <pc:docMk/>
          <pc:sldMk cId="3425720020" sldId="425"/>
        </pc:sldMkLst>
      </pc:sldChg>
      <pc:sldChg chg="modSp new del mod">
        <pc:chgData name="Rhiannon Akers" userId="fb3c9d12-5c8c-42d7-8dc7-d872d7a3d202" providerId="ADAL" clId="{DD3E12B0-FBF3-4E53-9611-FE9949FA8123}" dt="2024-11-05T21:51:50.119" v="5302" actId="47"/>
        <pc:sldMkLst>
          <pc:docMk/>
          <pc:sldMk cId="1846228479" sldId="426"/>
        </pc:sldMkLst>
      </pc:sldChg>
      <pc:sldChg chg="delSp modSp add mod">
        <pc:chgData name="Rhiannon Akers" userId="fb3c9d12-5c8c-42d7-8dc7-d872d7a3d202" providerId="ADAL" clId="{DD3E12B0-FBF3-4E53-9611-FE9949FA8123}" dt="2024-11-05T21:52:28.450" v="5334" actId="478"/>
        <pc:sldMkLst>
          <pc:docMk/>
          <pc:sldMk cId="537610257" sldId="427"/>
        </pc:sldMkLst>
      </pc:sldChg>
      <pc:sldChg chg="modSp mod">
        <pc:chgData name="Rhiannon Akers" userId="fb3c9d12-5c8c-42d7-8dc7-d872d7a3d202" providerId="ADAL" clId="{DD3E12B0-FBF3-4E53-9611-FE9949FA8123}" dt="2024-11-05T22:05:02.113" v="6502" actId="20577"/>
        <pc:sldMkLst>
          <pc:docMk/>
          <pc:sldMk cId="1162221601" sldId="428"/>
        </pc:sldMkLst>
      </pc:sldChg>
    </pc:docChg>
  </pc:docChgLst>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5-11-04T12:54:21.086" v="205" actId="20577"/>
      <pc:docMkLst>
        <pc:docMk/>
      </pc:docMkLst>
      <pc:sldChg chg="modSp mod">
        <pc:chgData name="Rhiannon Akers" userId="fb3c9d12-5c8c-42d7-8dc7-d872d7a3d202" providerId="ADAL" clId="{80AABDCA-A693-4F09-99FD-F26609E442FC}" dt="2025-10-28T11:16:39.521" v="132" actId="20577"/>
        <pc:sldMkLst>
          <pc:docMk/>
          <pc:sldMk cId="561106907" sldId="266"/>
        </pc:sldMkLst>
        <pc:spChg chg="mod">
          <ac:chgData name="Rhiannon Akers" userId="fb3c9d12-5c8c-42d7-8dc7-d872d7a3d202" providerId="ADAL" clId="{80AABDCA-A693-4F09-99FD-F26609E442FC}" dt="2025-10-28T11:16:39.521" v="132" actId="20577"/>
          <ac:spMkLst>
            <pc:docMk/>
            <pc:sldMk cId="561106907" sldId="266"/>
            <ac:spMk id="3" creationId="{00000000-0000-0000-0000-000000000000}"/>
          </ac:spMkLst>
        </pc:spChg>
      </pc:sldChg>
      <pc:sldChg chg="modNotesTx">
        <pc:chgData name="Rhiannon Akers" userId="fb3c9d12-5c8c-42d7-8dc7-d872d7a3d202" providerId="ADAL" clId="{80AABDCA-A693-4F09-99FD-F26609E442FC}" dt="2025-10-21T10:14:44.284" v="98" actId="20577"/>
        <pc:sldMkLst>
          <pc:docMk/>
          <pc:sldMk cId="3864462035" sldId="350"/>
        </pc:sldMkLst>
      </pc:sldChg>
      <pc:sldChg chg="modSp mod">
        <pc:chgData name="Rhiannon Akers" userId="fb3c9d12-5c8c-42d7-8dc7-d872d7a3d202" providerId="ADAL" clId="{80AABDCA-A693-4F09-99FD-F26609E442FC}" dt="2025-10-28T11:16:29.175" v="129" actId="20577"/>
        <pc:sldMkLst>
          <pc:docMk/>
          <pc:sldMk cId="865498515" sldId="356"/>
        </pc:sldMkLst>
        <pc:spChg chg="mod">
          <ac:chgData name="Rhiannon Akers" userId="fb3c9d12-5c8c-42d7-8dc7-d872d7a3d202" providerId="ADAL" clId="{80AABDCA-A693-4F09-99FD-F26609E442FC}" dt="2025-10-28T11:16:29.175" v="129" actId="20577"/>
          <ac:spMkLst>
            <pc:docMk/>
            <pc:sldMk cId="865498515" sldId="356"/>
            <ac:spMk id="3" creationId="{21C9D164-2F9A-A836-3ED4-BB2C3FD086DC}"/>
          </ac:spMkLst>
        </pc:spChg>
      </pc:sldChg>
      <pc:sldChg chg="modSp mod">
        <pc:chgData name="Rhiannon Akers" userId="fb3c9d12-5c8c-42d7-8dc7-d872d7a3d202" providerId="ADAL" clId="{80AABDCA-A693-4F09-99FD-F26609E442FC}" dt="2025-10-28T11:17:12.813" v="134" actId="20577"/>
        <pc:sldMkLst>
          <pc:docMk/>
          <pc:sldMk cId="17127337" sldId="416"/>
        </pc:sldMkLst>
        <pc:spChg chg="mod">
          <ac:chgData name="Rhiannon Akers" userId="fb3c9d12-5c8c-42d7-8dc7-d872d7a3d202" providerId="ADAL" clId="{80AABDCA-A693-4F09-99FD-F26609E442FC}" dt="2025-10-28T11:17:12.813" v="134" actId="20577"/>
          <ac:spMkLst>
            <pc:docMk/>
            <pc:sldMk cId="17127337" sldId="416"/>
            <ac:spMk id="3" creationId="{D7CE83E9-3D37-926F-B55F-EC385A710AEC}"/>
          </ac:spMkLst>
        </pc:spChg>
      </pc:sldChg>
      <pc:sldChg chg="addSp delSp modSp mod modNotesTx">
        <pc:chgData name="Rhiannon Akers" userId="fb3c9d12-5c8c-42d7-8dc7-d872d7a3d202" providerId="ADAL" clId="{80AABDCA-A693-4F09-99FD-F26609E442FC}" dt="2025-11-04T12:54:21.086" v="205" actId="20577"/>
        <pc:sldMkLst>
          <pc:docMk/>
          <pc:sldMk cId="3425720020" sldId="425"/>
        </pc:sldMkLst>
        <pc:spChg chg="mod">
          <ac:chgData name="Rhiannon Akers" userId="fb3c9d12-5c8c-42d7-8dc7-d872d7a3d202" providerId="ADAL" clId="{80AABDCA-A693-4F09-99FD-F26609E442FC}" dt="2025-11-04T12:40:53.188" v="136" actId="20577"/>
          <ac:spMkLst>
            <pc:docMk/>
            <pc:sldMk cId="3425720020" sldId="425"/>
            <ac:spMk id="2" creationId="{61AEE827-098E-39E2-89A3-4C0853117095}"/>
          </ac:spMkLst>
        </pc:spChg>
        <pc:spChg chg="add mod">
          <ac:chgData name="Rhiannon Akers" userId="fb3c9d12-5c8c-42d7-8dc7-d872d7a3d202" providerId="ADAL" clId="{80AABDCA-A693-4F09-99FD-F26609E442FC}" dt="2025-11-04T12:41:33.228" v="145" actId="5793"/>
          <ac:spMkLst>
            <pc:docMk/>
            <pc:sldMk cId="3425720020" sldId="425"/>
            <ac:spMk id="4" creationId="{A1C8DADA-8816-DC85-3438-39D1119D6B28}"/>
          </ac:spMkLst>
        </pc:spChg>
        <pc:picChg chg="del">
          <ac:chgData name="Rhiannon Akers" userId="fb3c9d12-5c8c-42d7-8dc7-d872d7a3d202" providerId="ADAL" clId="{80AABDCA-A693-4F09-99FD-F26609E442FC}" dt="2025-11-04T12:41:12.013" v="137" actId="478"/>
          <ac:picMkLst>
            <pc:docMk/>
            <pc:sldMk cId="3425720020" sldId="425"/>
            <ac:picMk id="7" creationId="{1C5FC590-800B-3EEB-F099-10BA2E298FD0}"/>
          </ac:picMkLst>
        </pc:picChg>
        <pc:picChg chg="del">
          <ac:chgData name="Rhiannon Akers" userId="fb3c9d12-5c8c-42d7-8dc7-d872d7a3d202" providerId="ADAL" clId="{80AABDCA-A693-4F09-99FD-F26609E442FC}" dt="2025-11-04T12:41:27.069" v="144" actId="478"/>
          <ac:picMkLst>
            <pc:docMk/>
            <pc:sldMk cId="3425720020" sldId="425"/>
            <ac:picMk id="9" creationId="{09B90397-42DD-DAFA-D8AB-5723D44991D7}"/>
          </ac:picMkLst>
        </pc:picChg>
        <pc:picChg chg="del">
          <ac:chgData name="Rhiannon Akers" userId="fb3c9d12-5c8c-42d7-8dc7-d872d7a3d202" providerId="ADAL" clId="{80AABDCA-A693-4F09-99FD-F26609E442FC}" dt="2025-11-04T12:41:25.902" v="142" actId="478"/>
          <ac:picMkLst>
            <pc:docMk/>
            <pc:sldMk cId="3425720020" sldId="425"/>
            <ac:picMk id="12" creationId="{18CCDF61-4F05-8CFF-F5E4-576DFB6C9C0B}"/>
          </ac:picMkLst>
        </pc:picChg>
        <pc:picChg chg="del">
          <ac:chgData name="Rhiannon Akers" userId="fb3c9d12-5c8c-42d7-8dc7-d872d7a3d202" providerId="ADAL" clId="{80AABDCA-A693-4F09-99FD-F26609E442FC}" dt="2025-11-04T12:41:13.983" v="138" actId="478"/>
          <ac:picMkLst>
            <pc:docMk/>
            <pc:sldMk cId="3425720020" sldId="425"/>
            <ac:picMk id="14" creationId="{121E7C8A-4974-1D7C-1C02-86884550C813}"/>
          </ac:picMkLst>
        </pc:picChg>
        <pc:picChg chg="del">
          <ac:chgData name="Rhiannon Akers" userId="fb3c9d12-5c8c-42d7-8dc7-d872d7a3d202" providerId="ADAL" clId="{80AABDCA-A693-4F09-99FD-F26609E442FC}" dt="2025-11-04T12:41:26.467" v="143" actId="478"/>
          <ac:picMkLst>
            <pc:docMk/>
            <pc:sldMk cId="3425720020" sldId="425"/>
            <ac:picMk id="16" creationId="{666707B2-B85D-2A8E-085D-F5DB5EAA41E8}"/>
          </ac:picMkLst>
        </pc:picChg>
        <pc:picChg chg="del">
          <ac:chgData name="Rhiannon Akers" userId="fb3c9d12-5c8c-42d7-8dc7-d872d7a3d202" providerId="ADAL" clId="{80AABDCA-A693-4F09-99FD-F26609E442FC}" dt="2025-11-04T12:41:25.127" v="141" actId="478"/>
          <ac:picMkLst>
            <pc:docMk/>
            <pc:sldMk cId="3425720020" sldId="425"/>
            <ac:picMk id="18" creationId="{456B209B-43A2-A419-A65E-E3BCC5DE11A1}"/>
          </ac:picMkLst>
        </pc:picChg>
        <pc:picChg chg="add mod">
          <ac:chgData name="Rhiannon Akers" userId="fb3c9d12-5c8c-42d7-8dc7-d872d7a3d202" providerId="ADAL" clId="{80AABDCA-A693-4F09-99FD-F26609E442FC}" dt="2025-11-04T12:52:09.221" v="203" actId="1076"/>
          <ac:picMkLst>
            <pc:docMk/>
            <pc:sldMk cId="3425720020" sldId="425"/>
            <ac:picMk id="1026" creationId="{9A0FDB79-7F50-44D8-851C-37F6C117CE96}"/>
          </ac:picMkLst>
        </pc:picChg>
        <pc:picChg chg="add mod">
          <ac:chgData name="Rhiannon Akers" userId="fb3c9d12-5c8c-42d7-8dc7-d872d7a3d202" providerId="ADAL" clId="{80AABDCA-A693-4F09-99FD-F26609E442FC}" dt="2025-11-04T12:52:06.622" v="202" actId="1076"/>
          <ac:picMkLst>
            <pc:docMk/>
            <pc:sldMk cId="3425720020" sldId="425"/>
            <ac:picMk id="1028" creationId="{22C8381E-ADF6-3EBE-07C9-C72586D5666D}"/>
          </ac:picMkLst>
        </pc:picChg>
        <pc:picChg chg="add mod">
          <ac:chgData name="Rhiannon Akers" userId="fb3c9d12-5c8c-42d7-8dc7-d872d7a3d202" providerId="ADAL" clId="{80AABDCA-A693-4F09-99FD-F26609E442FC}" dt="2025-11-04T12:50:28.932" v="183" actId="1076"/>
          <ac:picMkLst>
            <pc:docMk/>
            <pc:sldMk cId="3425720020" sldId="425"/>
            <ac:picMk id="1030" creationId="{3F1F07DB-3C08-0EB9-A668-9A510D2333D8}"/>
          </ac:picMkLst>
        </pc:picChg>
        <pc:picChg chg="add mod">
          <ac:chgData name="Rhiannon Akers" userId="fb3c9d12-5c8c-42d7-8dc7-d872d7a3d202" providerId="ADAL" clId="{80AABDCA-A693-4F09-99FD-F26609E442FC}" dt="2025-11-04T12:50:41.686" v="187" actId="14100"/>
          <ac:picMkLst>
            <pc:docMk/>
            <pc:sldMk cId="3425720020" sldId="425"/>
            <ac:picMk id="1032" creationId="{175CE469-114C-7362-856D-376C08D34B35}"/>
          </ac:picMkLst>
        </pc:picChg>
        <pc:picChg chg="add mod">
          <ac:chgData name="Rhiannon Akers" userId="fb3c9d12-5c8c-42d7-8dc7-d872d7a3d202" providerId="ADAL" clId="{80AABDCA-A693-4F09-99FD-F26609E442FC}" dt="2025-11-04T12:50:44.412" v="188" actId="14100"/>
          <ac:picMkLst>
            <pc:docMk/>
            <pc:sldMk cId="3425720020" sldId="425"/>
            <ac:picMk id="1034" creationId="{567AEC8C-A6BD-0B2A-5F10-ED827F163324}"/>
          </ac:picMkLst>
        </pc:picChg>
      </pc:sldChg>
    </pc:docChg>
  </pc:docChgLst>
  <pc:docChgLst>
    <pc:chgData name="Rhiannon Akers" userId="fb3c9d12-5c8c-42d7-8dc7-d872d7a3d202" providerId="ADAL" clId="{9584A796-B3B7-47F2-9B7E-7CCD6E32AC4A}"/>
    <pc:docChg chg="modSld">
      <pc:chgData name="Rhiannon Akers" userId="fb3c9d12-5c8c-42d7-8dc7-d872d7a3d202" providerId="ADAL" clId="{9584A796-B3B7-47F2-9B7E-7CCD6E32AC4A}" dt="2024-10-14T12:51:27.611" v="17" actId="20577"/>
      <pc:docMkLst>
        <pc:docMk/>
      </pc:docMkLst>
      <pc:sldChg chg="modSp mod">
        <pc:chgData name="Rhiannon Akers" userId="fb3c9d12-5c8c-42d7-8dc7-d872d7a3d202" providerId="ADAL" clId="{9584A796-B3B7-47F2-9B7E-7CCD6E32AC4A}" dt="2024-10-14T12:51:27.611" v="17" actId="20577"/>
        <pc:sldMkLst>
          <pc:docMk/>
          <pc:sldMk cId="3864462035" sldId="350"/>
        </pc:sldMkLst>
      </pc:sldChg>
    </pc:docChg>
  </pc:docChgLst>
  <pc:docChgLst>
    <pc:chgData name="Rhiannon Akers" userId="fb3c9d12-5c8c-42d7-8dc7-d872d7a3d202" providerId="ADAL" clId="{E75925F8-7F72-4A73-9A3E-1995CB96E384}"/>
    <pc:docChg chg="custSel modSld">
      <pc:chgData name="Rhiannon Akers" userId="fb3c9d12-5c8c-42d7-8dc7-d872d7a3d202" providerId="ADAL" clId="{E75925F8-7F72-4A73-9A3E-1995CB96E384}" dt="2025-09-11T09:44:14.461" v="244" actId="20577"/>
      <pc:docMkLst>
        <pc:docMk/>
      </pc:docMkLst>
      <pc:sldChg chg="modSp mod">
        <pc:chgData name="Rhiannon Akers" userId="fb3c9d12-5c8c-42d7-8dc7-d872d7a3d202" providerId="ADAL" clId="{E75925F8-7F72-4A73-9A3E-1995CB96E384}" dt="2025-09-11T09:39:24.622" v="5" actId="27636"/>
        <pc:sldMkLst>
          <pc:docMk/>
          <pc:sldMk cId="1930633656" sldId="271"/>
        </pc:sldMkLst>
      </pc:sldChg>
      <pc:sldChg chg="addSp delSp modSp mod modNotesTx">
        <pc:chgData name="Rhiannon Akers" userId="fb3c9d12-5c8c-42d7-8dc7-d872d7a3d202" providerId="ADAL" clId="{E75925F8-7F72-4A73-9A3E-1995CB96E384}" dt="2025-09-11T09:44:14.461" v="244" actId="20577"/>
        <pc:sldMkLst>
          <pc:docMk/>
          <pc:sldMk cId="367807129" sldId="4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ipd.org/uk/views-and-insights/thought-leadership/insight/activating-employer-brand/"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randstad.com/workforce-insights/employer-brand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randstad.co.uk/employers/workforce-insights/rebr-report/"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randstad.co.uk/workmonitor/" TargetMode="External"/><Relationship Id="rId5" Type="http://schemas.openxmlformats.org/officeDocument/2006/relationships/hyperlink" Target="https://www.randstad.co.uk/employers/workforce-insights/rebr-report/" TargetMode="External"/><Relationship Id="rId4" Type="http://schemas.openxmlformats.org/officeDocument/2006/relationships/hyperlink" Target="https://www.weforum.org/reports/global-parity-alliance-diversity-equity-and-inclusion-lighthouses-2023"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ipd.org/en/knowledge/factsheets/psychological-factsheet/"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cipd.co.uk/knowledge/fundamentals/relations/diversity/employee-resource-group-black-ethnic-minoritie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lassdoor.co.uk/employers/"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linkedin.com/pulse/employer-brand-pros-stop-worrying-glassdoor-shannon-smedstad"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also have a </a:t>
            </a:r>
            <a:r>
              <a:rPr lang="en-GB"/>
              <a:t>guest speaker at 4.45pm- 5.45pm – Mark Hendy</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a:t>
            </a:fld>
            <a:endParaRPr lang="en-GB"/>
          </a:p>
        </p:txBody>
      </p:sp>
    </p:spTree>
    <p:extLst>
      <p:ext uri="{BB962C8B-B14F-4D97-AF65-F5344CB8AC3E}">
        <p14:creationId xmlns:p14="http://schemas.microsoft.com/office/powerpoint/2010/main" val="2213851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4</a:t>
            </a:fld>
            <a:endParaRPr lang="en-GB"/>
          </a:p>
        </p:txBody>
      </p:sp>
    </p:spTree>
    <p:extLst>
      <p:ext uri="{BB962C8B-B14F-4D97-AF65-F5344CB8AC3E}">
        <p14:creationId xmlns:p14="http://schemas.microsoft.com/office/powerpoint/2010/main" val="2913314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6459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endParaRPr lang="en-GB" dirty="0">
              <a:hlinkClick r:id="rId3"/>
            </a:endParaRPr>
          </a:p>
          <a:p>
            <a:r>
              <a:rPr lang="en-GB" dirty="0">
                <a:hlinkClick r:id="rId3"/>
              </a:rPr>
              <a:t>Analysis | Activating your employer brand to recruit and retain in a challenging climate | CIPD</a:t>
            </a:r>
            <a:endParaRPr lang="en-GB" dirty="0"/>
          </a:p>
          <a:p>
            <a:endParaRPr lang="en-GB" dirty="0"/>
          </a:p>
          <a:p>
            <a:r>
              <a:rPr lang="en-GB" dirty="0"/>
              <a:t>These are the most popular actions by employers April 2023-2024.</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4072806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hlinkClick r:id="rId3"/>
              </a:rPr>
              <a:t>Hit the mark with your employer brand. </a:t>
            </a:r>
            <a:r>
              <a:rPr lang="en-GB">
                <a:hlinkClick r:id="rId3"/>
              </a:rPr>
              <a:t>| Randstad</a:t>
            </a:r>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salary &amp; benefits</a:t>
            </a:r>
          </a:p>
          <a:p>
            <a:pPr fontAlgn="base"/>
            <a:r>
              <a:rPr lang="en-GB" sz="1200" b="0" i="0" kern="1200" dirty="0">
                <a:solidFill>
                  <a:schemeClr val="tx1"/>
                </a:solidFill>
                <a:effectLst/>
                <a:latin typeface="+mn-lt"/>
                <a:ea typeface="+mn-ea"/>
                <a:cs typeface="+mn-cs"/>
              </a:rPr>
              <a:t>Attractive salary &amp; benefits is consistently the most important driver globally. Its significance increases with age, with Gen Z placing the least emphasis on it, while baby boomers prioritize it the most.</a:t>
            </a:r>
          </a:p>
          <a:p>
            <a:pPr fontAlgn="base"/>
            <a:r>
              <a:rPr lang="en-GB" sz="1200" b="1" i="0" kern="1200" dirty="0">
                <a:solidFill>
                  <a:schemeClr val="tx1"/>
                </a:solidFill>
                <a:effectLst/>
                <a:latin typeface="+mn-lt"/>
                <a:ea typeface="+mn-ea"/>
                <a:cs typeface="+mn-cs"/>
              </a:rPr>
              <a:t>work-life balance</a:t>
            </a:r>
          </a:p>
          <a:p>
            <a:pPr fontAlgn="base"/>
            <a:r>
              <a:rPr lang="en-GB" sz="1200" b="0" i="0" kern="1200" dirty="0">
                <a:solidFill>
                  <a:schemeClr val="tx1"/>
                </a:solidFill>
                <a:effectLst/>
                <a:latin typeface="+mn-lt"/>
                <a:ea typeface="+mn-ea"/>
                <a:cs typeface="+mn-cs"/>
              </a:rPr>
              <a:t>Work-life balance remains the second most important driver globally. Women value a good work-life balance more than men. Gen X also place great emphasis on this driver.</a:t>
            </a:r>
          </a:p>
          <a:p>
            <a:pPr fontAlgn="base"/>
            <a:r>
              <a:rPr lang="en-GB" sz="1200" b="1" i="0" kern="1200" dirty="0">
                <a:solidFill>
                  <a:schemeClr val="tx1"/>
                </a:solidFill>
                <a:effectLst/>
                <a:latin typeface="+mn-lt"/>
                <a:ea typeface="+mn-ea"/>
                <a:cs typeface="+mn-cs"/>
              </a:rPr>
              <a:t>job security</a:t>
            </a:r>
          </a:p>
          <a:p>
            <a:pPr fontAlgn="base"/>
            <a:r>
              <a:rPr lang="en-GB" sz="1200" b="0" i="0" kern="1200" dirty="0">
                <a:solidFill>
                  <a:schemeClr val="tx1"/>
                </a:solidFill>
                <a:effectLst/>
                <a:latin typeface="+mn-lt"/>
                <a:ea typeface="+mn-ea"/>
                <a:cs typeface="+mn-cs"/>
              </a:rPr>
              <a:t>Long-term job security, similar to the previous year, is the third most important driver. It is slightly more important for the middle to higher-educated than lower-educated working-age adults.</a:t>
            </a:r>
          </a:p>
          <a:p>
            <a:pPr fontAlgn="base"/>
            <a:r>
              <a:rPr lang="en-GB" sz="1200" b="1" i="0" kern="1200" dirty="0">
                <a:solidFill>
                  <a:schemeClr val="tx1"/>
                </a:solidFill>
                <a:effectLst/>
                <a:latin typeface="+mn-lt"/>
                <a:ea typeface="+mn-ea"/>
                <a:cs typeface="+mn-cs"/>
              </a:rPr>
              <a:t>pleasant work atmosphere</a:t>
            </a:r>
          </a:p>
          <a:p>
            <a:pPr fontAlgn="base"/>
            <a:r>
              <a:rPr lang="en-GB" sz="1200" b="0" i="0" kern="1200" dirty="0">
                <a:solidFill>
                  <a:schemeClr val="tx1"/>
                </a:solidFill>
                <a:effectLst/>
                <a:latin typeface="+mn-lt"/>
                <a:ea typeface="+mn-ea"/>
                <a:cs typeface="+mn-cs"/>
              </a:rPr>
              <a:t>Pleasant work atmosphere remains the fourth most important driver. Women value it more than men. Older generations find this driver more important than younger generations.</a:t>
            </a:r>
          </a:p>
          <a:p>
            <a:pPr fontAlgn="base"/>
            <a:r>
              <a:rPr lang="en-GB" sz="1200" b="1" i="0" kern="1200" dirty="0">
                <a:solidFill>
                  <a:schemeClr val="tx1"/>
                </a:solidFill>
                <a:effectLst/>
                <a:latin typeface="+mn-lt"/>
                <a:ea typeface="+mn-ea"/>
                <a:cs typeface="+mn-cs"/>
              </a:rPr>
              <a:t>equity</a:t>
            </a:r>
          </a:p>
          <a:p>
            <a:pPr fontAlgn="base"/>
            <a:r>
              <a:rPr lang="en-GB" sz="1200" b="0" i="0" kern="1200" dirty="0">
                <a:solidFill>
                  <a:schemeClr val="tx1"/>
                </a:solidFill>
                <a:effectLst/>
                <a:latin typeface="+mn-lt"/>
                <a:ea typeface="+mn-ea"/>
                <a:cs typeface="+mn-cs"/>
              </a:rPr>
              <a:t>Equity is now the fifth most important driver, replacing financially healthy which is now 6th. Women find this driver to be much more important than men. Gen Z also find it more important.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764186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997453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015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High application rates:</a:t>
            </a:r>
            <a:br>
              <a:rPr lang="en-GB" b="0" i="0" dirty="0">
                <a:effectLst/>
                <a:latin typeface="__fkGroteskNeue_598ab8"/>
              </a:rPr>
            </a:br>
            <a:r>
              <a:rPr lang="en-GB" b="0" i="0" dirty="0">
                <a:effectLst/>
                <a:latin typeface="__fkGroteskNeue_598ab8"/>
              </a:rPr>
              <a:t>You consistently receive a large number of quality applications for open positions.</a:t>
            </a:r>
          </a:p>
          <a:p>
            <a:pPr algn="l">
              <a:buFont typeface="+mj-lt"/>
              <a:buAutoNum type="arabicPeriod"/>
            </a:pPr>
            <a:r>
              <a:rPr lang="en-GB" b="0" i="0" dirty="0">
                <a:effectLst/>
                <a:latin typeface="__fkGroteskNeue_598ab8"/>
              </a:rPr>
              <a:t>Low turnover rates:</a:t>
            </a:r>
            <a:br>
              <a:rPr lang="en-GB" b="0" i="0" dirty="0">
                <a:effectLst/>
                <a:latin typeface="__fkGroteskNeue_598ab8"/>
              </a:rPr>
            </a:br>
            <a:r>
              <a:rPr lang="en-GB" b="0" i="0" dirty="0">
                <a:effectLst/>
                <a:latin typeface="__fkGroteskNeue_598ab8"/>
              </a:rPr>
              <a:t>Your employee retention is higher than industry averages.</a:t>
            </a:r>
          </a:p>
          <a:p>
            <a:pPr algn="l">
              <a:buFont typeface="+mj-lt"/>
              <a:buAutoNum type="arabicPeriod"/>
            </a:pPr>
            <a:r>
              <a:rPr lang="en-GB" b="0" i="0" dirty="0">
                <a:effectLst/>
                <a:latin typeface="__fkGroteskNeue_598ab8"/>
              </a:rPr>
              <a:t>Positive employer reviews:</a:t>
            </a:r>
            <a:br>
              <a:rPr lang="en-GB" b="0" i="0" dirty="0">
                <a:effectLst/>
                <a:latin typeface="__fkGroteskNeue_598ab8"/>
              </a:rPr>
            </a:br>
            <a:r>
              <a:rPr lang="en-GB" b="0" i="0" dirty="0">
                <a:effectLst/>
                <a:latin typeface="__fkGroteskNeue_598ab8"/>
              </a:rPr>
              <a:t>Employees leave </a:t>
            </a:r>
            <a:r>
              <a:rPr lang="en-GB" b="0" i="0" dirty="0" err="1">
                <a:effectLst/>
                <a:latin typeface="__fkGroteskNeue_598ab8"/>
              </a:rPr>
              <a:t>favorable</a:t>
            </a:r>
            <a:r>
              <a:rPr lang="en-GB" b="0" i="0" dirty="0">
                <a:effectLst/>
                <a:latin typeface="__fkGroteskNeue_598ab8"/>
              </a:rPr>
              <a:t> reviews on platforms like Glassdoor or Indeed.</a:t>
            </a:r>
          </a:p>
          <a:p>
            <a:pPr algn="l">
              <a:buFont typeface="+mj-lt"/>
              <a:buAutoNum type="arabicPeriod"/>
            </a:pPr>
            <a:r>
              <a:rPr lang="en-GB" b="0" i="0" dirty="0">
                <a:effectLst/>
                <a:latin typeface="__fkGroteskNeue_598ab8"/>
              </a:rPr>
              <a:t>Industry recognition:</a:t>
            </a:r>
            <a:br>
              <a:rPr lang="en-GB" b="0" i="0" dirty="0">
                <a:effectLst/>
                <a:latin typeface="__fkGroteskNeue_598ab8"/>
              </a:rPr>
            </a:br>
            <a:r>
              <a:rPr lang="en-GB" b="0" i="0" dirty="0">
                <a:effectLst/>
                <a:latin typeface="__fkGroteskNeue_598ab8"/>
              </a:rPr>
              <a:t>Your company receives awards or rankings as a top workplace.</a:t>
            </a:r>
          </a:p>
          <a:p>
            <a:pPr algn="l">
              <a:buFont typeface="+mj-lt"/>
              <a:buAutoNum type="arabicPeriod"/>
            </a:pPr>
            <a:r>
              <a:rPr lang="en-GB" b="0" i="0" dirty="0">
                <a:effectLst/>
                <a:latin typeface="__fkGroteskNeue_598ab8"/>
              </a:rPr>
              <a:t>Strong employee referrals:</a:t>
            </a:r>
            <a:br>
              <a:rPr lang="en-GB" b="0" i="0" dirty="0">
                <a:effectLst/>
                <a:latin typeface="__fkGroteskNeue_598ab8"/>
              </a:rPr>
            </a:br>
            <a:r>
              <a:rPr lang="en-GB" b="0" i="0" dirty="0">
                <a:effectLst/>
                <a:latin typeface="__fkGroteskNeue_598ab8"/>
              </a:rPr>
              <a:t>Current employees actively recommend your company to their networks.</a:t>
            </a:r>
          </a:p>
          <a:p>
            <a:pPr algn="l">
              <a:buFont typeface="+mj-lt"/>
              <a:buAutoNum type="arabicPeriod"/>
            </a:pPr>
            <a:r>
              <a:rPr lang="en-GB" b="0" i="0" dirty="0">
                <a:effectLst/>
                <a:latin typeface="__fkGroteskNeue_598ab8"/>
              </a:rPr>
              <a:t>Competitive offer acceptance rates:</a:t>
            </a:r>
            <a:br>
              <a:rPr lang="en-GB" b="0" i="0" dirty="0">
                <a:effectLst/>
                <a:latin typeface="__fkGroteskNeue_598ab8"/>
              </a:rPr>
            </a:br>
            <a:r>
              <a:rPr lang="en-GB" b="0" i="0" dirty="0">
                <a:effectLst/>
                <a:latin typeface="__fkGroteskNeue_598ab8"/>
              </a:rPr>
              <a:t>A high percentage of candidates accept job offers when extended.</a:t>
            </a:r>
          </a:p>
          <a:p>
            <a:pPr algn="l">
              <a:buFont typeface="+mj-lt"/>
              <a:buAutoNum type="arabicPeriod"/>
            </a:pPr>
            <a:r>
              <a:rPr lang="en-GB" b="0" i="0" dirty="0">
                <a:effectLst/>
                <a:latin typeface="__fkGroteskNeue_598ab8"/>
              </a:rPr>
              <a:t>Positive employee engagement scores:</a:t>
            </a:r>
            <a:br>
              <a:rPr lang="en-GB" b="0" i="0" dirty="0">
                <a:effectLst/>
                <a:latin typeface="__fkGroteskNeue_598ab8"/>
              </a:rPr>
            </a:br>
            <a:r>
              <a:rPr lang="en-GB" b="0" i="0" dirty="0">
                <a:effectLst/>
                <a:latin typeface="__fkGroteskNeue_598ab8"/>
              </a:rPr>
              <a:t>Regular surveys show high levels of employee satisfaction and engagement.</a:t>
            </a:r>
          </a:p>
          <a:p>
            <a:pPr algn="l">
              <a:buFont typeface="+mj-lt"/>
              <a:buAutoNum type="arabicPeriod"/>
            </a:pPr>
            <a:r>
              <a:rPr lang="en-GB" b="0" i="0" dirty="0">
                <a:effectLst/>
                <a:latin typeface="__fkGroteskNeue_598ab8"/>
              </a:rPr>
              <a:t>Unsolicited applications:</a:t>
            </a:r>
            <a:br>
              <a:rPr lang="en-GB" b="0" i="0" dirty="0">
                <a:effectLst/>
                <a:latin typeface="__fkGroteskNeue_598ab8"/>
              </a:rPr>
            </a:br>
            <a:r>
              <a:rPr lang="en-GB" b="0" i="0" dirty="0">
                <a:effectLst/>
                <a:latin typeface="__fkGroteskNeue_598ab8"/>
              </a:rPr>
              <a:t>You receive applications even when not actively recruiting.</a:t>
            </a:r>
          </a:p>
          <a:p>
            <a:pPr algn="l">
              <a:buFont typeface="+mj-lt"/>
              <a:buAutoNum type="arabicPeriod"/>
            </a:pPr>
            <a:r>
              <a:rPr lang="en-GB" b="0" i="0" dirty="0">
                <a:effectLst/>
                <a:latin typeface="__fkGroteskNeue_598ab8"/>
              </a:rPr>
              <a:t>Low absenteeism:</a:t>
            </a:r>
            <a:br>
              <a:rPr lang="en-GB" b="0" i="0" dirty="0">
                <a:effectLst/>
                <a:latin typeface="__fkGroteskNeue_598ab8"/>
              </a:rPr>
            </a:br>
            <a:r>
              <a:rPr lang="en-GB" b="0" i="0" dirty="0">
                <a:effectLst/>
                <a:latin typeface="__fkGroteskNeue_598ab8"/>
              </a:rPr>
              <a:t>Employees consistently show up for work and take minimal unplanned time off.</a:t>
            </a:r>
          </a:p>
          <a:p>
            <a:pPr algn="l">
              <a:buFont typeface="+mj-lt"/>
              <a:buAutoNum type="arabicPeriod"/>
            </a:pPr>
            <a:r>
              <a:rPr lang="en-GB" b="0" i="0" dirty="0">
                <a:effectLst/>
                <a:latin typeface="__fkGroteskNeue_598ab8"/>
              </a:rPr>
              <a:t>Strong employer brand:</a:t>
            </a:r>
            <a:br>
              <a:rPr lang="en-GB" b="0" i="0" dirty="0">
                <a:effectLst/>
                <a:latin typeface="__fkGroteskNeue_598ab8"/>
              </a:rPr>
            </a:br>
            <a:r>
              <a:rPr lang="en-GB" b="0" i="0" dirty="0">
                <a:effectLst/>
                <a:latin typeface="__fkGroteskNeue_598ab8"/>
              </a:rPr>
              <a:t>Your company is well-known and respected in the job market.</a:t>
            </a:r>
          </a:p>
          <a:p>
            <a:pPr algn="l">
              <a:buFont typeface="+mj-lt"/>
              <a:buAutoNum type="arabicPeriod"/>
            </a:pPr>
            <a:r>
              <a:rPr lang="en-GB" b="0" i="0" dirty="0">
                <a:effectLst/>
                <a:latin typeface="__fkGroteskNeue_598ab8"/>
              </a:rPr>
              <a:t>Diverse candidate pool:</a:t>
            </a:r>
            <a:br>
              <a:rPr lang="en-GB" b="0" i="0" dirty="0">
                <a:effectLst/>
                <a:latin typeface="__fkGroteskNeue_598ab8"/>
              </a:rPr>
            </a:br>
            <a:r>
              <a:rPr lang="en-GB" b="0" i="0" dirty="0">
                <a:effectLst/>
                <a:latin typeface="__fkGroteskNeue_598ab8"/>
              </a:rPr>
              <a:t>You attract a wide range of qualified candidates from various backgrounds.</a:t>
            </a:r>
          </a:p>
          <a:p>
            <a:pPr algn="l">
              <a:buFont typeface="+mj-lt"/>
              <a:buAutoNum type="arabicPeriod"/>
            </a:pPr>
            <a:r>
              <a:rPr lang="en-GB" b="0" i="0" dirty="0">
                <a:effectLst/>
                <a:latin typeface="__fkGroteskNeue_598ab8"/>
              </a:rPr>
              <a:t>Employee advocacy:</a:t>
            </a:r>
            <a:br>
              <a:rPr lang="en-GB" b="0" i="0" dirty="0">
                <a:effectLst/>
                <a:latin typeface="__fkGroteskNeue_598ab8"/>
              </a:rPr>
            </a:br>
            <a:r>
              <a:rPr lang="en-GB" b="0" i="0" dirty="0">
                <a:effectLst/>
                <a:latin typeface="__fkGroteskNeue_598ab8"/>
              </a:rPr>
              <a:t>Staff members proudly represent the company at events or on social media.</a:t>
            </a:r>
          </a:p>
          <a:p>
            <a:pPr algn="l">
              <a:buFont typeface="+mj-lt"/>
              <a:buAutoNum type="arabicPeriod"/>
            </a:pPr>
            <a:r>
              <a:rPr lang="en-GB" b="0" i="0" dirty="0">
                <a:effectLst/>
                <a:latin typeface="__fkGroteskNeue_598ab8"/>
              </a:rPr>
              <a:t>Successful alumni:</a:t>
            </a:r>
            <a:br>
              <a:rPr lang="en-GB" b="0" i="0" dirty="0">
                <a:effectLst/>
                <a:latin typeface="__fkGroteskNeue_598ab8"/>
              </a:rPr>
            </a:br>
            <a:r>
              <a:rPr lang="en-GB" b="0" i="0" dirty="0">
                <a:effectLst/>
                <a:latin typeface="__fkGroteskNeue_598ab8"/>
              </a:rPr>
              <a:t>Former employees speak positively about their experience with your company.</a:t>
            </a:r>
          </a:p>
          <a:p>
            <a:pPr algn="l">
              <a:buFont typeface="+mj-lt"/>
              <a:buAutoNum type="arabicPeriod"/>
            </a:pPr>
            <a:r>
              <a:rPr lang="en-GB" b="0" i="0" dirty="0">
                <a:effectLst/>
                <a:latin typeface="__fkGroteskNeue_598ab8"/>
              </a:rPr>
              <a:t>Media recognition:</a:t>
            </a:r>
            <a:br>
              <a:rPr lang="en-GB" b="0" i="0" dirty="0">
                <a:effectLst/>
                <a:latin typeface="__fkGroteskNeue_598ab8"/>
              </a:rPr>
            </a:br>
            <a:r>
              <a:rPr lang="en-GB" b="0" i="0" dirty="0">
                <a:effectLst/>
                <a:latin typeface="__fkGroteskNeue_598ab8"/>
              </a:rPr>
              <a:t>Your company is featured in positive news stories about workplace culture.</a:t>
            </a:r>
          </a:p>
          <a:p>
            <a:pPr algn="l">
              <a:buFont typeface="+mj-lt"/>
              <a:buAutoNum type="arabicPeriod"/>
            </a:pPr>
            <a:r>
              <a:rPr lang="en-GB" b="0" i="0" dirty="0">
                <a:effectLst/>
                <a:latin typeface="__fkGroteskNeue_598ab8"/>
              </a:rPr>
              <a:t>Competitive benefits utilisation:</a:t>
            </a:r>
            <a:br>
              <a:rPr lang="en-GB" b="0" i="0" dirty="0">
                <a:effectLst/>
                <a:latin typeface="__fkGroteskNeue_598ab8"/>
              </a:rPr>
            </a:br>
            <a:r>
              <a:rPr lang="en-GB" b="0" i="0" dirty="0">
                <a:effectLst/>
                <a:latin typeface="__fkGroteskNeue_598ab8"/>
              </a:rPr>
              <a:t>Employees actively use and appreciate the benefits you offer.</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2564432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 panose="02000000000000000000" pitchFamily="2" charset="0"/>
              </a:rPr>
              <a:t>Such work values can be in the form of better policies pertaining to work-life balance, growth opportunities, teamwork among employees and salary structures.</a:t>
            </a:r>
          </a:p>
          <a:p>
            <a:endParaRPr lang="en-GB" b="0" i="0" dirty="0">
              <a:solidFill>
                <a:srgbClr val="555555"/>
              </a:solidFill>
              <a:effectLst/>
              <a:latin typeface="Roboto" panose="02000000000000000000" pitchFamily="2" charset="0"/>
            </a:endParaRPr>
          </a:p>
          <a:p>
            <a:r>
              <a:rPr lang="en-GB" b="0" i="0" dirty="0">
                <a:solidFill>
                  <a:srgbClr val="555555"/>
                </a:solidFill>
                <a:effectLst/>
                <a:latin typeface="Roboto" panose="02000000000000000000" pitchFamily="2" charset="0"/>
              </a:rPr>
              <a:t>Perceptions about the manner in which the company performs CSR also affects the employees’ decisions and behaviour. This indicates that applicants are more attracted towards a company whose CSR aligns with their own values and ethics.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145788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garamond-premier-pro"/>
              </a:rPr>
              <a:t>Embrace genuine flexibility</a:t>
            </a:r>
          </a:p>
          <a:p>
            <a:pPr algn="l" fontAlgn="base"/>
            <a:r>
              <a:rPr lang="en-GB" b="0" i="0" dirty="0">
                <a:solidFill>
                  <a:srgbClr val="000000"/>
                </a:solidFill>
                <a:effectLst/>
                <a:latin typeface="garamond-premier-pro"/>
              </a:rPr>
              <a:t>We all know the pandemic has radically shifted attitudes towards working from home, but to be an employer of choice, organisations need to offer flexibility beyond place. “The pandemic has shown us new ways to be agile and flexible in how we work,” says Claire McCartney, senior recruitment and inclusion adviser at the CIPD. “Employees now expect greater flexibility and autonomy, beyond the traditional nine-to-five or rigid shift patterns. Employers that offer greater flexibility will be hugely attractive to a diverse pool of candidates, and will retain talent as well.”</a:t>
            </a:r>
          </a:p>
          <a:p>
            <a:pPr algn="l" fontAlgn="base"/>
            <a:r>
              <a:rPr lang="en-GB" b="0" i="0" dirty="0">
                <a:solidFill>
                  <a:srgbClr val="000000"/>
                </a:solidFill>
                <a:effectLst/>
                <a:latin typeface="garamond-premier-pro"/>
              </a:rPr>
              <a:t>Malcolm Higgs, professor of human resource management and organisational behaviour at the University of Hull and emeritus professor at the University of Southampton, says flexibility is about “an increasing desire to have more control over your working life. We’re seeing organisations responding in terms of place, so where you’re working, but not as much how or when you’re working.”</a:t>
            </a:r>
          </a:p>
          <a:p>
            <a:pPr algn="l" fontAlgn="base"/>
            <a:r>
              <a:rPr lang="en-GB" b="0" i="0" dirty="0">
                <a:solidFill>
                  <a:srgbClr val="000000"/>
                </a:solidFill>
                <a:effectLst/>
                <a:latin typeface="garamond-premier-pro"/>
              </a:rPr>
              <a:t>“Priorities have shifted for many people so offering the flexibility and choice on working hours and patterns has become more important than ever,” agrees Claire Logan, HR director at Microsoft UK, which is ranked the second-best place to work in the UK by Glassdoor users.</a:t>
            </a:r>
          </a:p>
          <a:p>
            <a:pPr algn="l" fontAlgn="base"/>
            <a:r>
              <a:rPr lang="en-GB" b="0" i="0" dirty="0">
                <a:solidFill>
                  <a:srgbClr val="000000"/>
                </a:solidFill>
                <a:effectLst/>
                <a:latin typeface="garamond-premier-pro"/>
              </a:rPr>
              <a:t>While many organisations are implementing hybrid working strategies, embracing and enabling asynchronous working is as critical as ‘allowing’ people choice over their work location. This is vital, given that Johnston points out “work-life balance is more important than pay when it comes to workplace satisfaction” in 2021, and that burnout is becoming a more common discussion area among Glassdoor users.</a:t>
            </a:r>
          </a:p>
          <a:p>
            <a:pPr algn="l" fontAlgn="base"/>
            <a:r>
              <a:rPr lang="en-GB" b="1" i="0" dirty="0">
                <a:solidFill>
                  <a:srgbClr val="000000"/>
                </a:solidFill>
                <a:effectLst/>
                <a:latin typeface="garamond-premier-pro"/>
              </a:rPr>
              <a:t>Go big on purpose</a:t>
            </a:r>
          </a:p>
          <a:p>
            <a:pPr algn="l" fontAlgn="base"/>
            <a:r>
              <a:rPr lang="en-GB" b="0" i="0" dirty="0">
                <a:solidFill>
                  <a:srgbClr val="000000"/>
                </a:solidFill>
                <a:effectLst/>
                <a:latin typeface="garamond-premier-pro"/>
              </a:rPr>
              <a:t>“As a society, we spend so much of our time working – and thinking about work – that we want our work to have meaning. We’re seeing an even greater need for people to feel a sense of purpose in their careers,” says Logan. ‘Purpose’ is one of Microsoft’s ‘Five Ps of employee fulfilment’ (coined by CHRO Kathleen Hogan, the others are ‘pay’, ‘perks’, ‘people’ and ‘pride’).</a:t>
            </a:r>
          </a:p>
          <a:p>
            <a:pPr algn="l" fontAlgn="base"/>
            <a:r>
              <a:rPr lang="en-GB" b="0" i="0" dirty="0">
                <a:solidFill>
                  <a:srgbClr val="000000"/>
                </a:solidFill>
                <a:effectLst/>
                <a:latin typeface="garamond-premier-pro"/>
              </a:rPr>
              <a:t>The pandemic gave many of us the opportunity, impetus or both to reflect on what we want from work and life. “As we come out of the pandemic, people are increasingly being motivated to work for businesses that prioritise social responsibility, doing good and have a clear purpose instead of more traditional motivators,” confirms Winfield. “Instead of competing on salary, employers need to compete on what they can offer talent in the long run.” According to Hays’ data, 62 per cent of professionals would be willing to take a pay cut for a job with more purpose.</a:t>
            </a:r>
          </a:p>
          <a:p>
            <a:pPr algn="l" fontAlgn="base"/>
            <a:r>
              <a:rPr lang="en-GB" b="0" i="0" dirty="0">
                <a:solidFill>
                  <a:srgbClr val="000000"/>
                </a:solidFill>
                <a:effectLst/>
                <a:latin typeface="garamond-premier-pro"/>
              </a:rPr>
              <a:t>“Money is important, but it’s about having that compelling purpose and vision,” says Donnelly. “We need to help people understand the difference they can make.” For her organisation, that includes talking about how, as a mutual, Liberty IT reinvests all profits and thinking about how the insurance provided by its parent company is so important to people in their moment of need, “and the difference it can make when the technology experience is seamless and frictionless – that’s down to the work Liberty IT employees do”.</a:t>
            </a:r>
          </a:p>
          <a:p>
            <a:pPr algn="l" fontAlgn="base"/>
            <a:r>
              <a:rPr lang="en-GB" b="0" i="0" dirty="0">
                <a:solidFill>
                  <a:srgbClr val="000000"/>
                </a:solidFill>
                <a:effectLst/>
                <a:latin typeface="garamond-premier-pro"/>
              </a:rPr>
              <a:t>Higgs adds that while purpose means doing something meaningful and working for a cause you believe in, it’s also intrinsically linked to job quality. “As well as purpose beyond profit, one of the things that makes an employer of choice is purposeful work. A ‘good job’ is one with a degree of autonomy and decision-making ability.”</a:t>
            </a:r>
          </a:p>
          <a:p>
            <a:pPr algn="l" fontAlgn="base"/>
            <a:r>
              <a:rPr lang="en-GB" b="1" i="0" dirty="0">
                <a:solidFill>
                  <a:srgbClr val="000000"/>
                </a:solidFill>
                <a:effectLst/>
                <a:latin typeface="garamond-premier-pro"/>
              </a:rPr>
              <a:t>Match reputation and reality</a:t>
            </a:r>
          </a:p>
          <a:p>
            <a:pPr algn="l" fontAlgn="base"/>
            <a:r>
              <a:rPr lang="en-GB" b="0" i="0" dirty="0">
                <a:solidFill>
                  <a:srgbClr val="000000"/>
                </a:solidFill>
                <a:effectLst/>
                <a:latin typeface="garamond-premier-pro"/>
              </a:rPr>
              <a:t>In a tough, candidate-driven market, employer brand can make all the difference. “It’s important that the investment in employer brand is not forgotten as the pressures to hire build,” cautions Hayes. “Leaders need to understand that employer branding activities don’t always easily provide an immediate return. A consistent approach to messaging, content and employee advocacy will help to build the external profile.” </a:t>
            </a:r>
          </a:p>
          <a:p>
            <a:pPr algn="l" fontAlgn="base"/>
            <a:r>
              <a:rPr lang="en-GB" b="0" i="0" dirty="0">
                <a:solidFill>
                  <a:srgbClr val="000000"/>
                </a:solidFill>
                <a:effectLst/>
                <a:latin typeface="garamond-premier-pro"/>
              </a:rPr>
              <a:t>However, there’s no point making that investment if it doesn’t match up to the experience of the organisation. As Hayes says: “It is so damaging if an organisation sells a culture that upon joining is entirely different to the reality.”</a:t>
            </a:r>
          </a:p>
          <a:p>
            <a:pPr algn="l" fontAlgn="base"/>
            <a:r>
              <a:rPr lang="en-GB" b="0" i="0" dirty="0">
                <a:solidFill>
                  <a:srgbClr val="000000"/>
                </a:solidFill>
                <a:effectLst/>
                <a:latin typeface="garamond-premier-pro"/>
              </a:rPr>
              <a:t>That’s part of the reason why Donnelly meets every new hire Liberty IT makes (and they’ve onboarded more than 200 people since the pandemic began) after 90 days. Her motto: “Recruit with reputation; retain with reality.” Is the firm living up to the “dream” it sold its fresh recruits? Luckily, the answer is usually yes. </a:t>
            </a:r>
          </a:p>
          <a:p>
            <a:pPr algn="l" fontAlgn="base"/>
            <a:r>
              <a:rPr lang="en-GB" b="0" i="0" dirty="0">
                <a:solidFill>
                  <a:srgbClr val="000000"/>
                </a:solidFill>
                <a:effectLst/>
                <a:latin typeface="garamond-premier-pro"/>
              </a:rPr>
              <a:t>Property management firm The </a:t>
            </a:r>
            <a:r>
              <a:rPr lang="en-GB" b="0" i="0" dirty="0" err="1">
                <a:solidFill>
                  <a:srgbClr val="000000"/>
                </a:solidFill>
                <a:effectLst/>
                <a:latin typeface="garamond-premier-pro"/>
              </a:rPr>
              <a:t>Sovini</a:t>
            </a:r>
            <a:r>
              <a:rPr lang="en-GB" b="0" i="0" dirty="0">
                <a:solidFill>
                  <a:srgbClr val="000000"/>
                </a:solidFill>
                <a:effectLst/>
                <a:latin typeface="garamond-premier-pro"/>
              </a:rPr>
              <a:t> Group was named the best large employer in the 2021 Great Places to Work list. Group people and learning director Kerry </a:t>
            </a:r>
            <a:r>
              <a:rPr lang="en-GB" b="0" i="0" dirty="0" err="1">
                <a:solidFill>
                  <a:srgbClr val="000000"/>
                </a:solidFill>
                <a:effectLst/>
                <a:latin typeface="garamond-premier-pro"/>
              </a:rPr>
              <a:t>Beirne</a:t>
            </a:r>
            <a:r>
              <a:rPr lang="en-GB" b="0" i="0" dirty="0">
                <a:solidFill>
                  <a:srgbClr val="000000"/>
                </a:solidFill>
                <a:effectLst/>
                <a:latin typeface="garamond-premier-pro"/>
              </a:rPr>
              <a:t> believes the close working relationship between her team and marketing and comms is part of that success. “We ensure that everything is aligned,” she says. “We have worked particularly hard on this over the last couple of years as we felt there was a slight disconnect with our employer brand and our culture. We wanted people to be able to feel our culture from the outside and know what we were all about before they even spoke to us.” </a:t>
            </a:r>
          </a:p>
          <a:p>
            <a:pPr algn="l" fontAlgn="base"/>
            <a:r>
              <a:rPr lang="en-GB" b="0" i="0" dirty="0">
                <a:solidFill>
                  <a:srgbClr val="000000"/>
                </a:solidFill>
                <a:effectLst/>
                <a:latin typeface="garamond-premier-pro"/>
              </a:rPr>
              <a:t>Microsoft has focused on employee stories, helping to show prospective talent what it’s really like to work there. “Simply posting a job description won’t attract our target talent, instead we need to activate our whole employee base to be talent magnets,” says Logan.</a:t>
            </a:r>
          </a:p>
          <a:p>
            <a:pPr algn="l" fontAlgn="base"/>
            <a:r>
              <a:rPr lang="en-GB" b="0" i="0" dirty="0">
                <a:solidFill>
                  <a:srgbClr val="000000"/>
                </a:solidFill>
                <a:effectLst/>
                <a:latin typeface="garamond-premier-pro"/>
              </a:rPr>
              <a:t>Higgs adds that while employer brand remains important, people professionals need to think bigger. “It’s more about what makes a good reputation, which is wider than caring for employees. It’s less about employer brand than the broader reputation of the organisation.” This could include your green credentials (not greenwashing) or your executive compensation programme. </a:t>
            </a:r>
          </a:p>
          <a:p>
            <a:pPr algn="l" fontAlgn="base"/>
            <a:r>
              <a:rPr lang="en-GB" b="1" i="0" dirty="0">
                <a:solidFill>
                  <a:srgbClr val="000000"/>
                </a:solidFill>
                <a:effectLst/>
                <a:latin typeface="garamond-premier-pro"/>
              </a:rPr>
              <a:t>Offer room to grow</a:t>
            </a:r>
          </a:p>
          <a:p>
            <a:pPr algn="l" fontAlgn="base"/>
            <a:r>
              <a:rPr lang="en-GB" b="0" i="0" dirty="0">
                <a:solidFill>
                  <a:srgbClr val="000000"/>
                </a:solidFill>
                <a:effectLst/>
                <a:latin typeface="garamond-premier-pro"/>
              </a:rPr>
              <a:t>According to data from Right Management, 60 per cent of employees say they would be more loyal if their developmental needs were being fulfilled by their employer. Matt Phelan, co-founder and co-CEO of the Happiness Index, has noticed a similar trend with his customers’ data. “People have reflected during the pandemic and now want to focus on their personal growth,” he says. “We are seeing a demand from employees for L&amp;D opportunities linked to career progression. If organisations can’t show people they have specific opportunities to grow, then expect them to look elsewhere.”</a:t>
            </a:r>
          </a:p>
          <a:p>
            <a:pPr algn="l" fontAlgn="base"/>
            <a:r>
              <a:rPr lang="en-GB" b="0" i="0" dirty="0">
                <a:solidFill>
                  <a:srgbClr val="000000"/>
                </a:solidFill>
                <a:effectLst/>
                <a:latin typeface="garamond-premier-pro"/>
              </a:rPr>
              <a:t>This demand for L&amp;D chimes with Hayes’ experience. “Career pathways are one of the most in-demand things we are working on, aligned with development,” she says. “The focus on individualised strategies that help to get the best out of people means that the [people] function is moving faster than ever before and the demand is higher.”</a:t>
            </a:r>
          </a:p>
          <a:p>
            <a:pPr algn="l" fontAlgn="base"/>
            <a:r>
              <a:rPr lang="en-GB" b="0" i="0" dirty="0">
                <a:solidFill>
                  <a:srgbClr val="000000"/>
                </a:solidFill>
                <a:effectLst/>
                <a:latin typeface="garamond-premier-pro"/>
              </a:rPr>
              <a:t>At Liberty IT, which consistently ranks on the Great Places to Work list, development is a key plank of the EVP. This year, 27 per cent of the workforce have been promoted, thanks in part to the company’s innovative self-nomination promotion process. “When you think you’re ready for promotion, you find a sponsor and put together a portfolio,” explains Donnelly. Success rates run at about 95 per cent. </a:t>
            </a:r>
          </a:p>
          <a:p>
            <a:pPr algn="l" fontAlgn="base"/>
            <a:r>
              <a:rPr lang="en-GB" b="0" i="0" dirty="0">
                <a:solidFill>
                  <a:srgbClr val="000000"/>
                </a:solidFill>
                <a:effectLst/>
                <a:latin typeface="garamond-premier-pro"/>
              </a:rPr>
              <a:t>Microsoft has explicitly stated a desire to move from a “‘know it all’ culture to a ‘learn it all’ culture”, says Logan. This is a culture “where continued learning and a growth mindset is promoted, and employees can try new things in an inclusive space”.</a:t>
            </a:r>
          </a:p>
          <a:p>
            <a:pPr algn="l" fontAlgn="base"/>
            <a:r>
              <a:rPr lang="en-GB" b="1" i="0" dirty="0">
                <a:solidFill>
                  <a:srgbClr val="000000"/>
                </a:solidFill>
                <a:effectLst/>
                <a:latin typeface="garamond-premier-pro"/>
              </a:rPr>
              <a:t>Don’t forget the social side of work</a:t>
            </a:r>
          </a:p>
          <a:p>
            <a:pPr algn="l" fontAlgn="base"/>
            <a:r>
              <a:rPr lang="en-GB" b="0" i="0" dirty="0">
                <a:solidFill>
                  <a:srgbClr val="000000"/>
                </a:solidFill>
                <a:effectLst/>
                <a:latin typeface="garamond-premier-pro"/>
              </a:rPr>
              <a:t>With various lockdowns forcibly removing in-person interaction and many staff working at home for the best part of two years, the value of relationships at work has perhaps never been higher. </a:t>
            </a:r>
          </a:p>
          <a:p>
            <a:pPr algn="l" fontAlgn="base"/>
            <a:r>
              <a:rPr lang="en-GB" b="0" i="0" dirty="0">
                <a:solidFill>
                  <a:srgbClr val="000000"/>
                </a:solidFill>
                <a:effectLst/>
                <a:latin typeface="garamond-premier-pro"/>
              </a:rPr>
              <a:t>‘People’ is one of Microsoft’s Five Ps, focusing on the importance of colleagues and defined as: “The people with whom you work, the teams that achieve great innovation, the colleagues who become close friends combined with a culture that encourages you to grow and be your authentic self provides a lot of joy and inspiration every day.” In a hybrid world, being more deliberate about every interaction has become critical, says Logan: “Where relationships perhaps grew in a more organic way before, now people need to consciously think about building space and opportunity to nurture those relationships.”</a:t>
            </a:r>
          </a:p>
          <a:p>
            <a:pPr algn="l" fontAlgn="base"/>
            <a:r>
              <a:rPr lang="en-GB" b="0" i="0" dirty="0">
                <a:solidFill>
                  <a:srgbClr val="000000"/>
                </a:solidFill>
                <a:effectLst/>
                <a:latin typeface="garamond-premier-pro"/>
              </a:rPr>
              <a:t>Social interaction, whether in person or virtual, is part of wellbeing. The </a:t>
            </a:r>
            <a:r>
              <a:rPr lang="en-GB" b="0" i="0" dirty="0" err="1">
                <a:solidFill>
                  <a:srgbClr val="000000"/>
                </a:solidFill>
                <a:effectLst/>
                <a:latin typeface="garamond-premier-pro"/>
              </a:rPr>
              <a:t>Sovini</a:t>
            </a:r>
            <a:r>
              <a:rPr lang="en-GB" b="0" i="0" dirty="0">
                <a:solidFill>
                  <a:srgbClr val="000000"/>
                </a:solidFill>
                <a:effectLst/>
                <a:latin typeface="garamond-premier-pro"/>
              </a:rPr>
              <a:t> Group offers plenty of opportunities for colleagues to have fun together, including The </a:t>
            </a:r>
            <a:r>
              <a:rPr lang="en-GB" b="0" i="0" dirty="0" err="1">
                <a:solidFill>
                  <a:srgbClr val="000000"/>
                </a:solidFill>
                <a:effectLst/>
                <a:latin typeface="garamond-premier-pro"/>
              </a:rPr>
              <a:t>Sovini</a:t>
            </a:r>
            <a:r>
              <a:rPr lang="en-GB" b="0" i="0" dirty="0">
                <a:solidFill>
                  <a:srgbClr val="000000"/>
                </a:solidFill>
                <a:effectLst/>
                <a:latin typeface="garamond-premier-pro"/>
              </a:rPr>
              <a:t> Games, now in its sixth year, which involves a series of games and challenges, and a </a:t>
            </a:r>
            <a:r>
              <a:rPr lang="en-GB" b="0" i="0" dirty="0" err="1">
                <a:solidFill>
                  <a:srgbClr val="000000"/>
                </a:solidFill>
                <a:effectLst/>
                <a:latin typeface="garamond-premier-pro"/>
              </a:rPr>
              <a:t>Sovini</a:t>
            </a:r>
            <a:r>
              <a:rPr lang="en-GB" b="0" i="0" dirty="0">
                <a:solidFill>
                  <a:srgbClr val="000000"/>
                </a:solidFill>
                <a:effectLst/>
                <a:latin typeface="garamond-premier-pro"/>
              </a:rPr>
              <a:t> Safari Quiz, with teams being quizzed on their animal knowledge while being driven around Knowsley Safari Park. “We recognise the importance of making the workplace fun,” says </a:t>
            </a:r>
            <a:r>
              <a:rPr lang="en-GB" b="0" i="0" dirty="0" err="1">
                <a:solidFill>
                  <a:srgbClr val="000000"/>
                </a:solidFill>
                <a:effectLst/>
                <a:latin typeface="garamond-premier-pro"/>
              </a:rPr>
              <a:t>Beirne</a:t>
            </a:r>
            <a:r>
              <a:rPr lang="en-GB" b="0" i="0" dirty="0">
                <a:solidFill>
                  <a:srgbClr val="000000"/>
                </a:solidFill>
                <a:effectLst/>
                <a:latin typeface="garamond-premier-pro"/>
              </a:rPr>
              <a:t>, adding that doing events virtually has enabled the company to involve colleagues’ families.</a:t>
            </a:r>
          </a:p>
          <a:p>
            <a:pPr algn="l" fontAlgn="base"/>
            <a:r>
              <a:rPr lang="en-GB" b="1" i="0" dirty="0">
                <a:solidFill>
                  <a:srgbClr val="000000"/>
                </a:solidFill>
                <a:effectLst/>
                <a:latin typeface="garamond-premier-pro"/>
              </a:rPr>
              <a:t>Tune in to employee voice</a:t>
            </a:r>
          </a:p>
          <a:p>
            <a:pPr algn="l" fontAlgn="base"/>
            <a:r>
              <a:rPr lang="en-GB" b="0" i="0" dirty="0">
                <a:solidFill>
                  <a:srgbClr val="000000"/>
                </a:solidFill>
                <a:effectLst/>
                <a:latin typeface="garamond-premier-pro"/>
              </a:rPr>
              <a:t>Most organisations amped up their communications during the pandemic, with a focus on authentic and two-way messaging. To be an employer of choice means not letting that slip as things return to some semblance of normality. “In the post-pandemic world, employers of choice will give their employees a voice, listening to what they say instead of shutting down conversations,” believes Nic Marks, founder of feedback tool </a:t>
            </a:r>
            <a:r>
              <a:rPr lang="en-GB" b="0" i="0" dirty="0" err="1">
                <a:solidFill>
                  <a:srgbClr val="000000"/>
                </a:solidFill>
                <a:effectLst/>
                <a:latin typeface="garamond-premier-pro"/>
              </a:rPr>
              <a:t>FridayPulse</a:t>
            </a:r>
            <a:r>
              <a:rPr lang="en-GB" b="0" i="0" dirty="0">
                <a:solidFill>
                  <a:srgbClr val="000000"/>
                </a:solidFill>
                <a:effectLst/>
                <a:latin typeface="garamond-premier-pro"/>
              </a:rPr>
              <a:t>, adding that the best employers will be those organisations that feel “vibrant and happy”. </a:t>
            </a:r>
          </a:p>
          <a:p>
            <a:pPr algn="l" fontAlgn="base"/>
            <a:r>
              <a:rPr lang="en-GB" b="0" i="0" dirty="0">
                <a:solidFill>
                  <a:srgbClr val="000000"/>
                </a:solidFill>
                <a:effectLst/>
                <a:latin typeface="garamond-premier-pro"/>
              </a:rPr>
              <a:t>“Since the pandemic, communication has become more important than ever,” agrees </a:t>
            </a:r>
            <a:r>
              <a:rPr lang="en-GB" b="0" i="0" dirty="0" err="1">
                <a:solidFill>
                  <a:srgbClr val="000000"/>
                </a:solidFill>
                <a:effectLst/>
                <a:latin typeface="garamond-premier-pro"/>
              </a:rPr>
              <a:t>Beirne</a:t>
            </a:r>
            <a:r>
              <a:rPr lang="en-GB" b="0" i="0" dirty="0">
                <a:solidFill>
                  <a:srgbClr val="000000"/>
                </a:solidFill>
                <a:effectLst/>
                <a:latin typeface="garamond-premier-pro"/>
              </a:rPr>
              <a:t>. At The </a:t>
            </a:r>
            <a:r>
              <a:rPr lang="en-GB" b="0" i="0" dirty="0" err="1">
                <a:solidFill>
                  <a:srgbClr val="000000"/>
                </a:solidFill>
                <a:effectLst/>
                <a:latin typeface="garamond-premier-pro"/>
              </a:rPr>
              <a:t>Sovini</a:t>
            </a:r>
            <a:r>
              <a:rPr lang="en-GB" b="0" i="0" dirty="0">
                <a:solidFill>
                  <a:srgbClr val="000000"/>
                </a:solidFill>
                <a:effectLst/>
                <a:latin typeface="garamond-premier-pro"/>
              </a:rPr>
              <a:t> Group, the employee app (</a:t>
            </a:r>
            <a:r>
              <a:rPr lang="en-GB" b="0" i="0" dirty="0" err="1">
                <a:solidFill>
                  <a:srgbClr val="000000"/>
                </a:solidFill>
                <a:effectLst/>
                <a:latin typeface="garamond-premier-pro"/>
              </a:rPr>
              <a:t>OurSpace</a:t>
            </a:r>
            <a:r>
              <a:rPr lang="en-GB" b="0" i="0" dirty="0">
                <a:solidFill>
                  <a:srgbClr val="000000"/>
                </a:solidFill>
                <a:effectLst/>
                <a:latin typeface="garamond-premier-pro"/>
              </a:rPr>
              <a:t>) has been particularly valuable, with engagement rates increasing by more than 50 per cent during the pandemic. “Engagement levels are monitored weekly, and directors are sent a report so they can see how employees are engaging in their area of the business. This allows us to review content and start the conversation if levels of engagement are lower.”</a:t>
            </a:r>
          </a:p>
          <a:p>
            <a:pPr algn="l" fontAlgn="base"/>
            <a:r>
              <a:rPr lang="en-GB" b="0" i="0" dirty="0">
                <a:solidFill>
                  <a:srgbClr val="000000"/>
                </a:solidFill>
                <a:effectLst/>
                <a:latin typeface="garamond-premier-pro"/>
              </a:rPr>
              <a:t>Marks adds that careful listening means tuning into the emotions of your people, rather than “brushing off emotions as unprofessional”. “The best employers embrace the fact that emotions are data and offer key insight into the wellbeing of their people,” he says. Logan concludes that authenticity has come to the fore over the past 18 months: “It’s HR’s role to understand the humanness of employees and make sure we are meeting them where they are.”</a:t>
            </a:r>
          </a:p>
          <a:p>
            <a:br>
              <a:rPr lang="en-GB" dirty="0"/>
            </a:b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dirty="0">
                <a:solidFill>
                  <a:srgbClr val="0F1941"/>
                </a:solidFill>
                <a:effectLst/>
                <a:latin typeface="Graphik"/>
              </a:rPr>
              <a:t>According to the 2024 </a:t>
            </a:r>
            <a:r>
              <a:rPr lang="en-GB" b="0" i="0" dirty="0">
                <a:effectLst/>
                <a:latin typeface="Graphik"/>
                <a:hlinkClick r:id="rId3"/>
              </a:rPr>
              <a:t>Randstad Employer Brand Research Report (REBR)</a:t>
            </a:r>
            <a:r>
              <a:rPr lang="en-GB" b="0" i="0" dirty="0">
                <a:solidFill>
                  <a:srgbClr val="0F1941"/>
                </a:solidFill>
                <a:effectLst/>
                <a:latin typeface="Graphik"/>
              </a:rPr>
              <a:t>, equity (offering employees equal opportunities regardless of age, gender, ethnicity etc) is the most important factor when choosing a new role for half of UK workers. </a:t>
            </a:r>
          </a:p>
          <a:p>
            <a:pPr algn="l" rtl="0" fontAlgn="base"/>
            <a:endParaRPr lang="en-GB" b="0" i="0" dirty="0">
              <a:solidFill>
                <a:srgbClr val="0F1941"/>
              </a:solidFill>
              <a:effectLst/>
              <a:latin typeface="Graphik"/>
            </a:endParaRPr>
          </a:p>
          <a:p>
            <a:pPr algn="l" rtl="0" fontAlgn="base"/>
            <a:r>
              <a:rPr lang="en-GB" b="0" i="0" dirty="0">
                <a:solidFill>
                  <a:srgbClr val="2175D9"/>
                </a:solidFill>
                <a:effectLst/>
                <a:latin typeface="Graphik"/>
              </a:rPr>
              <a:t>Strategies to build an inclusive employer brand.</a:t>
            </a:r>
          </a:p>
          <a:p>
            <a:pPr algn="l" rtl="0" fontAlgn="base"/>
            <a:r>
              <a:rPr lang="en-GB" b="0" i="0" dirty="0">
                <a:solidFill>
                  <a:srgbClr val="0F1941"/>
                </a:solidFill>
                <a:effectLst/>
                <a:latin typeface="Graphik"/>
              </a:rPr>
              <a:t>Building an inclusive employer brand means</a:t>
            </a:r>
            <a:r>
              <a:rPr lang="en-GB" b="0" i="0" dirty="0">
                <a:solidFill>
                  <a:srgbClr val="0F1941"/>
                </a:solidFill>
                <a:effectLst/>
                <a:latin typeface="Graphik"/>
                <a:hlinkClick r:id="rId4"/>
              </a:rPr>
              <a:t> taking an intentional approach toward equality and diversity.</a:t>
            </a:r>
            <a:r>
              <a:rPr lang="en-GB" b="0" i="0" dirty="0">
                <a:solidFill>
                  <a:srgbClr val="0F1941"/>
                </a:solidFill>
                <a:effectLst/>
                <a:latin typeface="Graphik"/>
              </a:rPr>
              <a:t> Try the following strategies to enhance D&amp;I initiatives among your team and customers:</a:t>
            </a:r>
          </a:p>
          <a:p>
            <a:pPr algn="l" fontAlgn="base"/>
            <a:r>
              <a:rPr lang="en-GB" b="0" i="0" dirty="0">
                <a:solidFill>
                  <a:srgbClr val="2175D9"/>
                </a:solidFill>
                <a:effectLst/>
                <a:latin typeface="Graphik"/>
              </a:rPr>
              <a:t>Diverse by default</a:t>
            </a:r>
          </a:p>
          <a:p>
            <a:pPr algn="l" fontAlgn="base"/>
            <a:r>
              <a:rPr lang="en-GB" b="0" i="0" dirty="0">
                <a:solidFill>
                  <a:srgbClr val="0F1941"/>
                </a:solidFill>
                <a:effectLst/>
                <a:latin typeface="Graphik"/>
              </a:rPr>
              <a:t>Write diversity-friendly practices into your workplace policies and encourage small acts of inclusivity to embed a culture of inclusion throughout your organisation. For example, encouraging employees to include their pronouns in their email signature will make LGBTQ+ employees feel supported, or allowing flexible working practices will encourage new parents to return to the workplace. In fact, work life balance is the most important workplace driver according to our </a:t>
            </a:r>
            <a:r>
              <a:rPr lang="en-GB" b="0" i="0" dirty="0">
                <a:solidFill>
                  <a:srgbClr val="0F1941"/>
                </a:solidFill>
                <a:effectLst/>
                <a:latin typeface="Graphik"/>
                <a:hlinkClick r:id="rId5"/>
              </a:rPr>
              <a:t>UK employer brand research report</a:t>
            </a:r>
            <a:r>
              <a:rPr lang="en-GB" b="0" i="0" dirty="0">
                <a:solidFill>
                  <a:srgbClr val="0F1941"/>
                </a:solidFill>
                <a:effectLst/>
                <a:latin typeface="Graphik"/>
              </a:rPr>
              <a:t>. As a result, you might consider encouraging flexible working practices for all employees.</a:t>
            </a:r>
          </a:p>
          <a:p>
            <a:pPr algn="l" fontAlgn="base"/>
            <a:r>
              <a:rPr lang="en-GB" b="0" i="0" dirty="0">
                <a:solidFill>
                  <a:srgbClr val="2175D9"/>
                </a:solidFill>
                <a:effectLst/>
                <a:latin typeface="Graphik"/>
              </a:rPr>
              <a:t>Celebrating the diversity currently in your team</a:t>
            </a:r>
          </a:p>
          <a:p>
            <a:pPr algn="l" fontAlgn="base"/>
            <a:r>
              <a:rPr lang="en-GB" b="0" i="0" dirty="0">
                <a:solidFill>
                  <a:srgbClr val="0F1941"/>
                </a:solidFill>
                <a:effectLst/>
                <a:latin typeface="Graphik"/>
              </a:rPr>
              <a:t>Celebrate holidays and days of recognition for minority groups. For example, encourage employees to learn about the history of different cultures and celebrations during the particular time of year that they fall. </a:t>
            </a:r>
          </a:p>
          <a:p>
            <a:pPr algn="l" fontAlgn="base"/>
            <a:r>
              <a:rPr lang="en-GB" b="0" i="0" dirty="0">
                <a:solidFill>
                  <a:srgbClr val="2175D9"/>
                </a:solidFill>
                <a:effectLst/>
                <a:latin typeface="Graphik"/>
              </a:rPr>
              <a:t>Championing fair recruitment practices</a:t>
            </a:r>
          </a:p>
          <a:p>
            <a:pPr algn="l" fontAlgn="base"/>
            <a:r>
              <a:rPr lang="en-GB" b="0" i="0" dirty="0">
                <a:solidFill>
                  <a:srgbClr val="0F1941"/>
                </a:solidFill>
                <a:effectLst/>
                <a:latin typeface="Graphik"/>
              </a:rPr>
              <a:t>Encourage hiring managers to use diverse interviewing panels, to score candidates objectively, and to be aware of disabilities and the needs of protected groups during the interview process. </a:t>
            </a:r>
          </a:p>
          <a:p>
            <a:pPr algn="l" fontAlgn="base"/>
            <a:r>
              <a:rPr lang="en-GB" b="0" i="0" dirty="0">
                <a:solidFill>
                  <a:srgbClr val="2175D9"/>
                </a:solidFill>
                <a:effectLst/>
                <a:latin typeface="Graphik"/>
              </a:rPr>
              <a:t>Hold the business accountable</a:t>
            </a:r>
          </a:p>
          <a:p>
            <a:pPr algn="l" fontAlgn="base"/>
            <a:r>
              <a:rPr lang="en-GB" b="0" i="0" dirty="0">
                <a:solidFill>
                  <a:srgbClr val="0F1941"/>
                </a:solidFill>
                <a:effectLst/>
                <a:latin typeface="Graphik"/>
              </a:rPr>
              <a:t>It isn’t possible to get it right all the time. If you make a mistake from a diversity perspective— own up to it. Apologise sincerely, and move forward. For example, in 2015, Airbnb was accused of racially profiling their customers. They proactively approached the matter, sent a personalised apology from their CEO at the time, and moved forward with a strong resolve to do better. </a:t>
            </a:r>
            <a:r>
              <a:rPr lang="en-GB" b="0" i="0" dirty="0">
                <a:solidFill>
                  <a:srgbClr val="0F1941"/>
                </a:solidFill>
                <a:effectLst/>
                <a:latin typeface="Graphik"/>
                <a:hlinkClick r:id="rId6"/>
              </a:rPr>
              <a:t>Our research</a:t>
            </a:r>
            <a:r>
              <a:rPr lang="en-GB" b="0" i="0" dirty="0">
                <a:solidFill>
                  <a:srgbClr val="0F1941"/>
                </a:solidFill>
                <a:effectLst/>
                <a:latin typeface="Graphik"/>
              </a:rPr>
              <a:t> has taught us that 37% wouldn’t accept a job if they didn’t agree with the viewpoints of the leadership team.</a:t>
            </a:r>
          </a:p>
          <a:p>
            <a:pPr algn="l" rtl="0" fontAlgn="base"/>
            <a:r>
              <a:rPr lang="en-GB" b="0" i="0" dirty="0">
                <a:solidFill>
                  <a:srgbClr val="0F1941"/>
                </a:solidFill>
                <a:effectLst/>
                <a:latin typeface="Graphik"/>
              </a:rPr>
              <a:t>Remember, while it’s important to be proud of your efforts in diversity, all communication needs to come from a place of sincerity. Otherwise, it may come across as tokenistic or inauthentic, which will have the opposite effect to that desired.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3477710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 case study to each group and ask them to pull out key themes to report back to </a:t>
            </a:r>
            <a:r>
              <a:rPr lang="en-GB"/>
              <a:t>the group. </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31809682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1984220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Research by Kanwal and Van Hoy (2024) examines how employees perceive and react to their organisation's employer brand, focusing on both content attributes and process characteristics. Here's a summary of the key points:</a:t>
            </a:r>
          </a:p>
          <a:p>
            <a:pPr algn="l"/>
            <a:r>
              <a:rPr lang="en-GB" b="0" i="0" dirty="0">
                <a:effectLst/>
                <a:latin typeface="var(--font-fk-grotesk)"/>
              </a:rPr>
              <a:t>Research Gap and Purpose</a:t>
            </a:r>
          </a:p>
          <a:p>
            <a:pPr algn="l">
              <a:buFont typeface="Arial" panose="020B0604020202020204" pitchFamily="34" charset="0"/>
              <a:buChar char="•"/>
            </a:pPr>
            <a:r>
              <a:rPr lang="en-GB" b="0" i="0" dirty="0">
                <a:effectLst/>
                <a:latin typeface="__fkGroteskNeue_598ab8"/>
              </a:rPr>
              <a:t>Limited research exists on employee perceptions of employer branding, especially regarding process attributes.</a:t>
            </a:r>
          </a:p>
          <a:p>
            <a:pPr algn="l">
              <a:buFont typeface="Arial" panose="020B0604020202020204" pitchFamily="34" charset="0"/>
              <a:buChar char="•"/>
            </a:pPr>
            <a:r>
              <a:rPr lang="en-GB" b="0" i="0" dirty="0">
                <a:effectLst/>
                <a:latin typeface="__fkGroteskNeue_598ab8"/>
              </a:rPr>
              <a:t>The study aimed to understand employee reactions to employer branding by examining both content and process characteristics.</a:t>
            </a:r>
          </a:p>
          <a:p>
            <a:pPr algn="l"/>
            <a:r>
              <a:rPr lang="en-GB" b="0" i="0" dirty="0">
                <a:effectLst/>
                <a:latin typeface="var(--font-fk-grotesk)"/>
              </a:rPr>
              <a:t>Theoretical Framework</a:t>
            </a:r>
          </a:p>
          <a:p>
            <a:pPr algn="l">
              <a:buFont typeface="Arial" panose="020B0604020202020204" pitchFamily="34" charset="0"/>
              <a:buChar char="•"/>
            </a:pPr>
            <a:r>
              <a:rPr lang="en-GB" b="0" i="0" dirty="0">
                <a:effectLst/>
                <a:latin typeface="__fkGroteskNeue_598ab8"/>
              </a:rPr>
              <a:t>Utilised HRM system strength theory and employer branding literature.</a:t>
            </a:r>
          </a:p>
          <a:p>
            <a:pPr algn="l">
              <a:buFont typeface="Arial" panose="020B0604020202020204" pitchFamily="34" charset="0"/>
              <a:buChar char="•"/>
            </a:pPr>
            <a:r>
              <a:rPr lang="en-GB" b="0" i="0" dirty="0">
                <a:effectLst/>
                <a:latin typeface="__fkGroteskNeue_598ab8"/>
              </a:rPr>
              <a:t>Investigated three process characteristics: employer brand distinctiveness, consistency, and consensus.</a:t>
            </a:r>
          </a:p>
          <a:p>
            <a:pPr algn="l">
              <a:buFont typeface="Arial" panose="020B0604020202020204" pitchFamily="34" charset="0"/>
              <a:buChar char="•"/>
            </a:pPr>
            <a:r>
              <a:rPr lang="en-GB" b="0" i="0" dirty="0">
                <a:effectLst/>
                <a:latin typeface="__fkGroteskNeue_598ab8"/>
              </a:rPr>
              <a:t>Compares these with instrumental and symbolic content attributes.</a:t>
            </a:r>
          </a:p>
          <a:p>
            <a:pPr algn="l"/>
            <a:r>
              <a:rPr lang="en-GB" b="0" i="0" dirty="0">
                <a:effectLst/>
                <a:latin typeface="var(--font-fk-grotesk)"/>
              </a:rPr>
              <a:t>Methodology</a:t>
            </a:r>
          </a:p>
          <a:p>
            <a:pPr algn="l">
              <a:buFont typeface="Arial" panose="020B0604020202020204" pitchFamily="34" charset="0"/>
              <a:buChar char="•"/>
            </a:pPr>
            <a:r>
              <a:rPr lang="en-GB" b="0" i="0" dirty="0">
                <a:effectLst/>
                <a:latin typeface="__fkGroteskNeue_598ab8"/>
              </a:rPr>
              <a:t>Data collected at two time points through Prolific Academic.</a:t>
            </a:r>
          </a:p>
          <a:p>
            <a:pPr algn="l">
              <a:buFont typeface="Arial" panose="020B0604020202020204" pitchFamily="34" charset="0"/>
              <a:buChar char="•"/>
            </a:pPr>
            <a:r>
              <a:rPr lang="en-GB" b="0" i="0" dirty="0">
                <a:effectLst/>
                <a:latin typeface="__fkGroteskNeue_598ab8"/>
              </a:rPr>
              <a:t>Sample of 254 employees from the UK and US.</a:t>
            </a:r>
          </a:p>
          <a:p>
            <a:pPr algn="l"/>
            <a:r>
              <a:rPr lang="en-GB" b="0" i="0" dirty="0">
                <a:effectLst/>
                <a:latin typeface="var(--font-fk-grotesk)"/>
              </a:rPr>
              <a:t>Key Findings</a:t>
            </a:r>
          </a:p>
          <a:p>
            <a:pPr algn="l">
              <a:buFont typeface="+mj-lt"/>
              <a:buAutoNum type="arabicPeriod"/>
            </a:pPr>
            <a:r>
              <a:rPr lang="en-GB" b="0" i="0" dirty="0">
                <a:effectLst/>
                <a:latin typeface="__fkGroteskNeue_598ab8"/>
              </a:rPr>
              <a:t>Process attributes significantly enhance employees' organizational identification.</a:t>
            </a:r>
          </a:p>
          <a:p>
            <a:pPr algn="l">
              <a:buFont typeface="+mj-lt"/>
              <a:buAutoNum type="arabicPeriod"/>
            </a:pPr>
            <a:r>
              <a:rPr lang="en-GB" b="0" i="0" dirty="0">
                <a:effectLst/>
                <a:latin typeface="__fkGroteskNeue_598ab8"/>
              </a:rPr>
              <a:t>Brand distinctiveness and consistency are particularly effective </a:t>
            </a:r>
            <a:r>
              <a:rPr lang="en-GB" b="0" i="0" dirty="0" err="1">
                <a:effectLst/>
                <a:latin typeface="__fkGroteskNeue_598ab8"/>
              </a:rPr>
              <a:t>in:Improving</a:t>
            </a:r>
            <a:r>
              <a:rPr lang="en-GB" b="0" i="0" dirty="0">
                <a:effectLst/>
                <a:latin typeface="__fkGroteskNeue_598ab8"/>
              </a:rPr>
              <a:t> employees' perceptions of employer attractiveness</a:t>
            </a:r>
          </a:p>
          <a:p>
            <a:pPr algn="l">
              <a:buFont typeface="+mj-lt"/>
              <a:buAutoNum type="arabicPeriod"/>
            </a:pPr>
            <a:r>
              <a:rPr lang="en-GB" b="0" i="0" dirty="0">
                <a:effectLst/>
                <a:latin typeface="__fkGroteskNeue_598ab8"/>
              </a:rPr>
              <a:t>Encouraging positive employee ambassadorship</a:t>
            </a:r>
          </a:p>
          <a:p>
            <a:pPr algn="l">
              <a:buFont typeface="+mj-lt"/>
              <a:buAutoNum type="arabicPeriod"/>
            </a:pPr>
            <a:r>
              <a:rPr lang="en-GB" b="0" i="0" dirty="0">
                <a:effectLst/>
                <a:latin typeface="__fkGroteskNeue_598ab8"/>
              </a:rPr>
              <a:t>Process attributes explain unique and significant variance in employee reactions beyond content attributes alone.</a:t>
            </a:r>
          </a:p>
          <a:p>
            <a:pPr algn="l"/>
            <a:r>
              <a:rPr lang="en-GB" b="0" i="0" dirty="0">
                <a:effectLst/>
                <a:latin typeface="var(--font-fk-grotesk)"/>
              </a:rPr>
              <a:t>Implications</a:t>
            </a:r>
          </a:p>
          <a:p>
            <a:r>
              <a:rPr lang="en-GB" b="0" i="0" dirty="0">
                <a:effectLst/>
                <a:latin typeface="__fkGroteskNeue_598ab8"/>
              </a:rPr>
              <a:t>The study highlights the importance of considering both content and process attributes in employer branding strategies. It suggests that organizations should focus on creating distinct, consistent, and consensual employer brands to enhance employee identification, attraction, and positive representation of the </a:t>
            </a:r>
            <a:r>
              <a:rPr lang="en-GB" b="0" i="0" dirty="0" err="1">
                <a:effectLst/>
                <a:latin typeface="__fkGroteskNeue_598ab8"/>
              </a:rPr>
              <a:t>company.This</a:t>
            </a:r>
            <a:r>
              <a:rPr lang="en-GB" b="0" i="0" dirty="0">
                <a:effectLst/>
                <a:latin typeface="__fkGroteskNeue_598ab8"/>
              </a:rPr>
              <a:t> research contributes to a more comprehensive understanding of employer branding by incorporating branding-related aspects (process attributes) alongside traditional content-based approaches.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18945551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The ‘employee value proposition’ describes what an organisation stands for, requires and offers as an employer. The </a:t>
            </a:r>
            <a:r>
              <a:rPr lang="en-GB" b="1" i="0" dirty="0">
                <a:solidFill>
                  <a:srgbClr val="202020"/>
                </a:solidFill>
                <a:effectLst/>
                <a:latin typeface="Museo"/>
                <a:hlinkClick r:id="rId3" tooltip="The psychological contract factsheet"/>
              </a:rPr>
              <a:t>psychological contract</a:t>
            </a:r>
            <a:r>
              <a:rPr lang="en-GB" b="0" i="0" dirty="0">
                <a:solidFill>
                  <a:srgbClr val="202020"/>
                </a:solidFill>
                <a:effectLst/>
                <a:latin typeface="Museo"/>
              </a:rPr>
              <a:t> between employers and workers addresses and sets the expectations, beliefs and obligations of the employment relationship.</a:t>
            </a:r>
          </a:p>
          <a:p>
            <a:pPr algn="l"/>
            <a:r>
              <a:rPr lang="en-GB" b="0" i="0" dirty="0">
                <a:solidFill>
                  <a:srgbClr val="202020"/>
                </a:solidFill>
                <a:effectLst/>
                <a:latin typeface="Museo"/>
              </a:rPr>
              <a:t>Rather than focussing on a single value proposition, organisations are beginning to take a more segmented approach. Employee segmentation is driven by the idea that employees, like customers, are not a homogenous group. It can be beneficial to personalise the employment relationship for the needs of a diverse workforce – and this can mean emphasising different elements of the value proposition to different groups of employees or creating subsets of the overall value proposition. Our guide on </a:t>
            </a:r>
            <a:r>
              <a:rPr lang="en-GB" b="1" i="0" dirty="0">
                <a:solidFill>
                  <a:srgbClr val="202020"/>
                </a:solidFill>
                <a:effectLst/>
                <a:latin typeface="Museo"/>
                <a:hlinkClick r:id="rId4" tooltip="How to set up an ERG for black and ethnic minority employees"/>
              </a:rPr>
              <a:t>creating an employee resource group for black and ethnic minority employees</a:t>
            </a:r>
            <a:r>
              <a:rPr lang="en-GB" b="0" i="0" dirty="0">
                <a:solidFill>
                  <a:srgbClr val="202020"/>
                </a:solidFill>
                <a:effectLst/>
                <a:latin typeface="Museo"/>
              </a:rPr>
              <a:t> is one example of a focused approach to ensuring the representation and voice of different groups of employees is considered within the organisation.</a:t>
            </a:r>
          </a:p>
          <a:p>
            <a:pPr algn="l"/>
            <a:r>
              <a:rPr lang="en-GB" b="0" i="0" dirty="0">
                <a:solidFill>
                  <a:srgbClr val="202020"/>
                </a:solidFill>
                <a:effectLst/>
                <a:latin typeface="Museo"/>
              </a:rPr>
              <a:t>International organisations need to decide whether to promote one single employer brand and value proposition or different ones for different areas. For example, global brand values will need local interpretation to cater for cultural diversity and differences within those markets. </a:t>
            </a:r>
          </a:p>
          <a:p>
            <a:pPr algn="l"/>
            <a:r>
              <a:rPr lang="en-GB" b="0" i="0" dirty="0">
                <a:solidFill>
                  <a:srgbClr val="202020"/>
                </a:solidFill>
                <a:effectLst/>
                <a:latin typeface="Museo"/>
              </a:rPr>
              <a:t>In addition, mergers and acquisitions have a particularly significant impact on the brand and shake the ‘deal’ which exists between the individual and their employer. Many employees feel disempowered and may feel they are working in a job they did not pick, for an organisation they did not choose to work for, so reviewing employer brand and employee value proposition may be required after such large-scale changes.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22906654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aramond-premier-pro"/>
              </a:rPr>
              <a:t>Dell employees have used to post almost 4,000 Instagram photos of themselves enjoying lunch in the staff canteen, taking attractive outside views of the company offices or travelling to international conferences. </a:t>
            </a:r>
          </a:p>
          <a:p>
            <a:endParaRPr lang="en-GB" b="0" i="0" dirty="0">
              <a:solidFill>
                <a:srgbClr val="000000"/>
              </a:solidFill>
              <a:effectLst/>
              <a:latin typeface="garamond-premier-pro"/>
            </a:endParaRPr>
          </a:p>
          <a:p>
            <a:r>
              <a:rPr lang="en-GB" b="0" i="0" dirty="0">
                <a:solidFill>
                  <a:srgbClr val="000000"/>
                </a:solidFill>
                <a:effectLst/>
                <a:latin typeface="garamond-premier-pro"/>
              </a:rPr>
              <a:t>SAP: “We have over 80 stories on our career site, and you can search for keywords like work-life balance, women in leadership or early talent programmes. We have real stories of these employees and what they are thankful for – for example, one person wrote about paternity leave benefits. It makes it more real when [new hires] are deciding between company A and B.”</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3052395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Transparency and Authenticity:</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Glassdoor provides a platform for current and former employees to share honest reviews about companies, offering job seekers authentic insights into workplace culture and experiences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2"/>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Influence on Job Seekers:</a:t>
            </a:r>
            <a:b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b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75% of Glassdoor users are more likely to apply to a job if the employer actively manages its presence on the platform.</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This highlights the importance of engaging with the platform.</a:t>
            </a:r>
          </a:p>
          <a:p>
            <a:pPr marL="457200">
              <a:lnSpc>
                <a:spcPct val="115000"/>
              </a:lnSpc>
              <a:spcBef>
                <a:spcPts val="600"/>
              </a:spcBef>
              <a:spcAft>
                <a:spcPts val="6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3"/>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Employer Brand Showcase:</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Companies can use Glassdoor to highlight their culture, values, and employee value proposition through their company profile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4"/>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Review Management:</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Actively responding to reviews, both positive and negative, demonstrates a company's commitment to employee feedback and continuous improvement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5"/>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Recruitment Tool:</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Glassdoor serves as a powerful recruitment channel, allowing companies to advertise jobs alongside their employer brand content.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6"/>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Data and Insights:</a:t>
            </a:r>
            <a:b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b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Glassdoor provides analytics and reporting tools that can help companies understand and improve their employer brand and employee experience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228600">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3"/>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7"/>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Competitive Advantage:</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A strong presence on Glassdoor can help companies stand out from competitors in attracting top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8"/>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Impact on Business Performance:</a:t>
            </a:r>
            <a:br>
              <a:rPr lang="en-GB" sz="1800" kern="0" dirty="0">
                <a:effectLst/>
                <a:latin typeface="Segoe UI" panose="020B0502040204020203" pitchFamily="34" charset="0"/>
                <a:ea typeface="Times New Roman" panose="02020603050405020304" pitchFamily="18" charset="0"/>
                <a:cs typeface="Arial" panose="020B0604020202020204" pitchFamily="34" charset="0"/>
              </a:rPr>
            </a:br>
            <a:r>
              <a:rPr lang="en-GB" sz="1800" kern="0" dirty="0">
                <a:effectLst/>
                <a:latin typeface="Segoe UI" panose="020B0502040204020203" pitchFamily="34" charset="0"/>
                <a:ea typeface="Times New Roman" panose="02020603050405020304" pitchFamily="18" charset="0"/>
                <a:cs typeface="Arial" panose="020B0604020202020204" pitchFamily="34" charset="0"/>
              </a:rPr>
              <a:t>Companies with high employee satisfaction on Glassdoor tend to outperform their peers financially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9"/>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Candidate Experience:</a:t>
            </a:r>
            <a:b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b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The information on Glassdoor contributes significantly to the overall candidate experience, influencing perceptions before the application process even begins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2882459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__fkGroteskNeue_598ab8"/>
              </a:rPr>
              <a:t>Remember, Glassdoor is just one component of a comprehensive employer branding strategy, but it's an increasingly important one in today's digital job market.</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35201243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24</a:t>
            </a:fld>
            <a:endParaRPr lang="en-GB" dirty="0"/>
          </a:p>
        </p:txBody>
      </p:sp>
    </p:spTree>
    <p:extLst>
      <p:ext uri="{BB962C8B-B14F-4D97-AF65-F5344CB8AC3E}">
        <p14:creationId xmlns:p14="http://schemas.microsoft.com/office/powerpoint/2010/main" val="103108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t>
            </a:r>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dirty="0"/>
          </a:p>
        </p:txBody>
      </p:sp>
    </p:spTree>
    <p:extLst>
      <p:ext uri="{BB962C8B-B14F-4D97-AF65-F5344CB8AC3E}">
        <p14:creationId xmlns:p14="http://schemas.microsoft.com/office/powerpoint/2010/main" val="3610829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04/11/2025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04/11/2025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04/11/2025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04/11/2025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04/11/2025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ipd.org/uk/knowledge/factsheets/recruitment-brand-factshee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02/hrm.22187" TargetMode="External"/><Relationship Id="rId3" Type="http://schemas.openxmlformats.org/officeDocument/2006/relationships/hyperlink" Target="https://www.cipd.org/uk/the-people-profession/the-profession-map/explore-the-profession-map/specialist-knowledge/resourcing/" TargetMode="External"/><Relationship Id="rId7" Type="http://schemas.openxmlformats.org/officeDocument/2006/relationships/hyperlink" Target="https://www.ciphr.com/press-releases/talent-retention-remains-the-biggest-challenge-for-uk-employer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peoplemanagement.co.uk/article/1742249/how-be-employer-choice-talent-attraction-retention" TargetMode="External"/><Relationship Id="rId11" Type="http://schemas.openxmlformats.org/officeDocument/2006/relationships/hyperlink" Target="https://doi.org/10.1108/PR-10-2017-0299" TargetMode="External"/><Relationship Id="rId5" Type="http://schemas.openxmlformats.org/officeDocument/2006/relationships/hyperlink" Target="https://www.cipd.org/en/knowledge/factsheets/recruitment-brand-factsheet/" TargetMode="External"/><Relationship Id="rId10" Type="http://schemas.openxmlformats.org/officeDocument/2006/relationships/hyperlink" Target="https://www.talkstaff.co.uk/cipd-resourcing-and-talent-planning-report-2024/" TargetMode="External"/><Relationship Id="rId4" Type="http://schemas.openxmlformats.org/officeDocument/2006/relationships/hyperlink" Target="https://www.cipd.org/uk/knowledge/factsheets/talent-factsheet/" TargetMode="External"/><Relationship Id="rId9" Type="http://schemas.openxmlformats.org/officeDocument/2006/relationships/hyperlink" Target="https://www.talent-works.com/2017/08/glassdo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a:bodyPr>
          <a:lstStyle/>
          <a:p>
            <a:r>
              <a:rPr lang="en-US" b="1" dirty="0">
                <a:solidFill>
                  <a:schemeClr val="bg1"/>
                </a:solidFill>
              </a:rPr>
              <a:t>November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1012668" y="1056510"/>
            <a:ext cx="10166663" cy="4696800"/>
          </a:xfrm>
        </p:spPr>
        <p:txBody>
          <a:bodyPr>
            <a:normAutofit lnSpcReduction="10000"/>
          </a:bodyPr>
          <a:lstStyle/>
          <a:p>
            <a:pPr algn="just"/>
            <a:r>
              <a:rPr lang="en-GB" u="sng" dirty="0">
                <a:latin typeface="Sabon LT Std"/>
              </a:rPr>
              <a:t>Learning outcome – The importance of </a:t>
            </a:r>
            <a:r>
              <a:rPr lang="en-GB" u="sng" dirty="0">
                <a:solidFill>
                  <a:srgbClr val="1D2125"/>
                </a:solidFill>
                <a:highlight>
                  <a:srgbClr val="FFFFFF"/>
                </a:highlight>
                <a:latin typeface="-apple-system"/>
              </a:rPr>
              <a:t>e</a:t>
            </a:r>
            <a:r>
              <a:rPr lang="en-GB" b="0" i="0" u="sng" dirty="0">
                <a:solidFill>
                  <a:srgbClr val="1D2125"/>
                </a:solidFill>
                <a:effectLst/>
                <a:highlight>
                  <a:srgbClr val="FFFFFF"/>
                </a:highlight>
                <a:latin typeface="-apple-system"/>
              </a:rPr>
              <a:t>mployer branding</a:t>
            </a:r>
            <a:r>
              <a:rPr lang="en-GB" u="sng" dirty="0">
                <a:solidFill>
                  <a:srgbClr val="1D2125"/>
                </a:solidFill>
                <a:highlight>
                  <a:srgbClr val="FFFFFF"/>
                </a:highlight>
                <a:latin typeface="-apple-system"/>
              </a:rPr>
              <a:t> to resourcing activities.</a:t>
            </a:r>
          </a:p>
          <a:p>
            <a:pPr algn="just"/>
            <a:r>
              <a:rPr lang="en-GB" sz="2400" dirty="0">
                <a:effectLst/>
                <a:latin typeface="Arial" panose="020B0604020202020204" pitchFamily="34" charset="0"/>
                <a:ea typeface="Times New Roman" panose="02020603050405020304" pitchFamily="18" charset="0"/>
              </a:rPr>
              <a:t>How to integrate an organisation’s brand and values into people practices. </a:t>
            </a:r>
          </a:p>
          <a:p>
            <a:pPr algn="just"/>
            <a:r>
              <a:rPr lang="en-GB" sz="2400" dirty="0">
                <a:effectLst/>
                <a:latin typeface="Arial" panose="020B0604020202020204" pitchFamily="34" charset="0"/>
                <a:ea typeface="Times New Roman" panose="02020603050405020304" pitchFamily="18" charset="0"/>
              </a:rPr>
              <a:t>Positioning your organisation in the labour market. </a:t>
            </a:r>
          </a:p>
          <a:p>
            <a:pPr algn="just"/>
            <a:r>
              <a:rPr lang="en-GB" sz="2400" dirty="0">
                <a:effectLst/>
                <a:latin typeface="Arial" panose="020B0604020202020204" pitchFamily="34" charset="0"/>
                <a:ea typeface="Times New Roman" panose="02020603050405020304" pitchFamily="18" charset="0"/>
              </a:rPr>
              <a:t>How to create a unique employer brand aligned to culture, mission and values. </a:t>
            </a:r>
          </a:p>
          <a:p>
            <a:pPr algn="just"/>
            <a:r>
              <a:rPr lang="en-GB" sz="2400" dirty="0">
                <a:effectLst/>
                <a:latin typeface="Arial" panose="020B0604020202020204" pitchFamily="34" charset="0"/>
                <a:ea typeface="Times New Roman" panose="02020603050405020304" pitchFamily="18" charset="0"/>
              </a:rPr>
              <a:t>Becom</a:t>
            </a:r>
            <a:r>
              <a:rPr lang="en-GB" sz="2400" dirty="0">
                <a:latin typeface="Arial" panose="020B0604020202020204" pitchFamily="34" charset="0"/>
                <a:ea typeface="Times New Roman" panose="02020603050405020304" pitchFamily="18" charset="0"/>
              </a:rPr>
              <a:t>e an </a:t>
            </a:r>
            <a:r>
              <a:rPr lang="en-GB" sz="2400" dirty="0">
                <a:effectLst/>
                <a:latin typeface="Arial" panose="020B0604020202020204" pitchFamily="34" charset="0"/>
                <a:ea typeface="Times New Roman" panose="02020603050405020304" pitchFamily="18" charset="0"/>
              </a:rPr>
              <a:t>employer of choice. </a:t>
            </a:r>
          </a:p>
          <a:p>
            <a:pPr algn="just"/>
            <a:r>
              <a:rPr lang="en-GB" sz="2400" dirty="0">
                <a:effectLst/>
                <a:latin typeface="Arial" panose="020B0604020202020204" pitchFamily="34" charset="0"/>
                <a:ea typeface="Times New Roman" panose="02020603050405020304" pitchFamily="18" charset="0"/>
              </a:rPr>
              <a:t>Ways to enhance your brand. </a:t>
            </a:r>
          </a:p>
          <a:p>
            <a:pPr algn="just"/>
            <a:r>
              <a:rPr lang="en-GB" sz="2400" dirty="0">
                <a:effectLst/>
                <a:latin typeface="Arial" panose="020B0604020202020204" pitchFamily="34" charset="0"/>
                <a:ea typeface="Times New Roman" panose="02020603050405020304" pitchFamily="18" charset="0"/>
              </a:rPr>
              <a:t>Employee value proposition.</a:t>
            </a:r>
          </a:p>
          <a:p>
            <a:pPr algn="just"/>
            <a:r>
              <a:rPr lang="en-GB" sz="2400" dirty="0">
                <a:latin typeface="Arial" panose="020B0604020202020204" pitchFamily="34" charset="0"/>
                <a:ea typeface="Times New Roman" panose="02020603050405020304" pitchFamily="18" charset="0"/>
              </a:rPr>
              <a:t>E</a:t>
            </a:r>
            <a:r>
              <a:rPr lang="en-GB" sz="2400" dirty="0">
                <a:effectLst/>
                <a:latin typeface="Arial" panose="020B0604020202020204" pitchFamily="34" charset="0"/>
                <a:ea typeface="Times New Roman" panose="02020603050405020304" pitchFamily="18" charset="0"/>
              </a:rPr>
              <a:t>mployee experience – Glassdoor websites.</a:t>
            </a:r>
            <a:endParaRPr lang="en-GB" sz="4000"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p:txBody>
          <a:bodyPr>
            <a:normAutofit/>
          </a:bodyPr>
          <a:lstStyle/>
          <a:p>
            <a:r>
              <a:rPr lang="en-GB" b="1" dirty="0"/>
              <a:t>Talent Management Loop</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idx="1"/>
          </p:nvPr>
        </p:nvSpPr>
        <p:spPr/>
        <p:txBody>
          <a:bodyPr>
            <a:normAutofit fontScale="92500"/>
          </a:bodyPr>
          <a:lstStyle/>
          <a:p>
            <a:r>
              <a:rPr lang="en-GB" sz="2400" u="sng" dirty="0"/>
              <a:t>Attracting – Ability to attract external talent depends on employer brand and employee value proposition. </a:t>
            </a:r>
          </a:p>
          <a:p>
            <a:r>
              <a:rPr lang="en-GB" sz="2400" dirty="0"/>
              <a:t>Identifying – Business critical roles and talented individuals within an organisation, robust performance management process helps identify talent early.</a:t>
            </a:r>
          </a:p>
          <a:p>
            <a:r>
              <a:rPr lang="en-GB" sz="2400" dirty="0"/>
              <a:t>Developing – Coaching, mentoring, use of internal secondments. </a:t>
            </a:r>
          </a:p>
          <a:p>
            <a:r>
              <a:rPr lang="en-GB" sz="2400" dirty="0"/>
              <a:t>Engaging – Employees are more engaged if they have a good quality job, autonomy, well managed and clear expectations.</a:t>
            </a:r>
          </a:p>
          <a:p>
            <a:r>
              <a:rPr lang="en-GB" sz="2400" dirty="0"/>
              <a:t>Retaining – Investing in development and offering a variation of rewards.</a:t>
            </a:r>
          </a:p>
          <a:p>
            <a:r>
              <a:rPr lang="en-GB" sz="2400" dirty="0"/>
              <a:t>Deploying – Identify skills gaps to enable planning an deploy talent through job rotations, formal learning, project work and secondments. </a:t>
            </a:r>
          </a:p>
        </p:txBody>
      </p:sp>
    </p:spTree>
    <p:extLst>
      <p:ext uri="{BB962C8B-B14F-4D97-AF65-F5344CB8AC3E}">
        <p14:creationId xmlns:p14="http://schemas.microsoft.com/office/powerpoint/2010/main" val="2906452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95129"/>
          </a:xfrm>
        </p:spPr>
        <p:txBody>
          <a:bodyPr/>
          <a:lstStyle/>
          <a:p>
            <a:r>
              <a:rPr lang="en-GB" b="1" dirty="0"/>
              <a:t>Attracting Talent</a:t>
            </a:r>
          </a:p>
        </p:txBody>
      </p:sp>
      <p:sp>
        <p:nvSpPr>
          <p:cNvPr id="3" name="Content Placeholder 2"/>
          <p:cNvSpPr>
            <a:spLocks noGrp="1"/>
          </p:cNvSpPr>
          <p:nvPr>
            <p:ph idx="1"/>
          </p:nvPr>
        </p:nvSpPr>
        <p:spPr>
          <a:xfrm>
            <a:off x="609600" y="1130060"/>
            <a:ext cx="10972800" cy="4387173"/>
          </a:xfrm>
        </p:spPr>
        <p:txBody>
          <a:bodyPr>
            <a:normAutofit/>
          </a:bodyPr>
          <a:lstStyle/>
          <a:p>
            <a:pPr marL="0" indent="0">
              <a:buNone/>
            </a:pPr>
            <a:endParaRPr lang="en-GB" sz="2600" kern="0" dirty="0">
              <a:solidFill>
                <a:srgbClr val="202020"/>
              </a:solidFill>
              <a:effectLst/>
              <a:latin typeface="+mj-lt"/>
              <a:ea typeface="Times New Roman" panose="02020603050405020304" pitchFamily="18" charset="0"/>
              <a:cs typeface="Arial" panose="020B0604020202020204" pitchFamily="34" charset="0"/>
            </a:endParaRPr>
          </a:p>
          <a:p>
            <a:pPr marL="0" indent="0">
              <a:buNone/>
            </a:pPr>
            <a:r>
              <a:rPr lang="en-GB" sz="2600" kern="0" dirty="0">
                <a:solidFill>
                  <a:srgbClr val="202020"/>
                </a:solidFill>
                <a:effectLst/>
                <a:latin typeface="+mj-lt"/>
                <a:ea typeface="Times New Roman" panose="02020603050405020304" pitchFamily="18" charset="0"/>
                <a:cs typeface="Arial" panose="020B0604020202020204" pitchFamily="34" charset="0"/>
              </a:rPr>
              <a:t>CIPD (2024b) confirm the ability to attract external talent depends upon the public image of an organisation and its values. An attractive </a:t>
            </a:r>
            <a:r>
              <a:rPr lang="en-GB" sz="2600" b="1" u="sng" kern="0" dirty="0">
                <a:solidFill>
                  <a:srgbClr val="0000FF"/>
                </a:solidFill>
                <a:effectLst/>
                <a:latin typeface="+mj-lt"/>
                <a:ea typeface="Times New Roman" panose="02020603050405020304" pitchFamily="18" charset="0"/>
                <a:cs typeface="Arial" panose="020B0604020202020204" pitchFamily="34" charset="0"/>
                <a:hlinkClick r:id="rId3" tooltip="Employer brand factsheet"/>
              </a:rPr>
              <a:t>employer brand</a:t>
            </a:r>
            <a:r>
              <a:rPr lang="en-GB" sz="2600" kern="0" dirty="0">
                <a:solidFill>
                  <a:srgbClr val="202020"/>
                </a:solidFill>
                <a:effectLst/>
                <a:latin typeface="+mj-lt"/>
                <a:ea typeface="Times New Roman" panose="02020603050405020304" pitchFamily="18" charset="0"/>
                <a:cs typeface="Arial" panose="020B0604020202020204" pitchFamily="34" charset="0"/>
              </a:rPr>
              <a:t> and employee value proposition are important to recruit new talent. </a:t>
            </a:r>
            <a:endParaRPr lang="en-GB" dirty="0"/>
          </a:p>
          <a:p>
            <a:pPr marL="0" indent="0">
              <a:buNone/>
            </a:pPr>
            <a:r>
              <a:rPr lang="en-GB" dirty="0"/>
              <a:t>What is an employer brand?</a:t>
            </a:r>
          </a:p>
          <a:p>
            <a:pPr marL="0" indent="0">
              <a:buNone/>
            </a:pPr>
            <a:r>
              <a:rPr lang="en-GB" dirty="0"/>
              <a:t>What organisations stand out to you and why?</a:t>
            </a:r>
          </a:p>
          <a:p>
            <a:pPr marL="0" indent="0">
              <a:buNone/>
            </a:pPr>
            <a:r>
              <a:rPr lang="en-GB" dirty="0"/>
              <a:t>Is employer brand impacted by external factors?</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561106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Employer branding definitions</a:t>
            </a:r>
          </a:p>
        </p:txBody>
      </p:sp>
      <p:pic>
        <p:nvPicPr>
          <p:cNvPr id="5" name="Content Placeholder 4">
            <a:extLst>
              <a:ext uri="{FF2B5EF4-FFF2-40B4-BE49-F238E27FC236}">
                <a16:creationId xmlns:a16="http://schemas.microsoft.com/office/drawing/2014/main" id="{1E0351D1-D25A-705A-FE50-F86961CA7E27}"/>
              </a:ext>
            </a:extLst>
          </p:cNvPr>
          <p:cNvPicPr>
            <a:picLocks noGrp="1" noChangeAspect="1"/>
          </p:cNvPicPr>
          <p:nvPr>
            <p:ph idx="1"/>
          </p:nvPr>
        </p:nvPicPr>
        <p:blipFill>
          <a:blip r:embed="rId3"/>
          <a:stretch>
            <a:fillRect/>
          </a:stretch>
        </p:blipFill>
        <p:spPr>
          <a:xfrm>
            <a:off x="343484" y="1705971"/>
            <a:ext cx="11550540" cy="3200400"/>
          </a:xfrm>
        </p:spPr>
      </p:pic>
      <p:sp>
        <p:nvSpPr>
          <p:cNvPr id="6" name="TextBox 5">
            <a:extLst>
              <a:ext uri="{FF2B5EF4-FFF2-40B4-BE49-F238E27FC236}">
                <a16:creationId xmlns:a16="http://schemas.microsoft.com/office/drawing/2014/main" id="{1D350E41-FE7F-82C0-EBBB-E8627DB299D1}"/>
              </a:ext>
            </a:extLst>
          </p:cNvPr>
          <p:cNvSpPr txBox="1"/>
          <p:nvPr/>
        </p:nvSpPr>
        <p:spPr>
          <a:xfrm>
            <a:off x="7795147" y="4967363"/>
            <a:ext cx="2700282" cy="369332"/>
          </a:xfrm>
          <a:prstGeom prst="rect">
            <a:avLst/>
          </a:prstGeom>
          <a:noFill/>
        </p:spPr>
        <p:txBody>
          <a:bodyPr wrap="square" rtlCol="0">
            <a:spAutoFit/>
          </a:bodyPr>
          <a:lstStyle/>
          <a:p>
            <a:r>
              <a:rPr lang="en-GB" dirty="0"/>
              <a:t>Taylor (2021, p. 123)</a:t>
            </a:r>
          </a:p>
        </p:txBody>
      </p:sp>
    </p:spTree>
    <p:extLst>
      <p:ext uri="{BB962C8B-B14F-4D97-AF65-F5344CB8AC3E}">
        <p14:creationId xmlns:p14="http://schemas.microsoft.com/office/powerpoint/2010/main" val="3892711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285A2-85D0-ACCD-55E0-F34C0F3A42A7}"/>
              </a:ext>
            </a:extLst>
          </p:cNvPr>
          <p:cNvSpPr>
            <a:spLocks noGrp="1"/>
          </p:cNvSpPr>
          <p:nvPr>
            <p:ph type="title"/>
          </p:nvPr>
        </p:nvSpPr>
        <p:spPr/>
        <p:txBody>
          <a:bodyPr/>
          <a:lstStyle/>
          <a:p>
            <a:r>
              <a:rPr lang="en-GB" dirty="0"/>
              <a:t>Current approaches (CIPD, 2025)</a:t>
            </a:r>
          </a:p>
        </p:txBody>
      </p:sp>
      <p:pic>
        <p:nvPicPr>
          <p:cNvPr id="1026" name="Picture 2">
            <a:extLst>
              <a:ext uri="{FF2B5EF4-FFF2-40B4-BE49-F238E27FC236}">
                <a16:creationId xmlns:a16="http://schemas.microsoft.com/office/drawing/2014/main" id="{51032F43-DEE8-DFE1-49EA-9CC088BEAF7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3500" y="1981994"/>
            <a:ext cx="9525000" cy="315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07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EE827-098E-39E2-89A3-4C0853117095}"/>
              </a:ext>
            </a:extLst>
          </p:cNvPr>
          <p:cNvSpPr>
            <a:spLocks noGrp="1"/>
          </p:cNvSpPr>
          <p:nvPr>
            <p:ph type="title"/>
          </p:nvPr>
        </p:nvSpPr>
        <p:spPr/>
        <p:txBody>
          <a:bodyPr>
            <a:normAutofit fontScale="90000"/>
          </a:bodyPr>
          <a:lstStyle/>
          <a:p>
            <a:r>
              <a:rPr lang="en-GB" dirty="0"/>
              <a:t>Randstad Employer Brand Research (REBR) 2025</a:t>
            </a:r>
          </a:p>
        </p:txBody>
      </p:sp>
      <p:sp>
        <p:nvSpPr>
          <p:cNvPr id="4" name="Content Placeholder 3">
            <a:extLst>
              <a:ext uri="{FF2B5EF4-FFF2-40B4-BE49-F238E27FC236}">
                <a16:creationId xmlns:a16="http://schemas.microsoft.com/office/drawing/2014/main" id="{A1C8DADA-8816-DC85-3438-39D1119D6B28}"/>
              </a:ext>
            </a:extLst>
          </p:cNvPr>
          <p:cNvSpPr>
            <a:spLocks noGrp="1"/>
          </p:cNvSpPr>
          <p:nvPr>
            <p:ph idx="1"/>
          </p:nvPr>
        </p:nvSpPr>
        <p:spPr>
          <a:xfrm flipV="1">
            <a:off x="7467600" y="5517232"/>
            <a:ext cx="4114800" cy="388267"/>
          </a:xfrm>
        </p:spPr>
        <p:txBody>
          <a:bodyPr>
            <a:normAutofit fontScale="70000" lnSpcReduction="20000"/>
          </a:bodyPr>
          <a:lstStyle/>
          <a:p>
            <a:pPr marL="0" indent="0">
              <a:buNone/>
            </a:pPr>
            <a:endParaRPr lang="en-GB" dirty="0"/>
          </a:p>
        </p:txBody>
      </p:sp>
      <p:pic>
        <p:nvPicPr>
          <p:cNvPr id="1026" name="Picture 2" descr="image of icon saying salary and benefits">
            <a:extLst>
              <a:ext uri="{FF2B5EF4-FFF2-40B4-BE49-F238E27FC236}">
                <a16:creationId xmlns:a16="http://schemas.microsoft.com/office/drawing/2014/main" id="{9A0FDB79-7F50-44D8-851C-37F6C117CE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855" y="1775619"/>
            <a:ext cx="2090738" cy="27876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of icon saying work - life balance">
            <a:extLst>
              <a:ext uri="{FF2B5EF4-FFF2-40B4-BE49-F238E27FC236}">
                <a16:creationId xmlns:a16="http://schemas.microsoft.com/office/drawing/2014/main" id="{22C8381E-ADF6-3EBE-07C9-C72586D566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7423" y="1775619"/>
            <a:ext cx="2090738" cy="2787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of icon saying job security">
            <a:extLst>
              <a:ext uri="{FF2B5EF4-FFF2-40B4-BE49-F238E27FC236}">
                <a16:creationId xmlns:a16="http://schemas.microsoft.com/office/drawing/2014/main" id="{3F1F07DB-3C08-0EB9-A668-9A510D2333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7991" y="1775619"/>
            <a:ext cx="2136483" cy="284864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ebr-web-carousel_blue-background-20240604-101311">
            <a:extLst>
              <a:ext uri="{FF2B5EF4-FFF2-40B4-BE49-F238E27FC236}">
                <a16:creationId xmlns:a16="http://schemas.microsoft.com/office/drawing/2014/main" id="{175CE469-114C-7362-856D-376C08D34B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30967" y="1806116"/>
            <a:ext cx="2113610" cy="281814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br-web-carousel_blue-background-20240604-101555">
            <a:extLst>
              <a:ext uri="{FF2B5EF4-FFF2-40B4-BE49-F238E27FC236}">
                <a16:creationId xmlns:a16="http://schemas.microsoft.com/office/drawing/2014/main" id="{567AEC8C-A6BD-0B2A-5F10-ED827F1633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11070" y="1806116"/>
            <a:ext cx="2113611" cy="2818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720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CB04-F6A2-8696-4E80-1C7148BFF50E}"/>
              </a:ext>
            </a:extLst>
          </p:cNvPr>
          <p:cNvSpPr>
            <a:spLocks noGrp="1"/>
          </p:cNvSpPr>
          <p:nvPr>
            <p:ph type="title"/>
          </p:nvPr>
        </p:nvSpPr>
        <p:spPr/>
        <p:txBody>
          <a:bodyPr/>
          <a:lstStyle/>
          <a:p>
            <a:r>
              <a:rPr lang="en-GB" dirty="0"/>
              <a:t>Labour Market</a:t>
            </a:r>
          </a:p>
        </p:txBody>
      </p:sp>
      <p:sp>
        <p:nvSpPr>
          <p:cNvPr id="3" name="Content Placeholder 2">
            <a:extLst>
              <a:ext uri="{FF2B5EF4-FFF2-40B4-BE49-F238E27FC236}">
                <a16:creationId xmlns:a16="http://schemas.microsoft.com/office/drawing/2014/main" id="{A62949E8-67FE-7FA7-9B9C-9ED82700DC72}"/>
              </a:ext>
            </a:extLst>
          </p:cNvPr>
          <p:cNvSpPr>
            <a:spLocks noGrp="1"/>
          </p:cNvSpPr>
          <p:nvPr>
            <p:ph idx="1"/>
          </p:nvPr>
        </p:nvSpPr>
        <p:spPr/>
        <p:txBody>
          <a:bodyPr>
            <a:normAutofit lnSpcReduction="10000"/>
          </a:bodyPr>
          <a:lstStyle/>
          <a:p>
            <a:r>
              <a:rPr lang="en-GB" dirty="0"/>
              <a:t>An organisation’s employer brand becomes a tool for differentiating the company in the labour market and allows achieving the necessary competitive advantages in attracting the talented (</a:t>
            </a:r>
            <a:r>
              <a:rPr lang="en-GB" dirty="0" err="1"/>
              <a:t>Samouliuk</a:t>
            </a:r>
            <a:r>
              <a:rPr lang="en-GB" dirty="0"/>
              <a:t> </a:t>
            </a:r>
            <a:r>
              <a:rPr lang="en-GB" i="1" dirty="0"/>
              <a:t>et al</a:t>
            </a:r>
            <a:r>
              <a:rPr lang="en-GB" dirty="0"/>
              <a:t>, 2022).</a:t>
            </a:r>
          </a:p>
          <a:p>
            <a:r>
              <a:rPr lang="en-GB" dirty="0"/>
              <a:t>A strong HR brand must correspond to the image formed by the candidate or employee.</a:t>
            </a:r>
          </a:p>
          <a:p>
            <a:r>
              <a:rPr lang="en-GB" dirty="0"/>
              <a:t>Expectations may differ based on age, gender, education and work experience. </a:t>
            </a:r>
          </a:p>
        </p:txBody>
      </p:sp>
    </p:spTree>
    <p:extLst>
      <p:ext uri="{BB962C8B-B14F-4D97-AF65-F5344CB8AC3E}">
        <p14:creationId xmlns:p14="http://schemas.microsoft.com/office/powerpoint/2010/main" val="2544005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7D573-25BE-352A-2E11-EA4B38D7F748}"/>
              </a:ext>
            </a:extLst>
          </p:cNvPr>
          <p:cNvSpPr>
            <a:spLocks noGrp="1"/>
          </p:cNvSpPr>
          <p:nvPr>
            <p:ph type="title"/>
          </p:nvPr>
        </p:nvSpPr>
        <p:spPr>
          <a:xfrm>
            <a:off x="609600" y="274638"/>
            <a:ext cx="10972800" cy="940704"/>
          </a:xfrm>
        </p:spPr>
        <p:txBody>
          <a:bodyPr/>
          <a:lstStyle/>
          <a:p>
            <a:r>
              <a:rPr lang="en-GB" b="1" dirty="0"/>
              <a:t>Establish your brand</a:t>
            </a:r>
          </a:p>
        </p:txBody>
      </p:sp>
      <p:sp>
        <p:nvSpPr>
          <p:cNvPr id="3" name="Content Placeholder 2">
            <a:extLst>
              <a:ext uri="{FF2B5EF4-FFF2-40B4-BE49-F238E27FC236}">
                <a16:creationId xmlns:a16="http://schemas.microsoft.com/office/drawing/2014/main" id="{857BCCAA-CCE1-01E0-79C6-6E8AFB4696B9}"/>
              </a:ext>
            </a:extLst>
          </p:cNvPr>
          <p:cNvSpPr>
            <a:spLocks noGrp="1"/>
          </p:cNvSpPr>
          <p:nvPr>
            <p:ph idx="1"/>
          </p:nvPr>
        </p:nvSpPr>
        <p:spPr>
          <a:xfrm>
            <a:off x="609600" y="889852"/>
            <a:ext cx="10972800" cy="4349589"/>
          </a:xfrm>
        </p:spPr>
        <p:txBody>
          <a:bodyPr>
            <a:noAutofit/>
          </a:bodyPr>
          <a:lstStyle/>
          <a:p>
            <a:pPr marL="0" indent="0">
              <a:buNone/>
            </a:pPr>
            <a:endParaRPr lang="en-GB" sz="1800" dirty="0"/>
          </a:p>
          <a:p>
            <a:r>
              <a:rPr lang="en-GB" sz="1800" dirty="0"/>
              <a:t>Stage 1: Understand your organisation.</a:t>
            </a:r>
          </a:p>
          <a:p>
            <a:endParaRPr lang="en-GB" sz="1800" dirty="0"/>
          </a:p>
          <a:p>
            <a:r>
              <a:rPr lang="en-GB" sz="1800" dirty="0"/>
              <a:t>Stage 2: Create a compelling brand promise.</a:t>
            </a:r>
          </a:p>
          <a:p>
            <a:endParaRPr lang="en-GB" sz="1800" dirty="0"/>
          </a:p>
          <a:p>
            <a:r>
              <a:rPr lang="en-GB" sz="1800" dirty="0"/>
              <a:t>Stage 3: Develop standards to measure the fulfilment of the brand promise.</a:t>
            </a:r>
          </a:p>
          <a:p>
            <a:endParaRPr lang="en-GB" sz="1800" dirty="0"/>
          </a:p>
          <a:p>
            <a:r>
              <a:rPr lang="en-GB" sz="1800" dirty="0"/>
              <a:t>Stage 4: ‘Ruthlessly align’ all HR practices to reinforce the brand promise.</a:t>
            </a:r>
          </a:p>
          <a:p>
            <a:endParaRPr lang="en-GB" sz="1800" dirty="0"/>
          </a:p>
          <a:p>
            <a:r>
              <a:rPr lang="en-GB" sz="1800" dirty="0"/>
              <a:t>Stage 5: Execute and measure.</a:t>
            </a:r>
          </a:p>
          <a:p>
            <a:endParaRPr lang="en-GB" sz="1800" dirty="0"/>
          </a:p>
          <a:p>
            <a:pPr marL="0" indent="0">
              <a:buNone/>
            </a:pPr>
            <a:r>
              <a:rPr lang="en-GB" sz="1800" dirty="0"/>
              <a:t>Important to note: Runs deeper than just effective advertising but it does have a role to play in shaping perceptions and reinforcing existing beliefs.</a:t>
            </a:r>
          </a:p>
          <a:p>
            <a:pPr marL="0" indent="0">
              <a:buNone/>
            </a:pPr>
            <a:r>
              <a:rPr lang="en-GB" sz="1800" dirty="0"/>
              <a:t>									Taylor (2021, p. 128)</a:t>
            </a:r>
          </a:p>
        </p:txBody>
      </p:sp>
    </p:spTree>
    <p:extLst>
      <p:ext uri="{BB962C8B-B14F-4D97-AF65-F5344CB8AC3E}">
        <p14:creationId xmlns:p14="http://schemas.microsoft.com/office/powerpoint/2010/main" val="165574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Benefits of positive employer branding</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p:txBody>
          <a:bodyPr>
            <a:normAutofit fontScale="77500" lnSpcReduction="20000"/>
          </a:bodyPr>
          <a:lstStyle/>
          <a:p>
            <a:pPr marL="0" indent="0">
              <a:buNone/>
            </a:pPr>
            <a:r>
              <a:rPr lang="en-GB" dirty="0"/>
              <a:t>Benefits of employer branding:</a:t>
            </a:r>
          </a:p>
          <a:p>
            <a:r>
              <a:rPr lang="en-GB" dirty="0"/>
              <a:t>Recruitment – attracts a wide pool of applicants.</a:t>
            </a:r>
          </a:p>
          <a:p>
            <a:r>
              <a:rPr lang="en-GB" dirty="0"/>
              <a:t>Retention – employees are more likely to be engaged with the organisation.</a:t>
            </a:r>
          </a:p>
          <a:p>
            <a:r>
              <a:rPr lang="en-GB" dirty="0"/>
              <a:t>Performance – engaged employees more likely to perform. </a:t>
            </a:r>
          </a:p>
          <a:p>
            <a:r>
              <a:rPr lang="en-GB" dirty="0"/>
              <a:t>Improved reputation for stakeholders (business press, financial market)</a:t>
            </a:r>
          </a:p>
          <a:p>
            <a:pPr marL="0" indent="0">
              <a:buNone/>
            </a:pPr>
            <a:r>
              <a:rPr lang="en-GB" dirty="0"/>
              <a:t>An effective brand should be evident throughout the employee lifecycle and across the organisation’s approach to people management. </a:t>
            </a:r>
          </a:p>
          <a:p>
            <a:pPr marL="0" indent="0">
              <a:buNone/>
            </a:pPr>
            <a:endParaRPr lang="en-GB" dirty="0"/>
          </a:p>
          <a:p>
            <a:pPr marL="0" indent="0">
              <a:buNone/>
            </a:pPr>
            <a:r>
              <a:rPr lang="en-GB" dirty="0"/>
              <a:t>What is the role of HR in this process?</a:t>
            </a:r>
          </a:p>
          <a:p>
            <a:pPr marL="0" indent="0">
              <a:buNone/>
            </a:pPr>
            <a:endParaRPr lang="en-GB" dirty="0"/>
          </a:p>
        </p:txBody>
      </p:sp>
    </p:spTree>
    <p:extLst>
      <p:ext uri="{BB962C8B-B14F-4D97-AF65-F5344CB8AC3E}">
        <p14:creationId xmlns:p14="http://schemas.microsoft.com/office/powerpoint/2010/main" val="2221932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760A5-40D2-4425-74A6-703B6B5995DD}"/>
              </a:ext>
            </a:extLst>
          </p:cNvPr>
          <p:cNvSpPr>
            <a:spLocks noGrp="1"/>
          </p:cNvSpPr>
          <p:nvPr>
            <p:ph type="title"/>
          </p:nvPr>
        </p:nvSpPr>
        <p:spPr/>
        <p:txBody>
          <a:bodyPr/>
          <a:lstStyle/>
          <a:p>
            <a:r>
              <a:rPr lang="en-GB" b="1" dirty="0"/>
              <a:t>HR’s role</a:t>
            </a:r>
          </a:p>
        </p:txBody>
      </p:sp>
      <p:sp>
        <p:nvSpPr>
          <p:cNvPr id="3" name="Content Placeholder 2">
            <a:extLst>
              <a:ext uri="{FF2B5EF4-FFF2-40B4-BE49-F238E27FC236}">
                <a16:creationId xmlns:a16="http://schemas.microsoft.com/office/drawing/2014/main" id="{FDE48DEE-F801-E8CB-DCAA-CBDC5EBD5080}"/>
              </a:ext>
            </a:extLst>
          </p:cNvPr>
          <p:cNvSpPr>
            <a:spLocks noGrp="1"/>
          </p:cNvSpPr>
          <p:nvPr>
            <p:ph idx="1"/>
          </p:nvPr>
        </p:nvSpPr>
        <p:spPr>
          <a:xfrm>
            <a:off x="609600" y="1362395"/>
            <a:ext cx="10972800" cy="4154838"/>
          </a:xfrm>
        </p:spPr>
        <p:txBody>
          <a:bodyPr>
            <a:normAutofit fontScale="85000" lnSpcReduction="20000"/>
          </a:bodyPr>
          <a:lstStyle/>
          <a:p>
            <a:r>
              <a:rPr lang="en-GB" dirty="0"/>
              <a:t>Work collaboratively with colleagues in marketing, public relations, internal communications and corporate responsibility.</a:t>
            </a:r>
          </a:p>
          <a:p>
            <a:r>
              <a:rPr lang="en-GB" dirty="0"/>
              <a:t>Discovery – How is brand perceived by stakeholders?</a:t>
            </a:r>
          </a:p>
          <a:p>
            <a:r>
              <a:rPr lang="en-GB" dirty="0"/>
              <a:t>Analysis, interpretation and creation – What does the organisation stand for, offer and require? Value proposition?</a:t>
            </a:r>
          </a:p>
          <a:p>
            <a:r>
              <a:rPr lang="en-GB" dirty="0"/>
              <a:t>Implementation and communication – Could include launching internally initially or at induction or recruitment stage.</a:t>
            </a:r>
          </a:p>
          <a:p>
            <a:r>
              <a:rPr lang="en-GB" dirty="0"/>
              <a:t>Measurement, maintenance and optimisation – Assess recruitment and retention rates to determine if the organisation is ‘living the brand’. CIPD research suggests small minority of organisations are effectively doing this. What do you do in your organisation?</a:t>
            </a:r>
          </a:p>
        </p:txBody>
      </p:sp>
    </p:spTree>
    <p:extLst>
      <p:ext uri="{BB962C8B-B14F-4D97-AF65-F5344CB8AC3E}">
        <p14:creationId xmlns:p14="http://schemas.microsoft.com/office/powerpoint/2010/main" val="3203502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26A2C-A101-601F-58E2-30BEC0612E48}"/>
              </a:ext>
            </a:extLst>
          </p:cNvPr>
          <p:cNvSpPr>
            <a:spLocks noGrp="1"/>
          </p:cNvSpPr>
          <p:nvPr>
            <p:ph type="title"/>
          </p:nvPr>
        </p:nvSpPr>
        <p:spPr/>
        <p:txBody>
          <a:bodyPr>
            <a:normAutofit fontScale="90000"/>
          </a:bodyPr>
          <a:lstStyle/>
          <a:p>
            <a:r>
              <a:rPr lang="en-GB" b="1" dirty="0"/>
              <a:t>Consequences of neglecting employer brand</a:t>
            </a:r>
          </a:p>
        </p:txBody>
      </p:sp>
      <p:sp>
        <p:nvSpPr>
          <p:cNvPr id="3" name="Content Placeholder 2">
            <a:extLst>
              <a:ext uri="{FF2B5EF4-FFF2-40B4-BE49-F238E27FC236}">
                <a16:creationId xmlns:a16="http://schemas.microsoft.com/office/drawing/2014/main" id="{0E1003D1-55B3-D3B5-B572-76321AB76B4E}"/>
              </a:ext>
            </a:extLst>
          </p:cNvPr>
          <p:cNvSpPr>
            <a:spLocks noGrp="1"/>
          </p:cNvSpPr>
          <p:nvPr>
            <p:ph idx="1"/>
          </p:nvPr>
        </p:nvSpPr>
        <p:spPr/>
        <p:txBody>
          <a:bodyPr/>
          <a:lstStyle/>
          <a:p>
            <a:r>
              <a:rPr lang="en-GB" dirty="0"/>
              <a:t>Difficulty in attracting top talent.</a:t>
            </a:r>
          </a:p>
          <a:p>
            <a:r>
              <a:rPr lang="en-GB" dirty="0"/>
              <a:t>High attrition rates.</a:t>
            </a:r>
          </a:p>
          <a:p>
            <a:r>
              <a:rPr lang="en-GB" dirty="0"/>
              <a:t>Decreased employee engagement.</a:t>
            </a:r>
          </a:p>
          <a:p>
            <a:r>
              <a:rPr lang="en-GB" dirty="0"/>
              <a:t>Negative word of mouth and reputation.</a:t>
            </a:r>
          </a:p>
          <a:p>
            <a:r>
              <a:rPr lang="en-GB" dirty="0"/>
              <a:t>Increased recruitment costs.</a:t>
            </a:r>
          </a:p>
        </p:txBody>
      </p:sp>
    </p:spTree>
    <p:extLst>
      <p:ext uri="{BB962C8B-B14F-4D97-AF65-F5344CB8AC3E}">
        <p14:creationId xmlns:p14="http://schemas.microsoft.com/office/powerpoint/2010/main" val="2578910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BFDFA-624F-01A1-C2C8-522D97821DE4}"/>
              </a:ext>
            </a:extLst>
          </p:cNvPr>
          <p:cNvSpPr>
            <a:spLocks noGrp="1"/>
          </p:cNvSpPr>
          <p:nvPr>
            <p:ph type="title"/>
          </p:nvPr>
        </p:nvSpPr>
        <p:spPr/>
        <p:txBody>
          <a:bodyPr/>
          <a:lstStyle/>
          <a:p>
            <a:r>
              <a:rPr lang="en-GB" dirty="0"/>
              <a:t>What is an employer of choice (EOC)?</a:t>
            </a:r>
          </a:p>
        </p:txBody>
      </p:sp>
      <p:sp>
        <p:nvSpPr>
          <p:cNvPr id="3" name="Content Placeholder 2">
            <a:extLst>
              <a:ext uri="{FF2B5EF4-FFF2-40B4-BE49-F238E27FC236}">
                <a16:creationId xmlns:a16="http://schemas.microsoft.com/office/drawing/2014/main" id="{2D21658D-E646-B6A2-3D8D-8CFD0352D028}"/>
              </a:ext>
            </a:extLst>
          </p:cNvPr>
          <p:cNvSpPr>
            <a:spLocks noGrp="1"/>
          </p:cNvSpPr>
          <p:nvPr>
            <p:ph idx="1"/>
          </p:nvPr>
        </p:nvSpPr>
        <p:spPr/>
        <p:txBody>
          <a:bodyPr/>
          <a:lstStyle/>
          <a:p>
            <a:r>
              <a:rPr lang="en-GB" dirty="0"/>
              <a:t>An organisation that is highly desirable to job seekers and current employees due to its positive work environment, strong company culture, and attractive benefits. </a:t>
            </a:r>
          </a:p>
          <a:p>
            <a:r>
              <a:rPr lang="en-GB" dirty="0"/>
              <a:t>How do you know if your organisation is an EOC?</a:t>
            </a:r>
          </a:p>
        </p:txBody>
      </p:sp>
    </p:spTree>
    <p:extLst>
      <p:ext uri="{BB962C8B-B14F-4D97-AF65-F5344CB8AC3E}">
        <p14:creationId xmlns:p14="http://schemas.microsoft.com/office/powerpoint/2010/main" val="632976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6B5FB-0721-3E96-8D01-06F592F396EC}"/>
              </a:ext>
            </a:extLst>
          </p:cNvPr>
          <p:cNvSpPr>
            <a:spLocks noGrp="1"/>
          </p:cNvSpPr>
          <p:nvPr>
            <p:ph type="title"/>
          </p:nvPr>
        </p:nvSpPr>
        <p:spPr/>
        <p:txBody>
          <a:bodyPr>
            <a:normAutofit/>
          </a:bodyPr>
          <a:lstStyle/>
          <a:p>
            <a:r>
              <a:rPr lang="en-GB" dirty="0"/>
              <a:t>Factors impacting becoming an EOC</a:t>
            </a:r>
          </a:p>
        </p:txBody>
      </p:sp>
      <p:sp>
        <p:nvSpPr>
          <p:cNvPr id="3" name="Content Placeholder 2">
            <a:extLst>
              <a:ext uri="{FF2B5EF4-FFF2-40B4-BE49-F238E27FC236}">
                <a16:creationId xmlns:a16="http://schemas.microsoft.com/office/drawing/2014/main" id="{FEB9EF07-04BD-71B2-311F-957E449B15CA}"/>
              </a:ext>
            </a:extLst>
          </p:cNvPr>
          <p:cNvSpPr>
            <a:spLocks noGrp="1"/>
          </p:cNvSpPr>
          <p:nvPr>
            <p:ph idx="1"/>
          </p:nvPr>
        </p:nvSpPr>
        <p:spPr/>
        <p:txBody>
          <a:bodyPr>
            <a:normAutofit fontScale="92500" lnSpcReduction="20000"/>
          </a:bodyPr>
          <a:lstStyle/>
          <a:p>
            <a:r>
              <a:rPr lang="en-GB" dirty="0"/>
              <a:t>Research conducted by </a:t>
            </a:r>
            <a:r>
              <a:rPr lang="en-GB" dirty="0" err="1"/>
              <a:t>Tanwar</a:t>
            </a:r>
            <a:r>
              <a:rPr lang="en-GB" dirty="0"/>
              <a:t> and Kumar (2019) found that organisations must work towards increasing the person-organisation fit in order to be an EOC.</a:t>
            </a:r>
          </a:p>
          <a:p>
            <a:r>
              <a:rPr lang="en-GB" dirty="0"/>
              <a:t>How can this be achieved?</a:t>
            </a:r>
          </a:p>
          <a:p>
            <a:r>
              <a:rPr lang="en-GB" dirty="0"/>
              <a:t>Based on their sample organisations, the following dimensions were valued by potential employees:</a:t>
            </a:r>
          </a:p>
          <a:p>
            <a:pPr lvl="1"/>
            <a:r>
              <a:rPr lang="en-GB" dirty="0"/>
              <a:t>Corporate Social Responsibility (CSR)</a:t>
            </a:r>
          </a:p>
          <a:p>
            <a:pPr lvl="1"/>
            <a:r>
              <a:rPr lang="en-GB" dirty="0"/>
              <a:t>Positive work culture</a:t>
            </a:r>
          </a:p>
          <a:p>
            <a:pPr lvl="1"/>
            <a:r>
              <a:rPr lang="en-GB" dirty="0"/>
              <a:t>Salary and incentives</a:t>
            </a:r>
          </a:p>
          <a:p>
            <a:endParaRPr lang="en-GB" dirty="0"/>
          </a:p>
          <a:p>
            <a:endParaRPr lang="en-GB" dirty="0"/>
          </a:p>
        </p:txBody>
      </p:sp>
    </p:spTree>
    <p:extLst>
      <p:ext uri="{BB962C8B-B14F-4D97-AF65-F5344CB8AC3E}">
        <p14:creationId xmlns:p14="http://schemas.microsoft.com/office/powerpoint/2010/main" val="1443272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Become an EOC</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Embrace genuine flexibility</a:t>
            </a:r>
          </a:p>
          <a:p>
            <a:r>
              <a:rPr lang="en-GB" dirty="0"/>
              <a:t>Go big on purpose</a:t>
            </a:r>
          </a:p>
          <a:p>
            <a:r>
              <a:rPr lang="en-GB" dirty="0"/>
              <a:t>Match reputation and reality</a:t>
            </a:r>
          </a:p>
          <a:p>
            <a:r>
              <a:rPr lang="en-GB" dirty="0"/>
              <a:t>Offer room to grow</a:t>
            </a:r>
          </a:p>
          <a:p>
            <a:r>
              <a:rPr lang="en-GB" dirty="0"/>
              <a:t>Don’t forget the social side of work </a:t>
            </a:r>
          </a:p>
          <a:p>
            <a:endParaRPr lang="en-GB" dirty="0"/>
          </a:p>
          <a:p>
            <a:pPr marL="3657600" lvl="8" indent="0">
              <a:buNone/>
            </a:pPr>
            <a:r>
              <a:rPr lang="en-GB" dirty="0"/>
              <a:t>					(Jacobs, 2021)</a:t>
            </a:r>
          </a:p>
        </p:txBody>
      </p:sp>
    </p:spTree>
    <p:extLst>
      <p:ext uri="{BB962C8B-B14F-4D97-AF65-F5344CB8AC3E}">
        <p14:creationId xmlns:p14="http://schemas.microsoft.com/office/powerpoint/2010/main" val="3630933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CE0D4-3F28-3677-DF82-94606CD7E8B3}"/>
              </a:ext>
            </a:extLst>
          </p:cNvPr>
          <p:cNvSpPr>
            <a:spLocks noGrp="1"/>
          </p:cNvSpPr>
          <p:nvPr>
            <p:ph type="title"/>
          </p:nvPr>
        </p:nvSpPr>
        <p:spPr/>
        <p:txBody>
          <a:bodyPr/>
          <a:lstStyle/>
          <a:p>
            <a:r>
              <a:rPr lang="en-GB" dirty="0"/>
              <a:t>Diversity </a:t>
            </a:r>
          </a:p>
        </p:txBody>
      </p:sp>
      <p:sp>
        <p:nvSpPr>
          <p:cNvPr id="3" name="Content Placeholder 2">
            <a:extLst>
              <a:ext uri="{FF2B5EF4-FFF2-40B4-BE49-F238E27FC236}">
                <a16:creationId xmlns:a16="http://schemas.microsoft.com/office/drawing/2014/main" id="{C6BBD863-DD4D-A772-6AB6-D03B91164726}"/>
              </a:ext>
            </a:extLst>
          </p:cNvPr>
          <p:cNvSpPr>
            <a:spLocks noGrp="1"/>
          </p:cNvSpPr>
          <p:nvPr>
            <p:ph idx="1"/>
          </p:nvPr>
        </p:nvSpPr>
        <p:spPr/>
        <p:txBody>
          <a:bodyPr>
            <a:normAutofit fontScale="92500" lnSpcReduction="20000"/>
          </a:bodyPr>
          <a:lstStyle/>
          <a:p>
            <a:r>
              <a:rPr lang="en-GB" dirty="0"/>
              <a:t>A strong commitment to diversity is effective at shaping employer brand. </a:t>
            </a:r>
          </a:p>
          <a:p>
            <a:r>
              <a:rPr lang="en-GB" dirty="0"/>
              <a:t>Offering employees equal opportunities regardless of age, gender and ethnicity is the most important when choosing a new role for half of UK workers. </a:t>
            </a:r>
          </a:p>
          <a:p>
            <a:r>
              <a:rPr lang="en-GB" dirty="0"/>
              <a:t>Encourage small acts of inclusivity.</a:t>
            </a:r>
          </a:p>
          <a:p>
            <a:r>
              <a:rPr lang="en-GB" dirty="0"/>
              <a:t>Celebrate diversity within your current teams. </a:t>
            </a:r>
          </a:p>
          <a:p>
            <a:r>
              <a:rPr lang="en-GB" dirty="0"/>
              <a:t>Champion fair recruitment processes. </a:t>
            </a:r>
          </a:p>
          <a:p>
            <a:r>
              <a:rPr lang="en-GB" dirty="0"/>
              <a:t>Hold the business accountable. </a:t>
            </a:r>
          </a:p>
        </p:txBody>
      </p:sp>
    </p:spTree>
    <p:extLst>
      <p:ext uri="{BB962C8B-B14F-4D97-AF65-F5344CB8AC3E}">
        <p14:creationId xmlns:p14="http://schemas.microsoft.com/office/powerpoint/2010/main" val="4025534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Is it possible to rebrand?</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According to Taylor (2022, p. 139), the following organisations completed rebranding exercises with measurable success:</a:t>
            </a:r>
          </a:p>
          <a:p>
            <a:pPr lvl="1"/>
            <a:r>
              <a:rPr lang="en-GB" dirty="0"/>
              <a:t>British American Tobacco (BAT)</a:t>
            </a:r>
          </a:p>
          <a:p>
            <a:pPr lvl="1"/>
            <a:r>
              <a:rPr lang="en-GB" dirty="0"/>
              <a:t>Lloyds of London</a:t>
            </a:r>
          </a:p>
          <a:p>
            <a:pPr lvl="1"/>
            <a:r>
              <a:rPr lang="en-GB" dirty="0"/>
              <a:t>The British Library</a:t>
            </a:r>
          </a:p>
        </p:txBody>
      </p:sp>
    </p:spTree>
    <p:extLst>
      <p:ext uri="{BB962C8B-B14F-4D97-AF65-F5344CB8AC3E}">
        <p14:creationId xmlns:p14="http://schemas.microsoft.com/office/powerpoint/2010/main" val="1798137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Criticisms of employer branding as a concept</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Is it a management fad?</a:t>
            </a:r>
          </a:p>
          <a:p>
            <a:r>
              <a:rPr lang="en-GB" dirty="0"/>
              <a:t>Are many slogans and images too trivial?</a:t>
            </a:r>
          </a:p>
          <a:p>
            <a:r>
              <a:rPr lang="en-GB" dirty="0"/>
              <a:t>Can be manipulative in nature. </a:t>
            </a:r>
          </a:p>
          <a:p>
            <a:r>
              <a:rPr lang="en-GB" dirty="0"/>
              <a:t>Dishonest branding exercises tend to fail. </a:t>
            </a:r>
          </a:p>
          <a:p>
            <a:endParaRPr lang="en-GB" dirty="0"/>
          </a:p>
        </p:txBody>
      </p:sp>
    </p:spTree>
    <p:extLst>
      <p:ext uri="{BB962C8B-B14F-4D97-AF65-F5344CB8AC3E}">
        <p14:creationId xmlns:p14="http://schemas.microsoft.com/office/powerpoint/2010/main" val="4003469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Employee perceptions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Research completed by Kanwal and Van Hoy (2024) examined how employees perceive and react to their organisation’s employer brand.</a:t>
            </a:r>
          </a:p>
          <a:p>
            <a:r>
              <a:rPr lang="en-GB" dirty="0"/>
              <a:t>They found that creating distinct, consistent and consensual employer brands, can enhance employee identification, attraction and positive representation. </a:t>
            </a:r>
          </a:p>
          <a:p>
            <a:endParaRPr lang="en-GB" dirty="0"/>
          </a:p>
        </p:txBody>
      </p:sp>
    </p:spTree>
    <p:extLst>
      <p:ext uri="{BB962C8B-B14F-4D97-AF65-F5344CB8AC3E}">
        <p14:creationId xmlns:p14="http://schemas.microsoft.com/office/powerpoint/2010/main" val="2253402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6D07-3A7E-46A8-69EE-B1655908D69B}"/>
              </a:ext>
            </a:extLst>
          </p:cNvPr>
          <p:cNvSpPr>
            <a:spLocks noGrp="1"/>
          </p:cNvSpPr>
          <p:nvPr>
            <p:ph type="title"/>
          </p:nvPr>
        </p:nvSpPr>
        <p:spPr/>
        <p:txBody>
          <a:bodyPr/>
          <a:lstStyle/>
          <a:p>
            <a:r>
              <a:rPr lang="en-GB" dirty="0"/>
              <a:t>Employee Value Proposition (EVP)</a:t>
            </a:r>
          </a:p>
        </p:txBody>
      </p:sp>
      <p:sp>
        <p:nvSpPr>
          <p:cNvPr id="3" name="Content Placeholder 2">
            <a:extLst>
              <a:ext uri="{FF2B5EF4-FFF2-40B4-BE49-F238E27FC236}">
                <a16:creationId xmlns:a16="http://schemas.microsoft.com/office/drawing/2014/main" id="{D7CE83E9-3D37-926F-B55F-EC385A710AEC}"/>
              </a:ext>
            </a:extLst>
          </p:cNvPr>
          <p:cNvSpPr>
            <a:spLocks noGrp="1"/>
          </p:cNvSpPr>
          <p:nvPr>
            <p:ph idx="1"/>
          </p:nvPr>
        </p:nvSpPr>
        <p:spPr/>
        <p:txBody>
          <a:bodyPr>
            <a:normAutofit fontScale="92500" lnSpcReduction="10000"/>
          </a:bodyPr>
          <a:lstStyle/>
          <a:p>
            <a:r>
              <a:rPr lang="en-GB" dirty="0"/>
              <a:t>According to CIPD (2024b), the EVP describes what an organisation stands for, requires and offers as an employer. </a:t>
            </a:r>
          </a:p>
          <a:p>
            <a:r>
              <a:rPr lang="en-GB" dirty="0"/>
              <a:t>The psychological contract sets the expectations, beliefs and obligations of the employment relationship. </a:t>
            </a:r>
          </a:p>
          <a:p>
            <a:r>
              <a:rPr lang="en-GB" dirty="0"/>
              <a:t>A segmented approach may be required rather than focussing on one single value proposition. For example, ensuring representation of different groups or differing approaches for different locations. </a:t>
            </a:r>
          </a:p>
        </p:txBody>
      </p:sp>
    </p:spTree>
    <p:extLst>
      <p:ext uri="{BB962C8B-B14F-4D97-AF65-F5344CB8AC3E}">
        <p14:creationId xmlns:p14="http://schemas.microsoft.com/office/powerpoint/2010/main" val="17127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3495D-522A-6E87-0BAB-4C5683F9D9B0}"/>
              </a:ext>
            </a:extLst>
          </p:cNvPr>
          <p:cNvSpPr>
            <a:spLocks noGrp="1"/>
          </p:cNvSpPr>
          <p:nvPr>
            <p:ph type="title"/>
          </p:nvPr>
        </p:nvSpPr>
        <p:spPr/>
        <p:txBody>
          <a:bodyPr/>
          <a:lstStyle/>
          <a:p>
            <a:r>
              <a:rPr lang="en-GB" dirty="0"/>
              <a:t>Employee experience</a:t>
            </a:r>
          </a:p>
        </p:txBody>
      </p:sp>
      <p:sp>
        <p:nvSpPr>
          <p:cNvPr id="3" name="Content Placeholder 2">
            <a:extLst>
              <a:ext uri="{FF2B5EF4-FFF2-40B4-BE49-F238E27FC236}">
                <a16:creationId xmlns:a16="http://schemas.microsoft.com/office/drawing/2014/main" id="{95933863-8DD6-65EF-EEDA-25172D08AB64}"/>
              </a:ext>
            </a:extLst>
          </p:cNvPr>
          <p:cNvSpPr>
            <a:spLocks noGrp="1"/>
          </p:cNvSpPr>
          <p:nvPr>
            <p:ph idx="1"/>
          </p:nvPr>
        </p:nvSpPr>
        <p:spPr/>
        <p:txBody>
          <a:bodyPr/>
          <a:lstStyle/>
          <a:p>
            <a:r>
              <a:rPr lang="en-GB" dirty="0"/>
              <a:t>Brand is strongly linked to culture. </a:t>
            </a:r>
          </a:p>
          <a:p>
            <a:r>
              <a:rPr lang="en-GB" dirty="0"/>
              <a:t>Empower your employees to advocates. For example: #lifeatdell </a:t>
            </a:r>
          </a:p>
          <a:p>
            <a:r>
              <a:rPr lang="en-GB" dirty="0"/>
              <a:t>Encourage blogs on the company website. </a:t>
            </a:r>
          </a:p>
          <a:p>
            <a:r>
              <a:rPr lang="en-GB" dirty="0"/>
              <a:t>Consider the recruiters and hiring managers reputation. </a:t>
            </a:r>
          </a:p>
          <a:p>
            <a:endParaRPr lang="en-GB" dirty="0"/>
          </a:p>
          <a:p>
            <a:pPr marL="3657600" lvl="8" indent="0">
              <a:buNone/>
            </a:pPr>
            <a:r>
              <a:rPr lang="en-GB" dirty="0"/>
              <a:t>					(Farrand, 2018)</a:t>
            </a:r>
          </a:p>
        </p:txBody>
      </p:sp>
    </p:spTree>
    <p:extLst>
      <p:ext uri="{BB962C8B-B14F-4D97-AF65-F5344CB8AC3E}">
        <p14:creationId xmlns:p14="http://schemas.microsoft.com/office/powerpoint/2010/main" val="12362774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07FBB-4765-6188-DB0B-7E2CEDD00FFE}"/>
              </a:ext>
            </a:extLst>
          </p:cNvPr>
          <p:cNvSpPr>
            <a:spLocks noGrp="1"/>
          </p:cNvSpPr>
          <p:nvPr>
            <p:ph type="title"/>
          </p:nvPr>
        </p:nvSpPr>
        <p:spPr/>
        <p:txBody>
          <a:bodyPr/>
          <a:lstStyle/>
          <a:p>
            <a:r>
              <a:rPr lang="en-GB" dirty="0"/>
              <a:t>Glassdoor (1)</a:t>
            </a:r>
          </a:p>
        </p:txBody>
      </p:sp>
      <p:sp>
        <p:nvSpPr>
          <p:cNvPr id="3" name="Content Placeholder 2">
            <a:extLst>
              <a:ext uri="{FF2B5EF4-FFF2-40B4-BE49-F238E27FC236}">
                <a16:creationId xmlns:a16="http://schemas.microsoft.com/office/drawing/2014/main" id="{F3EE5711-7A71-F4C5-81D1-9C4B67225DDC}"/>
              </a:ext>
            </a:extLst>
          </p:cNvPr>
          <p:cNvSpPr>
            <a:spLocks noGrp="1"/>
          </p:cNvSpPr>
          <p:nvPr>
            <p:ph idx="1"/>
          </p:nvPr>
        </p:nvSpPr>
        <p:spPr/>
        <p:txBody>
          <a:bodyPr>
            <a:normAutofit fontScale="85000" lnSpcReduction="20000"/>
          </a:bodyPr>
          <a:lstStyle/>
          <a:p>
            <a:r>
              <a:rPr lang="en-GB" dirty="0"/>
              <a:t>Transparency and authenticity.</a:t>
            </a:r>
          </a:p>
          <a:p>
            <a:r>
              <a:rPr lang="en-GB" dirty="0"/>
              <a:t>Influence on job seekers.</a:t>
            </a:r>
          </a:p>
          <a:p>
            <a:r>
              <a:rPr lang="en-GB" dirty="0"/>
              <a:t>Employer brand showcase.</a:t>
            </a:r>
          </a:p>
          <a:p>
            <a:r>
              <a:rPr lang="en-GB" dirty="0"/>
              <a:t>Review management.</a:t>
            </a:r>
          </a:p>
          <a:p>
            <a:r>
              <a:rPr lang="en-GB" dirty="0"/>
              <a:t>Recruitment tool. </a:t>
            </a:r>
          </a:p>
          <a:p>
            <a:r>
              <a:rPr lang="en-GB" dirty="0"/>
              <a:t>Data and insights. </a:t>
            </a:r>
          </a:p>
          <a:p>
            <a:r>
              <a:rPr lang="en-GB" dirty="0"/>
              <a:t>Competitive advantage.</a:t>
            </a:r>
          </a:p>
          <a:p>
            <a:r>
              <a:rPr lang="en-GB" dirty="0"/>
              <a:t>Impact on business performance.</a:t>
            </a:r>
          </a:p>
          <a:p>
            <a:r>
              <a:rPr lang="en-GB" dirty="0"/>
              <a:t>Candidate experience. </a:t>
            </a:r>
          </a:p>
        </p:txBody>
      </p:sp>
    </p:spTree>
    <p:extLst>
      <p:ext uri="{BB962C8B-B14F-4D97-AF65-F5344CB8AC3E}">
        <p14:creationId xmlns:p14="http://schemas.microsoft.com/office/powerpoint/2010/main" val="1237976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8904-9E6E-0574-D2A1-DC97C14B2514}"/>
              </a:ext>
            </a:extLst>
          </p:cNvPr>
          <p:cNvSpPr>
            <a:spLocks noGrp="1"/>
          </p:cNvSpPr>
          <p:nvPr>
            <p:ph type="title"/>
          </p:nvPr>
        </p:nvSpPr>
        <p:spPr/>
        <p:txBody>
          <a:bodyPr/>
          <a:lstStyle/>
          <a:p>
            <a:r>
              <a:rPr lang="en-GB" dirty="0"/>
              <a:t>Glassdoor (2)</a:t>
            </a:r>
          </a:p>
        </p:txBody>
      </p:sp>
      <p:sp>
        <p:nvSpPr>
          <p:cNvPr id="3" name="Content Placeholder 2">
            <a:extLst>
              <a:ext uri="{FF2B5EF4-FFF2-40B4-BE49-F238E27FC236}">
                <a16:creationId xmlns:a16="http://schemas.microsoft.com/office/drawing/2014/main" id="{A6E64E81-D463-4D39-0410-62E9DFBC8DC7}"/>
              </a:ext>
            </a:extLst>
          </p:cNvPr>
          <p:cNvSpPr>
            <a:spLocks noGrp="1"/>
          </p:cNvSpPr>
          <p:nvPr>
            <p:ph idx="1"/>
          </p:nvPr>
        </p:nvSpPr>
        <p:spPr/>
        <p:txBody>
          <a:bodyPr/>
          <a:lstStyle/>
          <a:p>
            <a:pPr algn="l">
              <a:buFont typeface="Arial" panose="020B0604020202020204" pitchFamily="34" charset="0"/>
              <a:buChar char="•"/>
            </a:pPr>
            <a:r>
              <a:rPr lang="en-GB" b="0" i="0" dirty="0">
                <a:effectLst/>
                <a:latin typeface="__fkGroteskNeue_598ab8"/>
              </a:rPr>
              <a:t>To leverage Glassdoor effectively for employer branding:</a:t>
            </a:r>
          </a:p>
          <a:p>
            <a:pPr lvl="1">
              <a:buFont typeface="Arial" panose="020B0604020202020204" pitchFamily="34" charset="0"/>
              <a:buChar char="•"/>
            </a:pPr>
            <a:r>
              <a:rPr lang="en-GB" b="0" i="0" dirty="0">
                <a:effectLst/>
                <a:latin typeface="__fkGroteskNeue_598ab8"/>
              </a:rPr>
              <a:t>Encourage employees to leave honest reviews.</a:t>
            </a:r>
          </a:p>
          <a:p>
            <a:pPr lvl="1">
              <a:buFont typeface="Arial" panose="020B0604020202020204" pitchFamily="34" charset="0"/>
              <a:buChar char="•"/>
            </a:pPr>
            <a:r>
              <a:rPr lang="en-GB" b="0" i="0" dirty="0">
                <a:effectLst/>
                <a:latin typeface="__fkGroteskNeue_598ab8"/>
              </a:rPr>
              <a:t>Respond to reviews professionally and constructively.</a:t>
            </a:r>
          </a:p>
          <a:p>
            <a:pPr lvl="1">
              <a:buFont typeface="Arial" panose="020B0604020202020204" pitchFamily="34" charset="0"/>
              <a:buChar char="•"/>
            </a:pPr>
            <a:r>
              <a:rPr lang="en-GB" b="0" i="0" dirty="0">
                <a:effectLst/>
                <a:latin typeface="__fkGroteskNeue_598ab8"/>
              </a:rPr>
              <a:t>Keep your company profile updated and engaging.</a:t>
            </a:r>
          </a:p>
          <a:p>
            <a:pPr lvl="1">
              <a:buFont typeface="Arial" panose="020B0604020202020204" pitchFamily="34" charset="0"/>
              <a:buChar char="•"/>
            </a:pPr>
            <a:r>
              <a:rPr lang="en-GB" b="0" i="0" dirty="0">
                <a:effectLst/>
                <a:latin typeface="__fkGroteskNeue_598ab8"/>
              </a:rPr>
              <a:t>Use Glassdoor insights to improve your workplace and hiring practices.</a:t>
            </a:r>
          </a:p>
          <a:p>
            <a:endParaRPr lang="en-GB" dirty="0"/>
          </a:p>
        </p:txBody>
      </p:sp>
    </p:spTree>
    <p:extLst>
      <p:ext uri="{BB962C8B-B14F-4D97-AF65-F5344CB8AC3E}">
        <p14:creationId xmlns:p14="http://schemas.microsoft.com/office/powerpoint/2010/main" val="678574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3183" y="2858282"/>
            <a:ext cx="10363200" cy="1470025"/>
          </a:xfrm>
        </p:spPr>
        <p:txBody>
          <a:bodyPr>
            <a:normAutofit/>
          </a:bodyPr>
          <a:lstStyle/>
          <a:p>
            <a:r>
              <a:rPr lang="en-US" dirty="0">
                <a:solidFill>
                  <a:schemeClr val="bg1"/>
                </a:solidFill>
              </a:rPr>
              <a:t>Group Activity </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537610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Recap</a:t>
            </a:r>
          </a:p>
        </p:txBody>
      </p:sp>
      <p:sp>
        <p:nvSpPr>
          <p:cNvPr id="3" name="Content Placeholder 2"/>
          <p:cNvSpPr>
            <a:spLocks noGrp="1"/>
          </p:cNvSpPr>
          <p:nvPr>
            <p:ph idx="1"/>
          </p:nvPr>
        </p:nvSpPr>
        <p:spPr>
          <a:xfrm>
            <a:off x="1012668" y="1056510"/>
            <a:ext cx="10166663" cy="4696800"/>
          </a:xfrm>
        </p:spPr>
        <p:txBody>
          <a:bodyPr>
            <a:normAutofit lnSpcReduction="10000"/>
          </a:bodyPr>
          <a:lstStyle/>
          <a:p>
            <a:pPr algn="just"/>
            <a:r>
              <a:rPr lang="en-GB" u="sng" dirty="0">
                <a:latin typeface="Sabon LT Std"/>
              </a:rPr>
              <a:t>Learning outcome – The importance of </a:t>
            </a:r>
            <a:r>
              <a:rPr lang="en-GB" u="sng" dirty="0">
                <a:solidFill>
                  <a:srgbClr val="1D2125"/>
                </a:solidFill>
                <a:highlight>
                  <a:srgbClr val="FFFFFF"/>
                </a:highlight>
                <a:latin typeface="-apple-system"/>
              </a:rPr>
              <a:t>e</a:t>
            </a:r>
            <a:r>
              <a:rPr lang="en-GB" b="0" i="0" u="sng" dirty="0">
                <a:solidFill>
                  <a:srgbClr val="1D2125"/>
                </a:solidFill>
                <a:effectLst/>
                <a:highlight>
                  <a:srgbClr val="FFFFFF"/>
                </a:highlight>
                <a:latin typeface="-apple-system"/>
              </a:rPr>
              <a:t>mployer branding</a:t>
            </a:r>
            <a:r>
              <a:rPr lang="en-GB" u="sng" dirty="0">
                <a:solidFill>
                  <a:srgbClr val="1D2125"/>
                </a:solidFill>
                <a:highlight>
                  <a:srgbClr val="FFFFFF"/>
                </a:highlight>
                <a:latin typeface="-apple-system"/>
              </a:rPr>
              <a:t> to resourcing activities.</a:t>
            </a:r>
          </a:p>
          <a:p>
            <a:pPr algn="just"/>
            <a:r>
              <a:rPr lang="en-GB" sz="2400" dirty="0">
                <a:effectLst/>
                <a:latin typeface="Arial" panose="020B0604020202020204" pitchFamily="34" charset="0"/>
                <a:ea typeface="Times New Roman" panose="02020603050405020304" pitchFamily="18" charset="0"/>
              </a:rPr>
              <a:t>Consider your organisation’s position in the labour market. </a:t>
            </a:r>
            <a:r>
              <a:rPr lang="en-GB" sz="2400" dirty="0">
                <a:latin typeface="Arial" panose="020B0604020202020204" pitchFamily="34" charset="0"/>
                <a:ea typeface="Times New Roman" panose="02020603050405020304" pitchFamily="18" charset="0"/>
              </a:rPr>
              <a:t>Who are the main competitors?</a:t>
            </a:r>
            <a:endParaRPr lang="en-GB" sz="2400" dirty="0">
              <a:effectLst/>
              <a:latin typeface="Arial" panose="020B0604020202020204" pitchFamily="34" charset="0"/>
              <a:ea typeface="Times New Roman" panose="02020603050405020304" pitchFamily="18" charset="0"/>
            </a:endParaRPr>
          </a:p>
          <a:p>
            <a:pPr algn="just"/>
            <a:r>
              <a:rPr lang="en-GB" sz="2400" dirty="0">
                <a:effectLst/>
                <a:latin typeface="Arial" panose="020B0604020202020204" pitchFamily="34" charset="0"/>
                <a:ea typeface="Times New Roman" panose="02020603050405020304" pitchFamily="18" charset="0"/>
              </a:rPr>
              <a:t>Becoming an employer of choic</a:t>
            </a:r>
            <a:r>
              <a:rPr lang="en-GB" sz="2400" dirty="0">
                <a:latin typeface="Arial" panose="020B0604020202020204" pitchFamily="34" charset="0"/>
                <a:ea typeface="Times New Roman" panose="02020603050405020304" pitchFamily="18" charset="0"/>
              </a:rPr>
              <a:t>e runs deeper than brand image. </a:t>
            </a:r>
            <a:endParaRPr lang="en-GB" sz="2400" dirty="0">
              <a:effectLst/>
              <a:latin typeface="Arial" panose="020B0604020202020204" pitchFamily="34" charset="0"/>
              <a:ea typeface="Times New Roman" panose="02020603050405020304" pitchFamily="18" charset="0"/>
            </a:endParaRPr>
          </a:p>
          <a:p>
            <a:pPr algn="just"/>
            <a:r>
              <a:rPr lang="en-GB" sz="2400" dirty="0">
                <a:latin typeface="Arial" panose="020B0604020202020204" pitchFamily="34" charset="0"/>
                <a:ea typeface="Times New Roman" panose="02020603050405020304" pitchFamily="18" charset="0"/>
              </a:rPr>
              <a:t>Enhancing employer brand can be achieved through honesty, flexibility, ethical processes and development opportunities. </a:t>
            </a:r>
            <a:endParaRPr lang="en-GB" sz="2400" dirty="0">
              <a:effectLst/>
              <a:latin typeface="Arial" panose="020B0604020202020204" pitchFamily="34" charset="0"/>
              <a:ea typeface="Times New Roman" panose="02020603050405020304" pitchFamily="18" charset="0"/>
            </a:endParaRPr>
          </a:p>
          <a:p>
            <a:pPr algn="just"/>
            <a:r>
              <a:rPr lang="en-GB" sz="2400" dirty="0">
                <a:effectLst/>
                <a:latin typeface="Arial" panose="020B0604020202020204" pitchFamily="34" charset="0"/>
                <a:ea typeface="Times New Roman" panose="02020603050405020304" pitchFamily="18" charset="0"/>
              </a:rPr>
              <a:t>Ensure your employee value proposition aligns with the goals of the organisation. Integrate your organisation’s brand and values into people practices. </a:t>
            </a:r>
          </a:p>
          <a:p>
            <a:pPr algn="just"/>
            <a:r>
              <a:rPr lang="en-GB" sz="2400" dirty="0">
                <a:latin typeface="Arial" panose="020B0604020202020204" pitchFamily="34" charset="0"/>
                <a:ea typeface="Times New Roman" panose="02020603050405020304" pitchFamily="18" charset="0"/>
              </a:rPr>
              <a:t>Share e</a:t>
            </a:r>
            <a:r>
              <a:rPr lang="en-GB" sz="2400" dirty="0">
                <a:effectLst/>
                <a:latin typeface="Arial" panose="020B0604020202020204" pitchFamily="34" charset="0"/>
                <a:ea typeface="Times New Roman" panose="02020603050405020304" pitchFamily="18" charset="0"/>
              </a:rPr>
              <a:t>mployee experience </a:t>
            </a:r>
            <a:r>
              <a:rPr lang="en-GB" sz="2400" dirty="0">
                <a:latin typeface="Arial" panose="020B0604020202020204" pitchFamily="34" charset="0"/>
                <a:ea typeface="Times New Roman" panose="02020603050405020304" pitchFamily="18" charset="0"/>
              </a:rPr>
              <a:t>through the use of social media to promote brand. Employee perceptions are key. </a:t>
            </a:r>
            <a:endParaRPr lang="en-GB" sz="4000"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1162221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p:txBody>
          <a:bodyPr>
            <a:noAutofit/>
          </a:bodyPr>
          <a:lstStyle/>
          <a:p>
            <a:r>
              <a:rPr lang="en-GB" sz="1200" dirty="0">
                <a:latin typeface="+mj-lt"/>
              </a:rPr>
              <a:t>CIPD (No Date) </a:t>
            </a:r>
            <a:r>
              <a:rPr lang="en-GB" sz="1200" i="1" dirty="0">
                <a:latin typeface="+mj-lt"/>
              </a:rPr>
              <a:t>Resourcing. </a:t>
            </a:r>
            <a:r>
              <a:rPr lang="en-GB" sz="1200" dirty="0">
                <a:latin typeface="+mj-lt"/>
              </a:rPr>
              <a:t>Available at: </a:t>
            </a:r>
            <a:r>
              <a:rPr lang="en-GB" sz="1200" dirty="0">
                <a:latin typeface="+mj-lt"/>
                <a:hlinkClick r:id="rId3"/>
              </a:rPr>
              <a:t>The Profession Map / Specialist knowledge / Resourcing | CIPD</a:t>
            </a:r>
            <a:r>
              <a:rPr lang="en-GB" sz="1200" dirty="0">
                <a:latin typeface="+mj-lt"/>
              </a:rPr>
              <a:t>. (Accessed: 3 October 2024). </a:t>
            </a:r>
          </a:p>
          <a:p>
            <a:r>
              <a:rPr lang="en-GB" sz="1200" dirty="0">
                <a:latin typeface="+mj-lt"/>
              </a:rPr>
              <a:t>CIPD (2024a) </a:t>
            </a:r>
            <a:r>
              <a:rPr lang="en-GB" sz="1200" i="1" dirty="0">
                <a:latin typeface="+mj-lt"/>
              </a:rPr>
              <a:t>Talent Management</a:t>
            </a:r>
            <a:r>
              <a:rPr lang="en-GB" sz="1200" dirty="0">
                <a:latin typeface="+mj-lt"/>
              </a:rPr>
              <a:t>. Available at: </a:t>
            </a:r>
            <a:r>
              <a:rPr lang="en-GB" sz="1200" dirty="0">
                <a:latin typeface="+mj-lt"/>
                <a:hlinkClick r:id="rId4"/>
              </a:rPr>
              <a:t>Talent management | Factsheets | CIPD</a:t>
            </a:r>
            <a:r>
              <a:rPr lang="en-GB" sz="1200" dirty="0">
                <a:latin typeface="+mj-lt"/>
              </a:rPr>
              <a:t>. (Accessed: 3 October 2025).</a:t>
            </a:r>
          </a:p>
          <a:p>
            <a:r>
              <a:rPr lang="en-GB" sz="1200" dirty="0">
                <a:latin typeface="+mj-lt"/>
              </a:rPr>
              <a:t>CIPD (2024b) </a:t>
            </a:r>
            <a:r>
              <a:rPr lang="en-GB" sz="1200" i="1" dirty="0">
                <a:latin typeface="+mj-lt"/>
              </a:rPr>
              <a:t>Employer Brand. </a:t>
            </a:r>
            <a:r>
              <a:rPr lang="en-GB" sz="1200" dirty="0">
                <a:latin typeface="+mj-lt"/>
              </a:rPr>
              <a:t>Available at: </a:t>
            </a:r>
            <a:r>
              <a:rPr lang="en-GB" sz="1200" dirty="0">
                <a:latin typeface="+mj-lt"/>
                <a:hlinkClick r:id="rId5"/>
              </a:rPr>
              <a:t>Employer Brand | Factsheets | CIPD</a:t>
            </a:r>
            <a:r>
              <a:rPr lang="en-GB" sz="1200" dirty="0">
                <a:latin typeface="+mj-lt"/>
              </a:rPr>
              <a:t>. (Accessed: 28 October 2025). </a:t>
            </a:r>
          </a:p>
          <a:p>
            <a:r>
              <a:rPr lang="en-GB" sz="1200" dirty="0">
                <a:latin typeface="+mj-lt"/>
              </a:rPr>
              <a:t>Jacobs, K. (2021) </a:t>
            </a:r>
            <a:r>
              <a:rPr lang="en-GB" sz="1200" i="1" dirty="0">
                <a:latin typeface="+mj-lt"/>
              </a:rPr>
              <a:t>How to be an employer of choice</a:t>
            </a:r>
            <a:r>
              <a:rPr lang="en-GB" sz="1200" dirty="0">
                <a:latin typeface="+mj-lt"/>
              </a:rPr>
              <a:t>. Available at: </a:t>
            </a:r>
            <a:r>
              <a:rPr lang="en-GB" sz="1200" dirty="0">
                <a:latin typeface="+mj-lt"/>
                <a:hlinkClick r:id="rId6"/>
              </a:rPr>
              <a:t>104398</a:t>
            </a:r>
            <a:r>
              <a:rPr lang="en-GB" sz="1200" dirty="0">
                <a:latin typeface="+mj-lt"/>
              </a:rPr>
              <a:t> (Accessed: 4 November 2024). </a:t>
            </a:r>
          </a:p>
          <a:p>
            <a:r>
              <a:rPr lang="en-GB" sz="1200" kern="0" dirty="0">
                <a:effectLst/>
                <a:latin typeface="+mj-lt"/>
                <a:ea typeface="Times New Roman" panose="02020603050405020304" pitchFamily="18" charset="0"/>
                <a:cs typeface="Arial" panose="020B0604020202020204" pitchFamily="34" charset="0"/>
              </a:rPr>
              <a:t>Jones, E. (2024) </a:t>
            </a:r>
            <a:r>
              <a:rPr lang="en-GB" sz="1200" i="1" kern="0" dirty="0">
                <a:effectLst/>
                <a:latin typeface="+mj-lt"/>
                <a:ea typeface="Times New Roman" panose="02020603050405020304" pitchFamily="18" charset="0"/>
                <a:cs typeface="Arial" panose="020B0604020202020204" pitchFamily="34" charset="0"/>
              </a:rPr>
              <a:t>Talent retention remains the biggest challenge for UK employers</a:t>
            </a:r>
            <a:r>
              <a:rPr lang="en-GB" sz="1200" kern="0" dirty="0">
                <a:effectLst/>
                <a:latin typeface="+mj-lt"/>
                <a:ea typeface="Times New Roman" panose="02020603050405020304" pitchFamily="18" charset="0"/>
                <a:cs typeface="Arial" panose="020B0604020202020204" pitchFamily="34" charset="0"/>
              </a:rPr>
              <a:t>. Available at: </a:t>
            </a:r>
            <a:r>
              <a:rPr lang="en-GB" sz="1200" u="sng" kern="100" dirty="0">
                <a:solidFill>
                  <a:srgbClr val="0000FF"/>
                </a:solidFill>
                <a:effectLst/>
                <a:latin typeface="+mj-lt"/>
                <a:ea typeface="DengXian" panose="02010600030101010101" pitchFamily="2" charset="-122"/>
                <a:cs typeface="Arial" panose="020B0604020202020204" pitchFamily="34" charset="0"/>
                <a:hlinkClick r:id="rId7"/>
              </a:rPr>
              <a:t>Talent retention remains the biggest challenge for UK employers (ciphr.com)</a:t>
            </a:r>
            <a:r>
              <a:rPr lang="en-GB" sz="1200" kern="100" dirty="0">
                <a:effectLst/>
                <a:latin typeface="+mj-lt"/>
                <a:ea typeface="DengXian" panose="02010600030101010101" pitchFamily="2" charset="-122"/>
                <a:cs typeface="Arial" panose="020B0604020202020204" pitchFamily="34" charset="0"/>
              </a:rPr>
              <a:t> (Accessed: 04 August 2024)</a:t>
            </a:r>
            <a:r>
              <a:rPr lang="en-GB" sz="1200" kern="0" dirty="0">
                <a:effectLst/>
                <a:latin typeface="+mj-lt"/>
                <a:ea typeface="Times New Roman" panose="02020603050405020304" pitchFamily="18" charset="0"/>
                <a:cs typeface="Arial" panose="020B0604020202020204" pitchFamily="34" charset="0"/>
              </a:rPr>
              <a:t>.</a:t>
            </a:r>
          </a:p>
          <a:p>
            <a:r>
              <a:rPr lang="en-GB" sz="1200" b="0" i="0" dirty="0">
                <a:effectLst/>
                <a:latin typeface="+mj-lt"/>
              </a:rPr>
              <a:t>Kanwal, H. and Van </a:t>
            </a:r>
            <a:r>
              <a:rPr lang="en-GB" sz="1200" b="0" i="0" dirty="0" err="1">
                <a:effectLst/>
                <a:latin typeface="+mj-lt"/>
              </a:rPr>
              <a:t>Hoye</a:t>
            </a:r>
            <a:r>
              <a:rPr lang="en-GB" sz="1200" b="0" i="0" dirty="0">
                <a:effectLst/>
                <a:latin typeface="+mj-lt"/>
              </a:rPr>
              <a:t>, G. (2024) ‘Beyond employer brand content: The role of employer brand process attributes in understanding employees’ reactions toward their employer’, </a:t>
            </a:r>
            <a:r>
              <a:rPr lang="en-GB" sz="1200" b="0" i="1" dirty="0">
                <a:effectLst/>
                <a:latin typeface="+mj-lt"/>
              </a:rPr>
              <a:t>Human resource management</a:t>
            </a:r>
            <a:r>
              <a:rPr lang="en-GB" sz="1200" b="0" i="0" dirty="0">
                <a:effectLst/>
                <a:latin typeface="+mj-lt"/>
              </a:rPr>
              <a:t>, 63(1), pp. 67–86. Available at: </a:t>
            </a:r>
            <a:r>
              <a:rPr lang="en-GB" sz="1200" b="0" i="0" dirty="0">
                <a:effectLst/>
                <a:latin typeface="+mj-lt"/>
                <a:hlinkClick r:id="rId8"/>
              </a:rPr>
              <a:t>https://doi.org/10.1002/hrm.22187</a:t>
            </a:r>
            <a:r>
              <a:rPr lang="en-GB" sz="1200" b="0" i="0" dirty="0">
                <a:effectLst/>
                <a:latin typeface="+mj-lt"/>
              </a:rPr>
              <a:t>.</a:t>
            </a:r>
          </a:p>
          <a:p>
            <a:r>
              <a:rPr lang="en-GB" sz="1200" b="0" i="0" dirty="0" err="1">
                <a:solidFill>
                  <a:srgbClr val="202020"/>
                </a:solidFill>
                <a:effectLst/>
                <a:latin typeface="+mj-lt"/>
              </a:rPr>
              <a:t>Samoliuk</a:t>
            </a:r>
            <a:r>
              <a:rPr lang="en-GB" sz="1200" b="0" i="0" dirty="0">
                <a:solidFill>
                  <a:srgbClr val="202020"/>
                </a:solidFill>
                <a:effectLst/>
                <a:latin typeface="+mj-lt"/>
              </a:rPr>
              <a:t>, N., </a:t>
            </a:r>
            <a:r>
              <a:rPr lang="en-GB" sz="1200" b="0" i="0" dirty="0" err="1">
                <a:solidFill>
                  <a:srgbClr val="202020"/>
                </a:solidFill>
                <a:effectLst/>
                <a:latin typeface="+mj-lt"/>
              </a:rPr>
              <a:t>Bilan</a:t>
            </a:r>
            <a:r>
              <a:rPr lang="en-GB" sz="1200" b="0" i="0" dirty="0">
                <a:solidFill>
                  <a:srgbClr val="202020"/>
                </a:solidFill>
                <a:effectLst/>
                <a:latin typeface="+mj-lt"/>
              </a:rPr>
              <a:t>, Y., </a:t>
            </a:r>
            <a:r>
              <a:rPr lang="en-GB" sz="1200" b="0" i="0" dirty="0" err="1">
                <a:solidFill>
                  <a:srgbClr val="202020"/>
                </a:solidFill>
                <a:effectLst/>
                <a:latin typeface="+mj-lt"/>
              </a:rPr>
              <a:t>Mishchuk</a:t>
            </a:r>
            <a:r>
              <a:rPr lang="en-GB" sz="1200" b="0" i="0" dirty="0">
                <a:solidFill>
                  <a:srgbClr val="202020"/>
                </a:solidFill>
                <a:effectLst/>
                <a:latin typeface="+mj-lt"/>
              </a:rPr>
              <a:t>, H., and </a:t>
            </a:r>
            <a:r>
              <a:rPr lang="en-GB" sz="1200" b="0" i="0" dirty="0" err="1">
                <a:solidFill>
                  <a:srgbClr val="202020"/>
                </a:solidFill>
                <a:effectLst/>
                <a:latin typeface="+mj-lt"/>
              </a:rPr>
              <a:t>Mishchuk</a:t>
            </a:r>
            <a:r>
              <a:rPr lang="en-GB" sz="1200" b="0" i="0" dirty="0">
                <a:solidFill>
                  <a:srgbClr val="202020"/>
                </a:solidFill>
                <a:effectLst/>
                <a:latin typeface="+mj-lt"/>
              </a:rPr>
              <a:t>, V. (2022) ‘Employer brand: key values influencing the intention to join a company’. </a:t>
            </a:r>
            <a:r>
              <a:rPr lang="en-GB" sz="1200" b="0" i="1" dirty="0">
                <a:solidFill>
                  <a:srgbClr val="202020"/>
                </a:solidFill>
                <a:effectLst/>
                <a:latin typeface="+mj-lt"/>
              </a:rPr>
              <a:t>Management &amp; Marketing. Challenges for the Knowledge Society</a:t>
            </a:r>
            <a:r>
              <a:rPr lang="en-GB" sz="1200" b="0" i="0" dirty="0">
                <a:solidFill>
                  <a:srgbClr val="202020"/>
                </a:solidFill>
                <a:effectLst/>
                <a:latin typeface="+mj-lt"/>
              </a:rPr>
              <a:t>. 17(1), pp. 61-72.</a:t>
            </a:r>
          </a:p>
          <a:p>
            <a:r>
              <a:rPr lang="en-GB" sz="1200" dirty="0">
                <a:solidFill>
                  <a:srgbClr val="202020"/>
                </a:solidFill>
                <a:latin typeface="+mj-lt"/>
              </a:rPr>
              <a:t>Talent Works (No Date) How to improve your employer brand with Glassdoor. Available at: </a:t>
            </a:r>
            <a:r>
              <a:rPr lang="en-GB" sz="1200" dirty="0">
                <a:latin typeface="+mj-lt"/>
                <a:hlinkClick r:id="rId9"/>
              </a:rPr>
              <a:t>How to improve your employer brand with Glassdoor</a:t>
            </a:r>
            <a:r>
              <a:rPr lang="en-GB" sz="1200" dirty="0">
                <a:latin typeface="+mj-lt"/>
              </a:rPr>
              <a:t> (Accessed: 4 November 2024).</a:t>
            </a:r>
          </a:p>
          <a:p>
            <a:r>
              <a:rPr lang="en-GB" sz="1200" dirty="0">
                <a:latin typeface="+mj-lt"/>
              </a:rPr>
              <a:t>Talk Staff (2024) </a:t>
            </a:r>
            <a:r>
              <a:rPr lang="en-GB" sz="1200" i="1" dirty="0">
                <a:latin typeface="+mj-lt"/>
              </a:rPr>
              <a:t>CIPD Resourcing and Talent Planning Report 2024</a:t>
            </a:r>
            <a:r>
              <a:rPr lang="en-GB" sz="1200" dirty="0">
                <a:latin typeface="+mj-lt"/>
              </a:rPr>
              <a:t>. Available at: </a:t>
            </a:r>
            <a:r>
              <a:rPr lang="en-GB" sz="1200" dirty="0">
                <a:latin typeface="+mj-lt"/>
                <a:hlinkClick r:id="rId10"/>
              </a:rPr>
              <a:t>CIPD Resourcing and Talent Planning Report 2024 - Talk Staff</a:t>
            </a:r>
            <a:r>
              <a:rPr lang="en-GB" sz="1200" dirty="0">
                <a:latin typeface="+mj-lt"/>
              </a:rPr>
              <a:t>. (Accessed: 3 October 2024).</a:t>
            </a:r>
          </a:p>
          <a:p>
            <a:r>
              <a:rPr lang="en-GB" sz="1200" b="0" i="0" dirty="0" err="1">
                <a:solidFill>
                  <a:srgbClr val="3A3A3A"/>
                </a:solidFill>
                <a:effectLst/>
                <a:latin typeface="+mj-lt"/>
              </a:rPr>
              <a:t>Tanwar</a:t>
            </a:r>
            <a:r>
              <a:rPr lang="en-GB" sz="1200" b="0" i="0" dirty="0">
                <a:solidFill>
                  <a:srgbClr val="3A3A3A"/>
                </a:solidFill>
                <a:effectLst/>
                <a:latin typeface="+mj-lt"/>
              </a:rPr>
              <a:t>, K. and Kumar, A. (2019) ‘Employer brand, person-organisation fit and employer of choice: Investigating the moderating effect of social media’, </a:t>
            </a:r>
            <a:r>
              <a:rPr lang="en-GB" sz="1200" b="0" i="1" dirty="0">
                <a:solidFill>
                  <a:srgbClr val="3A3A3A"/>
                </a:solidFill>
                <a:effectLst/>
                <a:latin typeface="+mj-lt"/>
              </a:rPr>
              <a:t>Personnel review</a:t>
            </a:r>
            <a:r>
              <a:rPr lang="en-GB" sz="1200" b="0" i="0" dirty="0">
                <a:solidFill>
                  <a:srgbClr val="3A3A3A"/>
                </a:solidFill>
                <a:effectLst/>
                <a:latin typeface="+mj-lt"/>
              </a:rPr>
              <a:t>, 48(3), pp. 799–823. Available at: </a:t>
            </a:r>
            <a:r>
              <a:rPr lang="en-GB" sz="1200" b="0" i="0" dirty="0">
                <a:solidFill>
                  <a:srgbClr val="3A3A3A"/>
                </a:solidFill>
                <a:effectLst/>
                <a:latin typeface="+mj-lt"/>
                <a:hlinkClick r:id="rId11"/>
              </a:rPr>
              <a:t>https://doi.org/10.1108/PR-10-2017-0299</a:t>
            </a:r>
            <a:r>
              <a:rPr lang="en-GB" sz="1200" b="0" i="0" dirty="0">
                <a:solidFill>
                  <a:srgbClr val="3A3A3A"/>
                </a:solidFill>
                <a:effectLst/>
                <a:latin typeface="+mj-lt"/>
              </a:rPr>
              <a:t>. </a:t>
            </a:r>
            <a:endParaRPr lang="en-GB" sz="1200" dirty="0">
              <a:latin typeface="+mj-lt"/>
            </a:endParaRPr>
          </a:p>
          <a:p>
            <a:r>
              <a:rPr lang="en-GB" sz="1200" dirty="0">
                <a:latin typeface="+mj-lt"/>
              </a:rPr>
              <a:t>Taylor, S. (2021) </a:t>
            </a:r>
            <a:r>
              <a:rPr lang="en-GB" sz="1200" i="1" dirty="0">
                <a:latin typeface="+mj-lt"/>
              </a:rPr>
              <a:t>Resourcing and talent management : the theory and practice of recruiting and developing a workforce. </a:t>
            </a:r>
            <a:r>
              <a:rPr lang="en-GB" sz="1200" dirty="0">
                <a:latin typeface="+mj-lt"/>
              </a:rPr>
              <a:t>Seventh edition. London: Kogan Page.</a:t>
            </a:r>
          </a:p>
          <a:p>
            <a:r>
              <a:rPr lang="en-GB" sz="1200" dirty="0">
                <a:latin typeface="+mj-lt"/>
              </a:rPr>
              <a:t>Taylor, S. (2022) </a:t>
            </a:r>
            <a:r>
              <a:rPr lang="en-GB" sz="1200" i="1" dirty="0">
                <a:latin typeface="+mj-lt"/>
              </a:rPr>
              <a:t>Resourcing and talent management : the theory and practice of recruiting and developing a workforce. </a:t>
            </a:r>
            <a:r>
              <a:rPr lang="en-GB" sz="1200" dirty="0">
                <a:latin typeface="+mj-lt"/>
              </a:rPr>
              <a:t>Eighth edition. London: Kogan Page.</a:t>
            </a:r>
          </a:p>
          <a:p>
            <a:endParaRPr lang="en-GB" sz="1200" dirty="0"/>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5498</Words>
  <Application>Microsoft Office PowerPoint</Application>
  <PresentationFormat>Widescreen</PresentationFormat>
  <Paragraphs>308</Paragraphs>
  <Slides>26</Slides>
  <Notes>23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26</vt:i4>
      </vt:variant>
    </vt:vector>
  </HeadingPairs>
  <TitlesOfParts>
    <vt:vector size="41" baseType="lpstr">
      <vt:lpstr>__fkGroteskNeue_598ab8</vt:lpstr>
      <vt:lpstr>-apple-system</vt:lpstr>
      <vt:lpstr>garamond-premier-pro</vt:lpstr>
      <vt:lpstr>Graphik</vt:lpstr>
      <vt:lpstr>Museo</vt:lpstr>
      <vt:lpstr>Myriad Pro</vt:lpstr>
      <vt:lpstr>Sabon LT Std</vt:lpstr>
      <vt:lpstr>var(--font-fk-grotesk)</vt:lpstr>
      <vt:lpstr>Aptos</vt:lpstr>
      <vt:lpstr>Arial</vt:lpstr>
      <vt:lpstr>Calibri</vt:lpstr>
      <vt:lpstr>Courier New</vt:lpstr>
      <vt:lpstr>Roboto</vt:lpstr>
      <vt:lpstr>Segoe UI</vt:lpstr>
      <vt:lpstr>ThemeUWTSD</vt:lpstr>
      <vt:lpstr>Resourcing and Talent Management </vt:lpstr>
      <vt:lpstr>Agenda for today</vt:lpstr>
      <vt:lpstr>Talent Management Loop</vt:lpstr>
      <vt:lpstr>Attracting Talent</vt:lpstr>
      <vt:lpstr>Employer branding definitions</vt:lpstr>
      <vt:lpstr>Current approaches (CIPD, 2025)</vt:lpstr>
      <vt:lpstr>Randstad Employer Brand Research (REBR) 2025</vt:lpstr>
      <vt:lpstr>Labour Market</vt:lpstr>
      <vt:lpstr>Establish your brand</vt:lpstr>
      <vt:lpstr>Benefits of positive employer branding</vt:lpstr>
      <vt:lpstr>HR’s role</vt:lpstr>
      <vt:lpstr>Consequences of neglecting employer brand</vt:lpstr>
      <vt:lpstr>What is an employer of choice (EOC)?</vt:lpstr>
      <vt:lpstr>Factors impacting becoming an EOC</vt:lpstr>
      <vt:lpstr>Become an EOC</vt:lpstr>
      <vt:lpstr>Diversity </vt:lpstr>
      <vt:lpstr>Is it possible to rebrand?</vt:lpstr>
      <vt:lpstr>Criticisms of employer branding as a concept</vt:lpstr>
      <vt:lpstr>Employee perceptions</vt:lpstr>
      <vt:lpstr>Employee Value Proposition (EVP)</vt:lpstr>
      <vt:lpstr>Employee experience</vt:lpstr>
      <vt:lpstr>Glassdoor (1)</vt:lpstr>
      <vt:lpstr>Glassdoor (2)</vt:lpstr>
      <vt:lpstr>Group Activity  </vt:lpstr>
      <vt:lpstr>Recap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42</cp:revision>
  <dcterms:created xsi:type="dcterms:W3CDTF">2017-11-30T17:31:08Z</dcterms:created>
  <dcterms:modified xsi:type="dcterms:W3CDTF">2025-11-04T12:54:29Z</dcterms:modified>
</cp:coreProperties>
</file>