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7" r:id="rId8"/>
    <p:sldId id="271" r:id="rId9"/>
    <p:sldId id="262" r:id="rId10"/>
    <p:sldId id="263" r:id="rId11"/>
    <p:sldId id="266" r:id="rId12"/>
    <p:sldId id="265" r:id="rId13"/>
    <p:sldId id="264" r:id="rId14"/>
    <p:sldId id="269"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7"/>
  </p:normalViewPr>
  <p:slideViewPr>
    <p:cSldViewPr snapToGrid="0" snapToObjects="1">
      <p:cViewPr varScale="1">
        <p:scale>
          <a:sx n="108" d="100"/>
          <a:sy n="108" d="100"/>
        </p:scale>
        <p:origin x="1760" y="184"/>
      </p:cViewPr>
      <p:guideLst>
        <p:guide orient="horz" pos="2160"/>
        <p:guide pos="2880"/>
      </p:guideLst>
    </p:cSldViewPr>
  </p:slideViewPr>
  <p:notesTextViewPr>
    <p:cViewPr>
      <p:scale>
        <a:sx n="100" d="100"/>
        <a:sy n="100" d="100"/>
      </p:scale>
      <p:origin x="0" y="0"/>
    </p:cViewPr>
  </p:notesTextViewPr>
  <p:sorterViewPr>
    <p:cViewPr>
      <p:scale>
        <a:sx n="201" d="100"/>
        <a:sy n="201" d="100"/>
      </p:scale>
      <p:origin x="0" y="40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EF4691F-C0BF-BD4E-9323-F0783A95C607}" type="datetimeFigureOut">
              <a:rPr lang="en-US" smtClean="0"/>
              <a:t>1/8/20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1948D4-C4DD-BB4E-8F8B-186B373144E2}" type="slidenum">
              <a:rPr lang="en-US" smtClean="0"/>
              <a:t>‹#›</a:t>
            </a:fld>
            <a:endParaRPr lang="en-US"/>
          </a:p>
        </p:txBody>
      </p:sp>
    </p:spTree>
    <p:extLst>
      <p:ext uri="{BB962C8B-B14F-4D97-AF65-F5344CB8AC3E}">
        <p14:creationId xmlns:p14="http://schemas.microsoft.com/office/powerpoint/2010/main" val="167947707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She illustrates the strength</a:t>
            </a:r>
            <a:r>
              <a:rPr lang="en-US" baseline="0" dirty="0"/>
              <a:t> of these bonds using an example on p. 28. The example shows how her quest for some time is considered threatening to others because of the pain it will cause them to not be with her.</a:t>
            </a:r>
          </a:p>
          <a:p>
            <a:endParaRPr lang="en-US" dirty="0"/>
          </a:p>
        </p:txBody>
      </p:sp>
      <p:sp>
        <p:nvSpPr>
          <p:cNvPr id="4" name="Slide Number Placeholder 3"/>
          <p:cNvSpPr>
            <a:spLocks noGrp="1"/>
          </p:cNvSpPr>
          <p:nvPr>
            <p:ph type="sldNum" sz="quarter" idx="10"/>
          </p:nvPr>
        </p:nvSpPr>
        <p:spPr/>
        <p:txBody>
          <a:bodyPr/>
          <a:lstStyle/>
          <a:p>
            <a:fld id="{A31948D4-C4DD-BB4E-8F8B-186B373144E2}" type="slidenum">
              <a:rPr lang="en-US" smtClean="0"/>
              <a:t>4</a:t>
            </a:fld>
            <a:endParaRPr lang="en-US"/>
          </a:p>
        </p:txBody>
      </p:sp>
    </p:spTree>
    <p:extLst>
      <p:ext uri="{BB962C8B-B14F-4D97-AF65-F5344CB8AC3E}">
        <p14:creationId xmlns:p14="http://schemas.microsoft.com/office/powerpoint/2010/main" val="3726977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This net made Lamb wonder how death is dealt with. How can they stand the pain of death when someone leaves fully.</a:t>
            </a:r>
          </a:p>
          <a:p>
            <a:endParaRPr lang="en-US" dirty="0"/>
          </a:p>
        </p:txBody>
      </p:sp>
      <p:sp>
        <p:nvSpPr>
          <p:cNvPr id="4" name="Slide Number Placeholder 3"/>
          <p:cNvSpPr>
            <a:spLocks noGrp="1"/>
          </p:cNvSpPr>
          <p:nvPr>
            <p:ph type="sldNum" sz="quarter" idx="10"/>
          </p:nvPr>
        </p:nvSpPr>
        <p:spPr/>
        <p:txBody>
          <a:bodyPr/>
          <a:lstStyle/>
          <a:p>
            <a:fld id="{A31948D4-C4DD-BB4E-8F8B-186B373144E2}" type="slidenum">
              <a:rPr lang="en-US" smtClean="0"/>
              <a:t>6</a:t>
            </a:fld>
            <a:endParaRPr lang="en-US"/>
          </a:p>
        </p:txBody>
      </p:sp>
    </p:spTree>
    <p:extLst>
      <p:ext uri="{BB962C8B-B14F-4D97-AF65-F5344CB8AC3E}">
        <p14:creationId xmlns:p14="http://schemas.microsoft.com/office/powerpoint/2010/main" val="27322292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1/8/20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1/8/20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enfolding.org/kula-bodies-ii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 materiality of the body</a:t>
            </a:r>
          </a:p>
        </p:txBody>
      </p:sp>
      <p:sp>
        <p:nvSpPr>
          <p:cNvPr id="3" name="Subtitle 2"/>
          <p:cNvSpPr>
            <a:spLocks noGrp="1"/>
          </p:cNvSpPr>
          <p:nvPr>
            <p:ph type="subTitle" idx="1"/>
          </p:nvPr>
        </p:nvSpPr>
        <p:spPr/>
        <p:txBody>
          <a:bodyPr/>
          <a:lstStyle/>
          <a:p>
            <a:r>
              <a:rPr lang="en-US" i="1" dirty="0"/>
              <a:t>White saris and sweet mangoes</a:t>
            </a:r>
          </a:p>
          <a:p>
            <a:r>
              <a:rPr lang="en-US" dirty="0"/>
              <a:t>By Sarah Lamb (2000) Chapter 1</a:t>
            </a:r>
          </a:p>
          <a:p>
            <a:r>
              <a:rPr lang="en-US" dirty="0"/>
              <a:t>‘Personhoods’ (pp. 27-41)</a:t>
            </a:r>
          </a:p>
        </p:txBody>
      </p:sp>
    </p:spTree>
    <p:extLst>
      <p:ext uri="{BB962C8B-B14F-4D97-AF65-F5344CB8AC3E}">
        <p14:creationId xmlns:p14="http://schemas.microsoft.com/office/powerpoint/2010/main" val="852119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a:t>
            </a:r>
          </a:p>
        </p:txBody>
      </p:sp>
      <p:sp>
        <p:nvSpPr>
          <p:cNvPr id="3" name="Content Placeholder 2"/>
          <p:cNvSpPr>
            <a:spLocks noGrp="1"/>
          </p:cNvSpPr>
          <p:nvPr>
            <p:ph sz="half" idx="1"/>
          </p:nvPr>
        </p:nvSpPr>
        <p:spPr>
          <a:xfrm>
            <a:off x="457200" y="1600200"/>
            <a:ext cx="4038600" cy="4732867"/>
          </a:xfrm>
        </p:spPr>
        <p:txBody>
          <a:bodyPr>
            <a:normAutofit/>
          </a:bodyPr>
          <a:lstStyle/>
          <a:p>
            <a:r>
              <a:rPr lang="en-US" dirty="0"/>
              <a:t>Lamb’s ethnography is concerned with ‘aging, gender and the making and unmaking of persons’ (</a:t>
            </a:r>
            <a:r>
              <a:rPr lang="en-US" dirty="0" err="1"/>
              <a:t>p.xi</a:t>
            </a:r>
            <a:r>
              <a:rPr lang="en-US" dirty="0"/>
              <a:t>).</a:t>
            </a:r>
          </a:p>
          <a:p>
            <a:r>
              <a:rPr lang="en-US" dirty="0"/>
              <a:t>She focuses mainly on women</a:t>
            </a:r>
          </a:p>
          <a:p>
            <a:r>
              <a:rPr lang="en-US" dirty="0"/>
              <a:t>Situated in rural </a:t>
            </a:r>
            <a:r>
              <a:rPr lang="en-US" dirty="0" err="1"/>
              <a:t>Mangaldihi</a:t>
            </a:r>
            <a:r>
              <a:rPr lang="en-US" dirty="0"/>
              <a:t>, W. Bengal, India</a:t>
            </a:r>
          </a:p>
        </p:txBody>
      </p:sp>
      <p:pic>
        <p:nvPicPr>
          <p:cNvPr id="7" name="Picture 6" descr="51xE70N8IJL._SX326_BO1,204,203,200_.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481377" y="1532996"/>
            <a:ext cx="3019156" cy="4593167"/>
          </a:xfrm>
          <a:prstGeom prst="rect">
            <a:avLst/>
          </a:prstGeom>
        </p:spPr>
      </p:pic>
    </p:spTree>
    <p:extLst>
      <p:ext uri="{BB962C8B-B14F-4D97-AF65-F5344CB8AC3E}">
        <p14:creationId xmlns:p14="http://schemas.microsoft.com/office/powerpoint/2010/main" val="296255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Net of Maya</a:t>
            </a:r>
          </a:p>
        </p:txBody>
      </p:sp>
      <p:sp>
        <p:nvSpPr>
          <p:cNvPr id="3" name="Content Placeholder 2"/>
          <p:cNvSpPr>
            <a:spLocks noGrp="1"/>
          </p:cNvSpPr>
          <p:nvPr>
            <p:ph sz="half" idx="1"/>
          </p:nvPr>
        </p:nvSpPr>
        <p:spPr/>
        <p:txBody>
          <a:bodyPr/>
          <a:lstStyle/>
          <a:p>
            <a:r>
              <a:rPr lang="en-US" dirty="0"/>
              <a:t>Lamb introduces the notion of a ‘net of </a:t>
            </a:r>
            <a:r>
              <a:rPr lang="en-US" dirty="0" err="1"/>
              <a:t>maya</a:t>
            </a:r>
            <a:r>
              <a:rPr lang="en-US" dirty="0"/>
              <a:t>’ (p.28) early on.</a:t>
            </a:r>
          </a:p>
          <a:p>
            <a:r>
              <a:rPr lang="en-US" dirty="0"/>
              <a:t>The net of </a:t>
            </a:r>
            <a:r>
              <a:rPr lang="en-US" dirty="0" err="1"/>
              <a:t>maya</a:t>
            </a:r>
            <a:r>
              <a:rPr lang="en-US" dirty="0"/>
              <a:t> is also described as a ‘web of attachments, affections, jealousies and love that in Bengalis’ eyes make up social relations’ (ibid)</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3813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net continued</a:t>
            </a:r>
          </a:p>
        </p:txBody>
      </p:sp>
      <p:sp>
        <p:nvSpPr>
          <p:cNvPr id="3" name="Content Placeholder 2"/>
          <p:cNvSpPr>
            <a:spLocks noGrp="1"/>
          </p:cNvSpPr>
          <p:nvPr>
            <p:ph sz="half" idx="1"/>
          </p:nvPr>
        </p:nvSpPr>
        <p:spPr/>
        <p:txBody>
          <a:bodyPr>
            <a:normAutofit lnSpcReduction="10000"/>
          </a:bodyPr>
          <a:lstStyle/>
          <a:p>
            <a:r>
              <a:rPr lang="en-US" dirty="0"/>
              <a:t>Maya is formed by</a:t>
            </a:r>
          </a:p>
          <a:p>
            <a:pPr marL="0" indent="0">
              <a:buNone/>
            </a:pPr>
            <a:r>
              <a:rPr lang="en-US" dirty="0"/>
              <a:t>‘sharing food, touching, sleeping in the same bed, having sexual relations, exchanging words, living in the same home, in the same </a:t>
            </a:r>
            <a:r>
              <a:rPr lang="en-US" dirty="0" err="1"/>
              <a:t>neighbourhood</a:t>
            </a:r>
            <a:r>
              <a:rPr lang="en-US" dirty="0"/>
              <a:t> or on the same village soil</a:t>
            </a:r>
            <a:r>
              <a:rPr lang="mr-IN" dirty="0"/>
              <a:t>…</a:t>
            </a:r>
            <a:r>
              <a:rPr lang="en-GB" dirty="0"/>
              <a:t>once the bonds are formed</a:t>
            </a:r>
            <a:r>
              <a:rPr lang="mr-IN" dirty="0"/>
              <a:t>…</a:t>
            </a:r>
            <a:r>
              <a:rPr lang="en-GB" dirty="0"/>
              <a:t>they are very difficult to loosen</a:t>
            </a:r>
            <a:r>
              <a:rPr lang="en-US" dirty="0"/>
              <a:t>’ (p.28)</a:t>
            </a:r>
          </a:p>
          <a:p>
            <a:pPr marL="0" indent="0">
              <a:buNone/>
            </a:pPr>
            <a:endParaRPr lang="en-US" dirty="0"/>
          </a:p>
        </p:txBody>
      </p:sp>
      <p:pic>
        <p:nvPicPr>
          <p:cNvPr id="5" name="Content Placeholder 4" descr="1200x-1.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93250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Local concerns of ‘cutting’ </a:t>
            </a:r>
            <a:r>
              <a:rPr lang="en-US" dirty="0" err="1"/>
              <a:t>maya</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a:t>When Lamb wanted to move house locals asked ‘how can you just cut the </a:t>
            </a:r>
            <a:r>
              <a:rPr lang="en-US" dirty="0" err="1"/>
              <a:t>maya</a:t>
            </a:r>
            <a:r>
              <a:rPr lang="en-US" dirty="0"/>
              <a:t> like that and move? You’ll become an ‘other person’’ (p.28-9)</a:t>
            </a:r>
          </a:p>
          <a:p>
            <a:r>
              <a:rPr lang="en-US" dirty="0"/>
              <a:t>To encourage her to stay she was ‘deluged’ with items and visits to both convince her to stay and reinforce their connections. (p.29)</a:t>
            </a:r>
          </a:p>
        </p:txBody>
      </p:sp>
      <p:pic>
        <p:nvPicPr>
          <p:cNvPr id="9" name="Content Placeholder 8" descr="phpThumb_generated_thumbnail.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6015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Persons: open boundaries; </a:t>
            </a:r>
            <a:r>
              <a:rPr lang="en-US" dirty="0" err="1"/>
              <a:t>dividuals</a:t>
            </a:r>
            <a:endParaRPr lang="en-US" dirty="0"/>
          </a:p>
        </p:txBody>
      </p:sp>
      <p:sp>
        <p:nvSpPr>
          <p:cNvPr id="3" name="Content Placeholder 2"/>
          <p:cNvSpPr>
            <a:spLocks noGrp="1"/>
          </p:cNvSpPr>
          <p:nvPr>
            <p:ph sz="half" idx="1"/>
          </p:nvPr>
        </p:nvSpPr>
        <p:spPr/>
        <p:txBody>
          <a:bodyPr/>
          <a:lstStyle/>
          <a:p>
            <a:r>
              <a:rPr lang="en-US" dirty="0"/>
              <a:t>Lamb cites Marriott and </a:t>
            </a:r>
            <a:r>
              <a:rPr lang="en-US" dirty="0" err="1"/>
              <a:t>Inden’s</a:t>
            </a:r>
            <a:r>
              <a:rPr lang="en-US" dirty="0"/>
              <a:t> (1977 </a:t>
            </a:r>
            <a:r>
              <a:rPr lang="mr-IN" dirty="0"/>
              <a:t>–</a:t>
            </a:r>
            <a:r>
              <a:rPr lang="en-US" dirty="0"/>
              <a:t> on p.31) description of Indian worlds as comprised of ‘flowing substances’ where people are amalgams or ‘</a:t>
            </a:r>
            <a:r>
              <a:rPr lang="en-US" dirty="0" err="1"/>
              <a:t>dividuals</a:t>
            </a:r>
            <a:r>
              <a:rPr lang="en-US" dirty="0"/>
              <a:t>’ (not individuals)</a:t>
            </a:r>
          </a:p>
        </p:txBody>
      </p:sp>
      <p:pic>
        <p:nvPicPr>
          <p:cNvPr id="7" name="Content Placeholder 6" descr="8 identicles and the dividual.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83542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t>
            </a:r>
            <a:r>
              <a:rPr lang="en-US" dirty="0" err="1"/>
              <a:t>dividual</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a:t>Definition = divisible or divided/shared with others</a:t>
            </a:r>
          </a:p>
          <a:p>
            <a:r>
              <a:rPr lang="en-US" dirty="0" err="1"/>
              <a:t>Strathern</a:t>
            </a:r>
            <a:r>
              <a:rPr lang="en-US" dirty="0"/>
              <a:t> used this in </a:t>
            </a:r>
            <a:r>
              <a:rPr lang="en-US" i="1" dirty="0"/>
              <a:t>The gender of the gift</a:t>
            </a:r>
            <a:r>
              <a:rPr lang="en-US" dirty="0"/>
              <a:t> (1988) to show how personhood develops through relationships. ‘Each person is a composite of the substances and actions of others’ (Hine 2011)</a:t>
            </a:r>
          </a:p>
        </p:txBody>
      </p:sp>
      <p:pic>
        <p:nvPicPr>
          <p:cNvPr id="5" name="Picture 4" descr="loadimg.php.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995333" y="1756114"/>
            <a:ext cx="3296582" cy="4370049"/>
          </a:xfrm>
          <a:prstGeom prst="rect">
            <a:avLst/>
          </a:prstGeom>
        </p:spPr>
      </p:pic>
    </p:spTree>
    <p:extLst>
      <p:ext uri="{BB962C8B-B14F-4D97-AF65-F5344CB8AC3E}">
        <p14:creationId xmlns:p14="http://schemas.microsoft.com/office/powerpoint/2010/main" val="3160026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d2BBQGUEAMJbuX.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97466" y="1325033"/>
            <a:ext cx="7620000" cy="4292600"/>
          </a:xfrm>
          <a:prstGeom prst="rect">
            <a:avLst/>
          </a:prstGeom>
        </p:spPr>
      </p:pic>
    </p:spTree>
    <p:extLst>
      <p:ext uri="{BB962C8B-B14F-4D97-AF65-F5344CB8AC3E}">
        <p14:creationId xmlns:p14="http://schemas.microsoft.com/office/powerpoint/2010/main" val="311092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Further ethnographies that see persons as </a:t>
            </a:r>
            <a:r>
              <a:rPr lang="en-US" dirty="0" err="1"/>
              <a:t>dividuals</a:t>
            </a:r>
            <a:r>
              <a:rPr lang="en-US" dirty="0"/>
              <a:t> (p.31)</a:t>
            </a:r>
          </a:p>
        </p:txBody>
      </p:sp>
      <p:sp>
        <p:nvSpPr>
          <p:cNvPr id="3" name="Content Placeholder 2"/>
          <p:cNvSpPr>
            <a:spLocks noGrp="1"/>
          </p:cNvSpPr>
          <p:nvPr>
            <p:ph sz="half" idx="1"/>
          </p:nvPr>
        </p:nvSpPr>
        <p:spPr/>
        <p:txBody>
          <a:bodyPr/>
          <a:lstStyle/>
          <a:p>
            <a:r>
              <a:rPr lang="en-US" dirty="0"/>
              <a:t>Valentine Daniel (1984) -Tamils see life as made up of fluid, moving, mixing substances</a:t>
            </a:r>
          </a:p>
          <a:p>
            <a:r>
              <a:rPr lang="en-US" dirty="0"/>
              <a:t>Zimmerman (1979) </a:t>
            </a:r>
            <a:r>
              <a:rPr lang="en-US" dirty="0" err="1"/>
              <a:t>Ayurvedic</a:t>
            </a:r>
            <a:r>
              <a:rPr lang="en-US" dirty="0"/>
              <a:t> texts see the body as a network from which aspects flow between people.</a:t>
            </a:r>
          </a:p>
        </p:txBody>
      </p:sp>
      <p:pic>
        <p:nvPicPr>
          <p:cNvPr id="5" name="Content Placeholder 4" descr="8 identicles and the dividual.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01504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‘mutual touching’ (p.31)</a:t>
            </a:r>
          </a:p>
        </p:txBody>
      </p:sp>
      <p:sp>
        <p:nvSpPr>
          <p:cNvPr id="3" name="Content Placeholder 2"/>
          <p:cNvSpPr>
            <a:spLocks noGrp="1"/>
          </p:cNvSpPr>
          <p:nvPr>
            <p:ph sz="half" idx="1"/>
          </p:nvPr>
        </p:nvSpPr>
        <p:spPr/>
        <p:txBody>
          <a:bodyPr>
            <a:normAutofit lnSpcReduction="10000"/>
          </a:bodyPr>
          <a:lstStyle/>
          <a:p>
            <a:r>
              <a:rPr lang="en-US" dirty="0"/>
              <a:t>The concept that shows how these ideas are </a:t>
            </a:r>
            <a:r>
              <a:rPr lang="en-US" dirty="0" err="1"/>
              <a:t>realised</a:t>
            </a:r>
            <a:r>
              <a:rPr lang="en-US" dirty="0"/>
              <a:t>. It maintains that -</a:t>
            </a:r>
          </a:p>
          <a:p>
            <a:pPr lvl="1"/>
            <a:r>
              <a:rPr lang="en-US" dirty="0"/>
              <a:t>Touching transmits properties into things/each other (p.32)</a:t>
            </a:r>
          </a:p>
          <a:p>
            <a:r>
              <a:rPr lang="en-US" dirty="0"/>
              <a:t>Lamb (like others see p.35) links this to the caste system and purity but takes it further</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74834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Lasting effects of touching </a:t>
            </a:r>
          </a:p>
        </p:txBody>
      </p:sp>
      <p:sp>
        <p:nvSpPr>
          <p:cNvPr id="3" name="Content Placeholder 2"/>
          <p:cNvSpPr>
            <a:spLocks noGrp="1"/>
          </p:cNvSpPr>
          <p:nvPr>
            <p:ph sz="half" idx="1"/>
          </p:nvPr>
        </p:nvSpPr>
        <p:spPr/>
        <p:txBody>
          <a:bodyPr>
            <a:normAutofit lnSpcReduction="10000"/>
          </a:bodyPr>
          <a:lstStyle/>
          <a:p>
            <a:r>
              <a:rPr lang="en-US" dirty="0"/>
              <a:t>Contact has a ‘lasting effect on persons involved’ (p.35)</a:t>
            </a:r>
          </a:p>
          <a:p>
            <a:r>
              <a:rPr lang="en-US" dirty="0"/>
              <a:t>Some touching can be cleansed away (baths) but other forms create substantial changes in people (ibid.) </a:t>
            </a:r>
          </a:p>
          <a:p>
            <a:pPr lvl="1"/>
            <a:r>
              <a:rPr lang="en-US" dirty="0"/>
              <a:t>Cooking food (p.33)</a:t>
            </a:r>
          </a:p>
          <a:p>
            <a:pPr lvl="1"/>
            <a:r>
              <a:rPr lang="en-US" dirty="0"/>
              <a:t>Eating food cooked by others (ibid)</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96622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to understand this? </a:t>
            </a:r>
          </a:p>
        </p:txBody>
      </p:sp>
      <p:sp>
        <p:nvSpPr>
          <p:cNvPr id="3" name="Content Placeholder 2"/>
          <p:cNvSpPr>
            <a:spLocks noGrp="1"/>
          </p:cNvSpPr>
          <p:nvPr>
            <p:ph sz="half" idx="1"/>
          </p:nvPr>
        </p:nvSpPr>
        <p:spPr/>
        <p:txBody>
          <a:bodyPr/>
          <a:lstStyle/>
          <a:p>
            <a:r>
              <a:rPr lang="en-US" dirty="0"/>
              <a:t>Seeping/transference  into others is ‘material, though it is not necessarily visible’ (p.35)</a:t>
            </a:r>
          </a:p>
          <a:p>
            <a:r>
              <a:rPr lang="en-US" dirty="0"/>
              <a:t>Lamb cites ‘mixing’ and ‘cultivating’ as key notions rather than concerns about purity (p.35)</a:t>
            </a:r>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79977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Kinship is maintained by sharing</a:t>
            </a:r>
          </a:p>
        </p:txBody>
      </p:sp>
      <p:sp>
        <p:nvSpPr>
          <p:cNvPr id="3" name="Content Placeholder 2"/>
          <p:cNvSpPr>
            <a:spLocks noGrp="1"/>
          </p:cNvSpPr>
          <p:nvPr>
            <p:ph sz="half" idx="1"/>
          </p:nvPr>
        </p:nvSpPr>
        <p:spPr/>
        <p:txBody>
          <a:bodyPr/>
          <a:lstStyle/>
          <a:p>
            <a:r>
              <a:rPr lang="en-US" dirty="0"/>
              <a:t>‘people of the same “family” were said to “share the same body”’ (p.36)</a:t>
            </a:r>
          </a:p>
          <a:p>
            <a:r>
              <a:rPr lang="en-US" dirty="0"/>
              <a:t>Families are described as ‘those who “eat from the same pot” (ibid)</a:t>
            </a:r>
          </a:p>
          <a:p>
            <a:r>
              <a:rPr lang="en-US" dirty="0"/>
              <a:t>Or simply live in the same area</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83561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Sharing the same body? Being the same person?</a:t>
            </a:r>
          </a:p>
        </p:txBody>
      </p:sp>
      <p:sp>
        <p:nvSpPr>
          <p:cNvPr id="3" name="Content Placeholder 2"/>
          <p:cNvSpPr>
            <a:spLocks noGrp="1"/>
          </p:cNvSpPr>
          <p:nvPr>
            <p:ph sz="half" idx="1"/>
          </p:nvPr>
        </p:nvSpPr>
        <p:spPr/>
        <p:txBody>
          <a:bodyPr>
            <a:normAutofit lnSpcReduction="10000"/>
          </a:bodyPr>
          <a:lstStyle/>
          <a:p>
            <a:r>
              <a:rPr lang="en-US" dirty="0"/>
              <a:t>How does this affect one’s sense of self?</a:t>
            </a:r>
          </a:p>
          <a:p>
            <a:r>
              <a:rPr lang="en-US" dirty="0"/>
              <a:t>How can this be explained?</a:t>
            </a:r>
          </a:p>
          <a:p>
            <a:r>
              <a:rPr lang="en-US" dirty="0"/>
              <a:t>Porous bodies can be understood with reference to</a:t>
            </a:r>
          </a:p>
          <a:p>
            <a:pPr lvl="1"/>
            <a:r>
              <a:rPr lang="en-US" dirty="0" err="1"/>
              <a:t>Microrganisms</a:t>
            </a:r>
            <a:endParaRPr lang="en-US" dirty="0"/>
          </a:p>
          <a:p>
            <a:pPr lvl="1"/>
            <a:r>
              <a:rPr lang="en-US" dirty="0"/>
              <a:t>‘Vibes’</a:t>
            </a:r>
          </a:p>
          <a:p>
            <a:pPr lvl="1"/>
            <a:r>
              <a:rPr lang="en-US" dirty="0"/>
              <a:t>New </a:t>
            </a:r>
            <a:r>
              <a:rPr lang="en-US" dirty="0" err="1"/>
              <a:t>Materialities</a:t>
            </a:r>
            <a:r>
              <a:rPr lang="en-US" dirty="0"/>
              <a:t> - molecularly</a:t>
            </a:r>
          </a:p>
        </p:txBody>
      </p:sp>
      <p:pic>
        <p:nvPicPr>
          <p:cNvPr id="6" name="Content Placeholder 5" descr="platomyth.gif"/>
          <p:cNvPicPr>
            <a:picLocks noGrp="1" noChangeAspect="1"/>
          </p:cNvPicPr>
          <p:nvPr>
            <p:ph sz="half" idx="2"/>
          </p:nvPr>
        </p:nvPicPr>
        <p:blipFill>
          <a:blip r:embed="rId2" cstate="screen">
            <a:extLst>
              <a:ext uri="{28A0092B-C50C-407E-A947-70E740481C1C}">
                <a14:useLocalDpi xmlns:a14="http://schemas.microsoft.com/office/drawing/2010/main"/>
              </a:ext>
            </a:extLst>
          </a:blip>
          <a:srcRect l="13750" r="13750"/>
          <a:stretch>
            <a:fillRect/>
          </a:stretch>
        </p:blipFill>
        <p:spPr/>
      </p:pic>
    </p:spTree>
    <p:extLst>
      <p:ext uri="{BB962C8B-B14F-4D97-AF65-F5344CB8AC3E}">
        <p14:creationId xmlns:p14="http://schemas.microsoft.com/office/powerpoint/2010/main" val="2299630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Refs</a:t>
            </a:r>
          </a:p>
        </p:txBody>
      </p:sp>
      <p:sp>
        <p:nvSpPr>
          <p:cNvPr id="3" name="Content Placeholder 2"/>
          <p:cNvSpPr>
            <a:spLocks noGrp="1"/>
          </p:cNvSpPr>
          <p:nvPr>
            <p:ph idx="1"/>
          </p:nvPr>
        </p:nvSpPr>
        <p:spPr/>
        <p:txBody>
          <a:bodyPr>
            <a:normAutofit fontScale="92500"/>
          </a:bodyPr>
          <a:lstStyle/>
          <a:p>
            <a:r>
              <a:rPr lang="en-US" dirty="0"/>
              <a:t>Hine, P. 2011 </a:t>
            </a:r>
            <a:r>
              <a:rPr lang="en-US" i="1" dirty="0"/>
              <a:t>Kula bodies 111 </a:t>
            </a:r>
            <a:r>
              <a:rPr lang="en-US" dirty="0"/>
              <a:t>[online] available at </a:t>
            </a:r>
            <a:r>
              <a:rPr lang="en-US" dirty="0">
                <a:hlinkClick r:id="rId2"/>
              </a:rPr>
              <a:t>http://enfolding.org/kula-bodies-iii/</a:t>
            </a:r>
            <a:endParaRPr lang="en-US" dirty="0"/>
          </a:p>
          <a:p>
            <a:r>
              <a:rPr lang="en-US" dirty="0"/>
              <a:t>Lamb, S. 2000 </a:t>
            </a:r>
            <a:r>
              <a:rPr lang="en-US" i="1" dirty="0"/>
              <a:t>White saris and sweet mangoes: aging, gender and body in North India </a:t>
            </a:r>
            <a:r>
              <a:rPr lang="en-US" dirty="0"/>
              <a:t>Berkeley, Los Angeles, London: University of California Press</a:t>
            </a:r>
          </a:p>
          <a:p>
            <a:r>
              <a:rPr lang="en-US" dirty="0" err="1"/>
              <a:t>Strathern</a:t>
            </a:r>
            <a:r>
              <a:rPr lang="en-US" dirty="0"/>
              <a:t>, M. 1988 </a:t>
            </a:r>
            <a:r>
              <a:rPr lang="en-US" i="1" dirty="0"/>
              <a:t>The gender of the gift</a:t>
            </a:r>
            <a:r>
              <a:rPr lang="en-US" dirty="0"/>
              <a:t> Berkeley, Los Angeles, London: University of California Press</a:t>
            </a:r>
            <a:endParaRPr lang="en-US" i="1" dirty="0"/>
          </a:p>
        </p:txBody>
      </p:sp>
    </p:spTree>
    <p:extLst>
      <p:ext uri="{BB962C8B-B14F-4D97-AF65-F5344CB8AC3E}">
        <p14:creationId xmlns:p14="http://schemas.microsoft.com/office/powerpoint/2010/main" val="3070507252"/>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370</TotalTime>
  <Words>783</Words>
  <Application>Microsoft Macintosh PowerPoint</Application>
  <PresentationFormat>On-screen Show (4:3)</PresentationFormat>
  <Paragraphs>56</Paragraphs>
  <Slides>15</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 Black </vt:lpstr>
      <vt:lpstr>The materiality of the body</vt:lpstr>
      <vt:lpstr>Intro</vt:lpstr>
      <vt:lpstr>Net of Maya</vt:lpstr>
      <vt:lpstr>The net continued</vt:lpstr>
      <vt:lpstr>Local concerns of ‘cutting’ maya</vt:lpstr>
      <vt:lpstr>Persons: open boundaries; dividuals</vt:lpstr>
      <vt:lpstr>The dividual</vt:lpstr>
      <vt:lpstr>PowerPoint Presentation</vt:lpstr>
      <vt:lpstr>Further ethnographies that see persons as dividuals (p.31)</vt:lpstr>
      <vt:lpstr>‘mutual touching’ (p.31)</vt:lpstr>
      <vt:lpstr>Lasting effects of touching </vt:lpstr>
      <vt:lpstr>How to understand this? </vt:lpstr>
      <vt:lpstr>Kinship is maintained by sharing</vt:lpstr>
      <vt:lpstr>Sharing the same body? Being the same person?</vt:lpstr>
      <vt:lpstr>Refs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materiality of the body</dc:title>
  <dc:creator>Luci Attala</dc:creator>
  <cp:lastModifiedBy>Luci  Attala</cp:lastModifiedBy>
  <cp:revision>16</cp:revision>
  <dcterms:created xsi:type="dcterms:W3CDTF">2017-01-21T12:20:24Z</dcterms:created>
  <dcterms:modified xsi:type="dcterms:W3CDTF">2020-01-08T10:09:31Z</dcterms:modified>
</cp:coreProperties>
</file>