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6" r:id="rId3"/>
    <p:sldId id="257" r:id="rId4"/>
  </p:sldIdLst>
  <p:sldSz cx="10693400" cy="15122525"/>
  <p:notesSz cx="6858000" cy="9144000"/>
  <p:defaultTextStyle>
    <a:defPPr>
      <a:defRPr lang="en-US"/>
    </a:defPPr>
    <a:lvl1pPr marL="0" algn="l" defTabSz="1475110" rtl="0" eaLnBrk="1" latinLnBrk="0" hangingPunct="1">
      <a:defRPr sz="2900" kern="1200">
        <a:solidFill>
          <a:schemeClr val="tx1"/>
        </a:solidFill>
        <a:latin typeface="+mn-lt"/>
        <a:ea typeface="+mn-ea"/>
        <a:cs typeface="+mn-cs"/>
      </a:defRPr>
    </a:lvl1pPr>
    <a:lvl2pPr marL="737555" algn="l" defTabSz="1475110" rtl="0" eaLnBrk="1" latinLnBrk="0" hangingPunct="1">
      <a:defRPr sz="2900" kern="1200">
        <a:solidFill>
          <a:schemeClr val="tx1"/>
        </a:solidFill>
        <a:latin typeface="+mn-lt"/>
        <a:ea typeface="+mn-ea"/>
        <a:cs typeface="+mn-cs"/>
      </a:defRPr>
    </a:lvl2pPr>
    <a:lvl3pPr marL="1475110" algn="l" defTabSz="1475110" rtl="0" eaLnBrk="1" latinLnBrk="0" hangingPunct="1">
      <a:defRPr sz="2900" kern="1200">
        <a:solidFill>
          <a:schemeClr val="tx1"/>
        </a:solidFill>
        <a:latin typeface="+mn-lt"/>
        <a:ea typeface="+mn-ea"/>
        <a:cs typeface="+mn-cs"/>
      </a:defRPr>
    </a:lvl3pPr>
    <a:lvl4pPr marL="2212665" algn="l" defTabSz="1475110" rtl="0" eaLnBrk="1" latinLnBrk="0" hangingPunct="1">
      <a:defRPr sz="2900" kern="1200">
        <a:solidFill>
          <a:schemeClr val="tx1"/>
        </a:solidFill>
        <a:latin typeface="+mn-lt"/>
        <a:ea typeface="+mn-ea"/>
        <a:cs typeface="+mn-cs"/>
      </a:defRPr>
    </a:lvl4pPr>
    <a:lvl5pPr marL="2950220" algn="l" defTabSz="1475110" rtl="0" eaLnBrk="1" latinLnBrk="0" hangingPunct="1">
      <a:defRPr sz="2900" kern="1200">
        <a:solidFill>
          <a:schemeClr val="tx1"/>
        </a:solidFill>
        <a:latin typeface="+mn-lt"/>
        <a:ea typeface="+mn-ea"/>
        <a:cs typeface="+mn-cs"/>
      </a:defRPr>
    </a:lvl5pPr>
    <a:lvl6pPr marL="3687775" algn="l" defTabSz="1475110" rtl="0" eaLnBrk="1" latinLnBrk="0" hangingPunct="1">
      <a:defRPr sz="2900" kern="1200">
        <a:solidFill>
          <a:schemeClr val="tx1"/>
        </a:solidFill>
        <a:latin typeface="+mn-lt"/>
        <a:ea typeface="+mn-ea"/>
        <a:cs typeface="+mn-cs"/>
      </a:defRPr>
    </a:lvl6pPr>
    <a:lvl7pPr marL="4425330" algn="l" defTabSz="1475110" rtl="0" eaLnBrk="1" latinLnBrk="0" hangingPunct="1">
      <a:defRPr sz="2900" kern="1200">
        <a:solidFill>
          <a:schemeClr val="tx1"/>
        </a:solidFill>
        <a:latin typeface="+mn-lt"/>
        <a:ea typeface="+mn-ea"/>
        <a:cs typeface="+mn-cs"/>
      </a:defRPr>
    </a:lvl7pPr>
    <a:lvl8pPr marL="5162885" algn="l" defTabSz="1475110" rtl="0" eaLnBrk="1" latinLnBrk="0" hangingPunct="1">
      <a:defRPr sz="2900" kern="1200">
        <a:solidFill>
          <a:schemeClr val="tx1"/>
        </a:solidFill>
        <a:latin typeface="+mn-lt"/>
        <a:ea typeface="+mn-ea"/>
        <a:cs typeface="+mn-cs"/>
      </a:defRPr>
    </a:lvl8pPr>
    <a:lvl9pPr marL="5900440" algn="l" defTabSz="1475110" rtl="0" eaLnBrk="1" latinLnBrk="0" hangingPunct="1">
      <a:defRPr sz="29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763">
          <p15:clr>
            <a:srgbClr val="A4A3A4"/>
          </p15:clr>
        </p15:guide>
        <p15:guide id="2" pos="336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33" d="100"/>
          <a:sy n="33" d="100"/>
        </p:scale>
        <p:origin x="2481" y="21"/>
      </p:cViewPr>
      <p:guideLst>
        <p:guide orient="horz" pos="4763"/>
        <p:guide pos="3368"/>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00ED43-D3FD-4361-9D97-5E987BFA7307}" type="doc">
      <dgm:prSet loTypeId="urn:microsoft.com/office/officeart/2005/8/layout/default" loCatId="list" qsTypeId="urn:microsoft.com/office/officeart/2005/8/quickstyle/simple3" qsCatId="simple" csTypeId="urn:microsoft.com/office/officeart/2005/8/colors/colorful5" csCatId="colorful" phldr="1"/>
      <dgm:spPr/>
      <dgm:t>
        <a:bodyPr/>
        <a:lstStyle/>
        <a:p>
          <a:endParaRPr lang="en-US"/>
        </a:p>
      </dgm:t>
    </dgm:pt>
    <dgm:pt modelId="{167257C3-F9E1-4BB3-8ACB-E34EE8ADE72D}">
      <dgm:prSet phldrT="[Text]" custT="1"/>
      <dgm:spPr/>
      <dgm:t>
        <a:bodyPr/>
        <a:lstStyle/>
        <a:p>
          <a:r>
            <a:rPr lang="en-US" sz="1200" dirty="0"/>
            <a:t>Iron-deficiency </a:t>
          </a:r>
          <a:r>
            <a:rPr lang="en-US" sz="1200" dirty="0" err="1"/>
            <a:t>anaemia</a:t>
          </a:r>
          <a:r>
            <a:rPr lang="en-US" sz="1200" dirty="0"/>
            <a:t> has the potential to impact energy levels, concentration, wellbeing, and activities of daily living, making it an important public health concern (</a:t>
          </a:r>
          <a:r>
            <a:rPr lang="en-US" sz="1200" dirty="0" err="1"/>
            <a:t>Zamani</a:t>
          </a:r>
          <a:r>
            <a:rPr lang="en-US" sz="1200" dirty="0"/>
            <a:t> </a:t>
          </a:r>
          <a:r>
            <a:rPr lang="en-US" sz="1200" i="1" dirty="0"/>
            <a:t>et al. </a:t>
          </a:r>
          <a:r>
            <a:rPr lang="en-US" sz="1200" dirty="0"/>
            <a:t>2026).</a:t>
          </a:r>
        </a:p>
      </dgm:t>
    </dgm:pt>
    <dgm:pt modelId="{07A3B9C9-D015-474D-A5A8-18B0609555A3}" type="parTrans" cxnId="{787408A3-8CEE-435E-8DC9-6F2272425846}">
      <dgm:prSet/>
      <dgm:spPr/>
      <dgm:t>
        <a:bodyPr/>
        <a:lstStyle/>
        <a:p>
          <a:endParaRPr lang="en-US" sz="1200"/>
        </a:p>
      </dgm:t>
    </dgm:pt>
    <dgm:pt modelId="{0EC8AD80-4C92-41B5-AB4A-37FB43EB4E9E}" type="sibTrans" cxnId="{787408A3-8CEE-435E-8DC9-6F2272425846}">
      <dgm:prSet/>
      <dgm:spPr/>
      <dgm:t>
        <a:bodyPr/>
        <a:lstStyle/>
        <a:p>
          <a:endParaRPr lang="en-US" sz="1200"/>
        </a:p>
      </dgm:t>
    </dgm:pt>
    <dgm:pt modelId="{F498FFAD-F75F-4B1F-8683-88549A39FF4F}">
      <dgm:prSet phldrT="[Text]" custT="1"/>
      <dgm:spPr>
        <a:solidFill>
          <a:srgbClr val="FFFFCC"/>
        </a:solidFill>
      </dgm:spPr>
      <dgm:t>
        <a:bodyPr/>
        <a:lstStyle/>
        <a:p>
          <a:r>
            <a:rPr lang="en-US" sz="1200" dirty="0"/>
            <a:t>In the UK, there are dietary, cultural and lifestyle issues that can affect the intake of iron, absorption, and the risk for iron deficiency in the UK Asian community (</a:t>
          </a:r>
          <a:r>
            <a:rPr lang="en-US" sz="1200" dirty="0" err="1"/>
            <a:t>Ngongalah</a:t>
          </a:r>
          <a:r>
            <a:rPr lang="en-US" sz="1200" dirty="0"/>
            <a:t> </a:t>
          </a:r>
          <a:r>
            <a:rPr lang="en-US" sz="1200" i="1" dirty="0"/>
            <a:t>et al. </a:t>
          </a:r>
          <a:r>
            <a:rPr lang="en-US" sz="1200" dirty="0"/>
            <a:t>2023).</a:t>
          </a:r>
        </a:p>
      </dgm:t>
    </dgm:pt>
    <dgm:pt modelId="{DF75DF33-FD6C-432C-8F1D-AEC77C68684C}" type="parTrans" cxnId="{B78CED0E-86DD-4A99-BBC6-1FEC5215275A}">
      <dgm:prSet/>
      <dgm:spPr/>
      <dgm:t>
        <a:bodyPr/>
        <a:lstStyle/>
        <a:p>
          <a:endParaRPr lang="en-US" sz="1200"/>
        </a:p>
      </dgm:t>
    </dgm:pt>
    <dgm:pt modelId="{4C6C6671-4044-48F4-86BA-929002E33C9D}" type="sibTrans" cxnId="{B78CED0E-86DD-4A99-BBC6-1FEC5215275A}">
      <dgm:prSet/>
      <dgm:spPr/>
      <dgm:t>
        <a:bodyPr/>
        <a:lstStyle/>
        <a:p>
          <a:endParaRPr lang="en-US" sz="1200"/>
        </a:p>
      </dgm:t>
    </dgm:pt>
    <dgm:pt modelId="{6F98D98F-E6BF-492F-85AC-6E138BD212BA}">
      <dgm:prSet phldrT="[Text]" custT="1"/>
      <dgm:spPr/>
      <dgm:t>
        <a:bodyPr/>
        <a:lstStyle/>
        <a:p>
          <a:r>
            <a:rPr lang="en-US" sz="1200" dirty="0"/>
            <a:t>Inadequate knowledge about the symptoms, iron-rich foods, and prevention measures may lead to delayed recognition and help-seeking (</a:t>
          </a:r>
          <a:r>
            <a:rPr lang="en-US" sz="1200" dirty="0" err="1"/>
            <a:t>Zulfikar</a:t>
          </a:r>
          <a:r>
            <a:rPr lang="en-US" sz="1200" dirty="0"/>
            <a:t> </a:t>
          </a:r>
          <a:r>
            <a:rPr lang="en-US" sz="1200" i="1" dirty="0"/>
            <a:t>et al. </a:t>
          </a:r>
          <a:r>
            <a:rPr lang="en-US" sz="1200" dirty="0"/>
            <a:t>2025).</a:t>
          </a:r>
        </a:p>
      </dgm:t>
    </dgm:pt>
    <dgm:pt modelId="{61208E56-7362-43FE-A04D-0EA99E377798}" type="parTrans" cxnId="{4AE08AFF-C5E8-412C-BA05-A8562830EC54}">
      <dgm:prSet/>
      <dgm:spPr/>
      <dgm:t>
        <a:bodyPr/>
        <a:lstStyle/>
        <a:p>
          <a:endParaRPr lang="en-US" sz="1200"/>
        </a:p>
      </dgm:t>
    </dgm:pt>
    <dgm:pt modelId="{9AE5DD0C-4C73-4B2C-A01A-4E67D3CC8269}" type="sibTrans" cxnId="{4AE08AFF-C5E8-412C-BA05-A8562830EC54}">
      <dgm:prSet/>
      <dgm:spPr/>
      <dgm:t>
        <a:bodyPr/>
        <a:lstStyle/>
        <a:p>
          <a:endParaRPr lang="en-US" sz="1200"/>
        </a:p>
      </dgm:t>
    </dgm:pt>
    <dgm:pt modelId="{0BE14FC6-4E8D-4273-A162-4F32C500BE7F}" type="pres">
      <dgm:prSet presAssocID="{4B00ED43-D3FD-4361-9D97-5E987BFA7307}" presName="diagram" presStyleCnt="0">
        <dgm:presLayoutVars>
          <dgm:dir/>
          <dgm:resizeHandles val="exact"/>
        </dgm:presLayoutVars>
      </dgm:prSet>
      <dgm:spPr/>
    </dgm:pt>
    <dgm:pt modelId="{9B436724-7A84-47CE-ACA3-DB50E1A42B15}" type="pres">
      <dgm:prSet presAssocID="{167257C3-F9E1-4BB3-8ACB-E34EE8ADE72D}" presName="node" presStyleLbl="node1" presStyleIdx="0" presStyleCnt="3" custScaleX="117556">
        <dgm:presLayoutVars>
          <dgm:bulletEnabled val="1"/>
        </dgm:presLayoutVars>
      </dgm:prSet>
      <dgm:spPr/>
    </dgm:pt>
    <dgm:pt modelId="{347EFE98-5882-4B10-A905-4F4E95E733D5}" type="pres">
      <dgm:prSet presAssocID="{0EC8AD80-4C92-41B5-AB4A-37FB43EB4E9E}" presName="sibTrans" presStyleCnt="0"/>
      <dgm:spPr/>
    </dgm:pt>
    <dgm:pt modelId="{CF8256E1-69C7-4697-BBA0-95AFDB165099}" type="pres">
      <dgm:prSet presAssocID="{F498FFAD-F75F-4B1F-8683-88549A39FF4F}" presName="node" presStyleLbl="node1" presStyleIdx="1" presStyleCnt="3" custScaleX="117556">
        <dgm:presLayoutVars>
          <dgm:bulletEnabled val="1"/>
        </dgm:presLayoutVars>
      </dgm:prSet>
      <dgm:spPr/>
    </dgm:pt>
    <dgm:pt modelId="{2A03825B-1090-4F08-8176-1A3D33B66BB8}" type="pres">
      <dgm:prSet presAssocID="{4C6C6671-4044-48F4-86BA-929002E33C9D}" presName="sibTrans" presStyleCnt="0"/>
      <dgm:spPr/>
    </dgm:pt>
    <dgm:pt modelId="{459AD31B-59EE-4921-9682-C93DB5D290EC}" type="pres">
      <dgm:prSet presAssocID="{6F98D98F-E6BF-492F-85AC-6E138BD212BA}" presName="node" presStyleLbl="node1" presStyleIdx="2" presStyleCnt="3" custScaleX="117029">
        <dgm:presLayoutVars>
          <dgm:bulletEnabled val="1"/>
        </dgm:presLayoutVars>
      </dgm:prSet>
      <dgm:spPr/>
    </dgm:pt>
  </dgm:ptLst>
  <dgm:cxnLst>
    <dgm:cxn modelId="{B78CED0E-86DD-4A99-BBC6-1FEC5215275A}" srcId="{4B00ED43-D3FD-4361-9D97-5E987BFA7307}" destId="{F498FFAD-F75F-4B1F-8683-88549A39FF4F}" srcOrd="1" destOrd="0" parTransId="{DF75DF33-FD6C-432C-8F1D-AEC77C68684C}" sibTransId="{4C6C6671-4044-48F4-86BA-929002E33C9D}"/>
    <dgm:cxn modelId="{2F574562-2D24-4671-AE65-8489CAE47803}" type="presOf" srcId="{F498FFAD-F75F-4B1F-8683-88549A39FF4F}" destId="{CF8256E1-69C7-4697-BBA0-95AFDB165099}" srcOrd="0" destOrd="0" presId="urn:microsoft.com/office/officeart/2005/8/layout/default"/>
    <dgm:cxn modelId="{959A626C-3F0E-4137-AE16-BDAB495C91F5}" type="presOf" srcId="{167257C3-F9E1-4BB3-8ACB-E34EE8ADE72D}" destId="{9B436724-7A84-47CE-ACA3-DB50E1A42B15}" srcOrd="0" destOrd="0" presId="urn:microsoft.com/office/officeart/2005/8/layout/default"/>
    <dgm:cxn modelId="{FA693355-E91B-4F0C-A833-16ADCBA8352D}" type="presOf" srcId="{4B00ED43-D3FD-4361-9D97-5E987BFA7307}" destId="{0BE14FC6-4E8D-4273-A162-4F32C500BE7F}" srcOrd="0" destOrd="0" presId="urn:microsoft.com/office/officeart/2005/8/layout/default"/>
    <dgm:cxn modelId="{787408A3-8CEE-435E-8DC9-6F2272425846}" srcId="{4B00ED43-D3FD-4361-9D97-5E987BFA7307}" destId="{167257C3-F9E1-4BB3-8ACB-E34EE8ADE72D}" srcOrd="0" destOrd="0" parTransId="{07A3B9C9-D015-474D-A5A8-18B0609555A3}" sibTransId="{0EC8AD80-4C92-41B5-AB4A-37FB43EB4E9E}"/>
    <dgm:cxn modelId="{A33E1ADC-D060-47BA-8976-CA77EEEFBBAC}" type="presOf" srcId="{6F98D98F-E6BF-492F-85AC-6E138BD212BA}" destId="{459AD31B-59EE-4921-9682-C93DB5D290EC}" srcOrd="0" destOrd="0" presId="urn:microsoft.com/office/officeart/2005/8/layout/default"/>
    <dgm:cxn modelId="{4AE08AFF-C5E8-412C-BA05-A8562830EC54}" srcId="{4B00ED43-D3FD-4361-9D97-5E987BFA7307}" destId="{6F98D98F-E6BF-492F-85AC-6E138BD212BA}" srcOrd="2" destOrd="0" parTransId="{61208E56-7362-43FE-A04D-0EA99E377798}" sibTransId="{9AE5DD0C-4C73-4B2C-A01A-4E67D3CC8269}"/>
    <dgm:cxn modelId="{ECABEF35-6EC9-4919-82FB-D3A631D6B899}" type="presParOf" srcId="{0BE14FC6-4E8D-4273-A162-4F32C500BE7F}" destId="{9B436724-7A84-47CE-ACA3-DB50E1A42B15}" srcOrd="0" destOrd="0" presId="urn:microsoft.com/office/officeart/2005/8/layout/default"/>
    <dgm:cxn modelId="{49BC7A93-E150-420C-A91D-04629CF2487B}" type="presParOf" srcId="{0BE14FC6-4E8D-4273-A162-4F32C500BE7F}" destId="{347EFE98-5882-4B10-A905-4F4E95E733D5}" srcOrd="1" destOrd="0" presId="urn:microsoft.com/office/officeart/2005/8/layout/default"/>
    <dgm:cxn modelId="{D615E3D2-2CAD-4A68-88E1-3B3F4308E178}" type="presParOf" srcId="{0BE14FC6-4E8D-4273-A162-4F32C500BE7F}" destId="{CF8256E1-69C7-4697-BBA0-95AFDB165099}" srcOrd="2" destOrd="0" presId="urn:microsoft.com/office/officeart/2005/8/layout/default"/>
    <dgm:cxn modelId="{489155FB-9B7F-49C0-9CB6-6F69FC326A51}" type="presParOf" srcId="{0BE14FC6-4E8D-4273-A162-4F32C500BE7F}" destId="{2A03825B-1090-4F08-8176-1A3D33B66BB8}" srcOrd="3" destOrd="0" presId="urn:microsoft.com/office/officeart/2005/8/layout/default"/>
    <dgm:cxn modelId="{49F9EA7F-27C2-483E-95D4-3819ECB64BC7}" type="presParOf" srcId="{0BE14FC6-4E8D-4273-A162-4F32C500BE7F}" destId="{459AD31B-59EE-4921-9682-C93DB5D290EC}"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13DF8D-BFE1-45A7-991F-2B77EF168716}" type="doc">
      <dgm:prSet loTypeId="urn:microsoft.com/office/officeart/2005/8/layout/list1" loCatId="list" qsTypeId="urn:microsoft.com/office/officeart/2005/8/quickstyle/simple3" qsCatId="simple" csTypeId="urn:microsoft.com/office/officeart/2005/8/colors/colorful2" csCatId="colorful" phldr="1"/>
      <dgm:spPr/>
      <dgm:t>
        <a:bodyPr/>
        <a:lstStyle/>
        <a:p>
          <a:endParaRPr lang="en-US"/>
        </a:p>
      </dgm:t>
    </dgm:pt>
    <dgm:pt modelId="{3B136F75-42FB-4E56-B38D-6A8E389215DF}">
      <dgm:prSet phldrT="[Text]" custT="1"/>
      <dgm:spPr/>
      <dgm:t>
        <a:bodyPr/>
        <a:lstStyle/>
        <a:p>
          <a:pPr algn="just"/>
          <a:r>
            <a:rPr lang="en-US" sz="1200" dirty="0"/>
            <a:t>To identify the important dietary, lifestyle, and demographic risk factors for IDA in the Asian community in the UK</a:t>
          </a:r>
        </a:p>
      </dgm:t>
    </dgm:pt>
    <dgm:pt modelId="{79D66CAC-50F4-4263-856A-90B853691FED}" type="parTrans" cxnId="{80267A32-F986-49DF-A4A4-1ABD3E57C6B1}">
      <dgm:prSet/>
      <dgm:spPr/>
      <dgm:t>
        <a:bodyPr/>
        <a:lstStyle/>
        <a:p>
          <a:pPr algn="just"/>
          <a:endParaRPr lang="en-US" sz="1200"/>
        </a:p>
      </dgm:t>
    </dgm:pt>
    <dgm:pt modelId="{9E63AF69-582B-491E-8CDD-E3C0068664F1}" type="sibTrans" cxnId="{80267A32-F986-49DF-A4A4-1ABD3E57C6B1}">
      <dgm:prSet/>
      <dgm:spPr/>
      <dgm:t>
        <a:bodyPr/>
        <a:lstStyle/>
        <a:p>
          <a:pPr algn="just"/>
          <a:endParaRPr lang="en-US" sz="1200"/>
        </a:p>
      </dgm:t>
    </dgm:pt>
    <dgm:pt modelId="{9F661C57-321E-4454-8D62-4717261C1310}">
      <dgm:prSet phldrT="[Text]" custT="1"/>
      <dgm:spPr/>
      <dgm:t>
        <a:bodyPr/>
        <a:lstStyle/>
        <a:p>
          <a:pPr algn="just"/>
          <a:r>
            <a:rPr lang="en-US" sz="1200" dirty="0"/>
            <a:t>To evaluate knowledge and awareness about the causes, symptoms, prevention and management of IDA </a:t>
          </a:r>
        </a:p>
      </dgm:t>
    </dgm:pt>
    <dgm:pt modelId="{9FD8C658-332F-40E9-85D5-B98D7B1E115F}" type="parTrans" cxnId="{450A8375-9E72-4F7F-8759-A75137C4FB01}">
      <dgm:prSet/>
      <dgm:spPr/>
      <dgm:t>
        <a:bodyPr/>
        <a:lstStyle/>
        <a:p>
          <a:pPr algn="just"/>
          <a:endParaRPr lang="en-US" sz="1200"/>
        </a:p>
      </dgm:t>
    </dgm:pt>
    <dgm:pt modelId="{969CAA81-BF24-4662-92F6-64E76A62BA83}" type="sibTrans" cxnId="{450A8375-9E72-4F7F-8759-A75137C4FB01}">
      <dgm:prSet/>
      <dgm:spPr/>
      <dgm:t>
        <a:bodyPr/>
        <a:lstStyle/>
        <a:p>
          <a:pPr algn="just"/>
          <a:endParaRPr lang="en-US" sz="1200"/>
        </a:p>
      </dgm:t>
    </dgm:pt>
    <dgm:pt modelId="{471352BB-77A4-4386-BC63-368F5DA9A745}">
      <dgm:prSet phldrT="[Text]" custT="1"/>
      <dgm:spPr/>
      <dgm:t>
        <a:bodyPr/>
        <a:lstStyle/>
        <a:p>
          <a:pPr algn="just"/>
          <a:r>
            <a:rPr lang="en-US" sz="1200" dirty="0"/>
            <a:t>To explore the potential effect of risk factors and awareness on preventive practices and health-seeking </a:t>
          </a:r>
          <a:r>
            <a:rPr lang="en-US" sz="1200" dirty="0" err="1"/>
            <a:t>behaviour</a:t>
          </a:r>
          <a:r>
            <a:rPr lang="en-US" sz="1200" dirty="0"/>
            <a:t>, and the implications for culturally relevant public health interventions.</a:t>
          </a:r>
        </a:p>
      </dgm:t>
    </dgm:pt>
    <dgm:pt modelId="{4E5E3B70-F5E9-4A61-A8D4-AEAE95037219}" type="parTrans" cxnId="{808128BE-CAF6-478C-AE24-D66322C2388B}">
      <dgm:prSet/>
      <dgm:spPr/>
      <dgm:t>
        <a:bodyPr/>
        <a:lstStyle/>
        <a:p>
          <a:pPr algn="just"/>
          <a:endParaRPr lang="en-US" sz="1200"/>
        </a:p>
      </dgm:t>
    </dgm:pt>
    <dgm:pt modelId="{2921FA28-4DB5-421C-9443-C5F615639537}" type="sibTrans" cxnId="{808128BE-CAF6-478C-AE24-D66322C2388B}">
      <dgm:prSet/>
      <dgm:spPr/>
      <dgm:t>
        <a:bodyPr/>
        <a:lstStyle/>
        <a:p>
          <a:pPr algn="just"/>
          <a:endParaRPr lang="en-US" sz="1200"/>
        </a:p>
      </dgm:t>
    </dgm:pt>
    <dgm:pt modelId="{1A1F4EA0-D2A5-48C4-8924-95AE9715C92D}" type="pres">
      <dgm:prSet presAssocID="{0A13DF8D-BFE1-45A7-991F-2B77EF168716}" presName="linear" presStyleCnt="0">
        <dgm:presLayoutVars>
          <dgm:dir/>
          <dgm:animLvl val="lvl"/>
          <dgm:resizeHandles val="exact"/>
        </dgm:presLayoutVars>
      </dgm:prSet>
      <dgm:spPr/>
    </dgm:pt>
    <dgm:pt modelId="{2D6B74BB-EA77-4590-B8D8-6E5829D304C5}" type="pres">
      <dgm:prSet presAssocID="{3B136F75-42FB-4E56-B38D-6A8E389215DF}" presName="parentLin" presStyleCnt="0"/>
      <dgm:spPr/>
    </dgm:pt>
    <dgm:pt modelId="{39E1D6B3-80BC-47E1-85DA-BBD37A9C89FA}" type="pres">
      <dgm:prSet presAssocID="{3B136F75-42FB-4E56-B38D-6A8E389215DF}" presName="parentLeftMargin" presStyleLbl="node1" presStyleIdx="0" presStyleCnt="3"/>
      <dgm:spPr/>
    </dgm:pt>
    <dgm:pt modelId="{2B1E07FC-8B06-4B9F-9533-D1AEB36AB3B1}" type="pres">
      <dgm:prSet presAssocID="{3B136F75-42FB-4E56-B38D-6A8E389215DF}" presName="parentText" presStyleLbl="node1" presStyleIdx="0" presStyleCnt="3" custScaleX="131429">
        <dgm:presLayoutVars>
          <dgm:chMax val="0"/>
          <dgm:bulletEnabled val="1"/>
        </dgm:presLayoutVars>
      </dgm:prSet>
      <dgm:spPr/>
    </dgm:pt>
    <dgm:pt modelId="{195CB918-FFEA-49C0-B4C2-6BCC5BDDC1EF}" type="pres">
      <dgm:prSet presAssocID="{3B136F75-42FB-4E56-B38D-6A8E389215DF}" presName="negativeSpace" presStyleCnt="0"/>
      <dgm:spPr/>
    </dgm:pt>
    <dgm:pt modelId="{87591063-EB47-41EF-8D8E-C77010577CCC}" type="pres">
      <dgm:prSet presAssocID="{3B136F75-42FB-4E56-B38D-6A8E389215DF}" presName="childText" presStyleLbl="conFgAcc1" presStyleIdx="0" presStyleCnt="3">
        <dgm:presLayoutVars>
          <dgm:bulletEnabled val="1"/>
        </dgm:presLayoutVars>
      </dgm:prSet>
      <dgm:spPr/>
    </dgm:pt>
    <dgm:pt modelId="{867D797F-0F64-463C-8E26-963C9A80C04F}" type="pres">
      <dgm:prSet presAssocID="{9E63AF69-582B-491E-8CDD-E3C0068664F1}" presName="spaceBetweenRectangles" presStyleCnt="0"/>
      <dgm:spPr/>
    </dgm:pt>
    <dgm:pt modelId="{A0911F1F-B4C5-42B8-A03D-5CD4241FC10F}" type="pres">
      <dgm:prSet presAssocID="{9F661C57-321E-4454-8D62-4717261C1310}" presName="parentLin" presStyleCnt="0"/>
      <dgm:spPr/>
    </dgm:pt>
    <dgm:pt modelId="{515363CB-760D-4B52-80CE-763C3AF33BE5}" type="pres">
      <dgm:prSet presAssocID="{9F661C57-321E-4454-8D62-4717261C1310}" presName="parentLeftMargin" presStyleLbl="node1" presStyleIdx="0" presStyleCnt="3"/>
      <dgm:spPr/>
    </dgm:pt>
    <dgm:pt modelId="{9626525C-C120-4B95-B0EA-C2E2FDEA3683}" type="pres">
      <dgm:prSet presAssocID="{9F661C57-321E-4454-8D62-4717261C1310}" presName="parentText" presStyleLbl="node1" presStyleIdx="1" presStyleCnt="3" custScaleX="131429">
        <dgm:presLayoutVars>
          <dgm:chMax val="0"/>
          <dgm:bulletEnabled val="1"/>
        </dgm:presLayoutVars>
      </dgm:prSet>
      <dgm:spPr/>
    </dgm:pt>
    <dgm:pt modelId="{0AD2F1A7-04C0-4464-BDD9-F26D1BB55B95}" type="pres">
      <dgm:prSet presAssocID="{9F661C57-321E-4454-8D62-4717261C1310}" presName="negativeSpace" presStyleCnt="0"/>
      <dgm:spPr/>
    </dgm:pt>
    <dgm:pt modelId="{C0987F86-0CAA-465B-8B6F-429C2C2C1AFA}" type="pres">
      <dgm:prSet presAssocID="{9F661C57-321E-4454-8D62-4717261C1310}" presName="childText" presStyleLbl="conFgAcc1" presStyleIdx="1" presStyleCnt="3">
        <dgm:presLayoutVars>
          <dgm:bulletEnabled val="1"/>
        </dgm:presLayoutVars>
      </dgm:prSet>
      <dgm:spPr/>
    </dgm:pt>
    <dgm:pt modelId="{EB4D5ECD-E6F3-4718-B2D4-AB8DA3DFA8BE}" type="pres">
      <dgm:prSet presAssocID="{969CAA81-BF24-4662-92F6-64E76A62BA83}" presName="spaceBetweenRectangles" presStyleCnt="0"/>
      <dgm:spPr/>
    </dgm:pt>
    <dgm:pt modelId="{4A4AC213-B2B2-4F2D-B60A-34D3342B371C}" type="pres">
      <dgm:prSet presAssocID="{471352BB-77A4-4386-BC63-368F5DA9A745}" presName="parentLin" presStyleCnt="0"/>
      <dgm:spPr/>
    </dgm:pt>
    <dgm:pt modelId="{B6738AC9-158C-4E4C-B7D5-0DF438584104}" type="pres">
      <dgm:prSet presAssocID="{471352BB-77A4-4386-BC63-368F5DA9A745}" presName="parentLeftMargin" presStyleLbl="node1" presStyleIdx="1" presStyleCnt="3"/>
      <dgm:spPr/>
    </dgm:pt>
    <dgm:pt modelId="{831917D3-4BF6-499E-8250-B4F6E2378A3B}" type="pres">
      <dgm:prSet presAssocID="{471352BB-77A4-4386-BC63-368F5DA9A745}" presName="parentText" presStyleLbl="node1" presStyleIdx="2" presStyleCnt="3" custScaleX="131429" custScaleY="145190">
        <dgm:presLayoutVars>
          <dgm:chMax val="0"/>
          <dgm:bulletEnabled val="1"/>
        </dgm:presLayoutVars>
      </dgm:prSet>
      <dgm:spPr/>
    </dgm:pt>
    <dgm:pt modelId="{949D8925-E2A4-43DD-9205-2C6751BF93B6}" type="pres">
      <dgm:prSet presAssocID="{471352BB-77A4-4386-BC63-368F5DA9A745}" presName="negativeSpace" presStyleCnt="0"/>
      <dgm:spPr/>
    </dgm:pt>
    <dgm:pt modelId="{04FCCA38-1544-4711-A126-12838A45D3BD}" type="pres">
      <dgm:prSet presAssocID="{471352BB-77A4-4386-BC63-368F5DA9A745}" presName="childText" presStyleLbl="conFgAcc1" presStyleIdx="2" presStyleCnt="3">
        <dgm:presLayoutVars>
          <dgm:bulletEnabled val="1"/>
        </dgm:presLayoutVars>
      </dgm:prSet>
      <dgm:spPr/>
    </dgm:pt>
  </dgm:ptLst>
  <dgm:cxnLst>
    <dgm:cxn modelId="{134F7C08-1CDB-4015-AAAF-E070B6C7D222}" type="presOf" srcId="{3B136F75-42FB-4E56-B38D-6A8E389215DF}" destId="{2B1E07FC-8B06-4B9F-9533-D1AEB36AB3B1}" srcOrd="1" destOrd="0" presId="urn:microsoft.com/office/officeart/2005/8/layout/list1"/>
    <dgm:cxn modelId="{F5E64A15-4668-4E99-BCD7-1240CAB2AAC3}" type="presOf" srcId="{3B136F75-42FB-4E56-B38D-6A8E389215DF}" destId="{39E1D6B3-80BC-47E1-85DA-BBD37A9C89FA}" srcOrd="0" destOrd="0" presId="urn:microsoft.com/office/officeart/2005/8/layout/list1"/>
    <dgm:cxn modelId="{80267A32-F986-49DF-A4A4-1ABD3E57C6B1}" srcId="{0A13DF8D-BFE1-45A7-991F-2B77EF168716}" destId="{3B136F75-42FB-4E56-B38D-6A8E389215DF}" srcOrd="0" destOrd="0" parTransId="{79D66CAC-50F4-4263-856A-90B853691FED}" sibTransId="{9E63AF69-582B-491E-8CDD-E3C0068664F1}"/>
    <dgm:cxn modelId="{CF00CB35-89DB-4602-B30F-5C819C4C48AF}" type="presOf" srcId="{9F661C57-321E-4454-8D62-4717261C1310}" destId="{515363CB-760D-4B52-80CE-763C3AF33BE5}" srcOrd="0" destOrd="0" presId="urn:microsoft.com/office/officeart/2005/8/layout/list1"/>
    <dgm:cxn modelId="{450A8375-9E72-4F7F-8759-A75137C4FB01}" srcId="{0A13DF8D-BFE1-45A7-991F-2B77EF168716}" destId="{9F661C57-321E-4454-8D62-4717261C1310}" srcOrd="1" destOrd="0" parTransId="{9FD8C658-332F-40E9-85D5-B98D7B1E115F}" sibTransId="{969CAA81-BF24-4662-92F6-64E76A62BA83}"/>
    <dgm:cxn modelId="{3F61F478-6EB1-4A1C-ACA2-7346A56A6DB6}" type="presOf" srcId="{471352BB-77A4-4386-BC63-368F5DA9A745}" destId="{831917D3-4BF6-499E-8250-B4F6E2378A3B}" srcOrd="1" destOrd="0" presId="urn:microsoft.com/office/officeart/2005/8/layout/list1"/>
    <dgm:cxn modelId="{891CBFB7-B6FF-497C-AF28-160CDEF431F8}" type="presOf" srcId="{471352BB-77A4-4386-BC63-368F5DA9A745}" destId="{B6738AC9-158C-4E4C-B7D5-0DF438584104}" srcOrd="0" destOrd="0" presId="urn:microsoft.com/office/officeart/2005/8/layout/list1"/>
    <dgm:cxn modelId="{808128BE-CAF6-478C-AE24-D66322C2388B}" srcId="{0A13DF8D-BFE1-45A7-991F-2B77EF168716}" destId="{471352BB-77A4-4386-BC63-368F5DA9A745}" srcOrd="2" destOrd="0" parTransId="{4E5E3B70-F5E9-4A61-A8D4-AEAE95037219}" sibTransId="{2921FA28-4DB5-421C-9443-C5F615639537}"/>
    <dgm:cxn modelId="{163D32C9-52BE-4BB1-809B-A056AC8F2716}" type="presOf" srcId="{0A13DF8D-BFE1-45A7-991F-2B77EF168716}" destId="{1A1F4EA0-D2A5-48C4-8924-95AE9715C92D}" srcOrd="0" destOrd="0" presId="urn:microsoft.com/office/officeart/2005/8/layout/list1"/>
    <dgm:cxn modelId="{362482E5-AD76-4916-8BDC-34AC88B41B7C}" type="presOf" srcId="{9F661C57-321E-4454-8D62-4717261C1310}" destId="{9626525C-C120-4B95-B0EA-C2E2FDEA3683}" srcOrd="1" destOrd="0" presId="urn:microsoft.com/office/officeart/2005/8/layout/list1"/>
    <dgm:cxn modelId="{40A6C8C0-F7CD-4BB8-923E-239F0AD6F373}" type="presParOf" srcId="{1A1F4EA0-D2A5-48C4-8924-95AE9715C92D}" destId="{2D6B74BB-EA77-4590-B8D8-6E5829D304C5}" srcOrd="0" destOrd="0" presId="urn:microsoft.com/office/officeart/2005/8/layout/list1"/>
    <dgm:cxn modelId="{A6654BD1-BF72-4B4D-AE77-164AA18BA448}" type="presParOf" srcId="{2D6B74BB-EA77-4590-B8D8-6E5829D304C5}" destId="{39E1D6B3-80BC-47E1-85DA-BBD37A9C89FA}" srcOrd="0" destOrd="0" presId="urn:microsoft.com/office/officeart/2005/8/layout/list1"/>
    <dgm:cxn modelId="{2CA1DC2C-12F6-4966-A29C-03B16607C871}" type="presParOf" srcId="{2D6B74BB-EA77-4590-B8D8-6E5829D304C5}" destId="{2B1E07FC-8B06-4B9F-9533-D1AEB36AB3B1}" srcOrd="1" destOrd="0" presId="urn:microsoft.com/office/officeart/2005/8/layout/list1"/>
    <dgm:cxn modelId="{E3C0C168-0C92-40EF-A507-D8404C60DD48}" type="presParOf" srcId="{1A1F4EA0-D2A5-48C4-8924-95AE9715C92D}" destId="{195CB918-FFEA-49C0-B4C2-6BCC5BDDC1EF}" srcOrd="1" destOrd="0" presId="urn:microsoft.com/office/officeart/2005/8/layout/list1"/>
    <dgm:cxn modelId="{1C4D871B-5B83-4040-95D3-6F2FFB2EB1B8}" type="presParOf" srcId="{1A1F4EA0-D2A5-48C4-8924-95AE9715C92D}" destId="{87591063-EB47-41EF-8D8E-C77010577CCC}" srcOrd="2" destOrd="0" presId="urn:microsoft.com/office/officeart/2005/8/layout/list1"/>
    <dgm:cxn modelId="{9E30CFF5-77BD-4F0D-8D6E-DBDA8CC35BD0}" type="presParOf" srcId="{1A1F4EA0-D2A5-48C4-8924-95AE9715C92D}" destId="{867D797F-0F64-463C-8E26-963C9A80C04F}" srcOrd="3" destOrd="0" presId="urn:microsoft.com/office/officeart/2005/8/layout/list1"/>
    <dgm:cxn modelId="{92C27216-DC98-4409-9947-33D9A30DC090}" type="presParOf" srcId="{1A1F4EA0-D2A5-48C4-8924-95AE9715C92D}" destId="{A0911F1F-B4C5-42B8-A03D-5CD4241FC10F}" srcOrd="4" destOrd="0" presId="urn:microsoft.com/office/officeart/2005/8/layout/list1"/>
    <dgm:cxn modelId="{498360B8-E1C0-471C-9BA1-3EE270F6C7DE}" type="presParOf" srcId="{A0911F1F-B4C5-42B8-A03D-5CD4241FC10F}" destId="{515363CB-760D-4B52-80CE-763C3AF33BE5}" srcOrd="0" destOrd="0" presId="urn:microsoft.com/office/officeart/2005/8/layout/list1"/>
    <dgm:cxn modelId="{F6C99AA5-818B-4594-B485-6D21EA0B5B0B}" type="presParOf" srcId="{A0911F1F-B4C5-42B8-A03D-5CD4241FC10F}" destId="{9626525C-C120-4B95-B0EA-C2E2FDEA3683}" srcOrd="1" destOrd="0" presId="urn:microsoft.com/office/officeart/2005/8/layout/list1"/>
    <dgm:cxn modelId="{EF261873-B896-42E9-9384-27BF7949F15D}" type="presParOf" srcId="{1A1F4EA0-D2A5-48C4-8924-95AE9715C92D}" destId="{0AD2F1A7-04C0-4464-BDD9-F26D1BB55B95}" srcOrd="5" destOrd="0" presId="urn:microsoft.com/office/officeart/2005/8/layout/list1"/>
    <dgm:cxn modelId="{3991481C-3A48-4594-815F-32107C595B4D}" type="presParOf" srcId="{1A1F4EA0-D2A5-48C4-8924-95AE9715C92D}" destId="{C0987F86-0CAA-465B-8B6F-429C2C2C1AFA}" srcOrd="6" destOrd="0" presId="urn:microsoft.com/office/officeart/2005/8/layout/list1"/>
    <dgm:cxn modelId="{44C67F24-36C6-41A0-B55D-10594E45E3FE}" type="presParOf" srcId="{1A1F4EA0-D2A5-48C4-8924-95AE9715C92D}" destId="{EB4D5ECD-E6F3-4718-B2D4-AB8DA3DFA8BE}" srcOrd="7" destOrd="0" presId="urn:microsoft.com/office/officeart/2005/8/layout/list1"/>
    <dgm:cxn modelId="{245015AA-05D1-4EE8-B019-1F6270817F3E}" type="presParOf" srcId="{1A1F4EA0-D2A5-48C4-8924-95AE9715C92D}" destId="{4A4AC213-B2B2-4F2D-B60A-34D3342B371C}" srcOrd="8" destOrd="0" presId="urn:microsoft.com/office/officeart/2005/8/layout/list1"/>
    <dgm:cxn modelId="{6C368C2F-DFBD-4F4B-A0DA-B70876B8244A}" type="presParOf" srcId="{4A4AC213-B2B2-4F2D-B60A-34D3342B371C}" destId="{B6738AC9-158C-4E4C-B7D5-0DF438584104}" srcOrd="0" destOrd="0" presId="urn:microsoft.com/office/officeart/2005/8/layout/list1"/>
    <dgm:cxn modelId="{03389C67-A627-40BB-BE79-A9FA635E34CA}" type="presParOf" srcId="{4A4AC213-B2B2-4F2D-B60A-34D3342B371C}" destId="{831917D3-4BF6-499E-8250-B4F6E2378A3B}" srcOrd="1" destOrd="0" presId="urn:microsoft.com/office/officeart/2005/8/layout/list1"/>
    <dgm:cxn modelId="{5DB1F9F7-1E7B-4AB8-BF79-FA863EC13602}" type="presParOf" srcId="{1A1F4EA0-D2A5-48C4-8924-95AE9715C92D}" destId="{949D8925-E2A4-43DD-9205-2C6751BF93B6}" srcOrd="9" destOrd="0" presId="urn:microsoft.com/office/officeart/2005/8/layout/list1"/>
    <dgm:cxn modelId="{4931226A-E708-4D63-A6B7-8CBF76BC30FC}" type="presParOf" srcId="{1A1F4EA0-D2A5-48C4-8924-95AE9715C92D}" destId="{04FCCA38-1544-4711-A126-12838A45D3BD}" srcOrd="10" destOrd="0" presId="urn:microsoft.com/office/officeart/2005/8/layout/list1"/>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36724-7A84-47CE-ACA3-DB50E1A42B15}">
      <dsp:nvSpPr>
        <dsp:cNvPr id="0" name=""/>
        <dsp:cNvSpPr/>
      </dsp:nvSpPr>
      <dsp:spPr>
        <a:xfrm>
          <a:off x="1243393" y="157269"/>
          <a:ext cx="2299558" cy="1173683"/>
        </a:xfrm>
        <a:prstGeom prst="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Iron-deficiency </a:t>
          </a:r>
          <a:r>
            <a:rPr lang="en-US" sz="1200" kern="1200" dirty="0" err="1"/>
            <a:t>anaemia</a:t>
          </a:r>
          <a:r>
            <a:rPr lang="en-US" sz="1200" kern="1200" dirty="0"/>
            <a:t> has the potential to impact energy levels, concentration, wellbeing, and activities of daily living, making it an important public health concern (</a:t>
          </a:r>
          <a:r>
            <a:rPr lang="en-US" sz="1200" kern="1200" dirty="0" err="1"/>
            <a:t>Zamani</a:t>
          </a:r>
          <a:r>
            <a:rPr lang="en-US" sz="1200" kern="1200" dirty="0"/>
            <a:t> </a:t>
          </a:r>
          <a:r>
            <a:rPr lang="en-US" sz="1200" i="1" kern="1200" dirty="0"/>
            <a:t>et al. </a:t>
          </a:r>
          <a:r>
            <a:rPr lang="en-US" sz="1200" kern="1200" dirty="0"/>
            <a:t>2026).</a:t>
          </a:r>
        </a:p>
      </dsp:txBody>
      <dsp:txXfrm>
        <a:off x="1243393" y="157269"/>
        <a:ext cx="2299558" cy="1173683"/>
      </dsp:txXfrm>
    </dsp:sp>
    <dsp:sp modelId="{CF8256E1-69C7-4697-BBA0-95AFDB165099}">
      <dsp:nvSpPr>
        <dsp:cNvPr id="0" name=""/>
        <dsp:cNvSpPr/>
      </dsp:nvSpPr>
      <dsp:spPr>
        <a:xfrm>
          <a:off x="962" y="1526566"/>
          <a:ext cx="2299558" cy="1173683"/>
        </a:xfrm>
        <a:prstGeom prst="rect">
          <a:avLst/>
        </a:prstGeom>
        <a:solidFill>
          <a:srgbClr val="FFFFCC"/>
        </a:soli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In the UK, there are dietary, cultural and lifestyle issues that can affect the intake of iron, absorption, and the risk for iron deficiency in the UK Asian community (</a:t>
          </a:r>
          <a:r>
            <a:rPr lang="en-US" sz="1200" kern="1200" dirty="0" err="1"/>
            <a:t>Ngongalah</a:t>
          </a:r>
          <a:r>
            <a:rPr lang="en-US" sz="1200" kern="1200" dirty="0"/>
            <a:t> </a:t>
          </a:r>
          <a:r>
            <a:rPr lang="en-US" sz="1200" i="1" kern="1200" dirty="0"/>
            <a:t>et al. </a:t>
          </a:r>
          <a:r>
            <a:rPr lang="en-US" sz="1200" kern="1200" dirty="0"/>
            <a:t>2023).</a:t>
          </a:r>
        </a:p>
      </dsp:txBody>
      <dsp:txXfrm>
        <a:off x="962" y="1526566"/>
        <a:ext cx="2299558" cy="1173683"/>
      </dsp:txXfrm>
    </dsp:sp>
    <dsp:sp modelId="{459AD31B-59EE-4921-9682-C93DB5D290EC}">
      <dsp:nvSpPr>
        <dsp:cNvPr id="0" name=""/>
        <dsp:cNvSpPr/>
      </dsp:nvSpPr>
      <dsp:spPr>
        <a:xfrm>
          <a:off x="2496134" y="1526566"/>
          <a:ext cx="2289249" cy="1173683"/>
        </a:xfrm>
        <a:prstGeom prst="rect">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Inadequate knowledge about the symptoms, iron-rich foods, and prevention measures may lead to delayed recognition and help-seeking (</a:t>
          </a:r>
          <a:r>
            <a:rPr lang="en-US" sz="1200" kern="1200" dirty="0" err="1"/>
            <a:t>Zulfikar</a:t>
          </a:r>
          <a:r>
            <a:rPr lang="en-US" sz="1200" kern="1200" dirty="0"/>
            <a:t> </a:t>
          </a:r>
          <a:r>
            <a:rPr lang="en-US" sz="1200" i="1" kern="1200" dirty="0"/>
            <a:t>et al. </a:t>
          </a:r>
          <a:r>
            <a:rPr lang="en-US" sz="1200" kern="1200" dirty="0"/>
            <a:t>2025).</a:t>
          </a:r>
        </a:p>
      </dsp:txBody>
      <dsp:txXfrm>
        <a:off x="2496134" y="1526566"/>
        <a:ext cx="2289249" cy="11736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591063-EB47-41EF-8D8E-C77010577CCC}">
      <dsp:nvSpPr>
        <dsp:cNvPr id="0" name=""/>
        <dsp:cNvSpPr/>
      </dsp:nvSpPr>
      <dsp:spPr>
        <a:xfrm>
          <a:off x="0" y="319478"/>
          <a:ext cx="3286148" cy="5040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2B1E07FC-8B06-4B9F-9533-D1AEB36AB3B1}">
      <dsp:nvSpPr>
        <dsp:cNvPr id="0" name=""/>
        <dsp:cNvSpPr/>
      </dsp:nvSpPr>
      <dsp:spPr>
        <a:xfrm>
          <a:off x="164307" y="24278"/>
          <a:ext cx="3023266" cy="59040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6946" tIns="0" rIns="86946" bIns="0" numCol="1" spcCol="1270" anchor="ctr" anchorCtr="0">
          <a:noAutofit/>
        </a:bodyPr>
        <a:lstStyle/>
        <a:p>
          <a:pPr marL="0" lvl="0" indent="0" algn="just" defTabSz="533400">
            <a:lnSpc>
              <a:spcPct val="90000"/>
            </a:lnSpc>
            <a:spcBef>
              <a:spcPct val="0"/>
            </a:spcBef>
            <a:spcAft>
              <a:spcPct val="35000"/>
            </a:spcAft>
            <a:buNone/>
          </a:pPr>
          <a:r>
            <a:rPr lang="en-US" sz="1200" kern="1200" dirty="0"/>
            <a:t>To identify the important dietary, lifestyle, and demographic risk factors for IDA in the Asian community in the UK</a:t>
          </a:r>
        </a:p>
      </dsp:txBody>
      <dsp:txXfrm>
        <a:off x="193128" y="53099"/>
        <a:ext cx="2965624" cy="532758"/>
      </dsp:txXfrm>
    </dsp:sp>
    <dsp:sp modelId="{C0987F86-0CAA-465B-8B6F-429C2C2C1AFA}">
      <dsp:nvSpPr>
        <dsp:cNvPr id="0" name=""/>
        <dsp:cNvSpPr/>
      </dsp:nvSpPr>
      <dsp:spPr>
        <a:xfrm>
          <a:off x="0" y="1226678"/>
          <a:ext cx="3286148" cy="504000"/>
        </a:xfrm>
        <a:prstGeom prst="rect">
          <a:avLst/>
        </a:prstGeom>
        <a:solidFill>
          <a:schemeClr val="lt1">
            <a:alpha val="90000"/>
            <a:hueOff val="0"/>
            <a:satOff val="0"/>
            <a:lumOff val="0"/>
            <a:alphaOff val="0"/>
          </a:schemeClr>
        </a:solidFill>
        <a:ln w="9525" cap="flat" cmpd="sng" algn="ctr">
          <a:solidFill>
            <a:schemeClr val="accent2">
              <a:hueOff val="2340759"/>
              <a:satOff val="-2919"/>
              <a:lumOff val="686"/>
              <a:alphaOff val="0"/>
            </a:schemeClr>
          </a:solidFill>
          <a:prstDash val="solid"/>
        </a:ln>
        <a:effectLst/>
      </dsp:spPr>
      <dsp:style>
        <a:lnRef idx="1">
          <a:scrgbClr r="0" g="0" b="0"/>
        </a:lnRef>
        <a:fillRef idx="1">
          <a:scrgbClr r="0" g="0" b="0"/>
        </a:fillRef>
        <a:effectRef idx="0">
          <a:scrgbClr r="0" g="0" b="0"/>
        </a:effectRef>
        <a:fontRef idx="minor"/>
      </dsp:style>
    </dsp:sp>
    <dsp:sp modelId="{9626525C-C120-4B95-B0EA-C2E2FDEA3683}">
      <dsp:nvSpPr>
        <dsp:cNvPr id="0" name=""/>
        <dsp:cNvSpPr/>
      </dsp:nvSpPr>
      <dsp:spPr>
        <a:xfrm>
          <a:off x="164307" y="931478"/>
          <a:ext cx="3023266" cy="590400"/>
        </a:xfrm>
        <a:prstGeom prst="roundRect">
          <a:avLst/>
        </a:prstGeom>
        <a:gradFill rotWithShape="0">
          <a:gsLst>
            <a:gs pos="0">
              <a:schemeClr val="accent2">
                <a:hueOff val="2340759"/>
                <a:satOff val="-2919"/>
                <a:lumOff val="686"/>
                <a:alphaOff val="0"/>
                <a:tint val="50000"/>
                <a:satMod val="300000"/>
              </a:schemeClr>
            </a:gs>
            <a:gs pos="35000">
              <a:schemeClr val="accent2">
                <a:hueOff val="2340759"/>
                <a:satOff val="-2919"/>
                <a:lumOff val="686"/>
                <a:alphaOff val="0"/>
                <a:tint val="37000"/>
                <a:satMod val="300000"/>
              </a:schemeClr>
            </a:gs>
            <a:gs pos="100000">
              <a:schemeClr val="accent2">
                <a:hueOff val="2340759"/>
                <a:satOff val="-2919"/>
                <a:lumOff val="68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6946" tIns="0" rIns="86946" bIns="0" numCol="1" spcCol="1270" anchor="ctr" anchorCtr="0">
          <a:noAutofit/>
        </a:bodyPr>
        <a:lstStyle/>
        <a:p>
          <a:pPr marL="0" lvl="0" indent="0" algn="just" defTabSz="533400">
            <a:lnSpc>
              <a:spcPct val="90000"/>
            </a:lnSpc>
            <a:spcBef>
              <a:spcPct val="0"/>
            </a:spcBef>
            <a:spcAft>
              <a:spcPct val="35000"/>
            </a:spcAft>
            <a:buNone/>
          </a:pPr>
          <a:r>
            <a:rPr lang="en-US" sz="1200" kern="1200" dirty="0"/>
            <a:t>To evaluate knowledge and awareness about the causes, symptoms, prevention and management of IDA </a:t>
          </a:r>
        </a:p>
      </dsp:txBody>
      <dsp:txXfrm>
        <a:off x="193128" y="960299"/>
        <a:ext cx="2965624" cy="532758"/>
      </dsp:txXfrm>
    </dsp:sp>
    <dsp:sp modelId="{04FCCA38-1544-4711-A126-12838A45D3BD}">
      <dsp:nvSpPr>
        <dsp:cNvPr id="0" name=""/>
        <dsp:cNvSpPr/>
      </dsp:nvSpPr>
      <dsp:spPr>
        <a:xfrm>
          <a:off x="0" y="2400679"/>
          <a:ext cx="3286148" cy="504000"/>
        </a:xfrm>
        <a:prstGeom prst="rect">
          <a:avLst/>
        </a:prstGeom>
        <a:solidFill>
          <a:schemeClr val="lt1">
            <a:alpha val="90000"/>
            <a:hueOff val="0"/>
            <a:satOff val="0"/>
            <a:lumOff val="0"/>
            <a:alphaOff val="0"/>
          </a:schemeClr>
        </a:solidFill>
        <a:ln w="9525" cap="flat" cmpd="sng" algn="ctr">
          <a:solidFill>
            <a:schemeClr val="accent2">
              <a:hueOff val="4681519"/>
              <a:satOff val="-5839"/>
              <a:lumOff val="1373"/>
              <a:alphaOff val="0"/>
            </a:schemeClr>
          </a:solidFill>
          <a:prstDash val="solid"/>
        </a:ln>
        <a:effectLst/>
      </dsp:spPr>
      <dsp:style>
        <a:lnRef idx="1">
          <a:scrgbClr r="0" g="0" b="0"/>
        </a:lnRef>
        <a:fillRef idx="1">
          <a:scrgbClr r="0" g="0" b="0"/>
        </a:fillRef>
        <a:effectRef idx="0">
          <a:scrgbClr r="0" g="0" b="0"/>
        </a:effectRef>
        <a:fontRef idx="minor"/>
      </dsp:style>
    </dsp:sp>
    <dsp:sp modelId="{831917D3-4BF6-499E-8250-B4F6E2378A3B}">
      <dsp:nvSpPr>
        <dsp:cNvPr id="0" name=""/>
        <dsp:cNvSpPr/>
      </dsp:nvSpPr>
      <dsp:spPr>
        <a:xfrm>
          <a:off x="164307" y="1838678"/>
          <a:ext cx="3023266" cy="857201"/>
        </a:xfrm>
        <a:prstGeom prst="roundRect">
          <a:avLst/>
        </a:prstGeom>
        <a:gradFill rotWithShape="0">
          <a:gsLst>
            <a:gs pos="0">
              <a:schemeClr val="accent2">
                <a:hueOff val="4681519"/>
                <a:satOff val="-5839"/>
                <a:lumOff val="1373"/>
                <a:alphaOff val="0"/>
                <a:tint val="50000"/>
                <a:satMod val="300000"/>
              </a:schemeClr>
            </a:gs>
            <a:gs pos="35000">
              <a:schemeClr val="accent2">
                <a:hueOff val="4681519"/>
                <a:satOff val="-5839"/>
                <a:lumOff val="1373"/>
                <a:alphaOff val="0"/>
                <a:tint val="37000"/>
                <a:satMod val="300000"/>
              </a:schemeClr>
            </a:gs>
            <a:gs pos="100000">
              <a:schemeClr val="accent2">
                <a:hueOff val="4681519"/>
                <a:satOff val="-5839"/>
                <a:lumOff val="1373"/>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6946" tIns="0" rIns="86946" bIns="0" numCol="1" spcCol="1270" anchor="ctr" anchorCtr="0">
          <a:noAutofit/>
        </a:bodyPr>
        <a:lstStyle/>
        <a:p>
          <a:pPr marL="0" lvl="0" indent="0" algn="just" defTabSz="533400">
            <a:lnSpc>
              <a:spcPct val="90000"/>
            </a:lnSpc>
            <a:spcBef>
              <a:spcPct val="0"/>
            </a:spcBef>
            <a:spcAft>
              <a:spcPct val="35000"/>
            </a:spcAft>
            <a:buNone/>
          </a:pPr>
          <a:r>
            <a:rPr lang="en-US" sz="1200" kern="1200" dirty="0"/>
            <a:t>To explore the potential effect of risk factors and awareness on preventive practices and health-seeking </a:t>
          </a:r>
          <a:r>
            <a:rPr lang="en-US" sz="1200" kern="1200" dirty="0" err="1"/>
            <a:t>behaviour</a:t>
          </a:r>
          <a:r>
            <a:rPr lang="en-US" sz="1200" kern="1200" dirty="0"/>
            <a:t>, and the implications for culturally relevant public health interventions.</a:t>
          </a:r>
        </a:p>
      </dsp:txBody>
      <dsp:txXfrm>
        <a:off x="206152" y="1880523"/>
        <a:ext cx="2939576" cy="77351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2005" y="4697786"/>
            <a:ext cx="9089390" cy="3241541"/>
          </a:xfrm>
        </p:spPr>
        <p:txBody>
          <a:bodyPr/>
          <a:lstStyle/>
          <a:p>
            <a:r>
              <a:rPr lang="en-US"/>
              <a:t>Click to edit Master title style</a:t>
            </a:r>
          </a:p>
        </p:txBody>
      </p:sp>
      <p:sp>
        <p:nvSpPr>
          <p:cNvPr id="3" name="Subtitle 2"/>
          <p:cNvSpPr>
            <a:spLocks noGrp="1"/>
          </p:cNvSpPr>
          <p:nvPr>
            <p:ph type="subTitle" idx="1"/>
          </p:nvPr>
        </p:nvSpPr>
        <p:spPr>
          <a:xfrm>
            <a:off x="1604010" y="8569431"/>
            <a:ext cx="7485380" cy="3864645"/>
          </a:xfrm>
        </p:spPr>
        <p:txBody>
          <a:bodyPr/>
          <a:lstStyle>
            <a:lvl1pPr marL="0" indent="0" algn="ctr">
              <a:buNone/>
              <a:defRPr>
                <a:solidFill>
                  <a:schemeClr val="tx1">
                    <a:tint val="75000"/>
                  </a:schemeClr>
                </a:solidFill>
              </a:defRPr>
            </a:lvl1pPr>
            <a:lvl2pPr marL="737555" indent="0" algn="ctr">
              <a:buNone/>
              <a:defRPr>
                <a:solidFill>
                  <a:schemeClr val="tx1">
                    <a:tint val="75000"/>
                  </a:schemeClr>
                </a:solidFill>
              </a:defRPr>
            </a:lvl2pPr>
            <a:lvl3pPr marL="1475110" indent="0" algn="ctr">
              <a:buNone/>
              <a:defRPr>
                <a:solidFill>
                  <a:schemeClr val="tx1">
                    <a:tint val="75000"/>
                  </a:schemeClr>
                </a:solidFill>
              </a:defRPr>
            </a:lvl3pPr>
            <a:lvl4pPr marL="2212665" indent="0" algn="ctr">
              <a:buNone/>
              <a:defRPr>
                <a:solidFill>
                  <a:schemeClr val="tx1">
                    <a:tint val="75000"/>
                  </a:schemeClr>
                </a:solidFill>
              </a:defRPr>
            </a:lvl4pPr>
            <a:lvl5pPr marL="2950220" indent="0" algn="ctr">
              <a:buNone/>
              <a:defRPr>
                <a:solidFill>
                  <a:schemeClr val="tx1">
                    <a:tint val="75000"/>
                  </a:schemeClr>
                </a:solidFill>
              </a:defRPr>
            </a:lvl5pPr>
            <a:lvl6pPr marL="3687775" indent="0" algn="ctr">
              <a:buNone/>
              <a:defRPr>
                <a:solidFill>
                  <a:schemeClr val="tx1">
                    <a:tint val="75000"/>
                  </a:schemeClr>
                </a:solidFill>
              </a:defRPr>
            </a:lvl6pPr>
            <a:lvl7pPr marL="4425330" indent="0" algn="ctr">
              <a:buNone/>
              <a:defRPr>
                <a:solidFill>
                  <a:schemeClr val="tx1">
                    <a:tint val="75000"/>
                  </a:schemeClr>
                </a:solidFill>
              </a:defRPr>
            </a:lvl7pPr>
            <a:lvl8pPr marL="5162885" indent="0" algn="ctr">
              <a:buNone/>
              <a:defRPr>
                <a:solidFill>
                  <a:schemeClr val="tx1">
                    <a:tint val="75000"/>
                  </a:schemeClr>
                </a:solidFill>
              </a:defRPr>
            </a:lvl8pPr>
            <a:lvl9pPr marL="590044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418A06A-80B3-419E-8117-095822473831}"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4C080-2ADC-4C3D-ACCA-ECB963BD881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18A06A-80B3-419E-8117-095822473831}"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4C080-2ADC-4C3D-ACCA-ECB963BD881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44705" y="9717624"/>
            <a:ext cx="9089390" cy="3003501"/>
          </a:xfrm>
        </p:spPr>
        <p:txBody>
          <a:bodyPr anchor="t"/>
          <a:lstStyle>
            <a:lvl1pPr algn="l">
              <a:defRPr sz="6500" b="1" cap="all"/>
            </a:lvl1pPr>
          </a:lstStyle>
          <a:p>
            <a:r>
              <a:rPr lang="en-US"/>
              <a:t>Click to edit Master title style</a:t>
            </a:r>
          </a:p>
        </p:txBody>
      </p:sp>
      <p:sp>
        <p:nvSpPr>
          <p:cNvPr id="3" name="Text Placeholder 2"/>
          <p:cNvSpPr>
            <a:spLocks noGrp="1"/>
          </p:cNvSpPr>
          <p:nvPr>
            <p:ph type="body" idx="1"/>
          </p:nvPr>
        </p:nvSpPr>
        <p:spPr>
          <a:xfrm>
            <a:off x="844705" y="6409573"/>
            <a:ext cx="9089390" cy="3308051"/>
          </a:xfrm>
        </p:spPr>
        <p:txBody>
          <a:bodyPr anchor="b"/>
          <a:lstStyle>
            <a:lvl1pPr marL="0" indent="0">
              <a:buNone/>
              <a:defRPr sz="3200">
                <a:solidFill>
                  <a:schemeClr val="tx1">
                    <a:tint val="75000"/>
                  </a:schemeClr>
                </a:solidFill>
              </a:defRPr>
            </a:lvl1pPr>
            <a:lvl2pPr marL="737555" indent="0">
              <a:buNone/>
              <a:defRPr sz="2900">
                <a:solidFill>
                  <a:schemeClr val="tx1">
                    <a:tint val="75000"/>
                  </a:schemeClr>
                </a:solidFill>
              </a:defRPr>
            </a:lvl2pPr>
            <a:lvl3pPr marL="1475110" indent="0">
              <a:buNone/>
              <a:defRPr sz="2600">
                <a:solidFill>
                  <a:schemeClr val="tx1">
                    <a:tint val="75000"/>
                  </a:schemeClr>
                </a:solidFill>
              </a:defRPr>
            </a:lvl3pPr>
            <a:lvl4pPr marL="2212665" indent="0">
              <a:buNone/>
              <a:defRPr sz="2300">
                <a:solidFill>
                  <a:schemeClr val="tx1">
                    <a:tint val="75000"/>
                  </a:schemeClr>
                </a:solidFill>
              </a:defRPr>
            </a:lvl4pPr>
            <a:lvl5pPr marL="2950220" indent="0">
              <a:buNone/>
              <a:defRPr sz="2300">
                <a:solidFill>
                  <a:schemeClr val="tx1">
                    <a:tint val="75000"/>
                  </a:schemeClr>
                </a:solidFill>
              </a:defRPr>
            </a:lvl5pPr>
            <a:lvl6pPr marL="3687775" indent="0">
              <a:buNone/>
              <a:defRPr sz="2300">
                <a:solidFill>
                  <a:schemeClr val="tx1">
                    <a:tint val="75000"/>
                  </a:schemeClr>
                </a:solidFill>
              </a:defRPr>
            </a:lvl6pPr>
            <a:lvl7pPr marL="4425330" indent="0">
              <a:buNone/>
              <a:defRPr sz="2300">
                <a:solidFill>
                  <a:schemeClr val="tx1">
                    <a:tint val="75000"/>
                  </a:schemeClr>
                </a:solidFill>
              </a:defRPr>
            </a:lvl7pPr>
            <a:lvl8pPr marL="5162885" indent="0">
              <a:buNone/>
              <a:defRPr sz="2300">
                <a:solidFill>
                  <a:schemeClr val="tx1">
                    <a:tint val="75000"/>
                  </a:schemeClr>
                </a:solidFill>
              </a:defRPr>
            </a:lvl8pPr>
            <a:lvl9pPr marL="5900440" indent="0">
              <a:buNone/>
              <a:defRPr sz="23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18A06A-80B3-419E-8117-095822473831}"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4C080-2ADC-4C3D-ACCA-ECB963BD881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34670" y="3528591"/>
            <a:ext cx="4722918" cy="9980167"/>
          </a:xfrm>
        </p:spPr>
        <p:txBody>
          <a:bodyPr/>
          <a:lstStyle>
            <a:lvl1pPr>
              <a:defRPr sz="4500"/>
            </a:lvl1pPr>
            <a:lvl2pPr>
              <a:defRPr sz="3900"/>
            </a:lvl2pPr>
            <a:lvl3pPr>
              <a:defRPr sz="32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435812" y="3528591"/>
            <a:ext cx="4722918" cy="9980167"/>
          </a:xfrm>
        </p:spPr>
        <p:txBody>
          <a:bodyPr/>
          <a:lstStyle>
            <a:lvl1pPr>
              <a:defRPr sz="4500"/>
            </a:lvl1pPr>
            <a:lvl2pPr>
              <a:defRPr sz="3900"/>
            </a:lvl2pPr>
            <a:lvl3pPr>
              <a:defRPr sz="32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418A06A-80B3-419E-8117-095822473831}" type="datetimeFigureOut">
              <a:rPr lang="en-US" smtClean="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64C080-2ADC-4C3D-ACCA-ECB963BD881F}"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534670" y="3385067"/>
            <a:ext cx="4724775" cy="1410734"/>
          </a:xfrm>
        </p:spPr>
        <p:txBody>
          <a:bodyPr anchor="b"/>
          <a:lstStyle>
            <a:lvl1pPr marL="0" indent="0">
              <a:buNone/>
              <a:defRPr sz="3900" b="1"/>
            </a:lvl1pPr>
            <a:lvl2pPr marL="737555" indent="0">
              <a:buNone/>
              <a:defRPr sz="3200" b="1"/>
            </a:lvl2pPr>
            <a:lvl3pPr marL="1475110" indent="0">
              <a:buNone/>
              <a:defRPr sz="2900" b="1"/>
            </a:lvl3pPr>
            <a:lvl4pPr marL="2212665" indent="0">
              <a:buNone/>
              <a:defRPr sz="2600" b="1"/>
            </a:lvl4pPr>
            <a:lvl5pPr marL="2950220" indent="0">
              <a:buNone/>
              <a:defRPr sz="2600" b="1"/>
            </a:lvl5pPr>
            <a:lvl6pPr marL="3687775" indent="0">
              <a:buNone/>
              <a:defRPr sz="2600" b="1"/>
            </a:lvl6pPr>
            <a:lvl7pPr marL="4425330" indent="0">
              <a:buNone/>
              <a:defRPr sz="2600" b="1"/>
            </a:lvl7pPr>
            <a:lvl8pPr marL="5162885" indent="0">
              <a:buNone/>
              <a:defRPr sz="2600" b="1"/>
            </a:lvl8pPr>
            <a:lvl9pPr marL="5900440" indent="0">
              <a:buNone/>
              <a:defRPr sz="2600" b="1"/>
            </a:lvl9pPr>
          </a:lstStyle>
          <a:p>
            <a:pPr lvl="0"/>
            <a:r>
              <a:rPr lang="en-US"/>
              <a:t>Click to edit Master text styles</a:t>
            </a:r>
          </a:p>
        </p:txBody>
      </p:sp>
      <p:sp>
        <p:nvSpPr>
          <p:cNvPr id="4" name="Content Placeholder 3"/>
          <p:cNvSpPr>
            <a:spLocks noGrp="1"/>
          </p:cNvSpPr>
          <p:nvPr>
            <p:ph sz="half" idx="2"/>
          </p:nvPr>
        </p:nvSpPr>
        <p:spPr>
          <a:xfrm>
            <a:off x="534670" y="4795801"/>
            <a:ext cx="4724775" cy="8712956"/>
          </a:xfrm>
        </p:spPr>
        <p:txBody>
          <a:bodyPr/>
          <a:lstStyle>
            <a:lvl1pPr>
              <a:defRPr sz="3900"/>
            </a:lvl1pPr>
            <a:lvl2pPr>
              <a:defRPr sz="32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432099" y="3385067"/>
            <a:ext cx="4726631" cy="1410734"/>
          </a:xfrm>
        </p:spPr>
        <p:txBody>
          <a:bodyPr anchor="b"/>
          <a:lstStyle>
            <a:lvl1pPr marL="0" indent="0">
              <a:buNone/>
              <a:defRPr sz="3900" b="1"/>
            </a:lvl1pPr>
            <a:lvl2pPr marL="737555" indent="0">
              <a:buNone/>
              <a:defRPr sz="3200" b="1"/>
            </a:lvl2pPr>
            <a:lvl3pPr marL="1475110" indent="0">
              <a:buNone/>
              <a:defRPr sz="2900" b="1"/>
            </a:lvl3pPr>
            <a:lvl4pPr marL="2212665" indent="0">
              <a:buNone/>
              <a:defRPr sz="2600" b="1"/>
            </a:lvl4pPr>
            <a:lvl5pPr marL="2950220" indent="0">
              <a:buNone/>
              <a:defRPr sz="2600" b="1"/>
            </a:lvl5pPr>
            <a:lvl6pPr marL="3687775" indent="0">
              <a:buNone/>
              <a:defRPr sz="2600" b="1"/>
            </a:lvl6pPr>
            <a:lvl7pPr marL="4425330" indent="0">
              <a:buNone/>
              <a:defRPr sz="2600" b="1"/>
            </a:lvl7pPr>
            <a:lvl8pPr marL="5162885" indent="0">
              <a:buNone/>
              <a:defRPr sz="2600" b="1"/>
            </a:lvl8pPr>
            <a:lvl9pPr marL="5900440" indent="0">
              <a:buNone/>
              <a:defRPr sz="2600" b="1"/>
            </a:lvl9pPr>
          </a:lstStyle>
          <a:p>
            <a:pPr lvl="0"/>
            <a:r>
              <a:rPr lang="en-US"/>
              <a:t>Click to edit Master text styles</a:t>
            </a:r>
          </a:p>
        </p:txBody>
      </p:sp>
      <p:sp>
        <p:nvSpPr>
          <p:cNvPr id="6" name="Content Placeholder 5"/>
          <p:cNvSpPr>
            <a:spLocks noGrp="1"/>
          </p:cNvSpPr>
          <p:nvPr>
            <p:ph sz="quarter" idx="4"/>
          </p:nvPr>
        </p:nvSpPr>
        <p:spPr>
          <a:xfrm>
            <a:off x="5432099" y="4795801"/>
            <a:ext cx="4726631" cy="8712956"/>
          </a:xfrm>
        </p:spPr>
        <p:txBody>
          <a:bodyPr/>
          <a:lstStyle>
            <a:lvl1pPr>
              <a:defRPr sz="3900"/>
            </a:lvl1pPr>
            <a:lvl2pPr>
              <a:defRPr sz="32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418A06A-80B3-419E-8117-095822473831}" type="datetimeFigureOut">
              <a:rPr lang="en-US" smtClean="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64C080-2ADC-4C3D-ACCA-ECB963BD881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418A06A-80B3-419E-8117-095822473831}" type="datetimeFigureOut">
              <a:rPr lang="en-US" smtClean="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64C080-2ADC-4C3D-ACCA-ECB963BD881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18A06A-80B3-419E-8117-095822473831}" type="datetimeFigureOut">
              <a:rPr lang="en-US" smtClean="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64C080-2ADC-4C3D-ACCA-ECB963BD881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4671" y="602100"/>
            <a:ext cx="3518055" cy="2562428"/>
          </a:xfrm>
        </p:spPr>
        <p:txBody>
          <a:bodyPr anchor="b"/>
          <a:lstStyle>
            <a:lvl1pPr algn="l">
              <a:defRPr sz="3200" b="1"/>
            </a:lvl1pPr>
          </a:lstStyle>
          <a:p>
            <a:r>
              <a:rPr lang="en-US"/>
              <a:t>Click to edit Master title style</a:t>
            </a:r>
          </a:p>
        </p:txBody>
      </p:sp>
      <p:sp>
        <p:nvSpPr>
          <p:cNvPr id="3" name="Content Placeholder 2"/>
          <p:cNvSpPr>
            <a:spLocks noGrp="1"/>
          </p:cNvSpPr>
          <p:nvPr>
            <p:ph idx="1"/>
          </p:nvPr>
        </p:nvSpPr>
        <p:spPr>
          <a:xfrm>
            <a:off x="4180822" y="602102"/>
            <a:ext cx="5977908" cy="12906656"/>
          </a:xfrm>
        </p:spPr>
        <p:txBody>
          <a:bodyPr/>
          <a:lstStyle>
            <a:lvl1pPr>
              <a:defRPr sz="5200"/>
            </a:lvl1pPr>
            <a:lvl2pPr>
              <a:defRPr sz="4500"/>
            </a:lvl2pPr>
            <a:lvl3pPr>
              <a:defRPr sz="3900"/>
            </a:lvl3pPr>
            <a:lvl4pPr>
              <a:defRPr sz="3200"/>
            </a:lvl4pPr>
            <a:lvl5pPr>
              <a:defRPr sz="3200"/>
            </a:lvl5pPr>
            <a:lvl6pPr>
              <a:defRPr sz="3200"/>
            </a:lvl6pPr>
            <a:lvl7pPr>
              <a:defRPr sz="3200"/>
            </a:lvl7pPr>
            <a:lvl8pPr>
              <a:defRPr sz="3200"/>
            </a:lvl8pPr>
            <a:lvl9pPr>
              <a:defRPr sz="3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34671" y="3164530"/>
            <a:ext cx="3518055" cy="10344228"/>
          </a:xfrm>
        </p:spPr>
        <p:txBody>
          <a:bodyPr/>
          <a:lstStyle>
            <a:lvl1pPr marL="0" indent="0">
              <a:buNone/>
              <a:defRPr sz="2300"/>
            </a:lvl1pPr>
            <a:lvl2pPr marL="737555" indent="0">
              <a:buNone/>
              <a:defRPr sz="1900"/>
            </a:lvl2pPr>
            <a:lvl3pPr marL="1475110" indent="0">
              <a:buNone/>
              <a:defRPr sz="1600"/>
            </a:lvl3pPr>
            <a:lvl4pPr marL="2212665" indent="0">
              <a:buNone/>
              <a:defRPr sz="1500"/>
            </a:lvl4pPr>
            <a:lvl5pPr marL="2950220" indent="0">
              <a:buNone/>
              <a:defRPr sz="1500"/>
            </a:lvl5pPr>
            <a:lvl6pPr marL="3687775" indent="0">
              <a:buNone/>
              <a:defRPr sz="1500"/>
            </a:lvl6pPr>
            <a:lvl7pPr marL="4425330" indent="0">
              <a:buNone/>
              <a:defRPr sz="1500"/>
            </a:lvl7pPr>
            <a:lvl8pPr marL="5162885" indent="0">
              <a:buNone/>
              <a:defRPr sz="1500"/>
            </a:lvl8pPr>
            <a:lvl9pPr marL="590044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F418A06A-80B3-419E-8117-095822473831}" type="datetimeFigureOut">
              <a:rPr lang="en-US" smtClean="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64C080-2ADC-4C3D-ACCA-ECB963BD881F}"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95981" y="10585767"/>
            <a:ext cx="6416040" cy="1249710"/>
          </a:xfrm>
        </p:spPr>
        <p:txBody>
          <a:bodyPr anchor="b"/>
          <a:lstStyle>
            <a:lvl1pPr algn="l">
              <a:defRPr sz="3200" b="1"/>
            </a:lvl1pPr>
          </a:lstStyle>
          <a:p>
            <a:r>
              <a:rPr lang="en-US"/>
              <a:t>Click to edit Master title style</a:t>
            </a:r>
          </a:p>
        </p:txBody>
      </p:sp>
      <p:sp>
        <p:nvSpPr>
          <p:cNvPr id="3" name="Picture Placeholder 2"/>
          <p:cNvSpPr>
            <a:spLocks noGrp="1"/>
          </p:cNvSpPr>
          <p:nvPr>
            <p:ph type="pic" idx="1"/>
          </p:nvPr>
        </p:nvSpPr>
        <p:spPr>
          <a:xfrm>
            <a:off x="2095981" y="1351226"/>
            <a:ext cx="6416040" cy="9073515"/>
          </a:xfrm>
        </p:spPr>
        <p:txBody>
          <a:bodyPr/>
          <a:lstStyle>
            <a:lvl1pPr marL="0" indent="0">
              <a:buNone/>
              <a:defRPr sz="5200"/>
            </a:lvl1pPr>
            <a:lvl2pPr marL="737555" indent="0">
              <a:buNone/>
              <a:defRPr sz="4500"/>
            </a:lvl2pPr>
            <a:lvl3pPr marL="1475110" indent="0">
              <a:buNone/>
              <a:defRPr sz="3900"/>
            </a:lvl3pPr>
            <a:lvl4pPr marL="2212665" indent="0">
              <a:buNone/>
              <a:defRPr sz="3200"/>
            </a:lvl4pPr>
            <a:lvl5pPr marL="2950220" indent="0">
              <a:buNone/>
              <a:defRPr sz="3200"/>
            </a:lvl5pPr>
            <a:lvl6pPr marL="3687775" indent="0">
              <a:buNone/>
              <a:defRPr sz="3200"/>
            </a:lvl6pPr>
            <a:lvl7pPr marL="4425330" indent="0">
              <a:buNone/>
              <a:defRPr sz="3200"/>
            </a:lvl7pPr>
            <a:lvl8pPr marL="5162885" indent="0">
              <a:buNone/>
              <a:defRPr sz="3200"/>
            </a:lvl8pPr>
            <a:lvl9pPr marL="5900440" indent="0">
              <a:buNone/>
              <a:defRPr sz="3200"/>
            </a:lvl9pPr>
          </a:lstStyle>
          <a:p>
            <a:endParaRPr lang="en-US"/>
          </a:p>
        </p:txBody>
      </p:sp>
      <p:sp>
        <p:nvSpPr>
          <p:cNvPr id="4" name="Text Placeholder 3"/>
          <p:cNvSpPr>
            <a:spLocks noGrp="1"/>
          </p:cNvSpPr>
          <p:nvPr>
            <p:ph type="body" sz="half" idx="2"/>
          </p:nvPr>
        </p:nvSpPr>
        <p:spPr>
          <a:xfrm>
            <a:off x="2095981" y="11835477"/>
            <a:ext cx="6416040" cy="1774795"/>
          </a:xfrm>
        </p:spPr>
        <p:txBody>
          <a:bodyPr/>
          <a:lstStyle>
            <a:lvl1pPr marL="0" indent="0">
              <a:buNone/>
              <a:defRPr sz="2300"/>
            </a:lvl1pPr>
            <a:lvl2pPr marL="737555" indent="0">
              <a:buNone/>
              <a:defRPr sz="1900"/>
            </a:lvl2pPr>
            <a:lvl3pPr marL="1475110" indent="0">
              <a:buNone/>
              <a:defRPr sz="1600"/>
            </a:lvl3pPr>
            <a:lvl4pPr marL="2212665" indent="0">
              <a:buNone/>
              <a:defRPr sz="1500"/>
            </a:lvl4pPr>
            <a:lvl5pPr marL="2950220" indent="0">
              <a:buNone/>
              <a:defRPr sz="1500"/>
            </a:lvl5pPr>
            <a:lvl6pPr marL="3687775" indent="0">
              <a:buNone/>
              <a:defRPr sz="1500"/>
            </a:lvl6pPr>
            <a:lvl7pPr marL="4425330" indent="0">
              <a:buNone/>
              <a:defRPr sz="1500"/>
            </a:lvl7pPr>
            <a:lvl8pPr marL="5162885" indent="0">
              <a:buNone/>
              <a:defRPr sz="1500"/>
            </a:lvl8pPr>
            <a:lvl9pPr marL="590044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F418A06A-80B3-419E-8117-095822473831}" type="datetimeFigureOut">
              <a:rPr lang="en-US" smtClean="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64C080-2ADC-4C3D-ACCA-ECB963BD881F}"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18A06A-80B3-419E-8117-095822473831}"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4C080-2ADC-4C3D-ACCA-ECB963BD881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52715" y="605604"/>
            <a:ext cx="2406015" cy="1290315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34670" y="605604"/>
            <a:ext cx="7039822" cy="129031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18A06A-80B3-419E-8117-095822473831}"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64C080-2ADC-4C3D-ACCA-ECB963BD881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34670" y="605602"/>
            <a:ext cx="9624060" cy="2520421"/>
          </a:xfrm>
          <a:prstGeom prst="rect">
            <a:avLst/>
          </a:prstGeom>
        </p:spPr>
        <p:txBody>
          <a:bodyPr vert="horz" lIns="147511" tIns="73756" rIns="147511" bIns="73756" rtlCol="0" anchor="ctr">
            <a:normAutofit/>
          </a:bodyPr>
          <a:lstStyle/>
          <a:p>
            <a:r>
              <a:rPr lang="en-US"/>
              <a:t>Click to edit Master title style</a:t>
            </a:r>
          </a:p>
        </p:txBody>
      </p:sp>
      <p:sp>
        <p:nvSpPr>
          <p:cNvPr id="3" name="Text Placeholder 2"/>
          <p:cNvSpPr>
            <a:spLocks noGrp="1"/>
          </p:cNvSpPr>
          <p:nvPr>
            <p:ph type="body" idx="1"/>
          </p:nvPr>
        </p:nvSpPr>
        <p:spPr>
          <a:xfrm>
            <a:off x="534670" y="3528591"/>
            <a:ext cx="9624060" cy="9980167"/>
          </a:xfrm>
          <a:prstGeom prst="rect">
            <a:avLst/>
          </a:prstGeom>
        </p:spPr>
        <p:txBody>
          <a:bodyPr vert="horz" lIns="147511" tIns="73756" rIns="147511" bIns="7375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534670" y="14016342"/>
            <a:ext cx="2495127" cy="805134"/>
          </a:xfrm>
          <a:prstGeom prst="rect">
            <a:avLst/>
          </a:prstGeom>
        </p:spPr>
        <p:txBody>
          <a:bodyPr vert="horz" lIns="147511" tIns="73756" rIns="147511" bIns="73756" rtlCol="0" anchor="ctr"/>
          <a:lstStyle>
            <a:lvl1pPr algn="l">
              <a:defRPr sz="1900">
                <a:solidFill>
                  <a:schemeClr val="tx1">
                    <a:tint val="75000"/>
                  </a:schemeClr>
                </a:solidFill>
              </a:defRPr>
            </a:lvl1pPr>
          </a:lstStyle>
          <a:p>
            <a:fld id="{F418A06A-80B3-419E-8117-095822473831}" type="datetimeFigureOut">
              <a:rPr lang="en-US" smtClean="0"/>
              <a:pPr/>
              <a:t>10/11/2026</a:t>
            </a:fld>
            <a:endParaRPr lang="en-US"/>
          </a:p>
        </p:txBody>
      </p:sp>
      <p:sp>
        <p:nvSpPr>
          <p:cNvPr id="5" name="Footer Placeholder 4"/>
          <p:cNvSpPr>
            <a:spLocks noGrp="1"/>
          </p:cNvSpPr>
          <p:nvPr>
            <p:ph type="ftr" sz="quarter" idx="3"/>
          </p:nvPr>
        </p:nvSpPr>
        <p:spPr>
          <a:xfrm>
            <a:off x="3653579" y="14016342"/>
            <a:ext cx="3386243" cy="805134"/>
          </a:xfrm>
          <a:prstGeom prst="rect">
            <a:avLst/>
          </a:prstGeom>
        </p:spPr>
        <p:txBody>
          <a:bodyPr vert="horz" lIns="147511" tIns="73756" rIns="147511" bIns="73756" rtlCol="0" anchor="ctr"/>
          <a:lstStyle>
            <a:lvl1pPr algn="ctr">
              <a:defRPr sz="1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663603" y="14016342"/>
            <a:ext cx="2495127" cy="805134"/>
          </a:xfrm>
          <a:prstGeom prst="rect">
            <a:avLst/>
          </a:prstGeom>
        </p:spPr>
        <p:txBody>
          <a:bodyPr vert="horz" lIns="147511" tIns="73756" rIns="147511" bIns="73756" rtlCol="0" anchor="ctr"/>
          <a:lstStyle>
            <a:lvl1pPr algn="r">
              <a:defRPr sz="1900">
                <a:solidFill>
                  <a:schemeClr val="tx1">
                    <a:tint val="75000"/>
                  </a:schemeClr>
                </a:solidFill>
              </a:defRPr>
            </a:lvl1pPr>
          </a:lstStyle>
          <a:p>
            <a:fld id="{FD64C080-2ADC-4C3D-ACCA-ECB963BD881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475110" rtl="0" eaLnBrk="1" latinLnBrk="0" hangingPunct="1">
        <a:spcBef>
          <a:spcPct val="0"/>
        </a:spcBef>
        <a:buNone/>
        <a:defRPr sz="7100" kern="1200">
          <a:solidFill>
            <a:schemeClr val="tx1"/>
          </a:solidFill>
          <a:latin typeface="+mj-lt"/>
          <a:ea typeface="+mj-ea"/>
          <a:cs typeface="+mj-cs"/>
        </a:defRPr>
      </a:lvl1pPr>
    </p:titleStyle>
    <p:bodyStyle>
      <a:lvl1pPr marL="553166" indent="-553166" algn="l" defTabSz="1475110" rtl="0" eaLnBrk="1" latinLnBrk="0" hangingPunct="1">
        <a:spcBef>
          <a:spcPct val="20000"/>
        </a:spcBef>
        <a:buFont typeface="Arial" pitchFamily="34" charset="0"/>
        <a:buChar char="•"/>
        <a:defRPr sz="5200" kern="1200">
          <a:solidFill>
            <a:schemeClr val="tx1"/>
          </a:solidFill>
          <a:latin typeface="+mn-lt"/>
          <a:ea typeface="+mn-ea"/>
          <a:cs typeface="+mn-cs"/>
        </a:defRPr>
      </a:lvl1pPr>
      <a:lvl2pPr marL="1198527" indent="-460972" algn="l" defTabSz="1475110" rtl="0" eaLnBrk="1" latinLnBrk="0" hangingPunct="1">
        <a:spcBef>
          <a:spcPct val="20000"/>
        </a:spcBef>
        <a:buFont typeface="Arial" pitchFamily="34" charset="0"/>
        <a:buChar char="–"/>
        <a:defRPr sz="4500" kern="1200">
          <a:solidFill>
            <a:schemeClr val="tx1"/>
          </a:solidFill>
          <a:latin typeface="+mn-lt"/>
          <a:ea typeface="+mn-ea"/>
          <a:cs typeface="+mn-cs"/>
        </a:defRPr>
      </a:lvl2pPr>
      <a:lvl3pPr marL="1843888" indent="-368778" algn="l" defTabSz="1475110" rtl="0" eaLnBrk="1" latinLnBrk="0" hangingPunct="1">
        <a:spcBef>
          <a:spcPct val="20000"/>
        </a:spcBef>
        <a:buFont typeface="Arial" pitchFamily="34" charset="0"/>
        <a:buChar char="•"/>
        <a:defRPr sz="3900" kern="1200">
          <a:solidFill>
            <a:schemeClr val="tx1"/>
          </a:solidFill>
          <a:latin typeface="+mn-lt"/>
          <a:ea typeface="+mn-ea"/>
          <a:cs typeface="+mn-cs"/>
        </a:defRPr>
      </a:lvl3pPr>
      <a:lvl4pPr marL="2581443"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4pPr>
      <a:lvl5pPr marL="3318998"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5pPr>
      <a:lvl6pPr marL="4056553"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6pPr>
      <a:lvl7pPr marL="4794108"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7pPr>
      <a:lvl8pPr marL="5531663"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8pPr>
      <a:lvl9pPr marL="6269218"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9pPr>
    </p:bodyStyle>
    <p:otherStyle>
      <a:defPPr>
        <a:defRPr lang="en-US"/>
      </a:defPPr>
      <a:lvl1pPr marL="0" algn="l" defTabSz="1475110" rtl="0" eaLnBrk="1" latinLnBrk="0" hangingPunct="1">
        <a:defRPr sz="2900" kern="1200">
          <a:solidFill>
            <a:schemeClr val="tx1"/>
          </a:solidFill>
          <a:latin typeface="+mn-lt"/>
          <a:ea typeface="+mn-ea"/>
          <a:cs typeface="+mn-cs"/>
        </a:defRPr>
      </a:lvl1pPr>
      <a:lvl2pPr marL="737555" algn="l" defTabSz="1475110" rtl="0" eaLnBrk="1" latinLnBrk="0" hangingPunct="1">
        <a:defRPr sz="2900" kern="1200">
          <a:solidFill>
            <a:schemeClr val="tx1"/>
          </a:solidFill>
          <a:latin typeface="+mn-lt"/>
          <a:ea typeface="+mn-ea"/>
          <a:cs typeface="+mn-cs"/>
        </a:defRPr>
      </a:lvl2pPr>
      <a:lvl3pPr marL="1475110" algn="l" defTabSz="1475110" rtl="0" eaLnBrk="1" latinLnBrk="0" hangingPunct="1">
        <a:defRPr sz="2900" kern="1200">
          <a:solidFill>
            <a:schemeClr val="tx1"/>
          </a:solidFill>
          <a:latin typeface="+mn-lt"/>
          <a:ea typeface="+mn-ea"/>
          <a:cs typeface="+mn-cs"/>
        </a:defRPr>
      </a:lvl3pPr>
      <a:lvl4pPr marL="2212665" algn="l" defTabSz="1475110" rtl="0" eaLnBrk="1" latinLnBrk="0" hangingPunct="1">
        <a:defRPr sz="2900" kern="1200">
          <a:solidFill>
            <a:schemeClr val="tx1"/>
          </a:solidFill>
          <a:latin typeface="+mn-lt"/>
          <a:ea typeface="+mn-ea"/>
          <a:cs typeface="+mn-cs"/>
        </a:defRPr>
      </a:lvl4pPr>
      <a:lvl5pPr marL="2950220" algn="l" defTabSz="1475110" rtl="0" eaLnBrk="1" latinLnBrk="0" hangingPunct="1">
        <a:defRPr sz="2900" kern="1200">
          <a:solidFill>
            <a:schemeClr val="tx1"/>
          </a:solidFill>
          <a:latin typeface="+mn-lt"/>
          <a:ea typeface="+mn-ea"/>
          <a:cs typeface="+mn-cs"/>
        </a:defRPr>
      </a:lvl5pPr>
      <a:lvl6pPr marL="3687775" algn="l" defTabSz="1475110" rtl="0" eaLnBrk="1" latinLnBrk="0" hangingPunct="1">
        <a:defRPr sz="2900" kern="1200">
          <a:solidFill>
            <a:schemeClr val="tx1"/>
          </a:solidFill>
          <a:latin typeface="+mn-lt"/>
          <a:ea typeface="+mn-ea"/>
          <a:cs typeface="+mn-cs"/>
        </a:defRPr>
      </a:lvl6pPr>
      <a:lvl7pPr marL="4425330" algn="l" defTabSz="1475110" rtl="0" eaLnBrk="1" latinLnBrk="0" hangingPunct="1">
        <a:defRPr sz="2900" kern="1200">
          <a:solidFill>
            <a:schemeClr val="tx1"/>
          </a:solidFill>
          <a:latin typeface="+mn-lt"/>
          <a:ea typeface="+mn-ea"/>
          <a:cs typeface="+mn-cs"/>
        </a:defRPr>
      </a:lvl7pPr>
      <a:lvl8pPr marL="5162885" algn="l" defTabSz="1475110" rtl="0" eaLnBrk="1" latinLnBrk="0" hangingPunct="1">
        <a:defRPr sz="2900" kern="1200">
          <a:solidFill>
            <a:schemeClr val="tx1"/>
          </a:solidFill>
          <a:latin typeface="+mn-lt"/>
          <a:ea typeface="+mn-ea"/>
          <a:cs typeface="+mn-cs"/>
        </a:defRPr>
      </a:lvl8pPr>
      <a:lvl9pPr marL="5900440" algn="l" defTabSz="1475110" rtl="0" eaLnBrk="1" latinLnBrk="0" hangingPunct="1">
        <a:defRPr sz="2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diagramColors" Target="../diagrams/colors2.xml"/><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diagramQuickStyle" Target="../diagrams/quickStyle2.xml"/><Relationship Id="rId2" Type="http://schemas.openxmlformats.org/officeDocument/2006/relationships/image" Target="../media/image3.png"/><Relationship Id="rId16"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Layout" Target="../diagrams/layout2.xml"/><Relationship Id="rId5" Type="http://schemas.openxmlformats.org/officeDocument/2006/relationships/diagramQuickStyle" Target="../diagrams/quickStyle1.xml"/><Relationship Id="rId15" Type="http://schemas.openxmlformats.org/officeDocument/2006/relationships/image" Target="../media/image6.png"/><Relationship Id="rId10" Type="http://schemas.openxmlformats.org/officeDocument/2006/relationships/diagramData" Target="../diagrams/data2.xml"/><Relationship Id="rId4" Type="http://schemas.openxmlformats.org/officeDocument/2006/relationships/diagramLayout" Target="../diagrams/layout1.xml"/><Relationship Id="rId9" Type="http://schemas.openxmlformats.org/officeDocument/2006/relationships/image" Target="../media/image5.png"/><Relationship Id="rId14" Type="http://schemas.microsoft.com/office/2007/relationships/diagramDrawing" Target="../diagrams/drawing2.xml"/></Relationships>
</file>

<file path=ppt/slides/_rels/slide3.xml.rels><?xml version="1.0" encoding="UTF-8" standalone="yes"?>
<Relationships xmlns="http://schemas.openxmlformats.org/package/2006/relationships"><Relationship Id="rId8" Type="http://schemas.openxmlformats.org/officeDocument/2006/relationships/hyperlink" Target="https://www.sciencedirect.com/science/article/abs/pii/S0266613825002591" TargetMode="External"/><Relationship Id="rId13" Type="http://schemas.openxmlformats.org/officeDocument/2006/relationships/hyperlink" Target="https://bjgp.org/content/bjgp/75/753/e232.full.pdf" TargetMode="External"/><Relationship Id="rId3" Type="http://schemas.openxmlformats.org/officeDocument/2006/relationships/hyperlink" Target="https://www.epi.ims.cam.ac.uk/blog/2025/06/12/ndns-2019-2023-dietary-deficiencies/" TargetMode="External"/><Relationship Id="rId7" Type="http://schemas.openxmlformats.org/officeDocument/2006/relationships/hyperlink" Target="https://www.gov.uk/government/statistics/united-kingdom-food-security-report-2024/united-kingdom-food-security-report-2024-theme-4-food-security-at-household-level" TargetMode="External"/><Relationship Id="rId12" Type="http://schemas.openxmlformats.org/officeDocument/2006/relationships/hyperlink" Target="https://www.sciencedirect.com/science/article/pii/S0939475322003295?__cf_chl_tk=3qTA5RBqLN9RpAV.4ShVJMMXS79wMI2CXH.bEkcX.yg-1791372510-1.0.1.1-wBXk4JXuXgtbjHbU2_cHC1hoxhc79uqJ.iIEPFb6mPk" TargetMode="External"/><Relationship Id="rId2" Type="http://schemas.openxmlformats.org/officeDocument/2006/relationships/hyperlink" Target="https://doi.org/10.1111/anae.15405" TargetMode="External"/><Relationship Id="rId16" Type="http://schemas.openxmlformats.org/officeDocument/2006/relationships/hyperlink" Target="https://openpublichealthjournal.com/VOLUME/18/ELOCATOR/e18749445361508/" TargetMode="External"/><Relationship Id="rId1" Type="http://schemas.openxmlformats.org/officeDocument/2006/relationships/slideLayout" Target="../slideLayouts/slideLayout7.xml"/><Relationship Id="rId6" Type="http://schemas.openxmlformats.org/officeDocument/2006/relationships/hyperlink" Target="https://dialnet.unirioja.es/servlet/articulo?codigo=10485389" TargetMode="External"/><Relationship Id="rId11" Type="http://schemas.openxmlformats.org/officeDocument/2006/relationships/hyperlink" Target="https://www.cambridge.org/core/journals/proceedings-of-the-nutrition-society/article/addressing-inequalities-and-improving-maternal-and-infant-outcomes-the-potential-power-of-nutritional-interventions-across-the-reproductive-cycle/D713A8F238ED1DB323722BC317A6998F" TargetMode="External"/><Relationship Id="rId5" Type="http://schemas.openxmlformats.org/officeDocument/2006/relationships/hyperlink" Target="https://bjgp.org/content/bjgp/early/2025/03/28/BJGP.2024.0762.full.pdf" TargetMode="External"/><Relationship Id="rId15" Type="http://schemas.openxmlformats.org/officeDocument/2006/relationships/hyperlink" Target="https://doi.org/10.1177/00912174251382660" TargetMode="External"/><Relationship Id="rId10" Type="http://schemas.openxmlformats.org/officeDocument/2006/relationships/hyperlink" Target="https://doi.org/10.3390/nu15194135" TargetMode="External"/><Relationship Id="rId4" Type="http://schemas.openxmlformats.org/officeDocument/2006/relationships/hyperlink" Target="https://doi.org/10.1111/nbu.12709" TargetMode="External"/><Relationship Id="rId9" Type="http://schemas.openxmlformats.org/officeDocument/2006/relationships/hyperlink" Target="https://link.springer.com/article/10.1007/s00125-022-05803-5" TargetMode="External"/><Relationship Id="rId14" Type="http://schemas.openxmlformats.org/officeDocument/2006/relationships/hyperlink" Target="https://doi.org/10.1111/mcn.1328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srcRect/>
          <a:stretch>
            <a:fillRect/>
          </a:stretch>
        </p:blipFill>
        <p:spPr bwMode="auto">
          <a:xfrm>
            <a:off x="3417874" y="1131842"/>
            <a:ext cx="4083978" cy="1428760"/>
          </a:xfrm>
          <a:prstGeom prst="rect">
            <a:avLst/>
          </a:prstGeom>
          <a:noFill/>
          <a:ln w="9525">
            <a:noFill/>
            <a:miter lim="800000"/>
            <a:headEnd/>
            <a:tailEnd/>
          </a:ln>
          <a:effectLst/>
        </p:spPr>
      </p:pic>
      <p:sp>
        <p:nvSpPr>
          <p:cNvPr id="6" name="Flowchart: Predefined Process 5"/>
          <p:cNvSpPr/>
          <p:nvPr/>
        </p:nvSpPr>
        <p:spPr>
          <a:xfrm>
            <a:off x="917544" y="2952750"/>
            <a:ext cx="9144064" cy="6408712"/>
          </a:xfrm>
          <a:prstGeom prst="flowChartPredefinedProcess">
            <a:avLst/>
          </a:prstGeom>
        </p:spPr>
        <p:style>
          <a:lnRef idx="1">
            <a:schemeClr val="accent3"/>
          </a:lnRef>
          <a:fillRef idx="2">
            <a:schemeClr val="accent3"/>
          </a:fillRef>
          <a:effectRef idx="1">
            <a:schemeClr val="accent3"/>
          </a:effectRef>
          <a:fontRef idx="minor">
            <a:schemeClr val="dk1"/>
          </a:fontRef>
        </p:style>
        <p:txBody>
          <a:bodyPr rtlCol="0" anchor="ctr"/>
          <a:lstStyle/>
          <a:p>
            <a:pPr algn="just">
              <a:lnSpc>
                <a:spcPct val="200000"/>
              </a:lnSpc>
            </a:pPr>
            <a:r>
              <a:rPr lang="en-US" sz="2800" b="1" spc="50" dirty="0">
                <a:ln w="13500">
                  <a:solidFill>
                    <a:schemeClr val="accent1">
                      <a:shade val="2500"/>
                      <a:alpha val="6500"/>
                    </a:schemeClr>
                  </a:solidFill>
                  <a:prstDash val="solid"/>
                </a:ln>
                <a:effectLst>
                  <a:innerShdw blurRad="50900" dist="38500" dir="13500000">
                    <a:srgbClr val="000000">
                      <a:alpha val="60000"/>
                    </a:srgbClr>
                  </a:innerShdw>
                </a:effectLst>
              </a:rPr>
              <a:t>Student name: </a:t>
            </a:r>
            <a:r>
              <a:rPr lang="en-IN" b="1" dirty="0"/>
              <a:t>Ashok Patel </a:t>
            </a:r>
            <a:endParaRPr lang="en-US" sz="2800" b="1" spc="50" dirty="0">
              <a:ln w="13500">
                <a:solidFill>
                  <a:schemeClr val="accent1">
                    <a:shade val="2500"/>
                    <a:alpha val="6500"/>
                  </a:schemeClr>
                </a:solidFill>
                <a:prstDash val="solid"/>
              </a:ln>
              <a:effectLst>
                <a:innerShdw blurRad="50900" dist="38500" dir="13500000">
                  <a:srgbClr val="000000">
                    <a:alpha val="60000"/>
                  </a:srgbClr>
                </a:innerShdw>
              </a:effectLst>
            </a:endParaRPr>
          </a:p>
          <a:p>
            <a:pPr algn="just">
              <a:lnSpc>
                <a:spcPct val="200000"/>
              </a:lnSpc>
            </a:pPr>
            <a:r>
              <a:rPr lang="en-US" sz="2800" b="1" spc="50" dirty="0">
                <a:ln w="13500">
                  <a:solidFill>
                    <a:schemeClr val="accent1">
                      <a:shade val="2500"/>
                      <a:alpha val="6500"/>
                    </a:schemeClr>
                  </a:solidFill>
                  <a:prstDash val="solid"/>
                </a:ln>
                <a:effectLst>
                  <a:innerShdw blurRad="50900" dist="38500" dir="13500000">
                    <a:srgbClr val="000000">
                      <a:alpha val="60000"/>
                    </a:srgbClr>
                  </a:innerShdw>
                </a:effectLst>
              </a:rPr>
              <a:t>Student e-mail address: </a:t>
            </a:r>
            <a:r>
              <a:rPr lang="en-IN" b="1" dirty="0"/>
              <a:t>2532746</a:t>
            </a:r>
            <a:endParaRPr lang="en-US" sz="2800" b="1" spc="50" dirty="0">
              <a:ln w="13500">
                <a:solidFill>
                  <a:schemeClr val="accent1">
                    <a:shade val="2500"/>
                    <a:alpha val="6500"/>
                  </a:schemeClr>
                </a:solidFill>
                <a:prstDash val="solid"/>
              </a:ln>
              <a:effectLst>
                <a:innerShdw blurRad="50900" dist="38500" dir="13500000">
                  <a:srgbClr val="000000">
                    <a:alpha val="60000"/>
                  </a:srgbClr>
                </a:innerShdw>
              </a:effectLst>
            </a:endParaRPr>
          </a:p>
          <a:p>
            <a:pPr algn="just">
              <a:lnSpc>
                <a:spcPct val="200000"/>
              </a:lnSpc>
            </a:pPr>
            <a:r>
              <a:rPr lang="en-US" sz="2800" b="1" spc="50" dirty="0">
                <a:ln w="13500">
                  <a:solidFill>
                    <a:schemeClr val="accent1">
                      <a:shade val="2500"/>
                      <a:alpha val="6500"/>
                    </a:schemeClr>
                  </a:solidFill>
                  <a:prstDash val="solid"/>
                </a:ln>
                <a:effectLst>
                  <a:innerShdw blurRad="50900" dist="38500" dir="13500000">
                    <a:srgbClr val="000000">
                      <a:alpha val="60000"/>
                    </a:srgbClr>
                  </a:innerShdw>
                </a:effectLst>
              </a:rPr>
              <a:t>Name of supervisor: Dr </a:t>
            </a:r>
            <a:r>
              <a:rPr lang="en-US" sz="2800" b="1" spc="50" dirty="0" err="1">
                <a:ln w="13500">
                  <a:solidFill>
                    <a:schemeClr val="accent1">
                      <a:shade val="2500"/>
                      <a:alpha val="6500"/>
                    </a:schemeClr>
                  </a:solidFill>
                  <a:prstDash val="solid"/>
                </a:ln>
                <a:effectLst>
                  <a:innerShdw blurRad="50900" dist="38500" dir="13500000">
                    <a:srgbClr val="000000">
                      <a:alpha val="60000"/>
                    </a:srgbClr>
                  </a:innerShdw>
                </a:effectLst>
              </a:rPr>
              <a:t>Junaid</a:t>
            </a:r>
            <a:r>
              <a:rPr lang="en-US" sz="2800" b="1" spc="50" dirty="0">
                <a:ln w="13500">
                  <a:solidFill>
                    <a:schemeClr val="accent1">
                      <a:shade val="2500"/>
                      <a:alpha val="6500"/>
                    </a:schemeClr>
                  </a:solidFill>
                  <a:prstDash val="solid"/>
                </a:ln>
                <a:effectLst>
                  <a:innerShdw blurRad="50900" dist="38500" dir="13500000">
                    <a:srgbClr val="000000">
                      <a:alpha val="60000"/>
                    </a:srgbClr>
                  </a:innerShdw>
                </a:effectLst>
              </a:rPr>
              <a:t> </a:t>
            </a:r>
            <a:r>
              <a:rPr lang="en-US" sz="2800" b="1" spc="50" dirty="0" err="1">
                <a:ln w="13500">
                  <a:solidFill>
                    <a:schemeClr val="accent1">
                      <a:shade val="2500"/>
                      <a:alpha val="6500"/>
                    </a:schemeClr>
                  </a:solidFill>
                  <a:prstDash val="solid"/>
                </a:ln>
                <a:effectLst>
                  <a:innerShdw blurRad="50900" dist="38500" dir="13500000">
                    <a:srgbClr val="000000">
                      <a:alpha val="60000"/>
                    </a:srgbClr>
                  </a:innerShdw>
                </a:effectLst>
              </a:rPr>
              <a:t>Shaikh</a:t>
            </a:r>
            <a:endParaRPr lang="en-US" sz="2800" b="1" spc="50" dirty="0">
              <a:ln w="13500">
                <a:solidFill>
                  <a:schemeClr val="accent1">
                    <a:shade val="2500"/>
                    <a:alpha val="6500"/>
                  </a:schemeClr>
                </a:solidFill>
                <a:prstDash val="solid"/>
              </a:ln>
              <a:effectLst>
                <a:innerShdw blurRad="50900" dist="38500" dir="13500000">
                  <a:srgbClr val="000000">
                    <a:alpha val="60000"/>
                  </a:srgbClr>
                </a:innerShdw>
              </a:effectLst>
            </a:endParaRPr>
          </a:p>
          <a:p>
            <a:pPr algn="just">
              <a:lnSpc>
                <a:spcPct val="200000"/>
              </a:lnSpc>
            </a:pPr>
            <a:r>
              <a:rPr lang="en-US" sz="2800" b="1" spc="50" dirty="0">
                <a:ln w="13500">
                  <a:solidFill>
                    <a:schemeClr val="accent1">
                      <a:shade val="2500"/>
                      <a:alpha val="6500"/>
                    </a:schemeClr>
                  </a:solidFill>
                  <a:prstDash val="solid"/>
                </a:ln>
                <a:effectLst>
                  <a:innerShdw blurRad="50900" dist="38500" dir="13500000">
                    <a:srgbClr val="000000">
                      <a:alpha val="60000"/>
                    </a:srgbClr>
                  </a:innerShdw>
                </a:effectLst>
              </a:rPr>
              <a:t>Programme details: MSc Public Health and Social Care in Practice</a:t>
            </a:r>
          </a:p>
          <a:p>
            <a:pPr algn="just">
              <a:lnSpc>
                <a:spcPct val="200000"/>
              </a:lnSpc>
            </a:pPr>
            <a:r>
              <a:rPr lang="en-US" sz="2800" b="1" spc="50" dirty="0">
                <a:ln w="13500">
                  <a:solidFill>
                    <a:schemeClr val="accent1">
                      <a:shade val="2500"/>
                      <a:alpha val="6500"/>
                    </a:schemeClr>
                  </a:solidFill>
                  <a:prstDash val="solid"/>
                </a:ln>
                <a:effectLst>
                  <a:innerShdw blurRad="50900" dist="38500" dir="13500000">
                    <a:srgbClr val="000000">
                      <a:alpha val="60000"/>
                    </a:srgbClr>
                  </a:innerShdw>
                </a:effectLst>
              </a:rPr>
              <a:t>Module code: LCHS7008</a:t>
            </a:r>
          </a:p>
        </p:txBody>
      </p:sp>
      <p:pic>
        <p:nvPicPr>
          <p:cNvPr id="7" name="Picture 6"/>
          <p:cNvPicPr>
            <a:picLocks noChangeAspect="1" noChangeArrowheads="1"/>
          </p:cNvPicPr>
          <p:nvPr/>
        </p:nvPicPr>
        <p:blipFill>
          <a:blip r:embed="rId3"/>
          <a:srcRect/>
          <a:stretch>
            <a:fillRect/>
          </a:stretch>
        </p:blipFill>
        <p:spPr bwMode="auto">
          <a:xfrm>
            <a:off x="1818308" y="10081542"/>
            <a:ext cx="7572428" cy="4485485"/>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10693400" cy="9889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200" i="1" dirty="0">
                <a:ln w="18415" cmpd="sng">
                  <a:solidFill>
                    <a:srgbClr val="FFFFFF"/>
                  </a:solidFill>
                  <a:prstDash val="solid"/>
                </a:ln>
                <a:solidFill>
                  <a:srgbClr val="FFFFFF"/>
                </a:solidFill>
                <a:effectLst>
                  <a:outerShdw blurRad="63500" dir="3600000" algn="tl" rotWithShape="0">
                    <a:srgbClr val="000000">
                      <a:alpha val="70000"/>
                    </a:srgbClr>
                  </a:outerShdw>
                </a:effectLst>
              </a:rPr>
              <a:t>Investigating Risk Factors and Awareness of Iron-Deficiency </a:t>
            </a:r>
            <a:r>
              <a:rPr lang="en-US" sz="2200" i="1" dirty="0" err="1">
                <a:ln w="18415" cmpd="sng">
                  <a:solidFill>
                    <a:srgbClr val="FFFFFF"/>
                  </a:solidFill>
                  <a:prstDash val="solid"/>
                </a:ln>
                <a:solidFill>
                  <a:srgbClr val="FFFFFF"/>
                </a:solidFill>
                <a:effectLst>
                  <a:outerShdw blurRad="63500" dir="3600000" algn="tl" rotWithShape="0">
                    <a:srgbClr val="000000">
                      <a:alpha val="70000"/>
                    </a:srgbClr>
                  </a:outerShdw>
                </a:effectLst>
              </a:rPr>
              <a:t>Anaemia</a:t>
            </a:r>
            <a:r>
              <a:rPr lang="en-US" sz="2200" i="1" dirty="0">
                <a:ln w="18415" cmpd="sng">
                  <a:solidFill>
                    <a:srgbClr val="FFFFFF"/>
                  </a:solidFill>
                  <a:prstDash val="solid"/>
                </a:ln>
                <a:solidFill>
                  <a:srgbClr val="FFFFFF"/>
                </a:solidFill>
                <a:effectLst>
                  <a:outerShdw blurRad="63500" dir="3600000" algn="tl" rotWithShape="0">
                    <a:srgbClr val="000000">
                      <a:alpha val="70000"/>
                    </a:srgbClr>
                  </a:outerShdw>
                </a:effectLst>
              </a:rPr>
              <a:t> Among the Asian Community in UK</a:t>
            </a:r>
            <a:endParaRPr lang="en-US" sz="2200" dirty="0"/>
          </a:p>
        </p:txBody>
      </p:sp>
      <p:sp>
        <p:nvSpPr>
          <p:cNvPr id="7" name="Rectangle 6"/>
          <p:cNvSpPr/>
          <p:nvPr/>
        </p:nvSpPr>
        <p:spPr>
          <a:xfrm>
            <a:off x="71438" y="1131842"/>
            <a:ext cx="4632320" cy="392909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US" sz="1200" b="1" dirty="0"/>
              <a:t>Prevalence </a:t>
            </a:r>
          </a:p>
          <a:p>
            <a:pPr algn="just"/>
            <a:r>
              <a:rPr lang="en-US" sz="1200" dirty="0"/>
              <a:t>Iron-deficiency </a:t>
            </a:r>
            <a:r>
              <a:rPr lang="en-US" sz="1200" dirty="0" err="1"/>
              <a:t>Anaemia</a:t>
            </a:r>
            <a:r>
              <a:rPr lang="en-US" sz="1200" dirty="0"/>
              <a:t> (IDA) is still a public health problem in the UK, especially for women and girls (Benson </a:t>
            </a:r>
            <a:r>
              <a:rPr lang="en-US" sz="1200" i="1" dirty="0"/>
              <a:t>et al. </a:t>
            </a:r>
            <a:r>
              <a:rPr lang="en-US" sz="1200" dirty="0"/>
              <a:t>2021). National Diet and Nutrition Survey (NDNS) 2019-23 data showed that there was an estimated 9% of girls aged 11-18, 5% of women aged 19-64, and 2% of women aged 65+, who had IDA or low iron stores in the UK (GOV.UK, 2024; Browne, 2025). Nutritional vulnerability was also seen in women aged 19-64 who averaged 76% of their estimated iron requirement (GOV.UK, 2024). Ethnicity-specific evidence indicates a substantially greater burden among South Asian women (Down </a:t>
            </a:r>
            <a:r>
              <a:rPr lang="en-US" sz="1200" i="1" dirty="0"/>
              <a:t>et al. </a:t>
            </a:r>
            <a:r>
              <a:rPr lang="en-US" sz="1200" dirty="0"/>
              <a:t>2025). </a:t>
            </a:r>
          </a:p>
          <a:p>
            <a:pPr algn="just"/>
            <a:r>
              <a:rPr lang="en-US" sz="1200" dirty="0"/>
              <a:t>The Health Survey for England found that about 30.3% of South Asian women were </a:t>
            </a:r>
            <a:r>
              <a:rPr lang="en-US" sz="1200" dirty="0" err="1"/>
              <a:t>anaemic</a:t>
            </a:r>
            <a:r>
              <a:rPr lang="en-US" sz="1200" dirty="0"/>
              <a:t> compared with 9.4% of other women (Smith </a:t>
            </a:r>
            <a:r>
              <a:rPr lang="en-US" sz="1200" i="1" dirty="0"/>
              <a:t>et al. </a:t>
            </a:r>
            <a:r>
              <a:rPr lang="en-US" sz="1200" dirty="0"/>
              <a:t>2024). 71.4% of the women with </a:t>
            </a:r>
            <a:r>
              <a:rPr lang="en-US" sz="1200" dirty="0" err="1"/>
              <a:t>anaemia</a:t>
            </a:r>
            <a:r>
              <a:rPr lang="en-US" sz="1200" dirty="0"/>
              <a:t> in South Asia also had low </a:t>
            </a:r>
            <a:r>
              <a:rPr lang="en-US" sz="1200" dirty="0" err="1"/>
              <a:t>ferritin</a:t>
            </a:r>
            <a:r>
              <a:rPr lang="en-US" sz="1200" dirty="0"/>
              <a:t>, indicating that iron deficiency could be a major driver of this inequity (Smith </a:t>
            </a:r>
            <a:r>
              <a:rPr lang="en-US" sz="1200" i="1" dirty="0"/>
              <a:t>et al. </a:t>
            </a:r>
            <a:r>
              <a:rPr lang="en-US" sz="1200" dirty="0"/>
              <a:t>2024). Despite the limited ethnicity-specific estimates of IDA available from recent surveillance in the UK, </a:t>
            </a:r>
            <a:r>
              <a:rPr lang="en-US" sz="1200" dirty="0" err="1"/>
              <a:t>Razieh</a:t>
            </a:r>
            <a:r>
              <a:rPr lang="en-US" sz="1200" dirty="0"/>
              <a:t> </a:t>
            </a:r>
            <a:r>
              <a:rPr lang="en-US" sz="1200" i="1" dirty="0"/>
              <a:t>et al. </a:t>
            </a:r>
            <a:r>
              <a:rPr lang="en-US" sz="1200" dirty="0"/>
              <a:t>(2022) and </a:t>
            </a:r>
            <a:r>
              <a:rPr lang="en-US" sz="1200" dirty="0" err="1"/>
              <a:t>Iliodromiti</a:t>
            </a:r>
            <a:r>
              <a:rPr lang="en-US" sz="1200" dirty="0"/>
              <a:t> </a:t>
            </a:r>
            <a:r>
              <a:rPr lang="en-US" sz="1200" i="1" dirty="0"/>
              <a:t>et al. </a:t>
            </a:r>
            <a:r>
              <a:rPr lang="en-US" sz="1200" dirty="0"/>
              <a:t>(2023) suggested South Asian women are at higher risk than other ethnic groups, highlighting the need for further exploration of risk factors and awareness building within the UK Asian community. </a:t>
            </a:r>
          </a:p>
        </p:txBody>
      </p:sp>
      <p:pic>
        <p:nvPicPr>
          <p:cNvPr id="1026" name="Picture 2"/>
          <p:cNvPicPr>
            <a:picLocks noChangeAspect="1" noChangeArrowheads="1"/>
          </p:cNvPicPr>
          <p:nvPr/>
        </p:nvPicPr>
        <p:blipFill>
          <a:blip r:embed="rId2"/>
          <a:srcRect/>
          <a:stretch>
            <a:fillRect/>
          </a:stretch>
        </p:blipFill>
        <p:spPr bwMode="auto">
          <a:xfrm>
            <a:off x="4846634" y="1060404"/>
            <a:ext cx="3500462" cy="2000264"/>
          </a:xfrm>
          <a:prstGeom prst="rect">
            <a:avLst/>
          </a:prstGeom>
          <a:noFill/>
          <a:ln w="9525">
            <a:noFill/>
            <a:miter lim="800000"/>
            <a:headEnd/>
            <a:tailEnd/>
          </a:ln>
          <a:effectLst/>
        </p:spPr>
      </p:pic>
      <p:sp>
        <p:nvSpPr>
          <p:cNvPr id="11" name="Rounded Rectangle 10"/>
          <p:cNvSpPr/>
          <p:nvPr/>
        </p:nvSpPr>
        <p:spPr>
          <a:xfrm>
            <a:off x="346040" y="8561394"/>
            <a:ext cx="4703758" cy="214314"/>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200" b="1" i="1" dirty="0"/>
              <a:t>Research Rationale</a:t>
            </a:r>
          </a:p>
        </p:txBody>
      </p:sp>
      <p:graphicFrame>
        <p:nvGraphicFramePr>
          <p:cNvPr id="12" name="Diagram 11"/>
          <p:cNvGraphicFramePr/>
          <p:nvPr/>
        </p:nvGraphicFramePr>
        <p:xfrm>
          <a:off x="274602" y="8918584"/>
          <a:ext cx="4786346" cy="2857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Rectangle 12"/>
          <p:cNvSpPr/>
          <p:nvPr/>
        </p:nvSpPr>
        <p:spPr>
          <a:xfrm>
            <a:off x="203164" y="11990418"/>
            <a:ext cx="4929222" cy="2786082"/>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just"/>
            <a:r>
              <a:rPr lang="en-US" sz="1200" b="1" i="1" dirty="0"/>
              <a:t>Importance and Urgency</a:t>
            </a:r>
            <a:endParaRPr lang="en-US" sz="1200" dirty="0"/>
          </a:p>
          <a:p>
            <a:pPr algn="just"/>
            <a:r>
              <a:rPr lang="en-US" sz="1200" dirty="0"/>
              <a:t>Knowledge of the causes of iron deficiency may help to facilitate prevention, awareness and appropriate health-seeking </a:t>
            </a:r>
            <a:r>
              <a:rPr lang="en-US" sz="1200" dirty="0" err="1"/>
              <a:t>behaviour</a:t>
            </a:r>
            <a:r>
              <a:rPr lang="en-US" sz="1200" dirty="0"/>
              <a:t> at an earlier age (Yao </a:t>
            </a:r>
            <a:r>
              <a:rPr lang="en-US" sz="1200" i="1" dirty="0"/>
              <a:t>et al. </a:t>
            </a:r>
            <a:r>
              <a:rPr lang="en-US" sz="1200" dirty="0"/>
              <a:t>2022). The research can support public health professionals to create culturally responsive health education instead of using the general population approach. Nutrition awareness improvement can help achieve better nutrition practices and help </a:t>
            </a:r>
            <a:r>
              <a:rPr lang="en-US" sz="1200" dirty="0" err="1"/>
              <a:t>minimise</a:t>
            </a:r>
            <a:r>
              <a:rPr lang="en-US" sz="1200" dirty="0"/>
              <a:t> inequalities in nutrition outcomes (Nguyen </a:t>
            </a:r>
            <a:r>
              <a:rPr lang="en-US" sz="1200" i="1" dirty="0"/>
              <a:t>et al. </a:t>
            </a:r>
            <a:r>
              <a:rPr lang="en-US" sz="1200" dirty="0"/>
              <a:t>2023).</a:t>
            </a:r>
          </a:p>
          <a:p>
            <a:pPr algn="just"/>
            <a:r>
              <a:rPr lang="en-US" sz="1200" b="1" i="1" dirty="0"/>
              <a:t>Originality of the Research</a:t>
            </a:r>
            <a:endParaRPr lang="en-US" sz="1200" dirty="0"/>
          </a:p>
          <a:p>
            <a:pPr algn="just"/>
            <a:r>
              <a:rPr lang="en-US" sz="1200" dirty="0"/>
              <a:t>This study will specifically focus on risk factors as well as awareness of iron-deficiency </a:t>
            </a:r>
            <a:r>
              <a:rPr lang="en-US" sz="1200" dirty="0" err="1"/>
              <a:t>anaemia</a:t>
            </a:r>
            <a:r>
              <a:rPr lang="en-US" sz="1200" dirty="0"/>
              <a:t> in the Asian community in the UK. It will review the factors that could contribute to increased vulnerability and prevention stemming from knowledge, dietary practices and community-related issues. Findings could provide evidence for targeted, culturally appropriate public health interventions. </a:t>
            </a:r>
          </a:p>
        </p:txBody>
      </p:sp>
      <p:pic>
        <p:nvPicPr>
          <p:cNvPr id="1028" name="Picture 4"/>
          <p:cNvPicPr>
            <a:picLocks noChangeAspect="1" noChangeArrowheads="1"/>
          </p:cNvPicPr>
          <p:nvPr/>
        </p:nvPicPr>
        <p:blipFill>
          <a:blip r:embed="rId8"/>
          <a:srcRect/>
          <a:stretch>
            <a:fillRect/>
          </a:stretch>
        </p:blipFill>
        <p:spPr bwMode="auto">
          <a:xfrm>
            <a:off x="5346700" y="6632568"/>
            <a:ext cx="4929222" cy="1928826"/>
          </a:xfrm>
          <a:prstGeom prst="rect">
            <a:avLst/>
          </a:prstGeom>
          <a:noFill/>
          <a:ln w="9525">
            <a:noFill/>
            <a:miter lim="800000"/>
            <a:headEnd/>
            <a:tailEnd/>
          </a:ln>
          <a:effectLst/>
        </p:spPr>
      </p:pic>
      <p:pic>
        <p:nvPicPr>
          <p:cNvPr id="15" name="Picture 14"/>
          <p:cNvPicPr/>
          <p:nvPr/>
        </p:nvPicPr>
        <p:blipFill>
          <a:blip r:embed="rId9"/>
          <a:stretch>
            <a:fillRect/>
          </a:stretch>
        </p:blipFill>
        <p:spPr bwMode="auto">
          <a:xfrm>
            <a:off x="131726" y="5275246"/>
            <a:ext cx="4572032" cy="2786082"/>
          </a:xfrm>
          <a:prstGeom prst="rect">
            <a:avLst/>
          </a:prstGeom>
          <a:noFill/>
          <a:ln w="9525">
            <a:noFill/>
            <a:miter lim="800000"/>
            <a:headEnd/>
            <a:tailEnd/>
          </a:ln>
        </p:spPr>
      </p:pic>
      <p:sp>
        <p:nvSpPr>
          <p:cNvPr id="16" name="Rectangle 15"/>
          <p:cNvSpPr/>
          <p:nvPr/>
        </p:nvSpPr>
        <p:spPr>
          <a:xfrm>
            <a:off x="1631924" y="8132766"/>
            <a:ext cx="2143140" cy="276999"/>
          </a:xfrm>
          <a:prstGeom prst="rect">
            <a:avLst/>
          </a:prstGeom>
        </p:spPr>
        <p:txBody>
          <a:bodyPr wrap="square">
            <a:spAutoFit/>
          </a:bodyPr>
          <a:lstStyle/>
          <a:p>
            <a:pPr algn="ctr"/>
            <a:r>
              <a:rPr lang="en-US" sz="1200" b="1" dirty="0"/>
              <a:t>(Source: Smith </a:t>
            </a:r>
            <a:r>
              <a:rPr lang="en-US" sz="1200" b="1" i="1" dirty="0"/>
              <a:t>et al. </a:t>
            </a:r>
            <a:r>
              <a:rPr lang="en-US" sz="1200" b="1" dirty="0"/>
              <a:t>2024)</a:t>
            </a:r>
          </a:p>
        </p:txBody>
      </p:sp>
      <p:sp>
        <p:nvSpPr>
          <p:cNvPr id="17" name="Right Arrow 16"/>
          <p:cNvSpPr/>
          <p:nvPr/>
        </p:nvSpPr>
        <p:spPr>
          <a:xfrm>
            <a:off x="4918072" y="3060668"/>
            <a:ext cx="5715040" cy="428628"/>
          </a:xfrm>
          <a:prstGeom prst="rightArrow">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sz="1200" b="1" i="1" dirty="0"/>
              <a:t>Research question, aims and objectives</a:t>
            </a:r>
          </a:p>
        </p:txBody>
      </p:sp>
      <p:sp>
        <p:nvSpPr>
          <p:cNvPr id="18" name="Rectangle 17"/>
          <p:cNvSpPr/>
          <p:nvPr/>
        </p:nvSpPr>
        <p:spPr>
          <a:xfrm>
            <a:off x="4989510" y="3489296"/>
            <a:ext cx="1928826" cy="1285884"/>
          </a:xfrm>
          <a:prstGeom prst="rect">
            <a:avLst/>
          </a:prstGeom>
          <a:solidFill>
            <a:schemeClr val="bg2">
              <a:lumMod val="9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b="1" i="1" dirty="0">
                <a:solidFill>
                  <a:schemeClr val="tx1"/>
                </a:solidFill>
              </a:rPr>
              <a:t>Research Question</a:t>
            </a:r>
            <a:endParaRPr lang="en-US" sz="1200" dirty="0">
              <a:solidFill>
                <a:schemeClr val="tx1"/>
              </a:solidFill>
            </a:endParaRPr>
          </a:p>
          <a:p>
            <a:pPr algn="just"/>
            <a:r>
              <a:rPr lang="en-US" sz="1200" dirty="0">
                <a:solidFill>
                  <a:schemeClr val="tx1"/>
                </a:solidFill>
              </a:rPr>
              <a:t>What are the key risk factors and levels of awareness of iron-deficiency </a:t>
            </a:r>
            <a:r>
              <a:rPr lang="en-US" sz="1200" dirty="0" err="1">
                <a:solidFill>
                  <a:schemeClr val="tx1"/>
                </a:solidFill>
              </a:rPr>
              <a:t>anaemia</a:t>
            </a:r>
            <a:r>
              <a:rPr lang="en-US" sz="1200" dirty="0">
                <a:solidFill>
                  <a:schemeClr val="tx1"/>
                </a:solidFill>
              </a:rPr>
              <a:t> among the Asian community in the UK?</a:t>
            </a:r>
          </a:p>
        </p:txBody>
      </p:sp>
      <p:sp>
        <p:nvSpPr>
          <p:cNvPr id="23" name="Rectangle 22"/>
          <p:cNvSpPr/>
          <p:nvPr/>
        </p:nvSpPr>
        <p:spPr>
          <a:xfrm>
            <a:off x="4989510" y="4846618"/>
            <a:ext cx="1928826" cy="1571636"/>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200" b="1" i="1" dirty="0">
                <a:solidFill>
                  <a:schemeClr val="tx1"/>
                </a:solidFill>
              </a:rPr>
              <a:t>Research Aim</a:t>
            </a:r>
          </a:p>
          <a:p>
            <a:pPr algn="just"/>
            <a:r>
              <a:rPr lang="en-US" sz="1200" dirty="0">
                <a:solidFill>
                  <a:schemeClr val="tx1"/>
                </a:solidFill>
              </a:rPr>
              <a:t>To explore the main risk factors and awareness of IDA among the Asian community in the UK, with a focus on factors influencing prevention and health-seeking </a:t>
            </a:r>
            <a:r>
              <a:rPr lang="en-US" sz="1200" dirty="0" err="1">
                <a:solidFill>
                  <a:schemeClr val="tx1"/>
                </a:solidFill>
              </a:rPr>
              <a:t>behaviour</a:t>
            </a:r>
            <a:r>
              <a:rPr lang="en-US" sz="1200" dirty="0">
                <a:solidFill>
                  <a:schemeClr val="tx1"/>
                </a:solidFill>
              </a:rPr>
              <a:t>.</a:t>
            </a:r>
          </a:p>
        </p:txBody>
      </p:sp>
      <p:graphicFrame>
        <p:nvGraphicFramePr>
          <p:cNvPr id="24" name="Diagram 23"/>
          <p:cNvGraphicFramePr/>
          <p:nvPr/>
        </p:nvGraphicFramePr>
        <p:xfrm>
          <a:off x="7275526" y="3560734"/>
          <a:ext cx="3286148" cy="2928958"/>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1030" name="Picture 6"/>
          <p:cNvPicPr>
            <a:picLocks noChangeAspect="1" noChangeArrowheads="1"/>
          </p:cNvPicPr>
          <p:nvPr/>
        </p:nvPicPr>
        <p:blipFill>
          <a:blip r:embed="rId15"/>
          <a:srcRect/>
          <a:stretch>
            <a:fillRect/>
          </a:stretch>
        </p:blipFill>
        <p:spPr bwMode="auto">
          <a:xfrm>
            <a:off x="8561410" y="1060404"/>
            <a:ext cx="1857388" cy="1923723"/>
          </a:xfrm>
          <a:prstGeom prst="rect">
            <a:avLst/>
          </a:prstGeom>
          <a:noFill/>
          <a:ln w="9525">
            <a:noFill/>
            <a:miter lim="800000"/>
            <a:headEnd/>
            <a:tailEnd/>
          </a:ln>
          <a:effectLst/>
        </p:spPr>
      </p:pic>
      <p:graphicFrame>
        <p:nvGraphicFramePr>
          <p:cNvPr id="26" name="Table 25"/>
          <p:cNvGraphicFramePr>
            <a:graphicFrameLocks noGrp="1"/>
          </p:cNvGraphicFramePr>
          <p:nvPr/>
        </p:nvGraphicFramePr>
        <p:xfrm>
          <a:off x="5346700" y="11633228"/>
          <a:ext cx="5214974" cy="3291840"/>
        </p:xfrm>
        <a:graphic>
          <a:graphicData uri="http://schemas.openxmlformats.org/drawingml/2006/table">
            <a:tbl>
              <a:tblPr/>
              <a:tblGrid>
                <a:gridCol w="1071570">
                  <a:extLst>
                    <a:ext uri="{9D8B030D-6E8A-4147-A177-3AD203B41FA5}">
                      <a16:colId xmlns:a16="http://schemas.microsoft.com/office/drawing/2014/main" val="20000"/>
                    </a:ext>
                  </a:extLst>
                </a:gridCol>
                <a:gridCol w="4143404">
                  <a:extLst>
                    <a:ext uri="{9D8B030D-6E8A-4147-A177-3AD203B41FA5}">
                      <a16:colId xmlns:a16="http://schemas.microsoft.com/office/drawing/2014/main" val="20001"/>
                    </a:ext>
                  </a:extLst>
                </a:gridCol>
              </a:tblGrid>
              <a:tr h="137160">
                <a:tc>
                  <a:txBody>
                    <a:bodyPr/>
                    <a:lstStyle/>
                    <a:p>
                      <a:pPr algn="ctr">
                        <a:lnSpc>
                          <a:spcPct val="150000"/>
                        </a:lnSpc>
                        <a:spcAft>
                          <a:spcPts val="0"/>
                        </a:spcAft>
                      </a:pPr>
                      <a:r>
                        <a:rPr lang="en-IN" sz="1200" b="1" i="1" kern="0" dirty="0">
                          <a:latin typeface="+mj-lt"/>
                          <a:ea typeface="Times New Roman"/>
                          <a:cs typeface="Arial"/>
                        </a:rPr>
                        <a:t>Beneficiary</a:t>
                      </a:r>
                      <a:endParaRPr lang="en-US" sz="1200" kern="100" dirty="0">
                        <a:latin typeface="+mj-lt"/>
                        <a:ea typeface="Calibri"/>
                        <a:cs typeface="Times New Roman"/>
                      </a:endParaRPr>
                    </a:p>
                  </a:txBody>
                  <a:tcPr marL="68580" marR="68580" marT="0" marB="0">
                    <a:lnL w="12700" cap="flat" cmpd="sng" algn="ctr">
                      <a:solidFill>
                        <a:srgbClr val="9BBB59"/>
                      </a:solidFill>
                      <a:prstDash val="solid"/>
                      <a:round/>
                      <a:headEnd type="none" w="med" len="med"/>
                      <a:tailEnd type="none" w="med" len="med"/>
                    </a:lnL>
                    <a:lnR>
                      <a:noFill/>
                    </a:lnR>
                    <a:lnT w="12700" cap="flat" cmpd="sng" algn="ctr">
                      <a:solidFill>
                        <a:srgbClr val="9BBB59"/>
                      </a:solidFill>
                      <a:prstDash val="solid"/>
                      <a:round/>
                      <a:headEnd type="none" w="med" len="med"/>
                      <a:tailEnd type="none" w="med" len="med"/>
                    </a:lnT>
                    <a:lnB w="12700" cap="flat" cmpd="sng" algn="ctr">
                      <a:solidFill>
                        <a:srgbClr val="9BBB59"/>
                      </a:solidFill>
                      <a:prstDash val="solid"/>
                      <a:round/>
                      <a:headEnd type="none" w="med" len="med"/>
                      <a:tailEnd type="none" w="med" len="med"/>
                    </a:lnB>
                    <a:solidFill>
                      <a:srgbClr val="9BBB59"/>
                    </a:solidFill>
                  </a:tcPr>
                </a:tc>
                <a:tc>
                  <a:txBody>
                    <a:bodyPr/>
                    <a:lstStyle/>
                    <a:p>
                      <a:pPr algn="ctr">
                        <a:lnSpc>
                          <a:spcPct val="150000"/>
                        </a:lnSpc>
                        <a:spcAft>
                          <a:spcPts val="0"/>
                        </a:spcAft>
                      </a:pPr>
                      <a:r>
                        <a:rPr lang="en-IN" sz="1200" b="1" i="1" kern="0">
                          <a:latin typeface="+mj-lt"/>
                          <a:ea typeface="Times New Roman"/>
                          <a:cs typeface="Arial"/>
                        </a:rPr>
                        <a:t>Potential Impact</a:t>
                      </a:r>
                      <a:endParaRPr lang="en-US" sz="1200" kern="100">
                        <a:latin typeface="+mj-lt"/>
                        <a:ea typeface="Calibri"/>
                        <a:cs typeface="Times New Roman"/>
                      </a:endParaRPr>
                    </a:p>
                  </a:txBody>
                  <a:tcPr marL="68580" marR="68580" marT="0" marB="0">
                    <a:lnL>
                      <a:noFill/>
                    </a:lnL>
                    <a:lnR w="12700" cap="flat" cmpd="sng" algn="ctr">
                      <a:solidFill>
                        <a:srgbClr val="9BBB59"/>
                      </a:solidFill>
                      <a:prstDash val="solid"/>
                      <a:round/>
                      <a:headEnd type="none" w="med" len="med"/>
                      <a:tailEnd type="none" w="med" len="med"/>
                    </a:lnR>
                    <a:lnT w="12700" cap="flat" cmpd="sng" algn="ctr">
                      <a:solidFill>
                        <a:srgbClr val="9BBB59"/>
                      </a:solidFill>
                      <a:prstDash val="solid"/>
                      <a:round/>
                      <a:headEnd type="none" w="med" len="med"/>
                      <a:tailEnd type="none" w="med" len="med"/>
                    </a:lnT>
                    <a:lnB w="12700" cap="flat" cmpd="sng" algn="ctr">
                      <a:solidFill>
                        <a:srgbClr val="9BBB59"/>
                      </a:solidFill>
                      <a:prstDash val="solid"/>
                      <a:round/>
                      <a:headEnd type="none" w="med" len="med"/>
                      <a:tailEnd type="none" w="med" len="med"/>
                    </a:lnB>
                    <a:solidFill>
                      <a:srgbClr val="9BBB59"/>
                    </a:solidFill>
                  </a:tcPr>
                </a:tc>
                <a:extLst>
                  <a:ext uri="{0D108BD9-81ED-4DB2-BD59-A6C34878D82A}">
                    <a16:rowId xmlns:a16="http://schemas.microsoft.com/office/drawing/2014/main" val="10000"/>
                  </a:ext>
                </a:extLst>
              </a:tr>
              <a:tr h="411480">
                <a:tc>
                  <a:txBody>
                    <a:bodyPr/>
                    <a:lstStyle/>
                    <a:p>
                      <a:pPr algn="ctr">
                        <a:lnSpc>
                          <a:spcPct val="150000"/>
                        </a:lnSpc>
                        <a:spcAft>
                          <a:spcPts val="0"/>
                        </a:spcAft>
                      </a:pPr>
                      <a:r>
                        <a:rPr lang="en-IN" sz="1200" b="1" kern="0" dirty="0">
                          <a:latin typeface="+mj-lt"/>
                          <a:ea typeface="Times New Roman"/>
                          <a:cs typeface="Arial"/>
                        </a:rPr>
                        <a:t>Asian community</a:t>
                      </a:r>
                      <a:endParaRPr lang="en-US" sz="1200" kern="100" dirty="0">
                        <a:latin typeface="+mj-lt"/>
                        <a:ea typeface="Calibri"/>
                        <a:cs typeface="Times New Roman"/>
                      </a:endParaRPr>
                    </a:p>
                  </a:txBody>
                  <a:tcPr marL="68580" marR="68580" marT="0" marB="0">
                    <a:lnL w="12700" cap="flat" cmpd="sng" algn="ctr">
                      <a:solidFill>
                        <a:srgbClr val="C2D69B"/>
                      </a:solidFill>
                      <a:prstDash val="solid"/>
                      <a:round/>
                      <a:headEnd type="none" w="med" len="med"/>
                      <a:tailEnd type="none" w="med" len="med"/>
                    </a:lnL>
                    <a:lnR w="12700" cap="flat" cmpd="sng" algn="ctr">
                      <a:solidFill>
                        <a:srgbClr val="C2D69B"/>
                      </a:solidFill>
                      <a:prstDash val="solid"/>
                      <a:round/>
                      <a:headEnd type="none" w="med" len="med"/>
                      <a:tailEnd type="none" w="med" len="med"/>
                    </a:lnR>
                    <a:lnT w="12700" cap="flat" cmpd="sng" algn="ctr">
                      <a:solidFill>
                        <a:srgbClr val="9BBB59"/>
                      </a:solidFill>
                      <a:prstDash val="solid"/>
                      <a:round/>
                      <a:headEnd type="none" w="med" len="med"/>
                      <a:tailEnd type="none" w="med" len="med"/>
                    </a:lnT>
                    <a:lnB w="12700" cap="flat" cmpd="sng" algn="ctr">
                      <a:solidFill>
                        <a:srgbClr val="C2D69B"/>
                      </a:solidFill>
                      <a:prstDash val="solid"/>
                      <a:round/>
                      <a:headEnd type="none" w="med" len="med"/>
                      <a:tailEnd type="none" w="med" len="med"/>
                    </a:lnB>
                    <a:solidFill>
                      <a:srgbClr val="EAF1DD"/>
                    </a:solidFill>
                  </a:tcPr>
                </a:tc>
                <a:tc>
                  <a:txBody>
                    <a:bodyPr/>
                    <a:lstStyle/>
                    <a:p>
                      <a:pPr algn="just">
                        <a:lnSpc>
                          <a:spcPct val="150000"/>
                        </a:lnSpc>
                        <a:spcAft>
                          <a:spcPts val="0"/>
                        </a:spcAft>
                      </a:pPr>
                      <a:r>
                        <a:rPr lang="en-IN" sz="1200" kern="0" dirty="0">
                          <a:latin typeface="+mj-lt"/>
                          <a:ea typeface="Times New Roman"/>
                          <a:cs typeface="Arial"/>
                        </a:rPr>
                        <a:t>Improve awareness of symptoms, risk factors, prevention and appropriate health-seeking behaviour (</a:t>
                      </a:r>
                      <a:r>
                        <a:rPr lang="en-IN" sz="1200" kern="0" dirty="0" err="1">
                          <a:latin typeface="+mj-lt"/>
                          <a:ea typeface="Times New Roman"/>
                          <a:cs typeface="Arial"/>
                        </a:rPr>
                        <a:t>Hashim</a:t>
                      </a:r>
                      <a:r>
                        <a:rPr lang="en-IN" sz="1200" kern="0" dirty="0">
                          <a:latin typeface="+mj-lt"/>
                          <a:ea typeface="Times New Roman"/>
                          <a:cs typeface="Arial"/>
                        </a:rPr>
                        <a:t> </a:t>
                      </a:r>
                      <a:r>
                        <a:rPr lang="en-IN" sz="1200" i="1" kern="0" dirty="0">
                          <a:latin typeface="+mj-lt"/>
                          <a:ea typeface="Times New Roman"/>
                          <a:cs typeface="Arial"/>
                        </a:rPr>
                        <a:t>et al. </a:t>
                      </a:r>
                      <a:r>
                        <a:rPr lang="en-IN" sz="1200" kern="0" dirty="0">
                          <a:latin typeface="+mj-lt"/>
                          <a:ea typeface="Times New Roman"/>
                          <a:cs typeface="Arial"/>
                        </a:rPr>
                        <a:t>2025).</a:t>
                      </a:r>
                      <a:endParaRPr lang="en-US" sz="1200" kern="100" dirty="0">
                        <a:latin typeface="+mj-lt"/>
                        <a:ea typeface="Calibri"/>
                        <a:cs typeface="Times New Roman"/>
                      </a:endParaRPr>
                    </a:p>
                  </a:txBody>
                  <a:tcPr marL="68580" marR="68580" marT="0" marB="0">
                    <a:lnL w="12700" cap="flat" cmpd="sng" algn="ctr">
                      <a:solidFill>
                        <a:srgbClr val="C2D69B"/>
                      </a:solidFill>
                      <a:prstDash val="solid"/>
                      <a:round/>
                      <a:headEnd type="none" w="med" len="med"/>
                      <a:tailEnd type="none" w="med" len="med"/>
                    </a:lnL>
                    <a:lnR w="12700" cap="flat" cmpd="sng" algn="ctr">
                      <a:solidFill>
                        <a:srgbClr val="C2D69B"/>
                      </a:solidFill>
                      <a:prstDash val="solid"/>
                      <a:round/>
                      <a:headEnd type="none" w="med" len="med"/>
                      <a:tailEnd type="none" w="med" len="med"/>
                    </a:lnR>
                    <a:lnT w="12700" cap="flat" cmpd="sng" algn="ctr">
                      <a:solidFill>
                        <a:srgbClr val="9BBB59"/>
                      </a:solidFill>
                      <a:prstDash val="solid"/>
                      <a:round/>
                      <a:headEnd type="none" w="med" len="med"/>
                      <a:tailEnd type="none" w="med" len="med"/>
                    </a:lnT>
                    <a:lnB w="12700" cap="flat" cmpd="sng" algn="ctr">
                      <a:solidFill>
                        <a:srgbClr val="C2D69B"/>
                      </a:solidFill>
                      <a:prstDash val="solid"/>
                      <a:round/>
                      <a:headEnd type="none" w="med" len="med"/>
                      <a:tailEnd type="none" w="med" len="med"/>
                    </a:lnB>
                    <a:solidFill>
                      <a:srgbClr val="EAF1DD"/>
                    </a:solidFill>
                  </a:tcPr>
                </a:tc>
                <a:extLst>
                  <a:ext uri="{0D108BD9-81ED-4DB2-BD59-A6C34878D82A}">
                    <a16:rowId xmlns:a16="http://schemas.microsoft.com/office/drawing/2014/main" val="10001"/>
                  </a:ext>
                </a:extLst>
              </a:tr>
              <a:tr h="411480">
                <a:tc>
                  <a:txBody>
                    <a:bodyPr/>
                    <a:lstStyle/>
                    <a:p>
                      <a:pPr algn="ctr">
                        <a:lnSpc>
                          <a:spcPct val="150000"/>
                        </a:lnSpc>
                        <a:spcAft>
                          <a:spcPts val="0"/>
                        </a:spcAft>
                      </a:pPr>
                      <a:r>
                        <a:rPr lang="en-IN" sz="1200" b="1" kern="0">
                          <a:latin typeface="+mj-lt"/>
                          <a:ea typeface="Times New Roman"/>
                          <a:cs typeface="Arial"/>
                        </a:rPr>
                        <a:t>Public health services</a:t>
                      </a:r>
                      <a:endParaRPr lang="en-US" sz="1200" kern="100">
                        <a:latin typeface="+mj-lt"/>
                        <a:ea typeface="Calibri"/>
                        <a:cs typeface="Times New Roman"/>
                      </a:endParaRPr>
                    </a:p>
                  </a:txBody>
                  <a:tcPr marL="68580" marR="68580" marT="0" marB="0">
                    <a:lnL w="12700" cap="flat" cmpd="sng" algn="ctr">
                      <a:solidFill>
                        <a:srgbClr val="C2D69B"/>
                      </a:solidFill>
                      <a:prstDash val="solid"/>
                      <a:round/>
                      <a:headEnd type="none" w="med" len="med"/>
                      <a:tailEnd type="none" w="med" len="med"/>
                    </a:lnL>
                    <a:lnR w="12700" cap="flat" cmpd="sng" algn="ctr">
                      <a:solidFill>
                        <a:srgbClr val="C2D69B"/>
                      </a:solidFill>
                      <a:prstDash val="solid"/>
                      <a:round/>
                      <a:headEnd type="none" w="med" len="med"/>
                      <a:tailEnd type="none" w="med" len="med"/>
                    </a:lnR>
                    <a:lnT w="12700" cap="flat" cmpd="sng" algn="ctr">
                      <a:solidFill>
                        <a:srgbClr val="C2D69B"/>
                      </a:solidFill>
                      <a:prstDash val="solid"/>
                      <a:round/>
                      <a:headEnd type="none" w="med" len="med"/>
                      <a:tailEnd type="none" w="med" len="med"/>
                    </a:lnT>
                    <a:lnB w="12700" cap="flat" cmpd="sng" algn="ctr">
                      <a:solidFill>
                        <a:srgbClr val="C2D69B"/>
                      </a:solidFill>
                      <a:prstDash val="solid"/>
                      <a:round/>
                      <a:headEnd type="none" w="med" len="med"/>
                      <a:tailEnd type="none" w="med" len="med"/>
                    </a:lnB>
                  </a:tcPr>
                </a:tc>
                <a:tc>
                  <a:txBody>
                    <a:bodyPr/>
                    <a:lstStyle/>
                    <a:p>
                      <a:pPr algn="just">
                        <a:lnSpc>
                          <a:spcPct val="150000"/>
                        </a:lnSpc>
                        <a:spcAft>
                          <a:spcPts val="0"/>
                        </a:spcAft>
                      </a:pPr>
                      <a:r>
                        <a:rPr lang="en-IN" sz="1200" kern="0" dirty="0">
                          <a:latin typeface="+mj-lt"/>
                          <a:ea typeface="Times New Roman"/>
                          <a:cs typeface="Arial"/>
                        </a:rPr>
                        <a:t>Support development of targeted, culturally appropriate anaemia awareness and prevention programmes (Gandhi </a:t>
                      </a:r>
                      <a:r>
                        <a:rPr lang="en-IN" sz="1200" i="1" kern="0" dirty="0">
                          <a:latin typeface="+mj-lt"/>
                          <a:ea typeface="Times New Roman"/>
                          <a:cs typeface="Arial"/>
                        </a:rPr>
                        <a:t>et al. </a:t>
                      </a:r>
                      <a:r>
                        <a:rPr lang="en-IN" sz="1200" kern="0" dirty="0">
                          <a:latin typeface="+mj-lt"/>
                          <a:ea typeface="Times New Roman"/>
                          <a:cs typeface="Arial"/>
                        </a:rPr>
                        <a:t>2025).</a:t>
                      </a:r>
                      <a:endParaRPr lang="en-US" sz="1200" kern="100" dirty="0">
                        <a:latin typeface="+mj-lt"/>
                        <a:ea typeface="Calibri"/>
                        <a:cs typeface="Times New Roman"/>
                      </a:endParaRPr>
                    </a:p>
                  </a:txBody>
                  <a:tcPr marL="68580" marR="68580" marT="0" marB="0">
                    <a:lnL w="12700" cap="flat" cmpd="sng" algn="ctr">
                      <a:solidFill>
                        <a:srgbClr val="C2D69B"/>
                      </a:solidFill>
                      <a:prstDash val="solid"/>
                      <a:round/>
                      <a:headEnd type="none" w="med" len="med"/>
                      <a:tailEnd type="none" w="med" len="med"/>
                    </a:lnL>
                    <a:lnR w="12700" cap="flat" cmpd="sng" algn="ctr">
                      <a:solidFill>
                        <a:srgbClr val="C2D69B"/>
                      </a:solidFill>
                      <a:prstDash val="solid"/>
                      <a:round/>
                      <a:headEnd type="none" w="med" len="med"/>
                      <a:tailEnd type="none" w="med" len="med"/>
                    </a:lnR>
                    <a:lnT w="12700" cap="flat" cmpd="sng" algn="ctr">
                      <a:solidFill>
                        <a:srgbClr val="C2D69B"/>
                      </a:solidFill>
                      <a:prstDash val="solid"/>
                      <a:round/>
                      <a:headEnd type="none" w="med" len="med"/>
                      <a:tailEnd type="none" w="med" len="med"/>
                    </a:lnT>
                    <a:lnB w="12700" cap="flat" cmpd="sng" algn="ctr">
                      <a:solidFill>
                        <a:srgbClr val="C2D69B"/>
                      </a:solidFill>
                      <a:prstDash val="solid"/>
                      <a:round/>
                      <a:headEnd type="none" w="med" len="med"/>
                      <a:tailEnd type="none" w="med" len="med"/>
                    </a:lnB>
                  </a:tcPr>
                </a:tc>
                <a:extLst>
                  <a:ext uri="{0D108BD9-81ED-4DB2-BD59-A6C34878D82A}">
                    <a16:rowId xmlns:a16="http://schemas.microsoft.com/office/drawing/2014/main" val="10002"/>
                  </a:ext>
                </a:extLst>
              </a:tr>
              <a:tr h="274320">
                <a:tc>
                  <a:txBody>
                    <a:bodyPr/>
                    <a:lstStyle/>
                    <a:p>
                      <a:pPr algn="ctr">
                        <a:lnSpc>
                          <a:spcPct val="150000"/>
                        </a:lnSpc>
                        <a:spcAft>
                          <a:spcPts val="0"/>
                        </a:spcAft>
                      </a:pPr>
                      <a:r>
                        <a:rPr lang="en-IN" sz="1200" b="1" kern="0">
                          <a:latin typeface="+mj-lt"/>
                          <a:ea typeface="Times New Roman"/>
                          <a:cs typeface="Arial"/>
                        </a:rPr>
                        <a:t>HSC professionals</a:t>
                      </a:r>
                      <a:endParaRPr lang="en-US" sz="1200" kern="100">
                        <a:latin typeface="+mj-lt"/>
                        <a:ea typeface="Calibri"/>
                        <a:cs typeface="Times New Roman"/>
                      </a:endParaRPr>
                    </a:p>
                  </a:txBody>
                  <a:tcPr marL="68580" marR="68580" marT="0" marB="0">
                    <a:lnL w="12700" cap="flat" cmpd="sng" algn="ctr">
                      <a:solidFill>
                        <a:srgbClr val="C2D69B"/>
                      </a:solidFill>
                      <a:prstDash val="solid"/>
                      <a:round/>
                      <a:headEnd type="none" w="med" len="med"/>
                      <a:tailEnd type="none" w="med" len="med"/>
                    </a:lnL>
                    <a:lnR w="12700" cap="flat" cmpd="sng" algn="ctr">
                      <a:solidFill>
                        <a:srgbClr val="C2D69B"/>
                      </a:solidFill>
                      <a:prstDash val="solid"/>
                      <a:round/>
                      <a:headEnd type="none" w="med" len="med"/>
                      <a:tailEnd type="none" w="med" len="med"/>
                    </a:lnR>
                    <a:lnT w="12700" cap="flat" cmpd="sng" algn="ctr">
                      <a:solidFill>
                        <a:srgbClr val="C2D69B"/>
                      </a:solidFill>
                      <a:prstDash val="solid"/>
                      <a:round/>
                      <a:headEnd type="none" w="med" len="med"/>
                      <a:tailEnd type="none" w="med" len="med"/>
                    </a:lnT>
                    <a:lnB w="12700" cap="flat" cmpd="sng" algn="ctr">
                      <a:solidFill>
                        <a:srgbClr val="C2D69B"/>
                      </a:solidFill>
                      <a:prstDash val="solid"/>
                      <a:round/>
                      <a:headEnd type="none" w="med" len="med"/>
                      <a:tailEnd type="none" w="med" len="med"/>
                    </a:lnB>
                    <a:solidFill>
                      <a:srgbClr val="EAF1DD"/>
                    </a:solidFill>
                  </a:tcPr>
                </a:tc>
                <a:tc>
                  <a:txBody>
                    <a:bodyPr/>
                    <a:lstStyle/>
                    <a:p>
                      <a:pPr algn="just">
                        <a:lnSpc>
                          <a:spcPct val="150000"/>
                        </a:lnSpc>
                        <a:spcAft>
                          <a:spcPts val="0"/>
                        </a:spcAft>
                      </a:pPr>
                      <a:r>
                        <a:rPr lang="en-IN" sz="1200" kern="0">
                          <a:latin typeface="+mj-lt"/>
                          <a:ea typeface="Times New Roman"/>
                          <a:cs typeface="Arial"/>
                        </a:rPr>
                        <a:t>Provide evidence to improve culturally sensitive health education and communication.</a:t>
                      </a:r>
                      <a:endParaRPr lang="en-US" sz="1200" kern="100">
                        <a:latin typeface="+mj-lt"/>
                        <a:ea typeface="Calibri"/>
                        <a:cs typeface="Times New Roman"/>
                      </a:endParaRPr>
                    </a:p>
                  </a:txBody>
                  <a:tcPr marL="68580" marR="68580" marT="0" marB="0">
                    <a:lnL w="12700" cap="flat" cmpd="sng" algn="ctr">
                      <a:solidFill>
                        <a:srgbClr val="C2D69B"/>
                      </a:solidFill>
                      <a:prstDash val="solid"/>
                      <a:round/>
                      <a:headEnd type="none" w="med" len="med"/>
                      <a:tailEnd type="none" w="med" len="med"/>
                    </a:lnL>
                    <a:lnR w="12700" cap="flat" cmpd="sng" algn="ctr">
                      <a:solidFill>
                        <a:srgbClr val="C2D69B"/>
                      </a:solidFill>
                      <a:prstDash val="solid"/>
                      <a:round/>
                      <a:headEnd type="none" w="med" len="med"/>
                      <a:tailEnd type="none" w="med" len="med"/>
                    </a:lnR>
                    <a:lnT w="12700" cap="flat" cmpd="sng" algn="ctr">
                      <a:solidFill>
                        <a:srgbClr val="C2D69B"/>
                      </a:solidFill>
                      <a:prstDash val="solid"/>
                      <a:round/>
                      <a:headEnd type="none" w="med" len="med"/>
                      <a:tailEnd type="none" w="med" len="med"/>
                    </a:lnT>
                    <a:lnB w="12700" cap="flat" cmpd="sng" algn="ctr">
                      <a:solidFill>
                        <a:srgbClr val="C2D69B"/>
                      </a:solidFill>
                      <a:prstDash val="solid"/>
                      <a:round/>
                      <a:headEnd type="none" w="med" len="med"/>
                      <a:tailEnd type="none" w="med" len="med"/>
                    </a:lnB>
                    <a:solidFill>
                      <a:srgbClr val="EAF1DD"/>
                    </a:solidFill>
                  </a:tcPr>
                </a:tc>
                <a:extLst>
                  <a:ext uri="{0D108BD9-81ED-4DB2-BD59-A6C34878D82A}">
                    <a16:rowId xmlns:a16="http://schemas.microsoft.com/office/drawing/2014/main" val="10003"/>
                  </a:ext>
                </a:extLst>
              </a:tr>
              <a:tr h="411480">
                <a:tc>
                  <a:txBody>
                    <a:bodyPr/>
                    <a:lstStyle/>
                    <a:p>
                      <a:pPr algn="ctr">
                        <a:lnSpc>
                          <a:spcPct val="150000"/>
                        </a:lnSpc>
                        <a:spcAft>
                          <a:spcPts val="0"/>
                        </a:spcAft>
                      </a:pPr>
                      <a:r>
                        <a:rPr lang="en-IN" sz="1200" b="1" kern="0">
                          <a:latin typeface="+mj-lt"/>
                          <a:ea typeface="Times New Roman"/>
                          <a:cs typeface="Arial"/>
                        </a:rPr>
                        <a:t>Policy and programmes</a:t>
                      </a:r>
                      <a:endParaRPr lang="en-US" sz="1200" kern="100">
                        <a:latin typeface="+mj-lt"/>
                        <a:ea typeface="Calibri"/>
                        <a:cs typeface="Times New Roman"/>
                      </a:endParaRPr>
                    </a:p>
                  </a:txBody>
                  <a:tcPr marL="68580" marR="68580" marT="0" marB="0">
                    <a:lnL w="12700" cap="flat" cmpd="sng" algn="ctr">
                      <a:solidFill>
                        <a:srgbClr val="C2D69B"/>
                      </a:solidFill>
                      <a:prstDash val="solid"/>
                      <a:round/>
                      <a:headEnd type="none" w="med" len="med"/>
                      <a:tailEnd type="none" w="med" len="med"/>
                    </a:lnL>
                    <a:lnR w="12700" cap="flat" cmpd="sng" algn="ctr">
                      <a:solidFill>
                        <a:srgbClr val="C2D69B"/>
                      </a:solidFill>
                      <a:prstDash val="solid"/>
                      <a:round/>
                      <a:headEnd type="none" w="med" len="med"/>
                      <a:tailEnd type="none" w="med" len="med"/>
                    </a:lnR>
                    <a:lnT w="12700" cap="flat" cmpd="sng" algn="ctr">
                      <a:solidFill>
                        <a:srgbClr val="C2D69B"/>
                      </a:solidFill>
                      <a:prstDash val="solid"/>
                      <a:round/>
                      <a:headEnd type="none" w="med" len="med"/>
                      <a:tailEnd type="none" w="med" len="med"/>
                    </a:lnT>
                    <a:lnB w="12700" cap="flat" cmpd="sng" algn="ctr">
                      <a:solidFill>
                        <a:srgbClr val="C2D69B"/>
                      </a:solidFill>
                      <a:prstDash val="solid"/>
                      <a:round/>
                      <a:headEnd type="none" w="med" len="med"/>
                      <a:tailEnd type="none" w="med" len="med"/>
                    </a:lnB>
                  </a:tcPr>
                </a:tc>
                <a:tc>
                  <a:txBody>
                    <a:bodyPr/>
                    <a:lstStyle/>
                    <a:p>
                      <a:pPr algn="just">
                        <a:lnSpc>
                          <a:spcPct val="150000"/>
                        </a:lnSpc>
                        <a:spcAft>
                          <a:spcPts val="0"/>
                        </a:spcAft>
                      </a:pPr>
                      <a:r>
                        <a:rPr lang="en-IN" sz="1200" kern="0">
                          <a:latin typeface="+mj-lt"/>
                          <a:ea typeface="Times New Roman"/>
                          <a:cs typeface="Arial"/>
                        </a:rPr>
                        <a:t>Inform strategies addressing nutritional health inequalities within diverse UK communities (Crabtree </a:t>
                      </a:r>
                      <a:r>
                        <a:rPr lang="en-IN" sz="1200" i="1" kern="0">
                          <a:latin typeface="+mj-lt"/>
                          <a:ea typeface="Times New Roman"/>
                          <a:cs typeface="Arial"/>
                        </a:rPr>
                        <a:t>et al. </a:t>
                      </a:r>
                      <a:r>
                        <a:rPr lang="en-IN" sz="1200" kern="0">
                          <a:latin typeface="+mj-lt"/>
                          <a:ea typeface="Times New Roman"/>
                          <a:cs typeface="Arial"/>
                        </a:rPr>
                        <a:t>2024).</a:t>
                      </a:r>
                      <a:endParaRPr lang="en-US" sz="1200" kern="100">
                        <a:latin typeface="+mj-lt"/>
                        <a:ea typeface="Calibri"/>
                        <a:cs typeface="Times New Roman"/>
                      </a:endParaRPr>
                    </a:p>
                  </a:txBody>
                  <a:tcPr marL="68580" marR="68580" marT="0" marB="0">
                    <a:lnL w="12700" cap="flat" cmpd="sng" algn="ctr">
                      <a:solidFill>
                        <a:srgbClr val="C2D69B"/>
                      </a:solidFill>
                      <a:prstDash val="solid"/>
                      <a:round/>
                      <a:headEnd type="none" w="med" len="med"/>
                      <a:tailEnd type="none" w="med" len="med"/>
                    </a:lnL>
                    <a:lnR w="12700" cap="flat" cmpd="sng" algn="ctr">
                      <a:solidFill>
                        <a:srgbClr val="C2D69B"/>
                      </a:solidFill>
                      <a:prstDash val="solid"/>
                      <a:round/>
                      <a:headEnd type="none" w="med" len="med"/>
                      <a:tailEnd type="none" w="med" len="med"/>
                    </a:lnR>
                    <a:lnT w="12700" cap="flat" cmpd="sng" algn="ctr">
                      <a:solidFill>
                        <a:srgbClr val="C2D69B"/>
                      </a:solidFill>
                      <a:prstDash val="solid"/>
                      <a:round/>
                      <a:headEnd type="none" w="med" len="med"/>
                      <a:tailEnd type="none" w="med" len="med"/>
                    </a:lnT>
                    <a:lnB w="12700" cap="flat" cmpd="sng" algn="ctr">
                      <a:solidFill>
                        <a:srgbClr val="C2D69B"/>
                      </a:solidFill>
                      <a:prstDash val="solid"/>
                      <a:round/>
                      <a:headEnd type="none" w="med" len="med"/>
                      <a:tailEnd type="none" w="med" len="med"/>
                    </a:lnB>
                  </a:tcPr>
                </a:tc>
                <a:extLst>
                  <a:ext uri="{0D108BD9-81ED-4DB2-BD59-A6C34878D82A}">
                    <a16:rowId xmlns:a16="http://schemas.microsoft.com/office/drawing/2014/main" val="10004"/>
                  </a:ext>
                </a:extLst>
              </a:tr>
              <a:tr h="274320">
                <a:tc>
                  <a:txBody>
                    <a:bodyPr/>
                    <a:lstStyle/>
                    <a:p>
                      <a:pPr algn="ctr">
                        <a:lnSpc>
                          <a:spcPct val="150000"/>
                        </a:lnSpc>
                        <a:spcAft>
                          <a:spcPts val="0"/>
                        </a:spcAft>
                      </a:pPr>
                      <a:r>
                        <a:rPr lang="en-IN" sz="1200" b="1" kern="0">
                          <a:latin typeface="+mj-lt"/>
                          <a:ea typeface="Times New Roman"/>
                          <a:cs typeface="Arial"/>
                        </a:rPr>
                        <a:t>Future research</a:t>
                      </a:r>
                      <a:endParaRPr lang="en-US" sz="1200" kern="100">
                        <a:latin typeface="+mj-lt"/>
                        <a:ea typeface="Calibri"/>
                        <a:cs typeface="Times New Roman"/>
                      </a:endParaRPr>
                    </a:p>
                  </a:txBody>
                  <a:tcPr marL="68580" marR="68580" marT="0" marB="0">
                    <a:lnL w="12700" cap="flat" cmpd="sng" algn="ctr">
                      <a:solidFill>
                        <a:srgbClr val="C2D69B"/>
                      </a:solidFill>
                      <a:prstDash val="solid"/>
                      <a:round/>
                      <a:headEnd type="none" w="med" len="med"/>
                      <a:tailEnd type="none" w="med" len="med"/>
                    </a:lnL>
                    <a:lnR w="12700" cap="flat" cmpd="sng" algn="ctr">
                      <a:solidFill>
                        <a:srgbClr val="C2D69B"/>
                      </a:solidFill>
                      <a:prstDash val="solid"/>
                      <a:round/>
                      <a:headEnd type="none" w="med" len="med"/>
                      <a:tailEnd type="none" w="med" len="med"/>
                    </a:lnR>
                    <a:lnT w="12700" cap="flat" cmpd="sng" algn="ctr">
                      <a:solidFill>
                        <a:srgbClr val="C2D69B"/>
                      </a:solidFill>
                      <a:prstDash val="solid"/>
                      <a:round/>
                      <a:headEnd type="none" w="med" len="med"/>
                      <a:tailEnd type="none" w="med" len="med"/>
                    </a:lnT>
                    <a:lnB w="12700" cap="flat" cmpd="sng" algn="ctr">
                      <a:solidFill>
                        <a:srgbClr val="C2D69B"/>
                      </a:solidFill>
                      <a:prstDash val="solid"/>
                      <a:round/>
                      <a:headEnd type="none" w="med" len="med"/>
                      <a:tailEnd type="none" w="med" len="med"/>
                    </a:lnB>
                    <a:solidFill>
                      <a:srgbClr val="EAF1DD"/>
                    </a:solidFill>
                  </a:tcPr>
                </a:tc>
                <a:tc>
                  <a:txBody>
                    <a:bodyPr/>
                    <a:lstStyle/>
                    <a:p>
                      <a:pPr algn="just">
                        <a:lnSpc>
                          <a:spcPct val="150000"/>
                        </a:lnSpc>
                        <a:spcAft>
                          <a:spcPts val="0"/>
                        </a:spcAft>
                      </a:pPr>
                      <a:r>
                        <a:rPr lang="en-IN" sz="1200" kern="0" dirty="0">
                          <a:latin typeface="+mj-lt"/>
                          <a:ea typeface="Times New Roman"/>
                          <a:cs typeface="Arial"/>
                        </a:rPr>
                        <a:t>Identify knowledge gaps and risk factors requiring further investigation.</a:t>
                      </a:r>
                      <a:endParaRPr lang="en-US" sz="1200" kern="100" dirty="0">
                        <a:latin typeface="+mj-lt"/>
                        <a:ea typeface="Calibri"/>
                        <a:cs typeface="Times New Roman"/>
                      </a:endParaRPr>
                    </a:p>
                  </a:txBody>
                  <a:tcPr marL="68580" marR="68580" marT="0" marB="0">
                    <a:lnL w="12700" cap="flat" cmpd="sng" algn="ctr">
                      <a:solidFill>
                        <a:srgbClr val="C2D69B"/>
                      </a:solidFill>
                      <a:prstDash val="solid"/>
                      <a:round/>
                      <a:headEnd type="none" w="med" len="med"/>
                      <a:tailEnd type="none" w="med" len="med"/>
                    </a:lnL>
                    <a:lnR w="12700" cap="flat" cmpd="sng" algn="ctr">
                      <a:solidFill>
                        <a:srgbClr val="C2D69B"/>
                      </a:solidFill>
                      <a:prstDash val="solid"/>
                      <a:round/>
                      <a:headEnd type="none" w="med" len="med"/>
                      <a:tailEnd type="none" w="med" len="med"/>
                    </a:lnR>
                    <a:lnT w="12700" cap="flat" cmpd="sng" algn="ctr">
                      <a:solidFill>
                        <a:srgbClr val="C2D69B"/>
                      </a:solidFill>
                      <a:prstDash val="solid"/>
                      <a:round/>
                      <a:headEnd type="none" w="med" len="med"/>
                      <a:tailEnd type="none" w="med" len="med"/>
                    </a:lnT>
                    <a:lnB w="12700" cap="flat" cmpd="sng" algn="ctr">
                      <a:solidFill>
                        <a:srgbClr val="C2D69B"/>
                      </a:solidFill>
                      <a:prstDash val="solid"/>
                      <a:round/>
                      <a:headEnd type="none" w="med" len="med"/>
                      <a:tailEnd type="none" w="med" len="med"/>
                    </a:lnB>
                    <a:solidFill>
                      <a:srgbClr val="EAF1DD"/>
                    </a:solidFill>
                  </a:tcPr>
                </a:tc>
                <a:extLst>
                  <a:ext uri="{0D108BD9-81ED-4DB2-BD59-A6C34878D82A}">
                    <a16:rowId xmlns:a16="http://schemas.microsoft.com/office/drawing/2014/main" val="10005"/>
                  </a:ext>
                </a:extLst>
              </a:tr>
            </a:tbl>
          </a:graphicData>
        </a:graphic>
      </p:graphicFrame>
      <p:sp>
        <p:nvSpPr>
          <p:cNvPr id="27" name="Rounded Rectangle 26"/>
          <p:cNvSpPr/>
          <p:nvPr/>
        </p:nvSpPr>
        <p:spPr>
          <a:xfrm>
            <a:off x="5418138" y="11347476"/>
            <a:ext cx="5060948" cy="214314"/>
          </a:xfrm>
          <a:prstGeom prst="roundRect">
            <a:avLst/>
          </a:prstGeom>
          <a:solidFill>
            <a:srgbClr val="FFFFCC"/>
          </a:solidFill>
          <a:ln>
            <a:solidFill>
              <a:srgbClr val="FFFF00"/>
            </a:solid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b="1" i="1" dirty="0"/>
              <a:t>Research impact</a:t>
            </a:r>
          </a:p>
        </p:txBody>
      </p:sp>
      <p:pic>
        <p:nvPicPr>
          <p:cNvPr id="1031" name="Picture 7"/>
          <p:cNvPicPr>
            <a:picLocks noChangeAspect="1" noChangeArrowheads="1"/>
          </p:cNvPicPr>
          <p:nvPr/>
        </p:nvPicPr>
        <p:blipFill>
          <a:blip r:embed="rId16"/>
          <a:srcRect/>
          <a:stretch>
            <a:fillRect/>
          </a:stretch>
        </p:blipFill>
        <p:spPr bwMode="auto">
          <a:xfrm>
            <a:off x="5632452" y="8612546"/>
            <a:ext cx="4429156" cy="2163426"/>
          </a:xfrm>
          <a:prstGeom prst="rect">
            <a:avLst/>
          </a:prstGeom>
          <a:noFill/>
          <a:ln w="9525">
            <a:noFill/>
            <a:miter lim="800000"/>
            <a:headEnd/>
            <a:tailEnd/>
          </a:ln>
          <a:effectLst/>
        </p:spPr>
      </p:pic>
      <p:sp>
        <p:nvSpPr>
          <p:cNvPr id="30" name="Rectangle 29"/>
          <p:cNvSpPr/>
          <p:nvPr/>
        </p:nvSpPr>
        <p:spPr>
          <a:xfrm>
            <a:off x="5846766" y="10814373"/>
            <a:ext cx="4214842" cy="461665"/>
          </a:xfrm>
          <a:prstGeom prst="rect">
            <a:avLst/>
          </a:prstGeom>
        </p:spPr>
        <p:txBody>
          <a:bodyPr wrap="square">
            <a:spAutoFit/>
          </a:bodyPr>
          <a:lstStyle/>
          <a:p>
            <a:pPr algn="ctr"/>
            <a:r>
              <a:rPr lang="en-IN" sz="1200" b="1" dirty="0"/>
              <a:t>Figure: </a:t>
            </a:r>
            <a:r>
              <a:rPr lang="en-US" sz="1200" b="1" dirty="0"/>
              <a:t>Household food security status by disability in the UK</a:t>
            </a:r>
          </a:p>
          <a:p>
            <a:pPr algn="ctr"/>
            <a:r>
              <a:rPr lang="en-US" sz="1200" b="1" dirty="0"/>
              <a:t>(Source: Smith </a:t>
            </a:r>
            <a:r>
              <a:rPr lang="en-US" sz="1200" b="1" i="1" dirty="0"/>
              <a:t>et al. </a:t>
            </a:r>
            <a:r>
              <a:rPr lang="en-US" sz="1200" b="1" dirty="0"/>
              <a:t>2024)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3164" y="1274718"/>
            <a:ext cx="10287072" cy="1271596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US" sz="1600" dirty="0"/>
              <a:t>Benson, C.S., Shah, A., </a:t>
            </a:r>
            <a:r>
              <a:rPr lang="en-US" sz="1600" dirty="0" err="1"/>
              <a:t>Stanworth</a:t>
            </a:r>
            <a:r>
              <a:rPr lang="en-US" sz="1600" dirty="0"/>
              <a:t>, S.J., </a:t>
            </a:r>
            <a:r>
              <a:rPr lang="en-US" sz="1600" dirty="0" err="1"/>
              <a:t>Frise</a:t>
            </a:r>
            <a:r>
              <a:rPr lang="en-US" sz="1600" dirty="0"/>
              <a:t>, C.J., </a:t>
            </a:r>
            <a:r>
              <a:rPr lang="en-US" sz="1600" dirty="0" err="1"/>
              <a:t>Spiby</a:t>
            </a:r>
            <a:r>
              <a:rPr lang="en-US" sz="1600" dirty="0"/>
              <a:t>, H., Lax, S.J., Murray, J. and Klein, A.A., (2021). The effect of iron deficiency and </a:t>
            </a:r>
            <a:r>
              <a:rPr lang="en-US" sz="1600" dirty="0" err="1"/>
              <a:t>anaemia</a:t>
            </a:r>
            <a:r>
              <a:rPr lang="en-US" sz="1600" dirty="0"/>
              <a:t> on women’s health. </a:t>
            </a:r>
            <a:r>
              <a:rPr lang="en-US" sz="1600" i="1" dirty="0" err="1"/>
              <a:t>Anaesthesia</a:t>
            </a:r>
            <a:r>
              <a:rPr lang="en-US" sz="1600" dirty="0"/>
              <a:t>, </a:t>
            </a:r>
            <a:r>
              <a:rPr lang="en-US" sz="1600" i="1" dirty="0"/>
              <a:t>76</a:t>
            </a:r>
            <a:r>
              <a:rPr lang="en-US" sz="1600" dirty="0"/>
              <a:t>, pp.84-95. </a:t>
            </a:r>
            <a:r>
              <a:rPr lang="en-US" sz="1600" u="sng" dirty="0">
                <a:hlinkClick r:id="rId2"/>
              </a:rPr>
              <a:t>https://doi.org/10.1111/anae.15405</a:t>
            </a:r>
            <a:endParaRPr lang="en-US" sz="1600" dirty="0"/>
          </a:p>
          <a:p>
            <a:pPr algn="just"/>
            <a:r>
              <a:rPr lang="en-US" sz="1600" dirty="0"/>
              <a:t>Browne, P. (2025). </a:t>
            </a:r>
            <a:r>
              <a:rPr lang="en-US" sz="1600" i="1" dirty="0"/>
              <a:t>National Diet and nutrition survey 2019 to 2023 highlights dietary deficiencies and inequalities - IMS epidemiology</a:t>
            </a:r>
            <a:r>
              <a:rPr lang="en-US" sz="1600" dirty="0"/>
              <a:t>. [online] IMS Epidemiology. Available at: </a:t>
            </a:r>
            <a:r>
              <a:rPr lang="en-US" sz="1600" u="sng" dirty="0">
                <a:hlinkClick r:id="rId3"/>
              </a:rPr>
              <a:t>https://www.epi.ims.cam.ac.uk/blog/2025/06/12/ndns-2019-2023-dietary-deficiencies/</a:t>
            </a:r>
            <a:r>
              <a:rPr lang="en-US" sz="1600" dirty="0"/>
              <a:t> [Accessed 7 Oct. 2026].</a:t>
            </a:r>
          </a:p>
          <a:p>
            <a:pPr algn="just"/>
            <a:r>
              <a:rPr lang="en-US" sz="1600" dirty="0"/>
              <a:t>Crabtree, D.R., Hunter, E., </a:t>
            </a:r>
            <a:r>
              <a:rPr lang="en-US" sz="1600" dirty="0" err="1"/>
              <a:t>Jenneson</a:t>
            </a:r>
            <a:r>
              <a:rPr lang="en-US" sz="1600" dirty="0"/>
              <a:t>, V., </a:t>
            </a:r>
            <a:r>
              <a:rPr lang="en-US" sz="1600" dirty="0" err="1"/>
              <a:t>Fildes</a:t>
            </a:r>
            <a:r>
              <a:rPr lang="en-US" sz="1600" dirty="0"/>
              <a:t>, A., </a:t>
            </a:r>
            <a:r>
              <a:rPr lang="en-US" sz="1600" dirty="0" err="1"/>
              <a:t>Kininmonth</a:t>
            </a:r>
            <a:r>
              <a:rPr lang="en-US" sz="1600" dirty="0"/>
              <a:t>, A., </a:t>
            </a:r>
            <a:r>
              <a:rPr lang="en-US" sz="1600" dirty="0" err="1"/>
              <a:t>Pontin</a:t>
            </a:r>
            <a:r>
              <a:rPr lang="en-US" sz="1600" dirty="0"/>
              <a:t>, F., Ennis, E., Lonnie, M., </a:t>
            </a:r>
            <a:r>
              <a:rPr lang="en-US" sz="1600" dirty="0" err="1"/>
              <a:t>Skeggs</a:t>
            </a:r>
            <a:r>
              <a:rPr lang="en-US" sz="1600" dirty="0"/>
              <a:t>, H., McHugh, L. and Morris, M.A., (2024). Diet and health inequalities: Connecting with vulnerable groups to address food insecurity—the DIO food project. </a:t>
            </a:r>
            <a:r>
              <a:rPr lang="en-US" sz="1600" i="1" dirty="0"/>
              <a:t>Nutrition bulletin</a:t>
            </a:r>
            <a:r>
              <a:rPr lang="en-US" sz="1600" dirty="0"/>
              <a:t>, </a:t>
            </a:r>
            <a:r>
              <a:rPr lang="en-US" sz="1600" i="1" dirty="0"/>
              <a:t>49</a:t>
            </a:r>
            <a:r>
              <a:rPr lang="en-US" sz="1600" dirty="0"/>
              <a:t>(4), pp.561-571. </a:t>
            </a:r>
            <a:r>
              <a:rPr lang="en-US" sz="1600" u="sng" dirty="0">
                <a:hlinkClick r:id="rId4"/>
              </a:rPr>
              <a:t>https://doi.org/10.1111/nbu.12709</a:t>
            </a:r>
            <a:endParaRPr lang="en-US" sz="1600" dirty="0"/>
          </a:p>
          <a:p>
            <a:pPr algn="just"/>
            <a:r>
              <a:rPr lang="en-US" sz="1600" dirty="0"/>
              <a:t>Down, L., Barlow, M., Bailey, S.E., </a:t>
            </a:r>
            <a:r>
              <a:rPr lang="en-US" sz="1600" dirty="0" err="1"/>
              <a:t>Mounce</a:t>
            </a:r>
            <a:r>
              <a:rPr lang="en-US" sz="1600" dirty="0"/>
              <a:t>, L.T., </a:t>
            </a:r>
            <a:r>
              <a:rPr lang="en-US" sz="1600" dirty="0" err="1"/>
              <a:t>Merriel</a:t>
            </a:r>
            <a:r>
              <a:rPr lang="en-US" sz="1600" dirty="0"/>
              <a:t>, S.W., Watson, J., Chen, G. and Martins, T., (2025). </a:t>
            </a:r>
            <a:r>
              <a:rPr lang="en-US" sz="1600" dirty="0" err="1"/>
              <a:t>Anaemia</a:t>
            </a:r>
            <a:r>
              <a:rPr lang="en-US" sz="1600" dirty="0"/>
              <a:t>, ethnicity, and cancer incidence: a retrospective cohort study in primary care. </a:t>
            </a:r>
            <a:r>
              <a:rPr lang="en-US" sz="1600" i="1" dirty="0"/>
              <a:t>British Journal of General Practice</a:t>
            </a:r>
            <a:r>
              <a:rPr lang="en-US" sz="1600" dirty="0"/>
              <a:t>. </a:t>
            </a:r>
            <a:r>
              <a:rPr lang="en-US" sz="1600" u="sng" dirty="0">
                <a:hlinkClick r:id="rId5"/>
              </a:rPr>
              <a:t>https://bjgp.org/content/bjgp/early/2025/03/28/BJGP.2024.0762.full.pdf</a:t>
            </a:r>
            <a:endParaRPr lang="en-US" sz="1600" dirty="0"/>
          </a:p>
          <a:p>
            <a:pPr algn="just"/>
            <a:r>
              <a:rPr lang="en-US" sz="1600" dirty="0"/>
              <a:t>Gandhi, D.W., </a:t>
            </a:r>
            <a:r>
              <a:rPr lang="en-US" sz="1600" dirty="0" err="1"/>
              <a:t>Citrakesumasari</a:t>
            </a:r>
            <a:r>
              <a:rPr lang="en-US" sz="1600" dirty="0"/>
              <a:t>, C., </a:t>
            </a:r>
            <a:r>
              <a:rPr lang="en-US" sz="1600" dirty="0" err="1"/>
              <a:t>Fajarwati</a:t>
            </a:r>
            <a:r>
              <a:rPr lang="en-US" sz="1600" dirty="0"/>
              <a:t>, I., </a:t>
            </a:r>
            <a:r>
              <a:rPr lang="en-US" sz="1600" dirty="0" err="1"/>
              <a:t>Amqam</a:t>
            </a:r>
            <a:r>
              <a:rPr lang="en-US" sz="1600" dirty="0"/>
              <a:t>, H., </a:t>
            </a:r>
            <a:r>
              <a:rPr lang="en-US" sz="1600" dirty="0" err="1"/>
              <a:t>Nasir</a:t>
            </a:r>
            <a:r>
              <a:rPr lang="en-US" sz="1600" dirty="0"/>
              <a:t>, S. and </a:t>
            </a:r>
            <a:r>
              <a:rPr lang="en-US" sz="1600" dirty="0" err="1"/>
              <a:t>Bulkis</a:t>
            </a:r>
            <a:r>
              <a:rPr lang="en-US" sz="1600" dirty="0"/>
              <a:t>, S., (2025). Cultural Insights and Local Food Traditions in Designing Health Literacy Tools for Anemia Prevention. </a:t>
            </a:r>
            <a:r>
              <a:rPr lang="en-US" sz="1600" i="1" dirty="0" err="1"/>
              <a:t>Salud</a:t>
            </a:r>
            <a:r>
              <a:rPr lang="en-US" sz="1600" i="1" dirty="0"/>
              <a:t>, </a:t>
            </a:r>
            <a:r>
              <a:rPr lang="en-US" sz="1600" i="1" dirty="0" err="1"/>
              <a:t>Ciencia</a:t>
            </a:r>
            <a:r>
              <a:rPr lang="en-US" sz="1600" i="1" dirty="0"/>
              <a:t> y </a:t>
            </a:r>
            <a:r>
              <a:rPr lang="en-US" sz="1600" i="1" dirty="0" err="1"/>
              <a:t>Tecnología</a:t>
            </a:r>
            <a:r>
              <a:rPr lang="en-US" sz="1600" dirty="0"/>
              <a:t>, (5), p.2154. </a:t>
            </a:r>
            <a:r>
              <a:rPr lang="en-US" sz="1600" u="sng" dirty="0">
                <a:hlinkClick r:id="rId6"/>
              </a:rPr>
              <a:t>https://dialnet.unirioja.es/servlet/articulo?codigo=10485389</a:t>
            </a:r>
            <a:endParaRPr lang="en-US" sz="1600" dirty="0"/>
          </a:p>
          <a:p>
            <a:pPr algn="just"/>
            <a:r>
              <a:rPr lang="en-US" sz="1600" dirty="0"/>
              <a:t>GOV.UK (2024). </a:t>
            </a:r>
            <a:r>
              <a:rPr lang="en-US" sz="1600" i="1" dirty="0"/>
              <a:t>United Kingdom Food Security report 2024: Theme 4: Food security at household level</a:t>
            </a:r>
            <a:r>
              <a:rPr lang="en-US" sz="1600" dirty="0"/>
              <a:t>. [online] GOV.UK. Available at: </a:t>
            </a:r>
            <a:r>
              <a:rPr lang="en-US" sz="1600" u="sng" dirty="0">
                <a:hlinkClick r:id="rId7"/>
              </a:rPr>
              <a:t>https://www.gov.uk/government/statistics/united-kingdom-food-security-report-2024/united-kingdom-food-security-report-2024-theme-4-food-security-at-household-level</a:t>
            </a:r>
            <a:r>
              <a:rPr lang="en-US" sz="1600" dirty="0"/>
              <a:t> [Accessed 7 Oct. 2026].</a:t>
            </a:r>
          </a:p>
          <a:p>
            <a:pPr algn="just"/>
            <a:r>
              <a:rPr lang="en-US" sz="1600" dirty="0" err="1"/>
              <a:t>Hashim</a:t>
            </a:r>
            <a:r>
              <a:rPr lang="en-US" sz="1600" dirty="0"/>
              <a:t>, S.H., </a:t>
            </a:r>
            <a:r>
              <a:rPr lang="en-US" sz="1600" dirty="0" err="1"/>
              <a:t>Erfina</a:t>
            </a:r>
            <a:r>
              <a:rPr lang="en-US" sz="1600" dirty="0"/>
              <a:t>, E., Abdul-</a:t>
            </a:r>
            <a:r>
              <a:rPr lang="en-US" sz="1600" dirty="0" err="1"/>
              <a:t>Mumin</a:t>
            </a:r>
            <a:r>
              <a:rPr lang="en-US" sz="1600" dirty="0"/>
              <a:t>, K.H., </a:t>
            </a:r>
            <a:r>
              <a:rPr lang="en-US" sz="1600" dirty="0" err="1"/>
              <a:t>Sharbini</a:t>
            </a:r>
            <a:r>
              <a:rPr lang="en-US" sz="1600" dirty="0"/>
              <a:t>, S., Safari, K. and East, C., (2025). Healthcare-seeking </a:t>
            </a:r>
            <a:r>
              <a:rPr lang="en-US" sz="1600" dirty="0" err="1"/>
              <a:t>behaviours</a:t>
            </a:r>
            <a:r>
              <a:rPr lang="en-US" sz="1600" dirty="0"/>
              <a:t> among women with hypertensive disorders of pregnancy in Asia: A scoping review. </a:t>
            </a:r>
            <a:r>
              <a:rPr lang="en-US" sz="1600" i="1" dirty="0"/>
              <a:t>Midwifery</a:t>
            </a:r>
            <a:r>
              <a:rPr lang="en-US" sz="1600" dirty="0"/>
              <a:t>, p.104541. </a:t>
            </a:r>
            <a:r>
              <a:rPr lang="en-US" sz="1600" u="sng" dirty="0">
                <a:hlinkClick r:id="rId8"/>
              </a:rPr>
              <a:t>https://www.sciencedirect.com/science/article/abs/pii/S0266613825002591</a:t>
            </a:r>
            <a:r>
              <a:rPr lang="en-US" sz="1600" dirty="0"/>
              <a:t> </a:t>
            </a:r>
          </a:p>
          <a:p>
            <a:pPr algn="just"/>
            <a:r>
              <a:rPr lang="en-US" sz="1600" dirty="0" err="1"/>
              <a:t>Iliodromiti</a:t>
            </a:r>
            <a:r>
              <a:rPr lang="en-US" sz="1600" dirty="0"/>
              <a:t>, S., McLaren, J., </a:t>
            </a:r>
            <a:r>
              <a:rPr lang="en-US" sz="1600" dirty="0" err="1"/>
              <a:t>Ghouri</a:t>
            </a:r>
            <a:r>
              <a:rPr lang="en-US" sz="1600" dirty="0"/>
              <a:t>, N., Miller, M.R., </a:t>
            </a:r>
            <a:r>
              <a:rPr lang="en-US" sz="1600" dirty="0" err="1"/>
              <a:t>Dahlqvist</a:t>
            </a:r>
            <a:r>
              <a:rPr lang="en-US" sz="1600" dirty="0"/>
              <a:t> </a:t>
            </a:r>
            <a:r>
              <a:rPr lang="en-US" sz="1600" dirty="0" err="1"/>
              <a:t>Leinhard</a:t>
            </a:r>
            <a:r>
              <a:rPr lang="en-US" sz="1600" dirty="0"/>
              <a:t>, O., </a:t>
            </a:r>
            <a:r>
              <a:rPr lang="en-US" sz="1600" dirty="0" err="1"/>
              <a:t>Linge</a:t>
            </a:r>
            <a:r>
              <a:rPr lang="en-US" sz="1600" dirty="0"/>
              <a:t>, J., </a:t>
            </a:r>
            <a:r>
              <a:rPr lang="en-US" sz="1600" dirty="0" err="1"/>
              <a:t>Ballantyne</a:t>
            </a:r>
            <a:r>
              <a:rPr lang="en-US" sz="1600" dirty="0"/>
              <a:t>, S., Platt, J., Foster, J., </a:t>
            </a:r>
            <a:r>
              <a:rPr lang="en-US" sz="1600" dirty="0" err="1"/>
              <a:t>Hanvey</a:t>
            </a:r>
            <a:r>
              <a:rPr lang="en-US" sz="1600" dirty="0"/>
              <a:t>, S. and </a:t>
            </a:r>
            <a:r>
              <a:rPr lang="en-US" sz="1600" dirty="0" err="1"/>
              <a:t>Gujral</a:t>
            </a:r>
            <a:r>
              <a:rPr lang="en-US" sz="1600" dirty="0"/>
              <a:t>, U.P., (2023). Liver, visceral and subcutaneous fat in men and women of South Asian and white European descent: a systematic review and meta-analysis of new and published data. </a:t>
            </a:r>
            <a:r>
              <a:rPr lang="en-US" sz="1600" i="1" dirty="0" err="1"/>
              <a:t>Diabetologia</a:t>
            </a:r>
            <a:r>
              <a:rPr lang="en-US" sz="1600" dirty="0"/>
              <a:t>, </a:t>
            </a:r>
            <a:r>
              <a:rPr lang="en-US" sz="1600" i="1" dirty="0"/>
              <a:t>66</a:t>
            </a:r>
            <a:r>
              <a:rPr lang="en-US" sz="1600" dirty="0"/>
              <a:t>(1), pp.44-56. </a:t>
            </a:r>
            <a:r>
              <a:rPr lang="en-US" sz="1600" u="sng" dirty="0">
                <a:hlinkClick r:id="rId9"/>
              </a:rPr>
              <a:t>https://link.springer.com/article/10.1007/s00125-022-05803-5</a:t>
            </a:r>
            <a:endParaRPr lang="en-US" sz="1600" dirty="0"/>
          </a:p>
          <a:p>
            <a:pPr algn="just"/>
            <a:r>
              <a:rPr lang="en-US" sz="1600" dirty="0" err="1"/>
              <a:t>Ngongalah</a:t>
            </a:r>
            <a:r>
              <a:rPr lang="en-US" sz="1600" dirty="0"/>
              <a:t>, L., </a:t>
            </a:r>
            <a:r>
              <a:rPr lang="en-US" sz="1600" dirty="0" err="1"/>
              <a:t>Rapley</a:t>
            </a:r>
            <a:r>
              <a:rPr lang="en-US" sz="1600" dirty="0"/>
              <a:t>, T., Rankin, J. and </a:t>
            </a:r>
            <a:r>
              <a:rPr lang="en-US" sz="1600" dirty="0" err="1"/>
              <a:t>Heslehurst</a:t>
            </a:r>
            <a:r>
              <a:rPr lang="en-US" sz="1600" dirty="0"/>
              <a:t>, N., (2023). Cultural influences on African migrant pregnant and postnatal women’s dietary </a:t>
            </a:r>
            <a:r>
              <a:rPr lang="en-US" sz="1600" dirty="0" err="1"/>
              <a:t>behaviours</a:t>
            </a:r>
            <a:r>
              <a:rPr lang="en-US" sz="1600" dirty="0"/>
              <a:t> and nutrition support needs in the UK. </a:t>
            </a:r>
            <a:r>
              <a:rPr lang="en-US" sz="1600" i="1" dirty="0"/>
              <a:t>Nutrients</a:t>
            </a:r>
            <a:r>
              <a:rPr lang="en-US" sz="1600" dirty="0"/>
              <a:t>, </a:t>
            </a:r>
            <a:r>
              <a:rPr lang="en-US" sz="1600" i="1" dirty="0"/>
              <a:t>15</a:t>
            </a:r>
            <a:r>
              <a:rPr lang="en-US" sz="1600" dirty="0"/>
              <a:t>(19), p.4135. </a:t>
            </a:r>
            <a:r>
              <a:rPr lang="en-US" sz="1600" u="sng" dirty="0">
                <a:hlinkClick r:id="rId10"/>
              </a:rPr>
              <a:t>https://doi.org/10.3390/nu15194135</a:t>
            </a:r>
            <a:endParaRPr lang="en-US" sz="1600" dirty="0"/>
          </a:p>
          <a:p>
            <a:pPr algn="just"/>
            <a:r>
              <a:rPr lang="en-US" sz="1600" dirty="0"/>
              <a:t>Nguyen, G., </a:t>
            </a:r>
            <a:r>
              <a:rPr lang="en-US" sz="1600" dirty="0" err="1"/>
              <a:t>Boath</a:t>
            </a:r>
            <a:r>
              <a:rPr lang="en-US" sz="1600" dirty="0"/>
              <a:t>, A. and </a:t>
            </a:r>
            <a:r>
              <a:rPr lang="en-US" sz="1600" dirty="0" err="1"/>
              <a:t>Heslehurst</a:t>
            </a:r>
            <a:r>
              <a:rPr lang="en-US" sz="1600" dirty="0"/>
              <a:t>, N., (2023). Addressing inequalities and improving maternal and infant outcomes: the potential power of nutritional interventions across the reproductive cycle. </a:t>
            </a:r>
            <a:r>
              <a:rPr lang="en-US" sz="1600" i="1" dirty="0"/>
              <a:t>Proceedings of the Nutrition Society</a:t>
            </a:r>
            <a:r>
              <a:rPr lang="en-US" sz="1600" dirty="0"/>
              <a:t>, </a:t>
            </a:r>
            <a:r>
              <a:rPr lang="en-US" sz="1600" i="1" dirty="0"/>
              <a:t>82</a:t>
            </a:r>
            <a:r>
              <a:rPr lang="en-US" sz="1600" dirty="0"/>
              <a:t>(3), pp.241-252. </a:t>
            </a:r>
            <a:r>
              <a:rPr lang="en-US" sz="1600" u="sng" dirty="0">
                <a:hlinkClick r:id="rId11"/>
              </a:rPr>
              <a:t>https://www.cambridge.org/core/journals/proceedings-of-the-nutrition-society/article/addressing-inequalities-and-improving-maternal-and-infant-outcomes-the-potential-power-of-nutritional-interventions-across-the-reproductive-cycle/D713A8F238ED1DB323722BC317A6998F</a:t>
            </a:r>
            <a:endParaRPr lang="en-US" sz="1600" dirty="0"/>
          </a:p>
          <a:p>
            <a:pPr algn="just"/>
            <a:r>
              <a:rPr lang="en-US" sz="1600" dirty="0" err="1"/>
              <a:t>Razieh</a:t>
            </a:r>
            <a:r>
              <a:rPr lang="en-US" sz="1600" dirty="0"/>
              <a:t>, C., </a:t>
            </a:r>
            <a:r>
              <a:rPr lang="en-US" sz="1600" dirty="0" err="1"/>
              <a:t>Zaccardi</a:t>
            </a:r>
            <a:r>
              <a:rPr lang="en-US" sz="1600" dirty="0"/>
              <a:t>, F., </a:t>
            </a:r>
            <a:r>
              <a:rPr lang="en-US" sz="1600" dirty="0" err="1"/>
              <a:t>Miksza</a:t>
            </a:r>
            <a:r>
              <a:rPr lang="en-US" sz="1600" dirty="0"/>
              <a:t>, J., Davies, M.J., </a:t>
            </a:r>
            <a:r>
              <a:rPr lang="en-US" sz="1600" dirty="0" err="1"/>
              <a:t>Hansell</a:t>
            </a:r>
            <a:r>
              <a:rPr lang="en-US" sz="1600" dirty="0"/>
              <a:t>, A.L., </a:t>
            </a:r>
            <a:r>
              <a:rPr lang="en-US" sz="1600" dirty="0" err="1"/>
              <a:t>Khunti</a:t>
            </a:r>
            <a:r>
              <a:rPr lang="en-US" sz="1600" dirty="0"/>
              <a:t>, K. and Yates, T., (2022). Differences in the risk of cardiovascular disease across ethnic groups: UK </a:t>
            </a:r>
            <a:r>
              <a:rPr lang="en-US" sz="1600" dirty="0" err="1"/>
              <a:t>Biobank</a:t>
            </a:r>
            <a:r>
              <a:rPr lang="en-US" sz="1600" dirty="0"/>
              <a:t> observational study. </a:t>
            </a:r>
            <a:r>
              <a:rPr lang="en-US" sz="1600" i="1" dirty="0"/>
              <a:t>Nutrition, Metabolism and Cardiovascular Diseases</a:t>
            </a:r>
            <a:r>
              <a:rPr lang="en-US" sz="1600" dirty="0"/>
              <a:t>, </a:t>
            </a:r>
            <a:r>
              <a:rPr lang="en-US" sz="1600" i="1" dirty="0"/>
              <a:t>32</a:t>
            </a:r>
            <a:r>
              <a:rPr lang="en-US" sz="1600" dirty="0"/>
              <a:t>(11), pp.2594-2602. </a:t>
            </a:r>
            <a:r>
              <a:rPr lang="en-US" sz="1600" u="sng" dirty="0">
                <a:hlinkClick r:id="rId12"/>
              </a:rPr>
              <a:t>https://www.sciencedirect.com/science/article/pii/S0939475322003295?__cf_chl_tk=3qTA5RBqLN9RpAV.4ShVJMMXS79wMI2CXH.bEkcX.yg-1791372510-1.0.1.1-wBXk4JXuXgtbjHbU2_cHC1hoxhc79uqJ.iIEPFb6mPk</a:t>
            </a:r>
            <a:endParaRPr lang="en-US" sz="1600" dirty="0"/>
          </a:p>
          <a:p>
            <a:pPr algn="just"/>
            <a:r>
              <a:rPr lang="en-US" sz="1600" dirty="0"/>
              <a:t>Smith, M., </a:t>
            </a:r>
            <a:r>
              <a:rPr lang="en-US" sz="1600" dirty="0" err="1"/>
              <a:t>Drakesmith</a:t>
            </a:r>
            <a:r>
              <a:rPr lang="en-US" sz="1600" dirty="0"/>
              <a:t>, C.W., Haynes, S., Maynard, S., Shah, A., Roy, N.B., Lee, J.J., Maurer, K., </a:t>
            </a:r>
            <a:r>
              <a:rPr lang="en-US" sz="1600" dirty="0" err="1"/>
              <a:t>Stanworth</a:t>
            </a:r>
            <a:r>
              <a:rPr lang="en-US" sz="1600" dirty="0"/>
              <a:t>, S.J. and Bankhead, C.R. (2024). Prevalence and patterns of testing for </a:t>
            </a:r>
            <a:r>
              <a:rPr lang="en-US" sz="1600" dirty="0" err="1"/>
              <a:t>anaemia</a:t>
            </a:r>
            <a:r>
              <a:rPr lang="en-US" sz="1600" dirty="0"/>
              <a:t> in primary care in England: A cohort study using an electronic health records database. </a:t>
            </a:r>
            <a:r>
              <a:rPr lang="en-US" sz="1600" i="1" dirty="0"/>
              <a:t>British Journal of General Practice</a:t>
            </a:r>
            <a:r>
              <a:rPr lang="en-US" sz="1600" dirty="0"/>
              <a:t>, [online] 75(753), pp.e232-e240. Available at: </a:t>
            </a:r>
            <a:r>
              <a:rPr lang="en-US" sz="1600" u="sng" dirty="0">
                <a:hlinkClick r:id="rId13"/>
              </a:rPr>
              <a:t>https://bjgp.org/content/bjgp/75/753/e232.full.pdf</a:t>
            </a:r>
            <a:r>
              <a:rPr lang="en-US" sz="1600" dirty="0"/>
              <a:t> [Accessed 7 Oct. 2026].</a:t>
            </a:r>
          </a:p>
          <a:p>
            <a:pPr algn="just"/>
            <a:r>
              <a:rPr lang="en-US" sz="1600" dirty="0"/>
              <a:t>Yao, S., Xiao, S., Jin, X., </a:t>
            </a:r>
            <a:r>
              <a:rPr lang="en-US" sz="1600" dirty="0" err="1"/>
              <a:t>Xiong</a:t>
            </a:r>
            <a:r>
              <a:rPr lang="en-US" sz="1600" dirty="0"/>
              <a:t>, M., </a:t>
            </a:r>
            <a:r>
              <a:rPr lang="en-US" sz="1600" dirty="0" err="1"/>
              <a:t>Peng</a:t>
            </a:r>
            <a:r>
              <a:rPr lang="en-US" sz="1600" dirty="0"/>
              <a:t>, J., </a:t>
            </a:r>
            <a:r>
              <a:rPr lang="en-US" sz="1600" dirty="0" err="1"/>
              <a:t>Jian</a:t>
            </a:r>
            <a:r>
              <a:rPr lang="en-US" sz="1600" dirty="0"/>
              <a:t>, L., Mei, Y., Huang, Y., Zhou, H. and </a:t>
            </a:r>
            <a:r>
              <a:rPr lang="en-US" sz="1600" dirty="0" err="1"/>
              <a:t>Xu</a:t>
            </a:r>
            <a:r>
              <a:rPr lang="en-US" sz="1600" dirty="0"/>
              <a:t>, T., (2022). Effect of a community‐based child health </a:t>
            </a:r>
            <a:r>
              <a:rPr lang="en-US" sz="1600" dirty="0" err="1"/>
              <a:t>counselling</a:t>
            </a:r>
            <a:r>
              <a:rPr lang="en-US" sz="1600" dirty="0"/>
              <a:t> intervention on health‐seeking </a:t>
            </a:r>
            <a:r>
              <a:rPr lang="en-US" sz="1600" dirty="0" err="1"/>
              <a:t>behaviours</a:t>
            </a:r>
            <a:r>
              <a:rPr lang="en-US" sz="1600" dirty="0"/>
              <a:t>, complementary feeding and nutritional condition among children aged 6–23 months in rural China: A pre‐and post‐comparison study. </a:t>
            </a:r>
            <a:r>
              <a:rPr lang="en-US" sz="1600" i="1" dirty="0"/>
              <a:t>Maternal &amp; child nutrition</a:t>
            </a:r>
            <a:r>
              <a:rPr lang="en-US" sz="1600" dirty="0"/>
              <a:t>, </a:t>
            </a:r>
            <a:r>
              <a:rPr lang="en-US" sz="1600" i="1" dirty="0"/>
              <a:t>18</a:t>
            </a:r>
            <a:r>
              <a:rPr lang="en-US" sz="1600" dirty="0"/>
              <a:t>(1), p.e13289. </a:t>
            </a:r>
            <a:r>
              <a:rPr lang="en-US" sz="1600" u="sng" dirty="0">
                <a:hlinkClick r:id="rId14"/>
              </a:rPr>
              <a:t>https://doi.org/10.1111/mcn.13289</a:t>
            </a:r>
            <a:endParaRPr lang="en-US" sz="1600" dirty="0"/>
          </a:p>
          <a:p>
            <a:pPr algn="just"/>
            <a:r>
              <a:rPr lang="en-US" sz="1600" dirty="0" err="1"/>
              <a:t>Zamani</a:t>
            </a:r>
            <a:r>
              <a:rPr lang="en-US" sz="1600" dirty="0"/>
              <a:t>, S., Abed, M., </a:t>
            </a:r>
            <a:r>
              <a:rPr lang="en-US" sz="1600" dirty="0" err="1"/>
              <a:t>Amini</a:t>
            </a:r>
            <a:r>
              <a:rPr lang="en-US" sz="1600" dirty="0"/>
              <a:t>, A. and </a:t>
            </a:r>
            <a:r>
              <a:rPr lang="en-US" sz="1600" dirty="0" err="1"/>
              <a:t>Ghorbanpour</a:t>
            </a:r>
            <a:r>
              <a:rPr lang="en-US" sz="1600" dirty="0"/>
              <a:t>, A., (2026). Examining the general health and mental health of individuals with iron-deficiency anemia. </a:t>
            </a:r>
            <a:r>
              <a:rPr lang="en-US" sz="1600" i="1" dirty="0"/>
              <a:t>The International Journal of Psychiatry in Medicine</a:t>
            </a:r>
            <a:r>
              <a:rPr lang="en-US" sz="1600" dirty="0"/>
              <a:t>, </a:t>
            </a:r>
            <a:r>
              <a:rPr lang="en-US" sz="1600" i="1" dirty="0"/>
              <a:t>61</a:t>
            </a:r>
            <a:r>
              <a:rPr lang="en-US" sz="1600" dirty="0"/>
              <a:t>(5), pp.631-649. </a:t>
            </a:r>
            <a:r>
              <a:rPr lang="en-US" sz="1600" u="sng" dirty="0">
                <a:hlinkClick r:id="rId15"/>
              </a:rPr>
              <a:t>https://doi.org/10.1177/00912174251382660</a:t>
            </a:r>
            <a:endParaRPr lang="en-US" sz="1600" dirty="0"/>
          </a:p>
          <a:p>
            <a:pPr algn="just"/>
            <a:r>
              <a:rPr lang="en-US" sz="1600" dirty="0" err="1"/>
              <a:t>Zulfikar</a:t>
            </a:r>
            <a:r>
              <a:rPr lang="en-US" sz="1600" dirty="0"/>
              <a:t>, R.R.O., </a:t>
            </a:r>
            <a:r>
              <a:rPr lang="en-US" sz="1600" dirty="0" err="1"/>
              <a:t>Mariani</a:t>
            </a:r>
            <a:r>
              <a:rPr lang="en-US" sz="1600" dirty="0"/>
              <a:t>, E., </a:t>
            </a:r>
            <a:r>
              <a:rPr lang="en-US" sz="1600" dirty="0" err="1"/>
              <a:t>Gunawan</a:t>
            </a:r>
            <a:r>
              <a:rPr lang="en-US" sz="1600" dirty="0"/>
              <a:t>, C., </a:t>
            </a:r>
            <a:r>
              <a:rPr lang="en-US" sz="1600" dirty="0" err="1"/>
              <a:t>Sitorus</a:t>
            </a:r>
            <a:r>
              <a:rPr lang="en-US" sz="1600" dirty="0"/>
              <a:t>, N.L., </a:t>
            </a:r>
            <a:r>
              <a:rPr lang="en-US" sz="1600" dirty="0" err="1"/>
              <a:t>Dilantika</a:t>
            </a:r>
            <a:r>
              <a:rPr lang="en-US" sz="1600" dirty="0"/>
              <a:t>, C., </a:t>
            </a:r>
            <a:r>
              <a:rPr lang="en-US" sz="1600" dirty="0" err="1"/>
              <a:t>Sundjaya</a:t>
            </a:r>
            <a:r>
              <a:rPr lang="en-US" sz="1600" dirty="0"/>
              <a:t>, T., </a:t>
            </a:r>
            <a:r>
              <a:rPr lang="en-US" sz="1600" dirty="0" err="1"/>
              <a:t>Pelangi</a:t>
            </a:r>
            <a:r>
              <a:rPr lang="en-US" sz="1600" dirty="0"/>
              <a:t>, B. and </a:t>
            </a:r>
            <a:r>
              <a:rPr lang="en-US" sz="1600" dirty="0" err="1"/>
              <a:t>Basrowi</a:t>
            </a:r>
            <a:r>
              <a:rPr lang="en-US" sz="1600" dirty="0"/>
              <a:t>, R.W., (2025). Improving iron deficiency anemia (IDA) prevention and management strategies in Indonesia: an expert opinion. </a:t>
            </a:r>
            <a:r>
              <a:rPr lang="en-US" sz="1600" i="1" dirty="0"/>
              <a:t>The Open Public Health Journal</a:t>
            </a:r>
            <a:r>
              <a:rPr lang="en-US" sz="1600" dirty="0"/>
              <a:t>, </a:t>
            </a:r>
            <a:r>
              <a:rPr lang="en-US" sz="1600" i="1" dirty="0"/>
              <a:t>18</a:t>
            </a:r>
            <a:r>
              <a:rPr lang="en-US" sz="1600" dirty="0"/>
              <a:t>(1). </a:t>
            </a:r>
            <a:r>
              <a:rPr lang="en-US" sz="1600" u="sng" dirty="0">
                <a:hlinkClick r:id="rId16"/>
              </a:rPr>
              <a:t>https://openpublichealthjournal.com/VOLUME/18/ELOCATOR/e18749445361508/</a:t>
            </a:r>
            <a:endParaRPr lang="en-US" sz="1600" dirty="0"/>
          </a:p>
        </p:txBody>
      </p:sp>
      <p:sp>
        <p:nvSpPr>
          <p:cNvPr id="3" name="Rounded Rectangle 2"/>
          <p:cNvSpPr/>
          <p:nvPr/>
        </p:nvSpPr>
        <p:spPr>
          <a:xfrm>
            <a:off x="142876" y="71438"/>
            <a:ext cx="10347360" cy="988966"/>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3200" b="1" i="1" dirty="0"/>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TotalTime>
  <Words>1986</Words>
  <Application>Microsoft Office PowerPoint</Application>
  <PresentationFormat>Custom</PresentationFormat>
  <Paragraphs>57</Paragraphs>
  <Slides>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vt:i4>
      </vt:variant>
    </vt:vector>
  </HeadingPairs>
  <TitlesOfParts>
    <vt:vector size="6" baseType="lpstr">
      <vt:lpstr>Arial</vt:lpstr>
      <vt:lpstr>Calibri</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HP</dc:creator>
  <cp:lastModifiedBy>work space</cp:lastModifiedBy>
  <cp:revision>11</cp:revision>
  <dcterms:created xsi:type="dcterms:W3CDTF">2026-10-07T12:02:52Z</dcterms:created>
  <dcterms:modified xsi:type="dcterms:W3CDTF">2026-10-11T06:22:29Z</dcterms:modified>
</cp:coreProperties>
</file>