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Lst>
  <p:notesMasterIdLst>
    <p:notesMasterId r:id="rId31"/>
  </p:notesMasterIdLst>
  <p:sldIdLst>
    <p:sldId id="289" r:id="rId3"/>
    <p:sldId id="286" r:id="rId4"/>
    <p:sldId id="257" r:id="rId5"/>
    <p:sldId id="258" r:id="rId6"/>
    <p:sldId id="264" r:id="rId7"/>
    <p:sldId id="256" r:id="rId8"/>
    <p:sldId id="259" r:id="rId9"/>
    <p:sldId id="260" r:id="rId10"/>
    <p:sldId id="261" r:id="rId11"/>
    <p:sldId id="262" r:id="rId12"/>
    <p:sldId id="265" r:id="rId13"/>
    <p:sldId id="270" r:id="rId14"/>
    <p:sldId id="267" r:id="rId15"/>
    <p:sldId id="268" r:id="rId16"/>
    <p:sldId id="266" r:id="rId17"/>
    <p:sldId id="263" r:id="rId18"/>
    <p:sldId id="269" r:id="rId19"/>
    <p:sldId id="271" r:id="rId20"/>
    <p:sldId id="279" r:id="rId21"/>
    <p:sldId id="273" r:id="rId22"/>
    <p:sldId id="274" r:id="rId23"/>
    <p:sldId id="275" r:id="rId24"/>
    <p:sldId id="276" r:id="rId25"/>
    <p:sldId id="277" r:id="rId26"/>
    <p:sldId id="278" r:id="rId27"/>
    <p:sldId id="290" r:id="rId28"/>
    <p:sldId id="280" r:id="rId29"/>
    <p:sldId id="28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424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5617" autoAdjust="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1F82E-63A0-4499-9B21-D4B8825B61F5}" type="datetimeFigureOut">
              <a:rPr lang="en-IN" smtClean="0"/>
              <a:t>23-10-2026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E142F-6AE5-4A7E-9471-B8F7E7896B14}" type="slidenum">
              <a:rPr lang="en-IN" smtClean="0"/>
              <a:t>‹#›</a:t>
            </a:fld>
            <a:endParaRPr lang="en-IN"/>
          </a:p>
        </p:txBody>
      </p:sp>
    </p:spTree>
    <p:extLst>
      <p:ext uri="{BB962C8B-B14F-4D97-AF65-F5344CB8AC3E}">
        <p14:creationId xmlns:p14="http://schemas.microsoft.com/office/powerpoint/2010/main" val="2329587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 call our campaign “Move More, Feel Better – Small Steps, Stronger Futures”. It is an 8 week health promotion intervention for young adults (age 19-24). The primary goal is to stimulate participants to be more physically active, not as a hard task, but rather as something they would enjoy and be able to do. Programme covers walking challenges, beginner fitness, dance, recreational sports and outdoor activities. Exercise matters because it is important to maintain physical health, psychological wellbeing and also helps prevent non-communicable diseases. The following is a summary of the activities our campaign translates national recommendations into. The activities below are all examples of what our campaign translates national recommendations into.</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3</a:t>
            </a:fld>
            <a:endParaRPr lang="en-IN"/>
          </a:p>
        </p:txBody>
      </p:sp>
    </p:spTree>
    <p:extLst>
      <p:ext uri="{BB962C8B-B14F-4D97-AF65-F5344CB8AC3E}">
        <p14:creationId xmlns:p14="http://schemas.microsoft.com/office/powerpoint/2010/main" val="1869449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Young adults (19-24 years) were chosen as a target age group as this is a key age for developing independent lifestyle habits. A large proportion of this group are at university, beginning their working life or spending a lot of their time using digital technology. These changes can make it challenging to make exercise a top priority. WHO recognises physical inactivity as an important risk factor for NCDs. It is indicated that 24.7% of adults were classified as less active (less than 30 </a:t>
            </a:r>
            <a:r>
              <a:rPr lang="en-IN" sz="1200" kern="1200" dirty="0" err="1">
                <a:solidFill>
                  <a:schemeClr val="tx1"/>
                </a:solidFill>
                <a:effectLst/>
                <a:latin typeface="+mn-lt"/>
                <a:ea typeface="+mn-ea"/>
                <a:cs typeface="+mn-cs"/>
              </a:rPr>
              <a:t>mins</a:t>
            </a:r>
            <a:r>
              <a:rPr lang="en-IN" sz="1200" kern="1200" dirty="0">
                <a:solidFill>
                  <a:schemeClr val="tx1"/>
                </a:solidFill>
                <a:effectLst/>
                <a:latin typeface="+mn-lt"/>
                <a:ea typeface="+mn-ea"/>
                <a:cs typeface="+mn-cs"/>
              </a:rPr>
              <a:t> activity per week). We're trying to help influence behaviour in a healthy way before its established behaviour.</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4</a:t>
            </a:fld>
            <a:endParaRPr lang="en-IN"/>
          </a:p>
        </p:txBody>
      </p:sp>
    </p:spTree>
    <p:extLst>
      <p:ext uri="{BB962C8B-B14F-4D97-AF65-F5344CB8AC3E}">
        <p14:creationId xmlns:p14="http://schemas.microsoft.com/office/powerpoint/2010/main" val="2113615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intervention will take place for 8 weeks and be a mixture of organised group work and optional individual work. Week 1 is dedicated to the introduction of the campaign, participants' baseline activity levels and realistic personal goals. Week 2-4 begin walking, start fitness and dance, giving children time to build confidence. Weeks 5 to 7 have a wider range of recreation, active travel, outdoor activities and individual challenges. Week 8 will be dedicated to rehearsing progress and setting up for further activity. The structure is created to prevent progression of exercise from being overwhelming at first. Rather, the participants are gradually exposed to a variety of activities and are able to recognize the activities that are personally enjoyable to them.</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5</a:t>
            </a:fld>
            <a:endParaRPr lang="en-IN"/>
          </a:p>
        </p:txBody>
      </p:sp>
    </p:spTree>
    <p:extLst>
      <p:ext uri="{BB962C8B-B14F-4D97-AF65-F5344CB8AC3E}">
        <p14:creationId xmlns:p14="http://schemas.microsoft.com/office/powerpoint/2010/main" val="3806426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campaign is based on the physical-activity guidelines given by the UK Chief Medical Officers. Adults (19 to 64 years) should try to accumulate at least 150 minutes of moderate exercise (or 75 minutes of vigorous exercise or a combination of the two) per week. Adults should also do muscle-strengthening exercises for the major muscle groups on at least 2 days a week. Importantly, the activity doesn't need to occur during one session. Walking, cycling, exercise classes and active travel are all part of it. Our campaign therefore divides the guideline into weekly activities that can be done to build up confidence and approach the recommended level.</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7</a:t>
            </a:fld>
            <a:endParaRPr lang="en-IN"/>
          </a:p>
        </p:txBody>
      </p:sp>
    </p:spTree>
    <p:extLst>
      <p:ext uri="{BB962C8B-B14F-4D97-AF65-F5344CB8AC3E}">
        <p14:creationId xmlns:p14="http://schemas.microsoft.com/office/powerpoint/2010/main" val="2135059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64.6% of adults (aged 16 and over) in England met the guidelines of at least 150 minutes of moderate intensity activity per week, according to the survey. But 24.7% or around 11.8 million were classified as less active and took less than 30 minutes a week. Another 10.7% finished after 149 minutes. So, while there are plenty of adults who are active, there are quite a few that are not getting the recommended amount. We will gather own baseline data for participants aged 19–24, not taking national adult data for 19-24-year-olds as given.</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8</a:t>
            </a:fld>
            <a:endParaRPr lang="en-IN"/>
          </a:p>
        </p:txBody>
      </p:sp>
    </p:spTree>
    <p:extLst>
      <p:ext uri="{BB962C8B-B14F-4D97-AF65-F5344CB8AC3E}">
        <p14:creationId xmlns:p14="http://schemas.microsoft.com/office/powerpoint/2010/main" val="27584276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Being physically inactive can take a short- and/or long-term effect on young adults. In daily life, a lack of activity may lead to decreased fitness, loss of energy and increased challenges with staying active. As sedentary behaviour becomes a habit, any opportunities for activity are reduced. Inactivity is also linked to significant long-term health problems such as cardiovascular disease and type 2 diabetes. The UK physical-activity guidelines state that there are significant benefits for the risk reduction for these conditions in people who are physically active regularly. Our campaign is not just about getting people fitter for 8 weeks – it's about developing habits that could help them become fitter for their future.</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9</a:t>
            </a:fld>
            <a:endParaRPr lang="en-IN"/>
          </a:p>
        </p:txBody>
      </p:sp>
    </p:spTree>
    <p:extLst>
      <p:ext uri="{BB962C8B-B14F-4D97-AF65-F5344CB8AC3E}">
        <p14:creationId xmlns:p14="http://schemas.microsoft.com/office/powerpoint/2010/main" val="2824122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 have 3 measurable aims for our campaign. First, by Week 8, we would like to see at least 60% of the participants who start below the recommended activity level to begin increasing their weekly activity minutes. Secondly we seek an average achievement of 75% for the entire eight organised sessions. Thirdly, we strive to get at least 60% of participants to decrease their average daily time spent in sedentary activities by at least 30 minutes from their baseline. The campaign becomes measurable with these targets, instead of just aspirational. Information will be gathered in Week 1 and the same will be gathered in Week 8 for objective comparison.</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10</a:t>
            </a:fld>
            <a:endParaRPr lang="en-IN"/>
          </a:p>
        </p:txBody>
      </p:sp>
    </p:spTree>
    <p:extLst>
      <p:ext uri="{BB962C8B-B14F-4D97-AF65-F5344CB8AC3E}">
        <p14:creationId xmlns:p14="http://schemas.microsoft.com/office/powerpoint/2010/main" val="3549848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eight week program is designed to be progressive. Week 1 is a week of assessment and goal setting. During Week 2, participants undertake a walking challenge and look for ways to add more walking to their daily lives. The beginner fitness starts in Week 3, with simple exercises at the body level and stretching. In week 4 the emphasis will be on dance as fun activities can make exercise more fun. In week 5, a variety of recreational sports and team games are introduced. Week 6 is dedicated to active travel &amp; outdoor exercise, exploring the possibilities of using movement as a part of everyday journeys. Personal activity challenge in Week 7. Finally, in Week 8, participants will be able to review progress and develop a realistic plan to keep active outside of the campaign.</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11</a:t>
            </a:fld>
            <a:endParaRPr lang="en-IN"/>
          </a:p>
        </p:txBody>
      </p:sp>
    </p:spTree>
    <p:extLst>
      <p:ext uri="{BB962C8B-B14F-4D97-AF65-F5344CB8AC3E}">
        <p14:creationId xmlns:p14="http://schemas.microsoft.com/office/powerpoint/2010/main" val="3194757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will be three key methods of assessment. Process evaluation will tell us: First, if the programme was delivered as intended – through attendance and participation. Second, comparisons of participants' activity levels, sedentary time, confidence and knowledge before and after the activity will take place. Third, outcome evaluation will determine if participants report increased activity and intentions to continue exercising post Week 8. Feedback will also be gathered from participants with a short questionnaire and discussion group in order to highlight what proved to be most useful and enjoyable aspects of the activities. Finally, a 12 week follow-up questionnaire will assess if participants were continuing with their new behaviours after the end of the organised campaign.</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12</a:t>
            </a:fld>
            <a:endParaRPr lang="en-IN"/>
          </a:p>
        </p:txBody>
      </p:sp>
    </p:spTree>
    <p:extLst>
      <p:ext uri="{BB962C8B-B14F-4D97-AF65-F5344CB8AC3E}">
        <p14:creationId xmlns:p14="http://schemas.microsoft.com/office/powerpoint/2010/main" val="393187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is our most important campaign tool, a poster. The slogan “Move More, Feel Better – Small Steps, Stronger Futures”, sends the message that there does not need to be an enormous change in a person's habits overnight. The target audience for the poster is 19-24 year olds and the poster is promoting walking, fitness, dance, recreational sports and outdoor activities. We also have pointed out the key advantages such as better exercise, stress control, confidence and social interaction. The call to action is designed to encourage young adults to participate in the 8-week challenge. The poster in a real local campaign would contain the verified event address, dates, registration details, contact details and QR code to sign up easily.</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13</a:t>
            </a:fld>
            <a:endParaRPr lang="en-IN"/>
          </a:p>
        </p:txBody>
      </p:sp>
    </p:spTree>
    <p:extLst>
      <p:ext uri="{BB962C8B-B14F-4D97-AF65-F5344CB8AC3E}">
        <p14:creationId xmlns:p14="http://schemas.microsoft.com/office/powerpoint/2010/main" val="4222985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reach and sustainability of our campaign can be enhanced through partnerships. The local council could provide facilities, community spaces and promotional support. Universities and colleges may encourage the programme with their student services, sports departments, and may be able to offer suitable venues. Local leisure centres could offer an introduction to some of the more affordable options and information about them. The NHS can provide good quality health promotion information on physical activity. Sport England is important because of the way it promotes participation through inclusive communication. For instance, the This Girl Can campaign's purpose is to tackle barriers and promote activity among women and girls. These partnerships would enable our campaign to be accessible at local level and recognised at national level for health promotion.</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14</a:t>
            </a:fld>
            <a:endParaRPr lang="en-IN"/>
          </a:p>
        </p:txBody>
      </p:sp>
    </p:spTree>
    <p:extLst>
      <p:ext uri="{BB962C8B-B14F-4D97-AF65-F5344CB8AC3E}">
        <p14:creationId xmlns:p14="http://schemas.microsoft.com/office/powerpoint/2010/main" val="2480882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our key values on our campaign is accessibility. We do not wish participants to think that being physically active is for the fit, the confident. Activities will therefore be run at different intensities, for beginner types to run them safely. Walking, outdoor fitness and bodyweight fitness will be our focus, which are free or low cost. Participants also will have options: Activities can be more motivating if participants have some control over them. Where required inclusive communication and reasonable adjustments will be used to support different abilities. Flexible scheduling, buddy systems and beginner-friendly instructions will also overcome practical and psychological obstacles like time constraints and fear of judgement.</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15</a:t>
            </a:fld>
            <a:endParaRPr lang="en-IN"/>
          </a:p>
        </p:txBody>
      </p:sp>
    </p:spTree>
    <p:extLst>
      <p:ext uri="{BB962C8B-B14F-4D97-AF65-F5344CB8AC3E}">
        <p14:creationId xmlns:p14="http://schemas.microsoft.com/office/powerpoint/2010/main" val="24815234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impact of the campaign is not only on participation in single sessions. For the short-term, the participants should be more aware of the recommendations for physical activity, and increase their confidence in physical activity. Frequent exercise may help with cardiovascular fitness, muscle strength, sleep and healthy weight management. Physical activity can also support psychological wellbeing (e.g. enjoyment, stress management opportunities). Another positive social side effect of group activities is that friendships and a sense of belonging can be formed. Each participant will develop their own activity plan at the end of the programme. This is for the purpose of moving the positive behaviours learnt during the campaign into the real world.</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16</a:t>
            </a:fld>
            <a:endParaRPr lang="en-IN"/>
          </a:p>
        </p:txBody>
      </p:sp>
    </p:spTree>
    <p:extLst>
      <p:ext uri="{BB962C8B-B14F-4D97-AF65-F5344CB8AC3E}">
        <p14:creationId xmlns:p14="http://schemas.microsoft.com/office/powerpoint/2010/main" val="1803615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is no need to create all the resources from scratch, but rather draw from existing physical activity campaigns. This Girl Can is a campaign from Sport England that is very helpful as it uses real people, messages and images, and makes physical activity relatable. This can be done in short videos, posters and social-media postings of normal young adults having fun. Activity trackers and weekly walking challenges can assist participants in tracking their progress. QR code can link the promotional material directly to the registration or good health information. More importantly, our resources must not make exercise into a race or competition or only on looks. Rather they should focus on fun, confidence, health and social togetherness.</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17</a:t>
            </a:fld>
            <a:endParaRPr lang="en-IN"/>
          </a:p>
        </p:txBody>
      </p:sp>
    </p:spTree>
    <p:extLst>
      <p:ext uri="{BB962C8B-B14F-4D97-AF65-F5344CB8AC3E}">
        <p14:creationId xmlns:p14="http://schemas.microsoft.com/office/powerpoint/2010/main" val="26266410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are a number of important physiological benefits to physical activity. Brisk walking, cycling and dancing are examples of aerobic exercises that can improve fitness, and challenge the cardiovascular system. Activities that focus on strength may help build muscle strength and maintain healthy bones and joints. In addition to a well-balanced diet, physical activity plays a role in maintaining a healthy weight. The UK physical-activity guidance emphasises the importance of physical activity reducing the risk of diseases like cardiovascular disease and type 2 diabetes by a significant amount. This is why we do not just do aerobic or strength exercises as these are not as effective as the whole. Participants will acquire fitness gradually towards national recommendations.</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18</a:t>
            </a:fld>
            <a:endParaRPr lang="en-IN"/>
          </a:p>
        </p:txBody>
      </p:sp>
    </p:spTree>
    <p:extLst>
      <p:ext uri="{BB962C8B-B14F-4D97-AF65-F5344CB8AC3E}">
        <p14:creationId xmlns:p14="http://schemas.microsoft.com/office/powerpoint/2010/main" val="1849378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For young adults, a healthy active lifestyle may also have significant psychological impacts. Physical activity can offer opportunities to enjoy, relax and free from academics or work-related stress. Studies with university and college students have shown positive links between physical activity and mental health (depression, anxiety and stress). But we wouldn't offer exercise as a substitute for mental health care if they need it. In our campaign we instead encourage people to take up exercise as one aspect of a healthy lifestyle. There are also small goals and positive feedback that can help foster confidence. We hope to boost the motivation to exercise and make it a positive experience for the participants by offering enjoyable activities for them to select.</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19</a:t>
            </a:fld>
            <a:endParaRPr lang="en-IN"/>
          </a:p>
        </p:txBody>
      </p:sp>
    </p:spTree>
    <p:extLst>
      <p:ext uri="{BB962C8B-B14F-4D97-AF65-F5344CB8AC3E}">
        <p14:creationId xmlns:p14="http://schemas.microsoft.com/office/powerpoint/2010/main" val="1030607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social benefits of physical activity are key for our campaign as most activities will be delivered in groups. Young adults get to meet and make new friends through walking, dance and recreational sports. Activities are designed to promote communication, cooperation and shared responsibility in a team setting. Group exercise can also help reduce the anxiety of exercise for those who do not enjoy working out in a gym by themselves. Buddy systems and participation in small group challenges are therefore used in our campaign to foster social support. To create an atmosphere in which the participants will feel welcome no matter what their level of fitness. In this way physical behaviour can be experienced as a social behaviour as well as an individual one.</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20</a:t>
            </a:fld>
            <a:endParaRPr lang="en-IN"/>
          </a:p>
        </p:txBody>
      </p:sp>
    </p:spTree>
    <p:extLst>
      <p:ext uri="{BB962C8B-B14F-4D97-AF65-F5344CB8AC3E}">
        <p14:creationId xmlns:p14="http://schemas.microsoft.com/office/powerpoint/2010/main" val="40266579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It's not always straightforward to change behaviour related to physical activity. Young adults can have competing demands from the University, work, commuting and social responsibilities. It can also be challenging to provide incentive when individuals don't like traditional exercise. Financial constraints could be related to membership fees, equipment and transportation costs. Even some may be less confident or afraid of being judged due to lack of experience or lack of fitness. Other environmental challenges, like bad weather, inadequate facilities or difficult access can present further obstacles. So, it's not just a matter of telling the participants to get more exercise. It aims to eliminate the physical obstacles by offering free activities, social support, options and beginners friendly sessions.</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21</a:t>
            </a:fld>
            <a:endParaRPr lang="en-IN"/>
          </a:p>
        </p:txBody>
      </p:sp>
    </p:spTree>
    <p:extLst>
      <p:ext uri="{BB962C8B-B14F-4D97-AF65-F5344CB8AC3E}">
        <p14:creationId xmlns:p14="http://schemas.microsoft.com/office/powerpoint/2010/main" val="1209379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Health Belief Model (HBM) is an explanation for the adoption or non-adoption of a health behaviour. It takes into account perceived susceptibility, perceived severity, perceived benefits, perceived barriers, cues to action and self-efficacy. Our campaign needs to educate participants that their health risks may be higher if they are very inactive, but they must also believe that activity will offer them something of value. To overcome the perceived barriers, free and accessible activities are offered. Weekly reminders provide cues to action, and being able to reach goals and receiving positive feedback helps build self-efficacy. The model then draws attention to the fact that just giving information is not sufficient, but also participants must have confidence and some opportunities to transform.</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22</a:t>
            </a:fld>
            <a:endParaRPr lang="en-IN"/>
          </a:p>
        </p:txBody>
      </p:sp>
    </p:spTree>
    <p:extLst>
      <p:ext uri="{BB962C8B-B14F-4D97-AF65-F5344CB8AC3E}">
        <p14:creationId xmlns:p14="http://schemas.microsoft.com/office/powerpoint/2010/main" val="28871088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COM-B model proposes that behaviour is the result when people have the means to do it (capability), the chance to do it (opportunity) and the incentive to do it (motivation). Our campaign focuses on capability by offering beginner demonstrations of exercises and instructions. Facilities are made accessible, there are no fees charged for activities and suitable session times are provided to increase opportunity. Motivation is enhanced by means of personal targets, fun activities and feedback about progress. Social Cognitive Theory - The role of self-efficacy, social learning, and environmental factors. Participants can see other participants participating, and gain confidence and encouragement from positive experiences. Both theories demonstrate that behaviour change does not only rely on individual motivation. Physical activity can also be made more accessible to and affordable for people based on their environment and social support.</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23</a:t>
            </a:fld>
            <a:endParaRPr lang="en-IN"/>
          </a:p>
        </p:txBody>
      </p:sp>
    </p:spTree>
    <p:extLst>
      <p:ext uri="{BB962C8B-B14F-4D97-AF65-F5344CB8AC3E}">
        <p14:creationId xmlns:p14="http://schemas.microsoft.com/office/powerpoint/2010/main" val="32129781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a:t>
            </a:r>
            <a:r>
              <a:rPr lang="en-IN" sz="1200" kern="1200" baseline="0" dirty="0">
                <a:solidFill>
                  <a:schemeClr val="tx1"/>
                </a:solidFill>
                <a:effectLst/>
                <a:latin typeface="+mn-lt"/>
                <a:ea typeface="+mn-ea"/>
                <a:cs typeface="+mn-cs"/>
              </a:rPr>
              <a:t> ha</a:t>
            </a:r>
            <a:r>
              <a:rPr lang="en-IN" sz="1200" kern="1200" dirty="0">
                <a:solidFill>
                  <a:schemeClr val="tx1"/>
                </a:solidFill>
                <a:effectLst/>
                <a:latin typeface="+mn-lt"/>
                <a:ea typeface="+mn-ea"/>
                <a:cs typeface="+mn-cs"/>
              </a:rPr>
              <a:t>ve compiled a list of our barriers and solutions throughout the campaign in our final slide. If you're pressed for time, we recommend that you engage in brief spurts of activity and work up to 150 minutes a week slowly. If motivation is low, debrief the participant with him/her to select activities that he/she really wants to do and set achievable goals for the week. Financial barriers are overcome by ensuring all free walking, outdoor exercise and bodyweight is prioritised. Confidence can be improved with helping the learner as a beginner, and by providing positive feedback and supporting learners together, but not by competition. Finally, long-term maintenance is facilitated by an individual activity plan created at Week 8 and a follow up evaluation after 12 weeks. The take-home message is that things can be done little by little and gradually, in a way that leads to healthier habits.</a:t>
            </a:r>
          </a:p>
          <a:p>
            <a:endParaRPr lang="en-IN" dirty="0"/>
          </a:p>
        </p:txBody>
      </p:sp>
      <p:sp>
        <p:nvSpPr>
          <p:cNvPr id="4" name="Slide Number Placeholder 3"/>
          <p:cNvSpPr>
            <a:spLocks noGrp="1"/>
          </p:cNvSpPr>
          <p:nvPr>
            <p:ph type="sldNum" sz="quarter" idx="10"/>
          </p:nvPr>
        </p:nvSpPr>
        <p:spPr/>
        <p:txBody>
          <a:bodyPr/>
          <a:lstStyle/>
          <a:p>
            <a:fld id="{99CE142F-6AE5-4A7E-9471-B8F7E7896B14}" type="slidenum">
              <a:rPr lang="en-IN" smtClean="0"/>
              <a:t>24</a:t>
            </a:fld>
            <a:endParaRPr lang="en-IN"/>
          </a:p>
        </p:txBody>
      </p:sp>
    </p:spTree>
    <p:extLst>
      <p:ext uri="{BB962C8B-B14F-4D97-AF65-F5344CB8AC3E}">
        <p14:creationId xmlns:p14="http://schemas.microsoft.com/office/powerpoint/2010/main" val="2739142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2460108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2825457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1498105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8CFB96-B95F-4F3E-8AAB-71C9D37DD36D}" type="datetimeFigureOut">
              <a:rPr lang="en-IN" smtClean="0"/>
              <a:t>23-10-2026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955570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8CFB96-B95F-4F3E-8AAB-71C9D37DD36D}" type="datetimeFigureOut">
              <a:rPr lang="en-IN" smtClean="0"/>
              <a:t>23-10-2026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237948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3147150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4142080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2226739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8CFB96-B95F-4F3E-8AAB-71C9D37DD36D}" type="datetimeFigureOut">
              <a:rPr lang="en-IN" smtClean="0"/>
              <a:t>23-10-2026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410994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8CFB96-B95F-4F3E-8AAB-71C9D37DD36D}" type="datetimeFigureOut">
              <a:rPr lang="en-IN" smtClean="0"/>
              <a:t>23-10-2026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1380198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4199957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258175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1249273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18474634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719688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281708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CFB96-B95F-4F3E-8AAB-71C9D37DD36D}"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F6BBF1-A0CE-477F-A4F9-FAD9D42B7E67}" type="slidenum">
              <a:rPr lang="en-IN" smtClean="0"/>
              <a:t>‹#›</a:t>
            </a:fld>
            <a:endParaRPr lang="en-IN"/>
          </a:p>
        </p:txBody>
      </p:sp>
    </p:spTree>
    <p:extLst>
      <p:ext uri="{BB962C8B-B14F-4D97-AF65-F5344CB8AC3E}">
        <p14:creationId xmlns:p14="http://schemas.microsoft.com/office/powerpoint/2010/main" val="3136132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988A1-4297-45EE-9BE7-D5FAF5927A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6905038-EEDD-4ADE-BAF4-383C4728FA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4F2D296-C1B4-49E3-91A5-727DD17817C6}"/>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5" name="Footer Placeholder 4">
            <a:extLst>
              <a:ext uri="{FF2B5EF4-FFF2-40B4-BE49-F238E27FC236}">
                <a16:creationId xmlns:a16="http://schemas.microsoft.com/office/drawing/2014/main" id="{BEE173D0-0854-4C78-881F-52D7497C9D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370DFD-0D35-445F-99EB-BF347DED5F73}"/>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18313723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BB865-E23E-4BE5-8D52-82FB97E49E4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640E76-1235-4191-ABDF-0BA97D38FA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61715A-201A-4986-B923-33A87D685A8F}"/>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5" name="Footer Placeholder 4">
            <a:extLst>
              <a:ext uri="{FF2B5EF4-FFF2-40B4-BE49-F238E27FC236}">
                <a16:creationId xmlns:a16="http://schemas.microsoft.com/office/drawing/2014/main" id="{938D6936-1E0C-45CB-8429-B889CBC046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808E4-9D28-4EF2-A4AE-CFE697497C9A}"/>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7227486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9105A-2B5D-4C4B-8419-8D9A4A59F3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D9D2C01-6A43-4BB3-8C54-A6A2462186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E4179B-0FEB-42A6-BB98-36E9EB2A43FD}"/>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5" name="Footer Placeholder 4">
            <a:extLst>
              <a:ext uri="{FF2B5EF4-FFF2-40B4-BE49-F238E27FC236}">
                <a16:creationId xmlns:a16="http://schemas.microsoft.com/office/drawing/2014/main" id="{1B8F0122-10B4-4FD0-ABD8-CE9A0EF0C7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7013B0-8060-4050-8F51-E6EA76D1B4B0}"/>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36469579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2561C-413A-4290-8DE1-E7C0070DB2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35254D0-C8E2-4337-9845-D2E87C38BE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B05A1B7-508B-4BFB-A2E5-9E4879E04D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A7FA23F-9541-44D2-A8FC-26E319929188}"/>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6" name="Footer Placeholder 5">
            <a:extLst>
              <a:ext uri="{FF2B5EF4-FFF2-40B4-BE49-F238E27FC236}">
                <a16:creationId xmlns:a16="http://schemas.microsoft.com/office/drawing/2014/main" id="{016DD798-1BC8-471F-B145-956FD911B3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2CD21B-712A-4723-92D1-F361D909AB2B}"/>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40743938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9F7F2-87BC-402D-8B87-780D0051CE2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95FE16-FB43-48F6-A67F-F6F88714A3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B29BF2-A611-43FB-A9BE-D0C5C6BE21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6385B6F-ABF2-4FBD-A45D-8DC51B014B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EBEE87-5BCD-4502-BD59-485F6B1A2F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C6C41B8-F8C3-4EAE-AADD-D3B40CB4588F}"/>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8" name="Footer Placeholder 7">
            <a:extLst>
              <a:ext uri="{FF2B5EF4-FFF2-40B4-BE49-F238E27FC236}">
                <a16:creationId xmlns:a16="http://schemas.microsoft.com/office/drawing/2014/main" id="{10CE35AF-64C3-4FB6-99E9-354B2F182A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7B3732-445D-4636-AE8D-F0A6DCF63539}"/>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39904115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85448-CF61-4B99-B59E-6E377AE0476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9FD21B-90F7-4C8F-9D81-38136D6435C4}"/>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4" name="Footer Placeholder 3">
            <a:extLst>
              <a:ext uri="{FF2B5EF4-FFF2-40B4-BE49-F238E27FC236}">
                <a16:creationId xmlns:a16="http://schemas.microsoft.com/office/drawing/2014/main" id="{1BE76B8A-0D95-40B9-827A-3F67B1E3DB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D439FA-F807-4F06-ACE6-28E98809EFFD}"/>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3972354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FFC40-60A3-4C4B-B79E-460B5A21708E}"/>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3" name="Footer Placeholder 2">
            <a:extLst>
              <a:ext uri="{FF2B5EF4-FFF2-40B4-BE49-F238E27FC236}">
                <a16:creationId xmlns:a16="http://schemas.microsoft.com/office/drawing/2014/main" id="{E416D02C-4DE7-4EA4-AECB-394D8D74CE2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EC9A4C0-0C06-43DB-B393-F34A2608F7AF}"/>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12939348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3B880-D229-4C27-97D6-59CAB85030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BECF767-99AC-4A05-BBBC-E8081716B7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6B27C75-EC98-4F3F-8BB1-9A193FE792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2422AF-18EB-40DD-85D9-C8F699493CD7}"/>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6" name="Footer Placeholder 5">
            <a:extLst>
              <a:ext uri="{FF2B5EF4-FFF2-40B4-BE49-F238E27FC236}">
                <a16:creationId xmlns:a16="http://schemas.microsoft.com/office/drawing/2014/main" id="{F5461F2B-A271-4448-A763-FE7C449D06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56BDAE-8B7D-4AE5-B453-CA60D89FC62E}"/>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18880328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6A909-7618-4FAE-8892-B5E7921390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0C774CA-CB35-4331-B46E-B20CBC3E3F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0623DFB-A8F5-40BA-8F74-ED4737F088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C2A72C-6408-42D3-AD52-CED37942938F}"/>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6" name="Footer Placeholder 5">
            <a:extLst>
              <a:ext uri="{FF2B5EF4-FFF2-40B4-BE49-F238E27FC236}">
                <a16:creationId xmlns:a16="http://schemas.microsoft.com/office/drawing/2014/main" id="{29FF32B1-55FF-494D-931D-5EFF663993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D3A27A-413F-420D-BBBD-D71553DBB67D}"/>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2300288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1FA42-9208-484F-BBDE-B455B1548A9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2B234C8-1476-47CD-BE7D-E7364A3776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C394E0-9B9A-43EC-8BE2-4DF76202B4F6}"/>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5" name="Footer Placeholder 4">
            <a:extLst>
              <a:ext uri="{FF2B5EF4-FFF2-40B4-BE49-F238E27FC236}">
                <a16:creationId xmlns:a16="http://schemas.microsoft.com/office/drawing/2014/main" id="{860FA09C-8FE8-49E3-831A-1819CA8DA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DD118-6203-445E-A5E1-F26793D789EB}"/>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12485940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939977-A74D-4410-AA71-27796F4EC52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0F537C2-7156-447D-8A6D-DB7B94731E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FA7EA2-A6B1-4D59-8967-5F4B6F26D126}"/>
              </a:ext>
            </a:extLst>
          </p:cNvPr>
          <p:cNvSpPr>
            <a:spLocks noGrp="1"/>
          </p:cNvSpPr>
          <p:nvPr>
            <p:ph type="dt" sz="half" idx="10"/>
          </p:nvPr>
        </p:nvSpPr>
        <p:spPr/>
        <p:txBody>
          <a:bodyPr/>
          <a:lstStyle/>
          <a:p>
            <a:fld id="{C7F7B12C-E407-48F1-BD4C-1B81B67FA876}" type="datetimeFigureOut">
              <a:rPr lang="en-US" smtClean="0"/>
              <a:t>10/23/2026</a:t>
            </a:fld>
            <a:endParaRPr lang="en-US"/>
          </a:p>
        </p:txBody>
      </p:sp>
      <p:sp>
        <p:nvSpPr>
          <p:cNvPr id="5" name="Footer Placeholder 4">
            <a:extLst>
              <a:ext uri="{FF2B5EF4-FFF2-40B4-BE49-F238E27FC236}">
                <a16:creationId xmlns:a16="http://schemas.microsoft.com/office/drawing/2014/main" id="{B76078D1-DF45-4825-9981-A2028DDEDF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63BFB0-3DFE-492F-A99C-6B4E36F01FC8}"/>
              </a:ext>
            </a:extLst>
          </p:cNvPr>
          <p:cNvSpPr>
            <a:spLocks noGrp="1"/>
          </p:cNvSpPr>
          <p:nvPr>
            <p:ph type="sldNum" sz="quarter" idx="12"/>
          </p:nvPr>
        </p:nvSpPr>
        <p:spPr/>
        <p:txBody>
          <a:bodyPr/>
          <a:lstStyle/>
          <a:p>
            <a:fld id="{DFEE9D1E-508C-4850-8B4E-DFD1A272B925}" type="slidenum">
              <a:rPr lang="en-US" smtClean="0"/>
              <a:t>‹#›</a:t>
            </a:fld>
            <a:endParaRPr lang="en-US"/>
          </a:p>
        </p:txBody>
      </p:sp>
    </p:spTree>
    <p:extLst>
      <p:ext uri="{BB962C8B-B14F-4D97-AF65-F5344CB8AC3E}">
        <p14:creationId xmlns:p14="http://schemas.microsoft.com/office/powerpoint/2010/main" val="754915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589" y="8218"/>
            <a:ext cx="9404723" cy="1400530"/>
          </a:xfrm>
          <a:prstGeom prst="rect">
            <a:avLst/>
          </a:prstGeom>
        </p:spPr>
        <p:txBody>
          <a:bodyPr vert="horz" lIns="91440" tIns="45720" rIns="91440" bIns="45720" rtlCol="0" anchor="t">
            <a:noAutofit/>
          </a:bodyPr>
          <a:lstStyle/>
          <a:p>
            <a:br>
              <a:rPr lang="en-US" dirty="0"/>
            </a:br>
            <a:r>
              <a:rPr lang="en-US" dirty="0"/>
              <a:t>Click to edit Master title style</a:t>
            </a:r>
          </a:p>
        </p:txBody>
      </p:sp>
      <p:sp>
        <p:nvSpPr>
          <p:cNvPr id="3" name="Text Placeholder 2"/>
          <p:cNvSpPr>
            <a:spLocks noGrp="1"/>
          </p:cNvSpPr>
          <p:nvPr>
            <p:ph type="body" idx="1"/>
          </p:nvPr>
        </p:nvSpPr>
        <p:spPr>
          <a:xfrm>
            <a:off x="11113" y="1443318"/>
            <a:ext cx="7202488" cy="540646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98CFB96-B95F-4F3E-8AAB-71C9D37DD36D}" type="datetimeFigureOut">
              <a:rPr lang="en-IN" smtClean="0"/>
              <a:t>23-10-2026</a:t>
            </a:fld>
            <a:endParaRPr lang="en-IN"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EF6BBF1-A0CE-477F-A4F9-FAD9D42B7E67}" type="slidenum">
              <a:rPr lang="en-IN" smtClean="0"/>
              <a:t>‹#›</a:t>
            </a:fld>
            <a:endParaRPr lang="en-IN"/>
          </a:p>
        </p:txBody>
      </p:sp>
    </p:spTree>
    <p:extLst>
      <p:ext uri="{BB962C8B-B14F-4D97-AF65-F5344CB8AC3E}">
        <p14:creationId xmlns:p14="http://schemas.microsoft.com/office/powerpoint/2010/main" val="42302681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tx2"/>
          </a:solidFill>
          <a:latin typeface="Arial" panose="020B0604020202020204" pitchFamily="34" charset="0"/>
          <a:ea typeface="+mj-ea"/>
          <a:cs typeface="Arial" panose="020B0604020202020204" pitchFamily="34"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Arial" panose="020B0604020202020204" pitchFamily="34" charset="0"/>
          <a:ea typeface="+mj-ea"/>
          <a:cs typeface="Arial" panose="020B0604020202020204" pitchFamily="34" charset="0"/>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Arial" panose="020B0604020202020204" pitchFamily="34" charset="0"/>
          <a:ea typeface="+mj-ea"/>
          <a:cs typeface="Arial" panose="020B0604020202020204" pitchFamily="34" charset="0"/>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Arial" panose="020B0604020202020204" pitchFamily="34" charset="0"/>
          <a:ea typeface="+mj-ea"/>
          <a:cs typeface="Arial" panose="020B0604020202020204" pitchFamily="34" charset="0"/>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Arial" panose="020B0604020202020204" pitchFamily="34" charset="0"/>
          <a:ea typeface="+mj-ea"/>
          <a:cs typeface="Arial" panose="020B0604020202020204" pitchFamily="34" charset="0"/>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Arial" panose="020B0604020202020204" pitchFamily="34" charset="0"/>
          <a:ea typeface="+mj-ea"/>
          <a:cs typeface="Arial" panose="020B0604020202020204" pitchFamily="34" charset="0"/>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A56CA1-87A2-46F5-8939-814F1DE623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76A8FE1-2BF2-4692-8746-784339FDC8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853CBC-11E5-4C78-8700-2ADF58B079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F7B12C-E407-48F1-BD4C-1B81B67FA876}" type="datetimeFigureOut">
              <a:rPr lang="en-US" smtClean="0"/>
              <a:t>10/23/2026</a:t>
            </a:fld>
            <a:endParaRPr lang="en-US"/>
          </a:p>
        </p:txBody>
      </p:sp>
      <p:sp>
        <p:nvSpPr>
          <p:cNvPr id="5" name="Footer Placeholder 4">
            <a:extLst>
              <a:ext uri="{FF2B5EF4-FFF2-40B4-BE49-F238E27FC236}">
                <a16:creationId xmlns:a16="http://schemas.microsoft.com/office/drawing/2014/main" id="{6432EF98-B670-49AA-BAD8-7DEBD97F73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4B5431-9BB5-45AB-864D-97B3CE7EE1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EE9D1E-508C-4850-8B4E-DFD1A272B925}" type="slidenum">
              <a:rPr lang="en-US" smtClean="0"/>
              <a:t>‹#›</a:t>
            </a:fld>
            <a:endParaRPr lang="en-US"/>
          </a:p>
        </p:txBody>
      </p:sp>
    </p:spTree>
    <p:extLst>
      <p:ext uri="{BB962C8B-B14F-4D97-AF65-F5344CB8AC3E}">
        <p14:creationId xmlns:p14="http://schemas.microsoft.com/office/powerpoint/2010/main" val="179977390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sportengland.org/about-us/uniting-movement" TargetMode="External"/><Relationship Id="rId3" Type="http://schemas.openxmlformats.org/officeDocument/2006/relationships/hyperlink" Target="https://www.sportengland.org/research-and-data/data/active-lives" TargetMode="External"/><Relationship Id="rId7" Type="http://schemas.openxmlformats.org/officeDocument/2006/relationships/hyperlink" Target="https://www.gov.uk/government/publications/physical-activity-guidelines-uk-chief-medical-officers-report/uk-chief-medical-officers-physical-activity-guidelines" TargetMode="External"/><Relationship Id="rId2" Type="http://schemas.openxmlformats.org/officeDocument/2006/relationships/hyperlink" Target="https://bsw.icb.nhs.uk/every-move-matters/" TargetMode="External"/><Relationship Id="rId1" Type="http://schemas.openxmlformats.org/officeDocument/2006/relationships/slideLayout" Target="../slideLayouts/slideLayout2.xml"/><Relationship Id="rId6" Type="http://schemas.openxmlformats.org/officeDocument/2006/relationships/hyperlink" Target="https://www.sportengland.org/about-us/mental-wellbeing" TargetMode="External"/><Relationship Id="rId5" Type="http://schemas.openxmlformats.org/officeDocument/2006/relationships/hyperlink" Target="https://www.nhs.uk/every-mind-matters/mental-wellbeing-tips/be-active-for-your-mental-health/" TargetMode="External"/><Relationship Id="rId4" Type="http://schemas.openxmlformats.org/officeDocument/2006/relationships/hyperlink" Target="https://www.employment-studies.co.uk/resource/supporting-healthy-lifestyles-among-young-adults-in-the-workplace/"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nice.org.uk/guidance/ph49" TargetMode="External"/><Relationship Id="rId3" Type="http://schemas.openxmlformats.org/officeDocument/2006/relationships/hyperlink" Target="https://www.bmj.com/content/350/bmj.h1258" TargetMode="External"/><Relationship Id="rId7" Type="http://schemas.openxmlformats.org/officeDocument/2006/relationships/hyperlink" Target="https://www.nhs.uk/live-well/exercise/exercise-health-benefits/" TargetMode="External"/><Relationship Id="rId2" Type="http://schemas.openxmlformats.org/officeDocument/2006/relationships/hyperlink" Target="https://www.ovid.com/jnls/acsm-msse/abstract/10.1249/01.mss.0000078924.61453.fb~international-physical-activity-questionnaire-12-country?redirectionsource=fulltextview" TargetMode="External"/><Relationship Id="rId1" Type="http://schemas.openxmlformats.org/officeDocument/2006/relationships/slideLayout" Target="../slideLayouts/slideLayout2.xml"/><Relationship Id="rId6" Type="http://schemas.openxmlformats.org/officeDocument/2006/relationships/hyperlink" Target="https://www.nhs.uk/better-health/get-active/how-to-be-more-active/" TargetMode="External"/><Relationship Id="rId5" Type="http://schemas.openxmlformats.org/officeDocument/2006/relationships/hyperlink" Target="https://www.gov.uk/government/publications/physical-activity-guidelines-disabled-adults" TargetMode="External"/><Relationship Id="rId4" Type="http://schemas.openxmlformats.org/officeDocument/2006/relationships/hyperlink" Target="https://formative.jmir.org/2025/1/e84225" TargetMode="External"/><Relationship Id="rId9" Type="http://schemas.openxmlformats.org/officeDocument/2006/relationships/hyperlink" Target="https://www.gov.uk/government/publications/physical-activity-guidelines-uk-chief-medical-officers-report/uk-chief-medical-officers-physical-activity-guidelines"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371/journal.pone.0265913" TargetMode="External"/><Relationship Id="rId3" Type="http://schemas.openxmlformats.org/officeDocument/2006/relationships/hyperlink" Target="https://www.nice.org.uk/guidance/ng246/chapter/Physical-activity-and-diet" TargetMode="External"/><Relationship Id="rId7" Type="http://schemas.openxmlformats.org/officeDocument/2006/relationships/hyperlink" Target="https://www.sportengland.org/blogs/girl-can-review-2023" TargetMode="External"/><Relationship Id="rId2" Type="http://schemas.openxmlformats.org/officeDocument/2006/relationships/hyperlink" Target="https://www.gov.uk/government/publications/physical-activity-guidelines-adults-and-older-adults"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tips-for-everyday-living/physical-activity-exercise-and-mental-health/how-are-physical-activity-and-mental-health-connected/" TargetMode="External"/><Relationship Id="rId5" Type="http://schemas.openxmlformats.org/officeDocument/2006/relationships/hyperlink" Target="https://www.who.int/publications/i/item/9789240015128" TargetMode="External"/><Relationship Id="rId4" Type="http://schemas.openxmlformats.org/officeDocument/2006/relationships/hyperlink" Target="https://www.leicspart.nhs.uk/wp-content/uploads/2024/05/mental-health-and-physical-activity-poster.pdf" TargetMode="External"/><Relationship Id="rId9" Type="http://schemas.openxmlformats.org/officeDocument/2006/relationships/hyperlink" Target="https://doi.org/10.1186/s12889-023-17621-4"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gov.uk/government/publications/physical-activity-guidelines-uk-chief-medical-officers-report" TargetMode="External"/><Relationship Id="rId3" Type="http://schemas.openxmlformats.org/officeDocument/2006/relationships/hyperlink" Target="https://www.who.int/publications/i/item/9789241514187" TargetMode="External"/><Relationship Id="rId7" Type="http://schemas.openxmlformats.org/officeDocument/2006/relationships/hyperlink" Target="https://doi.org/10.1186/s12889-021-11019-w" TargetMode="External"/><Relationship Id="rId2" Type="http://schemas.openxmlformats.org/officeDocument/2006/relationships/hyperlink" Target="https://doi.org/10.1186/s12966-023-01411-7" TargetMode="External"/><Relationship Id="rId1" Type="http://schemas.openxmlformats.org/officeDocument/2006/relationships/slideLayout" Target="../slideLayouts/slideLayout2.xml"/><Relationship Id="rId6" Type="http://schemas.openxmlformats.org/officeDocument/2006/relationships/hyperlink" Target="https://doi.org/10.1177/1534735420971365" TargetMode="External"/><Relationship Id="rId5" Type="http://schemas.openxmlformats.org/officeDocument/2006/relationships/hyperlink" Target="https://doi.org/10.1186/s12966-023-01555-6" TargetMode="External"/><Relationship Id="rId4" Type="http://schemas.openxmlformats.org/officeDocument/2006/relationships/hyperlink" Target="https://doi.org/10.3389/fpsyg.2022.9062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F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3" name="Rectangle 2"/>
          <p:cNvSpPr/>
          <p:nvPr/>
        </p:nvSpPr>
        <p:spPr>
          <a:xfrm>
            <a:off x="164592" y="0"/>
            <a:ext cx="12027103" cy="1371600"/>
          </a:xfrm>
          <a:prstGeom prst="rect">
            <a:avLst/>
          </a:prstGeom>
          <a:solidFill>
            <a:srgbClr val="1042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highlight>
                <a:srgbClr val="008080"/>
              </a:highlight>
              <a:latin typeface="Arial" panose="020B0604020202020204" pitchFamily="34" charset="0"/>
              <a:cs typeface="Arial" panose="020B0604020202020204" pitchFamily="34" charset="0"/>
            </a:endParaRPr>
          </a:p>
        </p:txBody>
      </p:sp>
      <p:sp>
        <p:nvSpPr>
          <p:cNvPr id="8" name="TextBox 7"/>
          <p:cNvSpPr txBox="1"/>
          <p:nvPr/>
        </p:nvSpPr>
        <p:spPr>
          <a:xfrm>
            <a:off x="822960" y="1664208"/>
            <a:ext cx="4878323" cy="369332"/>
          </a:xfrm>
          <a:prstGeom prst="rect">
            <a:avLst/>
          </a:prstGeom>
          <a:noFill/>
        </p:spPr>
        <p:txBody>
          <a:bodyPr wrap="none">
            <a:spAutoFit/>
          </a:bodyPr>
          <a:lstStyle/>
          <a:p>
            <a:r>
              <a:rPr b="1" dirty="0">
                <a:solidFill>
                  <a:srgbClr val="008F89"/>
                </a:solidFill>
                <a:latin typeface="Arial" panose="020B0604020202020204" pitchFamily="34" charset="0"/>
                <a:cs typeface="Arial" panose="020B0604020202020204" pitchFamily="34" charset="0"/>
              </a:rPr>
              <a:t>GROUP PRESENTATION  |  COMPONENT 1</a:t>
            </a:r>
          </a:p>
        </p:txBody>
      </p:sp>
      <p:sp>
        <p:nvSpPr>
          <p:cNvPr id="9" name="TextBox 8"/>
          <p:cNvSpPr txBox="1"/>
          <p:nvPr/>
        </p:nvSpPr>
        <p:spPr>
          <a:xfrm>
            <a:off x="822960" y="2011680"/>
            <a:ext cx="10424160" cy="553998"/>
          </a:xfrm>
          <a:prstGeom prst="rect">
            <a:avLst/>
          </a:prstGeom>
          <a:noFill/>
        </p:spPr>
        <p:txBody>
          <a:bodyPr wrap="square">
            <a:spAutoFit/>
          </a:bodyPr>
          <a:lstStyle/>
          <a:p>
            <a:pPr algn="l"/>
            <a:r>
              <a:rPr sz="3000" b="1" dirty="0">
                <a:solidFill>
                  <a:srgbClr val="12263F"/>
                </a:solidFill>
                <a:latin typeface="Arial" panose="020B0604020202020204" pitchFamily="34" charset="0"/>
                <a:cs typeface="Arial" panose="020B0604020202020204" pitchFamily="34" charset="0"/>
              </a:rPr>
              <a:t>MSc Public Health and</a:t>
            </a:r>
            <a:r>
              <a:rPr lang="en-US" sz="3000" b="1" dirty="0">
                <a:solidFill>
                  <a:srgbClr val="12263F"/>
                </a:solidFill>
                <a:latin typeface="Arial" panose="020B0604020202020204" pitchFamily="34" charset="0"/>
                <a:cs typeface="Arial" panose="020B0604020202020204" pitchFamily="34" charset="0"/>
              </a:rPr>
              <a:t> </a:t>
            </a:r>
            <a:r>
              <a:rPr sz="3000" b="1" dirty="0">
                <a:solidFill>
                  <a:srgbClr val="12263F"/>
                </a:solidFill>
                <a:latin typeface="Arial" panose="020B0604020202020204" pitchFamily="34" charset="0"/>
                <a:cs typeface="Arial" panose="020B0604020202020204" pitchFamily="34" charset="0"/>
              </a:rPr>
              <a:t>Social Care in Practice</a:t>
            </a:r>
          </a:p>
        </p:txBody>
      </p:sp>
      <p:sp>
        <p:nvSpPr>
          <p:cNvPr id="10" name="Rounded Rectangle 9"/>
          <p:cNvSpPr/>
          <p:nvPr/>
        </p:nvSpPr>
        <p:spPr>
          <a:xfrm>
            <a:off x="822960" y="2766795"/>
            <a:ext cx="5428622" cy="804672"/>
          </a:xfrm>
          <a:prstGeom prst="roundRect">
            <a:avLst/>
          </a:prstGeom>
          <a:solidFill>
            <a:srgbClr val="FFFFFF"/>
          </a:solidFill>
          <a:ln>
            <a:solidFill>
              <a:srgbClr val="DEECF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11" name="Rectangle 10"/>
          <p:cNvSpPr/>
          <p:nvPr/>
        </p:nvSpPr>
        <p:spPr>
          <a:xfrm>
            <a:off x="822960" y="2812515"/>
            <a:ext cx="64008" cy="713232"/>
          </a:xfrm>
          <a:prstGeom prst="rect">
            <a:avLst/>
          </a:prstGeom>
          <a:solidFill>
            <a:srgbClr val="008F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12" name="TextBox 11"/>
          <p:cNvSpPr txBox="1"/>
          <p:nvPr/>
        </p:nvSpPr>
        <p:spPr>
          <a:xfrm>
            <a:off x="944616" y="2903027"/>
            <a:ext cx="5306966" cy="584775"/>
          </a:xfrm>
          <a:prstGeom prst="rect">
            <a:avLst/>
          </a:prstGeom>
          <a:noFill/>
        </p:spPr>
        <p:txBody>
          <a:bodyPr wrap="square">
            <a:spAutoFit/>
          </a:bodyPr>
          <a:lstStyle/>
          <a:p>
            <a:r>
              <a:rPr sz="1600" b="1" dirty="0">
                <a:solidFill>
                  <a:srgbClr val="008F89"/>
                </a:solidFill>
                <a:latin typeface="Arial" panose="020B0604020202020204" pitchFamily="34" charset="0"/>
                <a:cs typeface="Arial" panose="020B0604020202020204" pitchFamily="34" charset="0"/>
              </a:rPr>
              <a:t>MODULE</a:t>
            </a:r>
            <a:endParaRPr sz="900" b="1" dirty="0">
              <a:solidFill>
                <a:srgbClr val="008F89"/>
              </a:solidFill>
              <a:latin typeface="Arial" panose="020B0604020202020204" pitchFamily="34" charset="0"/>
              <a:cs typeface="Arial" panose="020B0604020202020204" pitchFamily="34" charset="0"/>
            </a:endParaRPr>
          </a:p>
          <a:p>
            <a:r>
              <a:rPr sz="1600" b="1" dirty="0">
                <a:solidFill>
                  <a:srgbClr val="22313F"/>
                </a:solidFill>
                <a:latin typeface="Arial" panose="020B0604020202020204" pitchFamily="34" charset="0"/>
                <a:cs typeface="Arial" panose="020B0604020202020204" pitchFamily="34" charset="0"/>
              </a:rPr>
              <a:t>Social Epidemiology and Public Health Development</a:t>
            </a:r>
          </a:p>
        </p:txBody>
      </p:sp>
      <p:sp>
        <p:nvSpPr>
          <p:cNvPr id="13" name="Rounded Rectangle 12"/>
          <p:cNvSpPr/>
          <p:nvPr/>
        </p:nvSpPr>
        <p:spPr>
          <a:xfrm>
            <a:off x="6489326" y="2766795"/>
            <a:ext cx="2057400" cy="804672"/>
          </a:xfrm>
          <a:prstGeom prst="roundRect">
            <a:avLst/>
          </a:prstGeom>
          <a:solidFill>
            <a:srgbClr val="FFFFFF"/>
          </a:solidFill>
          <a:ln>
            <a:solidFill>
              <a:srgbClr val="DEECF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14" name="Rectangle 13"/>
          <p:cNvSpPr/>
          <p:nvPr/>
        </p:nvSpPr>
        <p:spPr>
          <a:xfrm>
            <a:off x="6489326" y="2812515"/>
            <a:ext cx="64008" cy="713232"/>
          </a:xfrm>
          <a:prstGeom prst="rect">
            <a:avLst/>
          </a:prstGeom>
          <a:solidFill>
            <a:srgbClr val="EE685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15" name="TextBox 14"/>
          <p:cNvSpPr txBox="1"/>
          <p:nvPr/>
        </p:nvSpPr>
        <p:spPr>
          <a:xfrm>
            <a:off x="6610982" y="2889775"/>
            <a:ext cx="1856232" cy="584775"/>
          </a:xfrm>
          <a:prstGeom prst="rect">
            <a:avLst/>
          </a:prstGeom>
          <a:noFill/>
        </p:spPr>
        <p:txBody>
          <a:bodyPr wrap="square">
            <a:spAutoFit/>
          </a:bodyPr>
          <a:lstStyle/>
          <a:p>
            <a:r>
              <a:rPr sz="1600" b="1" dirty="0">
                <a:solidFill>
                  <a:srgbClr val="EE6858"/>
                </a:solidFill>
                <a:latin typeface="Arial" panose="020B0604020202020204" pitchFamily="34" charset="0"/>
                <a:cs typeface="Arial" panose="020B0604020202020204" pitchFamily="34" charset="0"/>
              </a:rPr>
              <a:t>MODULE CODE</a:t>
            </a:r>
          </a:p>
          <a:p>
            <a:r>
              <a:rPr sz="1600" b="1" dirty="0">
                <a:solidFill>
                  <a:srgbClr val="22313F"/>
                </a:solidFill>
                <a:latin typeface="Arial" panose="020B0604020202020204" pitchFamily="34" charset="0"/>
                <a:cs typeface="Arial" panose="020B0604020202020204" pitchFamily="34" charset="0"/>
              </a:rPr>
              <a:t>LCHS7000</a:t>
            </a:r>
            <a:endParaRPr sz="1500" b="1" dirty="0">
              <a:solidFill>
                <a:srgbClr val="22313F"/>
              </a:solidFill>
              <a:latin typeface="Arial" panose="020B0604020202020204" pitchFamily="34" charset="0"/>
              <a:cs typeface="Arial" panose="020B0604020202020204" pitchFamily="34" charset="0"/>
            </a:endParaRPr>
          </a:p>
        </p:txBody>
      </p:sp>
      <p:sp>
        <p:nvSpPr>
          <p:cNvPr id="16" name="Rounded Rectangle 15"/>
          <p:cNvSpPr/>
          <p:nvPr/>
        </p:nvSpPr>
        <p:spPr>
          <a:xfrm>
            <a:off x="8784470" y="2766795"/>
            <a:ext cx="2880360" cy="804672"/>
          </a:xfrm>
          <a:prstGeom prst="roundRect">
            <a:avLst/>
          </a:prstGeom>
          <a:solidFill>
            <a:srgbClr val="FFFFFF"/>
          </a:solidFill>
          <a:ln>
            <a:solidFill>
              <a:srgbClr val="DEECF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17" name="Rectangle 16"/>
          <p:cNvSpPr/>
          <p:nvPr/>
        </p:nvSpPr>
        <p:spPr>
          <a:xfrm>
            <a:off x="8784470" y="2812515"/>
            <a:ext cx="64008" cy="713232"/>
          </a:xfrm>
          <a:prstGeom prst="rect">
            <a:avLst/>
          </a:prstGeom>
          <a:solidFill>
            <a:srgbClr val="EFB7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18" name="TextBox 17"/>
          <p:cNvSpPr txBox="1"/>
          <p:nvPr/>
        </p:nvSpPr>
        <p:spPr>
          <a:xfrm>
            <a:off x="8985638" y="2876523"/>
            <a:ext cx="2514600" cy="584775"/>
          </a:xfrm>
          <a:prstGeom prst="rect">
            <a:avLst/>
          </a:prstGeom>
          <a:noFill/>
        </p:spPr>
        <p:txBody>
          <a:bodyPr wrap="square">
            <a:spAutoFit/>
          </a:bodyPr>
          <a:lstStyle/>
          <a:p>
            <a:r>
              <a:rPr sz="1600" b="1" dirty="0">
                <a:solidFill>
                  <a:srgbClr val="EFB743"/>
                </a:solidFill>
                <a:latin typeface="Arial" panose="020B0604020202020204" pitchFamily="34" charset="0"/>
                <a:cs typeface="Arial" panose="020B0604020202020204" pitchFamily="34" charset="0"/>
              </a:rPr>
              <a:t>ASSIGNMENT</a:t>
            </a:r>
            <a:endParaRPr sz="900" b="1" dirty="0">
              <a:solidFill>
                <a:srgbClr val="EFB743"/>
              </a:solidFill>
              <a:latin typeface="Arial" panose="020B0604020202020204" pitchFamily="34" charset="0"/>
              <a:cs typeface="Arial" panose="020B0604020202020204" pitchFamily="34" charset="0"/>
            </a:endParaRPr>
          </a:p>
          <a:p>
            <a:r>
              <a:rPr sz="1600" b="1" dirty="0">
                <a:solidFill>
                  <a:srgbClr val="22313F"/>
                </a:solidFill>
                <a:latin typeface="Arial" panose="020B0604020202020204" pitchFamily="34" charset="0"/>
                <a:cs typeface="Arial" panose="020B0604020202020204" pitchFamily="34" charset="0"/>
              </a:rPr>
              <a:t>Practice Intervention</a:t>
            </a:r>
          </a:p>
        </p:txBody>
      </p:sp>
      <p:sp>
        <p:nvSpPr>
          <p:cNvPr id="19" name="TextBox 18"/>
          <p:cNvSpPr txBox="1"/>
          <p:nvPr/>
        </p:nvSpPr>
        <p:spPr>
          <a:xfrm>
            <a:off x="822960" y="3708231"/>
            <a:ext cx="2393091" cy="338554"/>
          </a:xfrm>
          <a:prstGeom prst="rect">
            <a:avLst/>
          </a:prstGeom>
          <a:noFill/>
        </p:spPr>
        <p:txBody>
          <a:bodyPr wrap="none">
            <a:spAutoFit/>
          </a:bodyPr>
          <a:lstStyle/>
          <a:p>
            <a:r>
              <a:rPr sz="1600" b="1" dirty="0">
                <a:solidFill>
                  <a:srgbClr val="12263F"/>
                </a:solidFill>
                <a:latin typeface="Arial" panose="020B0604020202020204" pitchFamily="34" charset="0"/>
                <a:cs typeface="Arial" panose="020B0604020202020204" pitchFamily="34" charset="0"/>
              </a:rPr>
              <a:t>GROUP </a:t>
            </a:r>
            <a:r>
              <a:rPr lang="en-US" sz="1600" b="1" dirty="0">
                <a:solidFill>
                  <a:srgbClr val="12263F"/>
                </a:solidFill>
                <a:latin typeface="Arial" panose="020B0604020202020204" pitchFamily="34" charset="0"/>
                <a:cs typeface="Arial" panose="020B0604020202020204" pitchFamily="34" charset="0"/>
              </a:rPr>
              <a:t>6  </a:t>
            </a:r>
            <a:r>
              <a:rPr sz="1600" b="1" dirty="0">
                <a:solidFill>
                  <a:srgbClr val="12263F"/>
                </a:solidFill>
                <a:latin typeface="Arial" panose="020B0604020202020204" pitchFamily="34" charset="0"/>
                <a:cs typeface="Arial" panose="020B0604020202020204" pitchFamily="34" charset="0"/>
              </a:rPr>
              <a:t>MEMBERS</a:t>
            </a:r>
            <a:r>
              <a:rPr lang="en-US" sz="1600" b="1" dirty="0">
                <a:solidFill>
                  <a:srgbClr val="12263F"/>
                </a:solidFill>
                <a:latin typeface="Arial" panose="020B0604020202020204" pitchFamily="34" charset="0"/>
                <a:cs typeface="Arial" panose="020B0604020202020204" pitchFamily="34" charset="0"/>
              </a:rPr>
              <a:t> :</a:t>
            </a:r>
            <a:endParaRPr sz="1600" b="1" dirty="0">
              <a:solidFill>
                <a:srgbClr val="12263F"/>
              </a:solidFill>
              <a:latin typeface="Arial" panose="020B0604020202020204" pitchFamily="34" charset="0"/>
              <a:cs typeface="Arial" panose="020B0604020202020204" pitchFamily="34" charset="0"/>
            </a:endParaRPr>
          </a:p>
        </p:txBody>
      </p:sp>
      <p:graphicFrame>
        <p:nvGraphicFramePr>
          <p:cNvPr id="20" name="Table 19"/>
          <p:cNvGraphicFramePr>
            <a:graphicFrameLocks noGrp="1"/>
          </p:cNvGraphicFramePr>
          <p:nvPr>
            <p:extLst>
              <p:ext uri="{D42A27DB-BD31-4B8C-83A1-F6EECF244321}">
                <p14:modId xmlns:p14="http://schemas.microsoft.com/office/powerpoint/2010/main" val="1844375680"/>
              </p:ext>
            </p:extLst>
          </p:nvPr>
        </p:nvGraphicFramePr>
        <p:xfrm>
          <a:off x="822960" y="4151647"/>
          <a:ext cx="6134431" cy="2478470"/>
        </p:xfrm>
        <a:graphic>
          <a:graphicData uri="http://schemas.openxmlformats.org/drawingml/2006/table">
            <a:tbl>
              <a:tblPr firstRow="1" bandRow="1">
                <a:tableStyleId>{5C22544A-7EE6-4342-B048-85BDC9FD1C3A}</a:tableStyleId>
              </a:tblPr>
              <a:tblGrid>
                <a:gridCol w="3059927">
                  <a:extLst>
                    <a:ext uri="{9D8B030D-6E8A-4147-A177-3AD203B41FA5}">
                      <a16:colId xmlns:a16="http://schemas.microsoft.com/office/drawing/2014/main" val="20000"/>
                    </a:ext>
                  </a:extLst>
                </a:gridCol>
                <a:gridCol w="3074504">
                  <a:extLst>
                    <a:ext uri="{9D8B030D-6E8A-4147-A177-3AD203B41FA5}">
                      <a16:colId xmlns:a16="http://schemas.microsoft.com/office/drawing/2014/main" val="20001"/>
                    </a:ext>
                  </a:extLst>
                </a:gridCol>
              </a:tblGrid>
              <a:tr h="347936">
                <a:tc>
                  <a:txBody>
                    <a:bodyPr/>
                    <a:lstStyle/>
                    <a:p>
                      <a:pPr algn="ctr"/>
                      <a:r>
                        <a:rPr sz="1600" b="1" dirty="0">
                          <a:solidFill>
                            <a:srgbClr val="FFFFFF"/>
                          </a:solidFill>
                          <a:latin typeface="Arial" panose="020B0604020202020204" pitchFamily="34" charset="0"/>
                          <a:cs typeface="Arial" panose="020B0604020202020204" pitchFamily="34" charset="0"/>
                        </a:rPr>
                        <a:t>Student name</a:t>
                      </a:r>
                    </a:p>
                  </a:txBody>
                  <a:tcPr anchor="ctr">
                    <a:solidFill>
                      <a:srgbClr val="104242"/>
                    </a:solidFill>
                  </a:tcPr>
                </a:tc>
                <a:tc>
                  <a:txBody>
                    <a:bodyPr/>
                    <a:lstStyle/>
                    <a:p>
                      <a:pPr algn="ctr"/>
                      <a:r>
                        <a:rPr sz="1600" b="1" dirty="0">
                          <a:solidFill>
                            <a:srgbClr val="FFFFFF"/>
                          </a:solidFill>
                          <a:latin typeface="Arial" panose="020B0604020202020204" pitchFamily="34" charset="0"/>
                          <a:cs typeface="Arial" panose="020B0604020202020204" pitchFamily="34" charset="0"/>
                        </a:rPr>
                        <a:t>Student ID</a:t>
                      </a:r>
                    </a:p>
                  </a:txBody>
                  <a:tcPr anchor="ctr">
                    <a:solidFill>
                      <a:srgbClr val="104242"/>
                    </a:solidFill>
                  </a:tcPr>
                </a:tc>
                <a:extLst>
                  <a:ext uri="{0D108BD9-81ED-4DB2-BD59-A6C34878D82A}">
                    <a16:rowId xmlns:a16="http://schemas.microsoft.com/office/drawing/2014/main" val="10000"/>
                  </a:ext>
                </a:extLst>
              </a:tr>
              <a:tr h="430226">
                <a:tc>
                  <a:txBody>
                    <a:bodyPr/>
                    <a:lstStyle/>
                    <a:p>
                      <a:pPr algn="ctr"/>
                      <a:r>
                        <a:rPr sz="1600" dirty="0">
                          <a:solidFill>
                            <a:srgbClr val="22313F"/>
                          </a:solidFill>
                          <a:latin typeface="Arial" panose="020B0604020202020204" pitchFamily="34" charset="0"/>
                          <a:cs typeface="Arial" panose="020B0604020202020204" pitchFamily="34" charset="0"/>
                        </a:rPr>
                        <a:t>Harsh</a:t>
                      </a:r>
                      <a:r>
                        <a:rPr lang="en-US" sz="1600" dirty="0">
                          <a:solidFill>
                            <a:srgbClr val="22313F"/>
                          </a:solidFill>
                          <a:latin typeface="Arial" panose="020B0604020202020204" pitchFamily="34" charset="0"/>
                          <a:cs typeface="Arial" panose="020B0604020202020204" pitchFamily="34" charset="0"/>
                        </a:rPr>
                        <a:t> Upadhyay</a:t>
                      </a:r>
                      <a:endParaRPr sz="1600" dirty="0">
                        <a:solidFill>
                          <a:srgbClr val="22313F"/>
                        </a:solidFill>
                        <a:latin typeface="Arial" panose="020B0604020202020204" pitchFamily="34" charset="0"/>
                        <a:cs typeface="Arial" panose="020B0604020202020204" pitchFamily="34" charset="0"/>
                      </a:endParaRPr>
                    </a:p>
                  </a:txBody>
                  <a:tcPr marL="128016" anchor="ctr">
                    <a:solidFill>
                      <a:srgbClr val="FFFFFF"/>
                    </a:solidFill>
                  </a:tcPr>
                </a:tc>
                <a:tc>
                  <a:txBody>
                    <a:bodyPr/>
                    <a:lstStyle/>
                    <a:p>
                      <a:pPr algn="ctr"/>
                      <a:r>
                        <a:rPr lang="en-US" sz="1600" dirty="0">
                          <a:latin typeface="Arial" panose="020B0604020202020204" pitchFamily="34" charset="0"/>
                          <a:cs typeface="Arial" panose="020B0604020202020204" pitchFamily="34" charset="0"/>
                        </a:rPr>
                        <a:t>2613452</a:t>
                      </a:r>
                      <a:endParaRPr sz="1600" dirty="0">
                        <a:latin typeface="Arial" panose="020B0604020202020204" pitchFamily="34" charset="0"/>
                        <a:cs typeface="Arial" panose="020B0604020202020204" pitchFamily="34" charset="0"/>
                      </a:endParaRPr>
                    </a:p>
                  </a:txBody>
                  <a:tcPr marL="128016" anchor="ctr">
                    <a:solidFill>
                      <a:srgbClr val="FFFFFF"/>
                    </a:solidFill>
                  </a:tcPr>
                </a:tc>
                <a:extLst>
                  <a:ext uri="{0D108BD9-81ED-4DB2-BD59-A6C34878D82A}">
                    <a16:rowId xmlns:a16="http://schemas.microsoft.com/office/drawing/2014/main" val="10001"/>
                  </a:ext>
                </a:extLst>
              </a:tr>
              <a:tr h="556591">
                <a:tc>
                  <a:txBody>
                    <a:bodyPr/>
                    <a:lstStyle/>
                    <a:p>
                      <a:pPr algn="ctr"/>
                      <a:r>
                        <a:rPr sz="1600" dirty="0">
                          <a:solidFill>
                            <a:srgbClr val="22313F"/>
                          </a:solidFill>
                          <a:latin typeface="Arial" panose="020B0604020202020204" pitchFamily="34" charset="0"/>
                          <a:cs typeface="Arial" panose="020B0604020202020204" pitchFamily="34" charset="0"/>
                        </a:rPr>
                        <a:t>Krishna</a:t>
                      </a:r>
                      <a:r>
                        <a:rPr lang="en-US" sz="1600" dirty="0">
                          <a:solidFill>
                            <a:srgbClr val="22313F"/>
                          </a:solidFill>
                          <a:latin typeface="Arial" panose="020B0604020202020204" pitchFamily="34" charset="0"/>
                          <a:cs typeface="Arial" panose="020B0604020202020204" pitchFamily="34" charset="0"/>
                        </a:rPr>
                        <a:t> </a:t>
                      </a:r>
                      <a:r>
                        <a:rPr lang="en-US" sz="1600" dirty="0" err="1">
                          <a:solidFill>
                            <a:srgbClr val="22313F"/>
                          </a:solidFill>
                          <a:latin typeface="Arial" panose="020B0604020202020204" pitchFamily="34" charset="0"/>
                          <a:cs typeface="Arial" panose="020B0604020202020204" pitchFamily="34" charset="0"/>
                        </a:rPr>
                        <a:t>Thakor</a:t>
                      </a:r>
                      <a:endParaRPr sz="1600" dirty="0">
                        <a:solidFill>
                          <a:srgbClr val="22313F"/>
                        </a:solidFill>
                        <a:latin typeface="Arial" panose="020B0604020202020204" pitchFamily="34" charset="0"/>
                        <a:cs typeface="Arial" panose="020B0604020202020204" pitchFamily="34" charset="0"/>
                      </a:endParaRPr>
                    </a:p>
                  </a:txBody>
                  <a:tcPr marL="128016" anchor="ctr">
                    <a:solidFill>
                      <a:srgbClr val="EDF3F6"/>
                    </a:solidFill>
                  </a:tcPr>
                </a:tc>
                <a:tc>
                  <a:txBody>
                    <a:bodyPr/>
                    <a:lstStyle/>
                    <a:p>
                      <a:pPr algn="ctr"/>
                      <a:r>
                        <a:rPr lang="en-US" sz="1600" dirty="0">
                          <a:latin typeface="Arial" panose="020B0604020202020204" pitchFamily="34" charset="0"/>
                          <a:cs typeface="Arial" panose="020B0604020202020204" pitchFamily="34" charset="0"/>
                        </a:rPr>
                        <a:t>2614886</a:t>
                      </a:r>
                      <a:endParaRPr sz="1600" dirty="0">
                        <a:latin typeface="Arial" panose="020B0604020202020204" pitchFamily="34" charset="0"/>
                        <a:cs typeface="Arial" panose="020B0604020202020204" pitchFamily="34" charset="0"/>
                      </a:endParaRPr>
                    </a:p>
                  </a:txBody>
                  <a:tcPr marL="128016" anchor="ctr">
                    <a:solidFill>
                      <a:srgbClr val="EDF3F6"/>
                    </a:solidFill>
                  </a:tcPr>
                </a:tc>
                <a:extLst>
                  <a:ext uri="{0D108BD9-81ED-4DB2-BD59-A6C34878D82A}">
                    <a16:rowId xmlns:a16="http://schemas.microsoft.com/office/drawing/2014/main" val="10002"/>
                  </a:ext>
                </a:extLst>
              </a:tr>
              <a:tr h="542736">
                <a:tc>
                  <a:txBody>
                    <a:bodyPr/>
                    <a:lstStyle/>
                    <a:p>
                      <a:pPr algn="ctr"/>
                      <a:r>
                        <a:rPr sz="1600" dirty="0">
                          <a:solidFill>
                            <a:srgbClr val="22313F"/>
                          </a:solidFill>
                          <a:latin typeface="Arial" panose="020B0604020202020204" pitchFamily="34" charset="0"/>
                          <a:cs typeface="Arial" panose="020B0604020202020204" pitchFamily="34" charset="0"/>
                        </a:rPr>
                        <a:t>Amaan</a:t>
                      </a:r>
                      <a:r>
                        <a:rPr lang="en-US" sz="1600" dirty="0">
                          <a:solidFill>
                            <a:srgbClr val="22313F"/>
                          </a:solidFill>
                          <a:latin typeface="Arial" panose="020B0604020202020204" pitchFamily="34" charset="0"/>
                          <a:cs typeface="Arial" panose="020B0604020202020204" pitchFamily="34" charset="0"/>
                        </a:rPr>
                        <a:t> </a:t>
                      </a:r>
                      <a:r>
                        <a:rPr lang="en-US" sz="1600" dirty="0" err="1">
                          <a:solidFill>
                            <a:srgbClr val="22313F"/>
                          </a:solidFill>
                          <a:latin typeface="Arial" panose="020B0604020202020204" pitchFamily="34" charset="0"/>
                          <a:cs typeface="Arial" panose="020B0604020202020204" pitchFamily="34" charset="0"/>
                        </a:rPr>
                        <a:t>Sindha</a:t>
                      </a:r>
                      <a:endParaRPr sz="1600" dirty="0">
                        <a:solidFill>
                          <a:srgbClr val="22313F"/>
                        </a:solidFill>
                        <a:latin typeface="Arial" panose="020B0604020202020204" pitchFamily="34" charset="0"/>
                        <a:cs typeface="Arial" panose="020B0604020202020204" pitchFamily="34" charset="0"/>
                      </a:endParaRPr>
                    </a:p>
                  </a:txBody>
                  <a:tcPr marL="128016" anchor="ctr">
                    <a:solidFill>
                      <a:srgbClr val="FFFFFF"/>
                    </a:solidFill>
                  </a:tcPr>
                </a:tc>
                <a:tc>
                  <a:txBody>
                    <a:bodyPr/>
                    <a:lstStyle/>
                    <a:p>
                      <a:pPr algn="ctr"/>
                      <a:r>
                        <a:rPr lang="en-US" sz="1600" dirty="0">
                          <a:latin typeface="Arial" panose="020B0604020202020204" pitchFamily="34" charset="0"/>
                          <a:cs typeface="Arial" panose="020B0604020202020204" pitchFamily="34" charset="0"/>
                        </a:rPr>
                        <a:t>2608448</a:t>
                      </a:r>
                      <a:endParaRPr sz="1600" dirty="0">
                        <a:latin typeface="Arial" panose="020B0604020202020204" pitchFamily="34" charset="0"/>
                        <a:cs typeface="Arial" panose="020B0604020202020204" pitchFamily="34" charset="0"/>
                      </a:endParaRPr>
                    </a:p>
                  </a:txBody>
                  <a:tcPr marL="128016" anchor="ctr">
                    <a:solidFill>
                      <a:srgbClr val="FFFFFF"/>
                    </a:solidFill>
                  </a:tcPr>
                </a:tc>
                <a:extLst>
                  <a:ext uri="{0D108BD9-81ED-4DB2-BD59-A6C34878D82A}">
                    <a16:rowId xmlns:a16="http://schemas.microsoft.com/office/drawing/2014/main" val="10003"/>
                  </a:ext>
                </a:extLst>
              </a:tr>
              <a:tr h="600981">
                <a:tc>
                  <a:txBody>
                    <a:bodyPr/>
                    <a:lstStyle/>
                    <a:p>
                      <a:pPr marL="0" indent="0" algn="ctr">
                        <a:lnSpc>
                          <a:spcPct val="100000"/>
                        </a:lnSpc>
                        <a:buFont typeface="Arial" panose="020B0604020202020204" pitchFamily="34" charset="0"/>
                        <a:buNone/>
                      </a:pPr>
                      <a:r>
                        <a:rPr lang="en-US" sz="1600" dirty="0" err="1">
                          <a:solidFill>
                            <a:srgbClr val="22313F"/>
                          </a:solidFill>
                          <a:latin typeface="Arial" panose="020B0604020202020204" pitchFamily="34" charset="0"/>
                          <a:cs typeface="Arial" panose="020B0604020202020204" pitchFamily="34" charset="0"/>
                        </a:rPr>
                        <a:t>Ristaben</a:t>
                      </a:r>
                      <a:r>
                        <a:rPr lang="en-US" sz="1600" dirty="0">
                          <a:solidFill>
                            <a:srgbClr val="22313F"/>
                          </a:solidFill>
                          <a:latin typeface="Arial" panose="020B0604020202020204" pitchFamily="34" charset="0"/>
                          <a:cs typeface="Arial" panose="020B0604020202020204" pitchFamily="34" charset="0"/>
                        </a:rPr>
                        <a:t> </a:t>
                      </a:r>
                      <a:r>
                        <a:rPr lang="en-US" sz="1600" dirty="0" err="1">
                          <a:solidFill>
                            <a:srgbClr val="22313F"/>
                          </a:solidFill>
                          <a:latin typeface="Arial" panose="020B0604020202020204" pitchFamily="34" charset="0"/>
                          <a:cs typeface="Arial" panose="020B0604020202020204" pitchFamily="34" charset="0"/>
                        </a:rPr>
                        <a:t>Vadaviya</a:t>
                      </a:r>
                      <a:endParaRPr lang="en-US" sz="1600" dirty="0">
                        <a:solidFill>
                          <a:srgbClr val="22313F"/>
                        </a:solidFill>
                        <a:latin typeface="Arial" panose="020B0604020202020204" pitchFamily="34" charset="0"/>
                        <a:cs typeface="Arial" panose="020B0604020202020204" pitchFamily="34" charset="0"/>
                      </a:endParaRPr>
                    </a:p>
                  </a:txBody>
                  <a:tcPr marL="128016" anchor="ctr">
                    <a:solidFill>
                      <a:srgbClr val="EDF3F6"/>
                    </a:solidFill>
                  </a:tcPr>
                </a:tc>
                <a:tc>
                  <a:txBody>
                    <a:bodyPr/>
                    <a:lstStyle/>
                    <a:p>
                      <a:pPr algn="ctr"/>
                      <a:r>
                        <a:rPr sz="1600" dirty="0">
                          <a:solidFill>
                            <a:srgbClr val="22313F"/>
                          </a:solidFill>
                          <a:latin typeface="Arial" panose="020B0604020202020204" pitchFamily="34" charset="0"/>
                          <a:cs typeface="Arial" panose="020B0604020202020204" pitchFamily="34" charset="0"/>
                        </a:rPr>
                        <a:t>2611889</a:t>
                      </a:r>
                    </a:p>
                  </a:txBody>
                  <a:tcPr marL="128016" anchor="ctr">
                    <a:solidFill>
                      <a:srgbClr val="EDF3F6"/>
                    </a:solidFill>
                  </a:tcPr>
                </a:tc>
                <a:extLst>
                  <a:ext uri="{0D108BD9-81ED-4DB2-BD59-A6C34878D82A}">
                    <a16:rowId xmlns:a16="http://schemas.microsoft.com/office/drawing/2014/main" val="10004"/>
                  </a:ext>
                </a:extLst>
              </a:tr>
            </a:tbl>
          </a:graphicData>
        </a:graphic>
      </p:graphicFrame>
      <p:sp>
        <p:nvSpPr>
          <p:cNvPr id="21" name="Rounded Rectangle 20"/>
          <p:cNvSpPr/>
          <p:nvPr/>
        </p:nvSpPr>
        <p:spPr>
          <a:xfrm>
            <a:off x="8046720" y="4361291"/>
            <a:ext cx="3273552" cy="1783080"/>
          </a:xfrm>
          <a:prstGeom prst="roundRect">
            <a:avLst/>
          </a:prstGeom>
          <a:solidFill>
            <a:srgbClr val="1042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22" name="TextBox 21"/>
          <p:cNvSpPr txBox="1"/>
          <p:nvPr/>
        </p:nvSpPr>
        <p:spPr>
          <a:xfrm>
            <a:off x="8233310" y="4680403"/>
            <a:ext cx="2907793" cy="1138773"/>
          </a:xfrm>
          <a:prstGeom prst="rect">
            <a:avLst/>
          </a:prstGeom>
          <a:noFill/>
        </p:spPr>
        <p:txBody>
          <a:bodyPr wrap="square">
            <a:spAutoFit/>
          </a:bodyPr>
          <a:lstStyle/>
          <a:p>
            <a:r>
              <a:rPr sz="2800" b="1" dirty="0">
                <a:solidFill>
                  <a:srgbClr val="FFFFFF"/>
                </a:solidFill>
                <a:latin typeface="Arial" panose="020B0604020202020204" pitchFamily="34" charset="0"/>
                <a:cs typeface="Arial" panose="020B0604020202020204" pitchFamily="34" charset="0"/>
              </a:rPr>
              <a:t>MOVE </a:t>
            </a:r>
            <a:r>
              <a:rPr lang="en-US" sz="2800" b="1" dirty="0">
                <a:solidFill>
                  <a:srgbClr val="FFFFFF"/>
                </a:solidFill>
                <a:latin typeface="Arial" panose="020B0604020202020204" pitchFamily="34" charset="0"/>
                <a:cs typeface="Arial" panose="020B0604020202020204" pitchFamily="34" charset="0"/>
              </a:rPr>
              <a:t>MORE,</a:t>
            </a:r>
            <a:br>
              <a:rPr sz="2400" dirty="0">
                <a:latin typeface="Arial" panose="020B0604020202020204" pitchFamily="34" charset="0"/>
                <a:cs typeface="Arial" panose="020B0604020202020204" pitchFamily="34" charset="0"/>
              </a:rPr>
            </a:br>
            <a:r>
              <a:rPr lang="en-US" sz="2800" b="1" dirty="0">
                <a:solidFill>
                  <a:srgbClr val="FFFFFF"/>
                </a:solidFill>
                <a:latin typeface="Arial" panose="020B0604020202020204" pitchFamily="34" charset="0"/>
                <a:cs typeface="Arial" panose="020B0604020202020204" pitchFamily="34" charset="0"/>
              </a:rPr>
              <a:t>FEEL </a:t>
            </a:r>
            <a:r>
              <a:rPr sz="2800" b="1" dirty="0">
                <a:solidFill>
                  <a:srgbClr val="FFFFFF"/>
                </a:solidFill>
                <a:latin typeface="Arial" panose="020B0604020202020204" pitchFamily="34" charset="0"/>
                <a:cs typeface="Arial" panose="020B0604020202020204" pitchFamily="34" charset="0"/>
              </a:rPr>
              <a:t>BETTER</a:t>
            </a:r>
            <a:endParaRPr lang="en-US" sz="2800" b="1" dirty="0">
              <a:solidFill>
                <a:srgbClr val="FFFFFF"/>
              </a:solidFill>
              <a:latin typeface="Arial" panose="020B0604020202020204" pitchFamily="34" charset="0"/>
              <a:cs typeface="Arial" panose="020B0604020202020204" pitchFamily="34" charset="0"/>
            </a:endParaRPr>
          </a:p>
          <a:p>
            <a:r>
              <a:rPr lang="en-US" sz="1100" dirty="0">
                <a:solidFill>
                  <a:srgbClr val="C4DAE2"/>
                </a:solidFill>
                <a:latin typeface="Arial" panose="020B0604020202020204" pitchFamily="34" charset="0"/>
                <a:cs typeface="Arial" panose="020B0604020202020204" pitchFamily="34" charset="0"/>
              </a:rPr>
              <a:t>Small Steps, Stronger Futures</a:t>
            </a:r>
            <a:endParaRPr sz="1100" dirty="0">
              <a:solidFill>
                <a:srgbClr val="C4DAE2"/>
              </a:solidFill>
              <a:latin typeface="Arial" panose="020B0604020202020204" pitchFamily="34" charset="0"/>
              <a:cs typeface="Arial" panose="020B0604020202020204" pitchFamily="34" charset="0"/>
            </a:endParaRPr>
          </a:p>
        </p:txBody>
      </p:sp>
      <p:pic>
        <p:nvPicPr>
          <p:cNvPr id="24" name="Picture 23">
            <a:extLst>
              <a:ext uri="{FF2B5EF4-FFF2-40B4-BE49-F238E27FC236}">
                <a16:creationId xmlns:a16="http://schemas.microsoft.com/office/drawing/2014/main" id="{F4E3B1FF-EE64-4887-9155-AF85529C017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46661" y="87683"/>
            <a:ext cx="2796214" cy="116787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042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586456"/>
            <a:ext cx="4621906" cy="572464"/>
          </a:xfrm>
          <a:prstGeom prst="rect">
            <a:avLst/>
          </a:prstGeom>
          <a:noFill/>
        </p:spPr>
        <p:txBody>
          <a:bodyPr wrap="none" lIns="36576" tIns="9144" rIns="36576" bIns="9144" anchor="ctr">
            <a:spAutoFit/>
          </a:bodyPr>
          <a:lstStyle/>
          <a:p>
            <a:pPr algn="l">
              <a:spcBef>
                <a:spcPts val="0"/>
              </a:spcBef>
              <a:spcAft>
                <a:spcPts val="0"/>
              </a:spcAft>
            </a:pPr>
            <a:r>
              <a:rPr sz="3600" b="1" dirty="0">
                <a:solidFill>
                  <a:srgbClr val="091F4D"/>
                </a:solidFill>
                <a:highlight>
                  <a:srgbClr val="008080"/>
                </a:highlight>
                <a:latin typeface="Aptos"/>
              </a:rPr>
              <a:t>Move More, Feel Better</a:t>
            </a:r>
          </a:p>
        </p:txBody>
      </p:sp>
      <p:sp>
        <p:nvSpPr>
          <p:cNvPr id="4" name="TextBox 3"/>
          <p:cNvSpPr txBox="1"/>
          <p:nvPr/>
        </p:nvSpPr>
        <p:spPr>
          <a:xfrm>
            <a:off x="530352" y="1310740"/>
            <a:ext cx="8808565" cy="295466"/>
          </a:xfrm>
          <a:prstGeom prst="rect">
            <a:avLst/>
          </a:prstGeom>
          <a:noFill/>
        </p:spPr>
        <p:txBody>
          <a:bodyPr wrap="none" lIns="36576" tIns="9144" rIns="36576" bIns="9144" anchor="ctr">
            <a:spAutoFit/>
          </a:bodyPr>
          <a:lstStyle/>
          <a:p>
            <a:pPr algn="l">
              <a:spcBef>
                <a:spcPts val="0"/>
              </a:spcBef>
              <a:spcAft>
                <a:spcPts val="0"/>
              </a:spcAft>
            </a:pPr>
            <a:r>
              <a:rPr b="1" dirty="0">
                <a:solidFill>
                  <a:srgbClr val="006975"/>
                </a:solidFill>
                <a:latin typeface="Aptos"/>
              </a:rPr>
              <a:t>Health Promotion Campaign | Promoting Physical Activity Among Young Adults Aged 19–</a:t>
            </a:r>
            <a:r>
              <a:rPr lang="en-US" b="1" dirty="0">
                <a:solidFill>
                  <a:srgbClr val="006975"/>
                </a:solidFill>
                <a:latin typeface="Aptos"/>
              </a:rPr>
              <a:t>25</a:t>
            </a:r>
            <a:endParaRPr b="1" dirty="0">
              <a:solidFill>
                <a:srgbClr val="006975"/>
              </a:solidFill>
              <a:latin typeface="Aptos"/>
            </a:endParaRPr>
          </a:p>
        </p:txBody>
      </p:sp>
      <p:sp>
        <p:nvSpPr>
          <p:cNvPr id="5" name="Rounded Rectangle 4"/>
          <p:cNvSpPr/>
          <p:nvPr/>
        </p:nvSpPr>
        <p:spPr>
          <a:xfrm>
            <a:off x="530352" y="1787087"/>
            <a:ext cx="6812280" cy="411480"/>
          </a:xfrm>
          <a:prstGeom prst="roundRect">
            <a:avLst>
              <a:gd name="adj" fmla="val 12000"/>
            </a:avLst>
          </a:prstGeom>
          <a:solidFill>
            <a:srgbClr val="1042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694944" y="1845094"/>
            <a:ext cx="4922694" cy="295466"/>
          </a:xfrm>
          <a:prstGeom prst="rect">
            <a:avLst/>
          </a:prstGeom>
          <a:noFill/>
        </p:spPr>
        <p:txBody>
          <a:bodyPr wrap="none" lIns="36576" tIns="9144" rIns="36576" bIns="9144" anchor="ctr">
            <a:spAutoFit/>
          </a:bodyPr>
          <a:lstStyle/>
          <a:p>
            <a:pPr algn="l">
              <a:spcBef>
                <a:spcPts val="0"/>
              </a:spcBef>
              <a:spcAft>
                <a:spcPts val="0"/>
              </a:spcAft>
            </a:pPr>
            <a:r>
              <a:rPr b="1" dirty="0">
                <a:solidFill>
                  <a:srgbClr val="FFFFFF"/>
                </a:solidFill>
                <a:latin typeface="Aptos"/>
              </a:rPr>
              <a:t>CAMPAIGN THEME </a:t>
            </a:r>
            <a:r>
              <a:rPr lang="en-US" b="1" dirty="0">
                <a:solidFill>
                  <a:srgbClr val="FFFFFF"/>
                </a:solidFill>
                <a:latin typeface="Aptos"/>
              </a:rPr>
              <a:t>:</a:t>
            </a:r>
            <a:r>
              <a:rPr b="1" dirty="0">
                <a:solidFill>
                  <a:srgbClr val="FFFFFF"/>
                </a:solidFill>
                <a:latin typeface="Aptos"/>
              </a:rPr>
              <a:t> Small Steps, Stronger Futures!</a:t>
            </a:r>
          </a:p>
        </p:txBody>
      </p:sp>
      <p:sp>
        <p:nvSpPr>
          <p:cNvPr id="7" name="Rounded Rectangle 6"/>
          <p:cNvSpPr/>
          <p:nvPr/>
        </p:nvSpPr>
        <p:spPr>
          <a:xfrm>
            <a:off x="530352" y="2354015"/>
            <a:ext cx="3246120" cy="749808"/>
          </a:xfrm>
          <a:prstGeom prst="roundRect">
            <a:avLst>
              <a:gd name="adj" fmla="val 12000"/>
            </a:avLst>
          </a:prstGeom>
          <a:solidFill>
            <a:srgbClr val="EFFAF9"/>
          </a:solidFill>
          <a:ln w="12700">
            <a:solidFill>
              <a:srgbClr val="008F9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85800" y="2380019"/>
            <a:ext cx="2118209" cy="295466"/>
          </a:xfrm>
          <a:prstGeom prst="rect">
            <a:avLst/>
          </a:prstGeom>
          <a:noFill/>
        </p:spPr>
        <p:txBody>
          <a:bodyPr wrap="none" lIns="36576" tIns="9144" rIns="36576" bIns="9144" anchor="ctr">
            <a:spAutoFit/>
          </a:bodyPr>
          <a:lstStyle/>
          <a:p>
            <a:pPr algn="l">
              <a:spcBef>
                <a:spcPts val="0"/>
              </a:spcBef>
              <a:spcAft>
                <a:spcPts val="0"/>
              </a:spcAft>
            </a:pPr>
            <a:r>
              <a:rPr b="1" dirty="0">
                <a:solidFill>
                  <a:srgbClr val="006975"/>
                </a:solidFill>
                <a:latin typeface="Aptos"/>
              </a:rPr>
              <a:t>TARGET POPULATION</a:t>
            </a:r>
          </a:p>
        </p:txBody>
      </p:sp>
      <p:sp>
        <p:nvSpPr>
          <p:cNvPr id="9" name="TextBox 8"/>
          <p:cNvSpPr txBox="1"/>
          <p:nvPr/>
        </p:nvSpPr>
        <p:spPr>
          <a:xfrm>
            <a:off x="685800" y="2654338"/>
            <a:ext cx="2635530" cy="295466"/>
          </a:xfrm>
          <a:prstGeom prst="rect">
            <a:avLst/>
          </a:prstGeom>
          <a:noFill/>
        </p:spPr>
        <p:txBody>
          <a:bodyPr wrap="none" lIns="36576" tIns="9144" rIns="36576" bIns="9144" anchor="ctr">
            <a:spAutoFit/>
          </a:bodyPr>
          <a:lstStyle/>
          <a:p>
            <a:pPr algn="l">
              <a:spcBef>
                <a:spcPts val="0"/>
              </a:spcBef>
              <a:spcAft>
                <a:spcPts val="0"/>
              </a:spcAft>
            </a:pPr>
            <a:r>
              <a:rPr b="1" dirty="0">
                <a:solidFill>
                  <a:srgbClr val="0E244A"/>
                </a:solidFill>
                <a:latin typeface="Aptos"/>
              </a:rPr>
              <a:t>Young adults (19–</a:t>
            </a:r>
            <a:r>
              <a:rPr lang="en-US" b="1" dirty="0">
                <a:solidFill>
                  <a:srgbClr val="0E244A"/>
                </a:solidFill>
                <a:latin typeface="Aptos"/>
              </a:rPr>
              <a:t>25</a:t>
            </a:r>
            <a:r>
              <a:rPr b="1" dirty="0">
                <a:solidFill>
                  <a:srgbClr val="0E244A"/>
                </a:solidFill>
                <a:latin typeface="Aptos"/>
              </a:rPr>
              <a:t> years)</a:t>
            </a:r>
          </a:p>
        </p:txBody>
      </p:sp>
      <p:sp>
        <p:nvSpPr>
          <p:cNvPr id="10" name="Rounded Rectangle 9"/>
          <p:cNvSpPr/>
          <p:nvPr/>
        </p:nvSpPr>
        <p:spPr>
          <a:xfrm>
            <a:off x="3913632" y="2354015"/>
            <a:ext cx="3429000" cy="749808"/>
          </a:xfrm>
          <a:prstGeom prst="roundRect">
            <a:avLst>
              <a:gd name="adj" fmla="val 12000"/>
            </a:avLst>
          </a:prstGeom>
          <a:solidFill>
            <a:srgbClr val="EFFAF9"/>
          </a:solidFill>
          <a:ln w="12700">
            <a:solidFill>
              <a:srgbClr val="008F9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069080" y="2364631"/>
            <a:ext cx="2765181" cy="326243"/>
          </a:xfrm>
          <a:prstGeom prst="rect">
            <a:avLst/>
          </a:prstGeom>
          <a:noFill/>
        </p:spPr>
        <p:txBody>
          <a:bodyPr wrap="none" lIns="36576" tIns="9144" rIns="36576" bIns="9144" anchor="ctr">
            <a:spAutoFit/>
          </a:bodyPr>
          <a:lstStyle/>
          <a:p>
            <a:pPr algn="l">
              <a:spcBef>
                <a:spcPts val="0"/>
              </a:spcBef>
              <a:spcAft>
                <a:spcPts val="0"/>
              </a:spcAft>
            </a:pPr>
            <a:r>
              <a:rPr sz="2000" b="1" dirty="0">
                <a:solidFill>
                  <a:srgbClr val="006975"/>
                </a:solidFill>
                <a:latin typeface="Aptos"/>
              </a:rPr>
              <a:t>PROGRAMME DURATION</a:t>
            </a:r>
          </a:p>
        </p:txBody>
      </p:sp>
      <p:sp>
        <p:nvSpPr>
          <p:cNvPr id="12" name="TextBox 11"/>
          <p:cNvSpPr txBox="1"/>
          <p:nvPr/>
        </p:nvSpPr>
        <p:spPr>
          <a:xfrm>
            <a:off x="4069080" y="2654339"/>
            <a:ext cx="844398" cy="295466"/>
          </a:xfrm>
          <a:prstGeom prst="rect">
            <a:avLst/>
          </a:prstGeom>
          <a:noFill/>
        </p:spPr>
        <p:txBody>
          <a:bodyPr wrap="none" lIns="36576" tIns="9144" rIns="36576" bIns="9144" anchor="ctr">
            <a:spAutoFit/>
          </a:bodyPr>
          <a:lstStyle/>
          <a:p>
            <a:pPr algn="l">
              <a:spcBef>
                <a:spcPts val="0"/>
              </a:spcBef>
              <a:spcAft>
                <a:spcPts val="0"/>
              </a:spcAft>
            </a:pPr>
            <a:r>
              <a:rPr b="1" dirty="0">
                <a:solidFill>
                  <a:srgbClr val="0E244A"/>
                </a:solidFill>
                <a:latin typeface="Aptos"/>
              </a:rPr>
              <a:t>8 weeks</a:t>
            </a:r>
          </a:p>
        </p:txBody>
      </p:sp>
      <p:sp>
        <p:nvSpPr>
          <p:cNvPr id="13" name="TextBox 12"/>
          <p:cNvSpPr txBox="1"/>
          <p:nvPr/>
        </p:nvSpPr>
        <p:spPr>
          <a:xfrm>
            <a:off x="566928" y="3330426"/>
            <a:ext cx="2223301" cy="295466"/>
          </a:xfrm>
          <a:prstGeom prst="rect">
            <a:avLst/>
          </a:prstGeom>
          <a:noFill/>
        </p:spPr>
        <p:txBody>
          <a:bodyPr wrap="none" lIns="36576" tIns="9144" rIns="36576" bIns="9144" anchor="ctr">
            <a:spAutoFit/>
          </a:bodyPr>
          <a:lstStyle/>
          <a:p>
            <a:pPr algn="l">
              <a:spcBef>
                <a:spcPts val="0"/>
              </a:spcBef>
              <a:spcAft>
                <a:spcPts val="0"/>
              </a:spcAft>
            </a:pPr>
            <a:r>
              <a:rPr b="1" dirty="0">
                <a:solidFill>
                  <a:srgbClr val="091F4D"/>
                </a:solidFill>
                <a:latin typeface="Aptos"/>
              </a:rPr>
              <a:t>CAMPAIGN ACTIVITIES</a:t>
            </a:r>
          </a:p>
        </p:txBody>
      </p:sp>
      <p:sp>
        <p:nvSpPr>
          <p:cNvPr id="14" name="Rounded Rectangle 13"/>
          <p:cNvSpPr/>
          <p:nvPr/>
        </p:nvSpPr>
        <p:spPr>
          <a:xfrm>
            <a:off x="530352" y="3811915"/>
            <a:ext cx="1609344" cy="804672"/>
          </a:xfrm>
          <a:prstGeom prst="roundRect">
            <a:avLst>
              <a:gd name="adj" fmla="val 12000"/>
            </a:avLst>
          </a:prstGeom>
          <a:solidFill>
            <a:srgbClr val="DA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a:p>
        </p:txBody>
      </p:sp>
      <p:sp>
        <p:nvSpPr>
          <p:cNvPr id="15" name="TextBox 14"/>
          <p:cNvSpPr txBox="1"/>
          <p:nvPr/>
        </p:nvSpPr>
        <p:spPr>
          <a:xfrm>
            <a:off x="1136988" y="3869562"/>
            <a:ext cx="396070" cy="449354"/>
          </a:xfrm>
          <a:prstGeom prst="rect">
            <a:avLst/>
          </a:prstGeom>
          <a:noFill/>
        </p:spPr>
        <p:txBody>
          <a:bodyPr wrap="none" lIns="36576" tIns="9144" rIns="36576" bIns="9144" anchor="ctr">
            <a:spAutoFit/>
          </a:bodyPr>
          <a:lstStyle/>
          <a:p>
            <a:pPr algn="ctr">
              <a:spcBef>
                <a:spcPts val="0"/>
              </a:spcBef>
              <a:spcAft>
                <a:spcPts val="0"/>
              </a:spcAft>
            </a:pPr>
            <a:r>
              <a:rPr sz="2800" b="1" dirty="0">
                <a:solidFill>
                  <a:srgbClr val="006975"/>
                </a:solidFill>
                <a:latin typeface="Aptos"/>
              </a:rPr>
              <a:t>🚶</a:t>
            </a:r>
          </a:p>
        </p:txBody>
      </p:sp>
      <p:sp>
        <p:nvSpPr>
          <p:cNvPr id="16" name="TextBox 15"/>
          <p:cNvSpPr txBox="1"/>
          <p:nvPr/>
        </p:nvSpPr>
        <p:spPr>
          <a:xfrm>
            <a:off x="1039590" y="4326429"/>
            <a:ext cx="590867" cy="203133"/>
          </a:xfrm>
          <a:prstGeom prst="rect">
            <a:avLst/>
          </a:prstGeom>
          <a:noFill/>
        </p:spPr>
        <p:txBody>
          <a:bodyPr wrap="none" lIns="36576" tIns="9144" rIns="36576" bIns="9144" anchor="ctr">
            <a:spAutoFit/>
          </a:bodyPr>
          <a:lstStyle/>
          <a:p>
            <a:pPr algn="ctr">
              <a:spcBef>
                <a:spcPts val="0"/>
              </a:spcBef>
              <a:spcAft>
                <a:spcPts val="0"/>
              </a:spcAft>
            </a:pPr>
            <a:r>
              <a:rPr sz="1200" b="1" dirty="0">
                <a:solidFill>
                  <a:srgbClr val="0E244A"/>
                </a:solidFill>
                <a:latin typeface="Aptos"/>
              </a:rPr>
              <a:t>Walking</a:t>
            </a:r>
          </a:p>
        </p:txBody>
      </p:sp>
      <p:sp>
        <p:nvSpPr>
          <p:cNvPr id="17" name="Rounded Rectangle 16"/>
          <p:cNvSpPr/>
          <p:nvPr/>
        </p:nvSpPr>
        <p:spPr>
          <a:xfrm>
            <a:off x="2249424" y="3811915"/>
            <a:ext cx="1609344" cy="804672"/>
          </a:xfrm>
          <a:prstGeom prst="roundRect">
            <a:avLst>
              <a:gd name="adj" fmla="val 12000"/>
            </a:avLst>
          </a:prstGeom>
          <a:solidFill>
            <a:srgbClr val="DA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800"/>
          </a:p>
        </p:txBody>
      </p:sp>
      <p:sp>
        <p:nvSpPr>
          <p:cNvPr id="18" name="TextBox 17"/>
          <p:cNvSpPr txBox="1"/>
          <p:nvPr/>
        </p:nvSpPr>
        <p:spPr>
          <a:xfrm>
            <a:off x="2781521" y="3869562"/>
            <a:ext cx="545149" cy="449354"/>
          </a:xfrm>
          <a:prstGeom prst="rect">
            <a:avLst/>
          </a:prstGeom>
          <a:noFill/>
        </p:spPr>
        <p:txBody>
          <a:bodyPr wrap="none" lIns="36576" tIns="9144" rIns="36576" bIns="9144" anchor="ctr">
            <a:spAutoFit/>
          </a:bodyPr>
          <a:lstStyle/>
          <a:p>
            <a:pPr algn="ctr">
              <a:spcBef>
                <a:spcPts val="0"/>
              </a:spcBef>
              <a:spcAft>
                <a:spcPts val="0"/>
              </a:spcAft>
            </a:pPr>
            <a:r>
              <a:rPr sz="2800" b="1" dirty="0">
                <a:solidFill>
                  <a:srgbClr val="006975"/>
                </a:solidFill>
                <a:latin typeface="Aptos"/>
              </a:rPr>
              <a:t>🏋</a:t>
            </a:r>
          </a:p>
        </p:txBody>
      </p:sp>
      <p:sp>
        <p:nvSpPr>
          <p:cNvPr id="19" name="TextBox 18"/>
          <p:cNvSpPr txBox="1"/>
          <p:nvPr/>
        </p:nvSpPr>
        <p:spPr>
          <a:xfrm>
            <a:off x="2795146" y="4326429"/>
            <a:ext cx="517899" cy="203133"/>
          </a:xfrm>
          <a:prstGeom prst="rect">
            <a:avLst/>
          </a:prstGeom>
          <a:noFill/>
        </p:spPr>
        <p:txBody>
          <a:bodyPr wrap="none" lIns="36576" tIns="9144" rIns="36576" bIns="9144" anchor="ctr">
            <a:spAutoFit/>
          </a:bodyPr>
          <a:lstStyle/>
          <a:p>
            <a:pPr algn="ctr">
              <a:spcBef>
                <a:spcPts val="0"/>
              </a:spcBef>
              <a:spcAft>
                <a:spcPts val="0"/>
              </a:spcAft>
            </a:pPr>
            <a:r>
              <a:rPr sz="1200" b="1" dirty="0">
                <a:solidFill>
                  <a:srgbClr val="0E244A"/>
                </a:solidFill>
                <a:latin typeface="Aptos"/>
              </a:rPr>
              <a:t>Fitness</a:t>
            </a:r>
          </a:p>
        </p:txBody>
      </p:sp>
      <p:sp>
        <p:nvSpPr>
          <p:cNvPr id="20" name="Rounded Rectangle 19"/>
          <p:cNvSpPr/>
          <p:nvPr/>
        </p:nvSpPr>
        <p:spPr>
          <a:xfrm>
            <a:off x="3968496" y="3811915"/>
            <a:ext cx="1609344" cy="804672"/>
          </a:xfrm>
          <a:prstGeom prst="roundRect">
            <a:avLst>
              <a:gd name="adj" fmla="val 12000"/>
            </a:avLst>
          </a:prstGeom>
          <a:solidFill>
            <a:srgbClr val="DA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800"/>
          </a:p>
        </p:txBody>
      </p:sp>
      <p:sp>
        <p:nvSpPr>
          <p:cNvPr id="21" name="TextBox 20"/>
          <p:cNvSpPr txBox="1"/>
          <p:nvPr/>
        </p:nvSpPr>
        <p:spPr>
          <a:xfrm>
            <a:off x="4537462" y="3855274"/>
            <a:ext cx="471411" cy="449354"/>
          </a:xfrm>
          <a:prstGeom prst="rect">
            <a:avLst/>
          </a:prstGeom>
          <a:noFill/>
        </p:spPr>
        <p:txBody>
          <a:bodyPr wrap="none" lIns="36576" tIns="9144" rIns="36576" bIns="9144" anchor="ctr">
            <a:spAutoFit/>
          </a:bodyPr>
          <a:lstStyle/>
          <a:p>
            <a:pPr algn="ctr">
              <a:spcBef>
                <a:spcPts val="0"/>
              </a:spcBef>
              <a:spcAft>
                <a:spcPts val="0"/>
              </a:spcAft>
            </a:pPr>
            <a:r>
              <a:rPr sz="2800" b="1" dirty="0">
                <a:solidFill>
                  <a:srgbClr val="006975"/>
                </a:solidFill>
                <a:latin typeface="Aptos"/>
              </a:rPr>
              <a:t>💃</a:t>
            </a:r>
          </a:p>
        </p:txBody>
      </p:sp>
      <p:sp>
        <p:nvSpPr>
          <p:cNvPr id="22" name="TextBox 21"/>
          <p:cNvSpPr txBox="1"/>
          <p:nvPr/>
        </p:nvSpPr>
        <p:spPr>
          <a:xfrm>
            <a:off x="4537461" y="4326429"/>
            <a:ext cx="471411" cy="203133"/>
          </a:xfrm>
          <a:prstGeom prst="rect">
            <a:avLst/>
          </a:prstGeom>
          <a:noFill/>
        </p:spPr>
        <p:txBody>
          <a:bodyPr wrap="none" lIns="36576" tIns="9144" rIns="36576" bIns="9144" anchor="ctr">
            <a:spAutoFit/>
          </a:bodyPr>
          <a:lstStyle/>
          <a:p>
            <a:pPr algn="ctr">
              <a:spcBef>
                <a:spcPts val="0"/>
              </a:spcBef>
              <a:spcAft>
                <a:spcPts val="0"/>
              </a:spcAft>
            </a:pPr>
            <a:r>
              <a:rPr sz="1200" b="1" dirty="0">
                <a:solidFill>
                  <a:srgbClr val="0E244A"/>
                </a:solidFill>
                <a:latin typeface="Aptos"/>
              </a:rPr>
              <a:t>Dance</a:t>
            </a:r>
          </a:p>
        </p:txBody>
      </p:sp>
      <p:sp>
        <p:nvSpPr>
          <p:cNvPr id="23" name="Rounded Rectangle 22"/>
          <p:cNvSpPr/>
          <p:nvPr/>
        </p:nvSpPr>
        <p:spPr>
          <a:xfrm>
            <a:off x="5687568" y="3811915"/>
            <a:ext cx="1609344" cy="804672"/>
          </a:xfrm>
          <a:prstGeom prst="roundRect">
            <a:avLst>
              <a:gd name="adj" fmla="val 12000"/>
            </a:avLst>
          </a:prstGeom>
          <a:solidFill>
            <a:srgbClr val="DA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800"/>
          </a:p>
        </p:txBody>
      </p:sp>
      <p:sp>
        <p:nvSpPr>
          <p:cNvPr id="24" name="TextBox 23"/>
          <p:cNvSpPr txBox="1"/>
          <p:nvPr/>
        </p:nvSpPr>
        <p:spPr>
          <a:xfrm>
            <a:off x="6213253" y="3869562"/>
            <a:ext cx="557973" cy="449354"/>
          </a:xfrm>
          <a:prstGeom prst="rect">
            <a:avLst/>
          </a:prstGeom>
          <a:noFill/>
        </p:spPr>
        <p:txBody>
          <a:bodyPr wrap="none" lIns="36576" tIns="9144" rIns="36576" bIns="9144" anchor="ctr">
            <a:spAutoFit/>
          </a:bodyPr>
          <a:lstStyle/>
          <a:p>
            <a:pPr algn="ctr">
              <a:spcBef>
                <a:spcPts val="0"/>
              </a:spcBef>
              <a:spcAft>
                <a:spcPts val="0"/>
              </a:spcAft>
            </a:pPr>
            <a:r>
              <a:rPr sz="2800" b="1" dirty="0">
                <a:solidFill>
                  <a:srgbClr val="006975"/>
                </a:solidFill>
                <a:latin typeface="Aptos"/>
              </a:rPr>
              <a:t>⚽</a:t>
            </a:r>
          </a:p>
        </p:txBody>
      </p:sp>
      <p:sp>
        <p:nvSpPr>
          <p:cNvPr id="25" name="TextBox 24"/>
          <p:cNvSpPr txBox="1"/>
          <p:nvPr/>
        </p:nvSpPr>
        <p:spPr>
          <a:xfrm>
            <a:off x="5839239" y="4326429"/>
            <a:ext cx="1306000" cy="203133"/>
          </a:xfrm>
          <a:prstGeom prst="rect">
            <a:avLst/>
          </a:prstGeom>
          <a:noFill/>
        </p:spPr>
        <p:txBody>
          <a:bodyPr wrap="none" lIns="36576" tIns="9144" rIns="36576" bIns="9144" anchor="ctr">
            <a:spAutoFit/>
          </a:bodyPr>
          <a:lstStyle/>
          <a:p>
            <a:pPr algn="ctr">
              <a:spcBef>
                <a:spcPts val="0"/>
              </a:spcBef>
              <a:spcAft>
                <a:spcPts val="0"/>
              </a:spcAft>
            </a:pPr>
            <a:r>
              <a:rPr sz="1200" b="1" dirty="0">
                <a:solidFill>
                  <a:srgbClr val="0E244A"/>
                </a:solidFill>
                <a:latin typeface="Aptos"/>
              </a:rPr>
              <a:t>Recreational sports</a:t>
            </a:r>
          </a:p>
        </p:txBody>
      </p:sp>
      <p:sp>
        <p:nvSpPr>
          <p:cNvPr id="26" name="Rounded Rectangle 25"/>
          <p:cNvSpPr/>
          <p:nvPr/>
        </p:nvSpPr>
        <p:spPr>
          <a:xfrm>
            <a:off x="530352" y="4735459"/>
            <a:ext cx="1609344" cy="804672"/>
          </a:xfrm>
          <a:prstGeom prst="roundRect">
            <a:avLst>
              <a:gd name="adj" fmla="val 12000"/>
            </a:avLst>
          </a:prstGeom>
          <a:solidFill>
            <a:srgbClr val="DA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800"/>
          </a:p>
        </p:txBody>
      </p:sp>
      <p:sp>
        <p:nvSpPr>
          <p:cNvPr id="27" name="TextBox 26"/>
          <p:cNvSpPr txBox="1"/>
          <p:nvPr/>
        </p:nvSpPr>
        <p:spPr>
          <a:xfrm>
            <a:off x="1056037" y="4764530"/>
            <a:ext cx="557973" cy="449354"/>
          </a:xfrm>
          <a:prstGeom prst="rect">
            <a:avLst/>
          </a:prstGeom>
          <a:noFill/>
        </p:spPr>
        <p:txBody>
          <a:bodyPr wrap="none" lIns="36576" tIns="9144" rIns="36576" bIns="9144" anchor="ctr">
            <a:spAutoFit/>
          </a:bodyPr>
          <a:lstStyle/>
          <a:p>
            <a:pPr algn="ctr">
              <a:spcBef>
                <a:spcPts val="0"/>
              </a:spcBef>
              <a:spcAft>
                <a:spcPts val="0"/>
              </a:spcAft>
            </a:pPr>
            <a:r>
              <a:rPr sz="2800" b="1" dirty="0">
                <a:solidFill>
                  <a:srgbClr val="006975"/>
                </a:solidFill>
                <a:latin typeface="Aptos"/>
              </a:rPr>
              <a:t>🚲</a:t>
            </a:r>
          </a:p>
        </p:txBody>
      </p:sp>
      <p:sp>
        <p:nvSpPr>
          <p:cNvPr id="28" name="TextBox 27"/>
          <p:cNvSpPr txBox="1"/>
          <p:nvPr/>
        </p:nvSpPr>
        <p:spPr>
          <a:xfrm>
            <a:off x="900738" y="5249973"/>
            <a:ext cx="868571" cy="203133"/>
          </a:xfrm>
          <a:prstGeom prst="rect">
            <a:avLst/>
          </a:prstGeom>
          <a:noFill/>
        </p:spPr>
        <p:txBody>
          <a:bodyPr wrap="none" lIns="36576" tIns="9144" rIns="36576" bIns="9144" anchor="ctr">
            <a:spAutoFit/>
          </a:bodyPr>
          <a:lstStyle/>
          <a:p>
            <a:pPr algn="ctr">
              <a:spcBef>
                <a:spcPts val="0"/>
              </a:spcBef>
              <a:spcAft>
                <a:spcPts val="0"/>
              </a:spcAft>
            </a:pPr>
            <a:r>
              <a:rPr sz="1200" b="1" dirty="0">
                <a:solidFill>
                  <a:srgbClr val="0E244A"/>
                </a:solidFill>
                <a:latin typeface="Aptos"/>
              </a:rPr>
              <a:t>Active travel</a:t>
            </a:r>
          </a:p>
        </p:txBody>
      </p:sp>
      <p:sp>
        <p:nvSpPr>
          <p:cNvPr id="29" name="Rounded Rectangle 28"/>
          <p:cNvSpPr/>
          <p:nvPr/>
        </p:nvSpPr>
        <p:spPr>
          <a:xfrm>
            <a:off x="2249424" y="4735459"/>
            <a:ext cx="1609344" cy="804672"/>
          </a:xfrm>
          <a:prstGeom prst="roundRect">
            <a:avLst>
              <a:gd name="adj" fmla="val 12000"/>
            </a:avLst>
          </a:prstGeom>
          <a:solidFill>
            <a:srgbClr val="DA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800"/>
          </a:p>
        </p:txBody>
      </p:sp>
      <p:sp>
        <p:nvSpPr>
          <p:cNvPr id="30" name="TextBox 29"/>
          <p:cNvSpPr txBox="1"/>
          <p:nvPr/>
        </p:nvSpPr>
        <p:spPr>
          <a:xfrm>
            <a:off x="2799955" y="4778818"/>
            <a:ext cx="508280" cy="449354"/>
          </a:xfrm>
          <a:prstGeom prst="rect">
            <a:avLst/>
          </a:prstGeom>
          <a:noFill/>
        </p:spPr>
        <p:txBody>
          <a:bodyPr wrap="none" lIns="36576" tIns="9144" rIns="36576" bIns="9144" anchor="ctr">
            <a:spAutoFit/>
          </a:bodyPr>
          <a:lstStyle/>
          <a:p>
            <a:pPr algn="ctr">
              <a:spcBef>
                <a:spcPts val="0"/>
              </a:spcBef>
              <a:spcAft>
                <a:spcPts val="0"/>
              </a:spcAft>
            </a:pPr>
            <a:r>
              <a:rPr sz="2800" b="1" dirty="0">
                <a:solidFill>
                  <a:srgbClr val="006975"/>
                </a:solidFill>
                <a:latin typeface="Aptos"/>
              </a:rPr>
              <a:t>🌳</a:t>
            </a:r>
          </a:p>
        </p:txBody>
      </p:sp>
      <p:sp>
        <p:nvSpPr>
          <p:cNvPr id="31" name="TextBox 30"/>
          <p:cNvSpPr txBox="1"/>
          <p:nvPr/>
        </p:nvSpPr>
        <p:spPr>
          <a:xfrm>
            <a:off x="2472334" y="5249973"/>
            <a:ext cx="1163524" cy="203133"/>
          </a:xfrm>
          <a:prstGeom prst="rect">
            <a:avLst/>
          </a:prstGeom>
          <a:noFill/>
        </p:spPr>
        <p:txBody>
          <a:bodyPr wrap="none" lIns="36576" tIns="9144" rIns="36576" bIns="9144" anchor="ctr">
            <a:spAutoFit/>
          </a:bodyPr>
          <a:lstStyle/>
          <a:p>
            <a:pPr algn="ctr">
              <a:spcBef>
                <a:spcPts val="0"/>
              </a:spcBef>
              <a:spcAft>
                <a:spcPts val="0"/>
              </a:spcAft>
            </a:pPr>
            <a:r>
              <a:rPr sz="1200" b="1" dirty="0">
                <a:solidFill>
                  <a:srgbClr val="0E244A"/>
                </a:solidFill>
                <a:latin typeface="Aptos"/>
              </a:rPr>
              <a:t>Outdoor exercise</a:t>
            </a:r>
          </a:p>
        </p:txBody>
      </p:sp>
      <p:sp>
        <p:nvSpPr>
          <p:cNvPr id="32" name="Rounded Rectangle 31"/>
          <p:cNvSpPr/>
          <p:nvPr/>
        </p:nvSpPr>
        <p:spPr>
          <a:xfrm>
            <a:off x="3968496" y="4735459"/>
            <a:ext cx="1609344" cy="804672"/>
          </a:xfrm>
          <a:prstGeom prst="roundRect">
            <a:avLst>
              <a:gd name="adj" fmla="val 12000"/>
            </a:avLst>
          </a:prstGeom>
          <a:solidFill>
            <a:srgbClr val="DA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800"/>
          </a:p>
        </p:txBody>
      </p:sp>
      <p:sp>
        <p:nvSpPr>
          <p:cNvPr id="33" name="TextBox 32"/>
          <p:cNvSpPr txBox="1"/>
          <p:nvPr/>
        </p:nvSpPr>
        <p:spPr>
          <a:xfrm>
            <a:off x="4601581" y="4778818"/>
            <a:ext cx="343171" cy="449354"/>
          </a:xfrm>
          <a:prstGeom prst="rect">
            <a:avLst/>
          </a:prstGeom>
          <a:noFill/>
        </p:spPr>
        <p:txBody>
          <a:bodyPr wrap="none" lIns="36576" tIns="9144" rIns="36576" bIns="9144" anchor="ctr">
            <a:spAutoFit/>
          </a:bodyPr>
          <a:lstStyle/>
          <a:p>
            <a:pPr algn="ctr">
              <a:spcBef>
                <a:spcPts val="0"/>
              </a:spcBef>
              <a:spcAft>
                <a:spcPts val="0"/>
              </a:spcAft>
            </a:pPr>
            <a:r>
              <a:rPr sz="2800" b="1" dirty="0">
                <a:solidFill>
                  <a:srgbClr val="006975"/>
                </a:solidFill>
                <a:latin typeface="Aptos"/>
              </a:rPr>
              <a:t>✓</a:t>
            </a:r>
          </a:p>
        </p:txBody>
      </p:sp>
      <p:sp>
        <p:nvSpPr>
          <p:cNvPr id="34" name="TextBox 33"/>
          <p:cNvSpPr txBox="1"/>
          <p:nvPr/>
        </p:nvSpPr>
        <p:spPr>
          <a:xfrm>
            <a:off x="3978623" y="5249973"/>
            <a:ext cx="1589089" cy="203133"/>
          </a:xfrm>
          <a:prstGeom prst="rect">
            <a:avLst/>
          </a:prstGeom>
          <a:noFill/>
        </p:spPr>
        <p:txBody>
          <a:bodyPr wrap="none" lIns="36576" tIns="9144" rIns="36576" bIns="9144" anchor="ctr">
            <a:spAutoFit/>
          </a:bodyPr>
          <a:lstStyle/>
          <a:p>
            <a:pPr algn="ctr">
              <a:spcBef>
                <a:spcPts val="0"/>
              </a:spcBef>
              <a:spcAft>
                <a:spcPts val="0"/>
              </a:spcAft>
            </a:pPr>
            <a:r>
              <a:rPr sz="1200" b="1" dirty="0" err="1">
                <a:solidFill>
                  <a:srgbClr val="0E244A"/>
                </a:solidFill>
                <a:latin typeface="Aptos"/>
              </a:rPr>
              <a:t>Personalised</a:t>
            </a:r>
            <a:r>
              <a:rPr sz="1200" b="1" dirty="0">
                <a:solidFill>
                  <a:srgbClr val="0E244A"/>
                </a:solidFill>
                <a:latin typeface="Aptos"/>
              </a:rPr>
              <a:t> challenges</a:t>
            </a:r>
          </a:p>
        </p:txBody>
      </p:sp>
      <p:sp>
        <p:nvSpPr>
          <p:cNvPr id="35" name="Rounded Rectangle 34"/>
          <p:cNvSpPr/>
          <p:nvPr/>
        </p:nvSpPr>
        <p:spPr>
          <a:xfrm>
            <a:off x="5687568" y="4735459"/>
            <a:ext cx="1609344" cy="804672"/>
          </a:xfrm>
          <a:prstGeom prst="roundRect">
            <a:avLst>
              <a:gd name="adj" fmla="val 12000"/>
            </a:avLst>
          </a:prstGeom>
          <a:solidFill>
            <a:srgbClr val="DA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800"/>
          </a:p>
        </p:txBody>
      </p:sp>
      <p:sp>
        <p:nvSpPr>
          <p:cNvPr id="36" name="TextBox 35"/>
          <p:cNvSpPr txBox="1"/>
          <p:nvPr/>
        </p:nvSpPr>
        <p:spPr>
          <a:xfrm>
            <a:off x="6213253" y="4793106"/>
            <a:ext cx="557973" cy="449354"/>
          </a:xfrm>
          <a:prstGeom prst="rect">
            <a:avLst/>
          </a:prstGeom>
          <a:noFill/>
        </p:spPr>
        <p:txBody>
          <a:bodyPr wrap="none" lIns="36576" tIns="9144" rIns="36576" bIns="9144" anchor="ctr">
            <a:spAutoFit/>
          </a:bodyPr>
          <a:lstStyle/>
          <a:p>
            <a:pPr algn="ctr">
              <a:spcBef>
                <a:spcPts val="0"/>
              </a:spcBef>
              <a:spcAft>
                <a:spcPts val="0"/>
              </a:spcAft>
            </a:pPr>
            <a:r>
              <a:rPr sz="2800" b="1" dirty="0">
                <a:solidFill>
                  <a:srgbClr val="006975"/>
                </a:solidFill>
                <a:latin typeface="Aptos"/>
              </a:rPr>
              <a:t>💪</a:t>
            </a:r>
          </a:p>
        </p:txBody>
      </p:sp>
      <p:sp>
        <p:nvSpPr>
          <p:cNvPr id="37" name="TextBox 36"/>
          <p:cNvSpPr txBox="1"/>
          <p:nvPr/>
        </p:nvSpPr>
        <p:spPr>
          <a:xfrm>
            <a:off x="6181833" y="5249973"/>
            <a:ext cx="620811" cy="203133"/>
          </a:xfrm>
          <a:prstGeom prst="rect">
            <a:avLst/>
          </a:prstGeom>
          <a:noFill/>
        </p:spPr>
        <p:txBody>
          <a:bodyPr wrap="none" lIns="36576" tIns="9144" rIns="36576" bIns="9144" anchor="ctr">
            <a:spAutoFit/>
          </a:bodyPr>
          <a:lstStyle/>
          <a:p>
            <a:pPr algn="ctr">
              <a:spcBef>
                <a:spcPts val="0"/>
              </a:spcBef>
              <a:spcAft>
                <a:spcPts val="0"/>
              </a:spcAft>
            </a:pPr>
            <a:r>
              <a:rPr sz="1200" b="1" dirty="0">
                <a:solidFill>
                  <a:srgbClr val="0E244A"/>
                </a:solidFill>
                <a:latin typeface="Aptos"/>
              </a:rPr>
              <a:t>Strength</a:t>
            </a:r>
          </a:p>
        </p:txBody>
      </p:sp>
      <p:pic>
        <p:nvPicPr>
          <p:cNvPr id="116" name="Picture 115">
            <a:extLst>
              <a:ext uri="{FF2B5EF4-FFF2-40B4-BE49-F238E27FC236}">
                <a16:creationId xmlns:a16="http://schemas.microsoft.com/office/drawing/2014/main" id="{2718DED0-5FDD-4EB7-8161-33BED7B560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72408" y="1771628"/>
            <a:ext cx="3829059" cy="3829059"/>
          </a:xfrm>
          <a:prstGeom prst="rect">
            <a:avLst/>
          </a:prstGeom>
        </p:spPr>
      </p:pic>
      <p:sp>
        <p:nvSpPr>
          <p:cNvPr id="117" name="Rectangle 116">
            <a:extLst>
              <a:ext uri="{FF2B5EF4-FFF2-40B4-BE49-F238E27FC236}">
                <a16:creationId xmlns:a16="http://schemas.microsoft.com/office/drawing/2014/main" id="{A88DB6D9-937A-4514-B383-1F9BD4E7121B}"/>
              </a:ext>
            </a:extLst>
          </p:cNvPr>
          <p:cNvSpPr/>
          <p:nvPr/>
        </p:nvSpPr>
        <p:spPr>
          <a:xfrm>
            <a:off x="7646507" y="5660510"/>
            <a:ext cx="4412668" cy="584775"/>
          </a:xfrm>
          <a:prstGeom prst="rect">
            <a:avLst/>
          </a:prstGeom>
        </p:spPr>
        <p:txBody>
          <a:bodyPr wrap="square">
            <a:spAutoFit/>
          </a:bodyPr>
          <a:lstStyle/>
          <a:p>
            <a:r>
              <a:rPr lang="en-US" sz="1600" dirty="0">
                <a:latin typeface="Arial" panose="020B0604020202020204" pitchFamily="34" charset="0"/>
                <a:cs typeface="Arial" panose="020B0604020202020204" pitchFamily="34" charset="0"/>
              </a:rPr>
              <a:t>(Bath and North East Somerset, Swindon and </a:t>
            </a:r>
          </a:p>
          <a:p>
            <a:r>
              <a:rPr lang="en-US" sz="1600" dirty="0">
                <a:latin typeface="Arial" panose="020B0604020202020204" pitchFamily="34" charset="0"/>
                <a:cs typeface="Arial" panose="020B0604020202020204" pitchFamily="34" charset="0"/>
              </a:rPr>
              <a:t>Wiltshire Integrated Care Board, 2025)</a:t>
            </a:r>
            <a:endParaRPr lang="en-IN" sz="1600" dirty="0">
              <a:latin typeface="Arial" panose="020B0604020202020204" pitchFamily="34" charset="0"/>
              <a:cs typeface="Arial" panose="020B0604020202020204" pitchFamily="34" charset="0"/>
            </a:endParaRPr>
          </a:p>
        </p:txBody>
      </p:sp>
      <p:sp>
        <p:nvSpPr>
          <p:cNvPr id="119" name="Rectangle 118">
            <a:extLst>
              <a:ext uri="{FF2B5EF4-FFF2-40B4-BE49-F238E27FC236}">
                <a16:creationId xmlns:a16="http://schemas.microsoft.com/office/drawing/2014/main" id="{007F1BD3-47F7-4EF1-BDB4-EB748F7841C2}"/>
              </a:ext>
            </a:extLst>
          </p:cNvPr>
          <p:cNvSpPr/>
          <p:nvPr/>
        </p:nvSpPr>
        <p:spPr>
          <a:xfrm>
            <a:off x="0" y="6269691"/>
            <a:ext cx="12192000" cy="615351"/>
          </a:xfrm>
          <a:prstGeom prst="rect">
            <a:avLst/>
          </a:prstGeom>
          <a:solidFill>
            <a:srgbClr val="1042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 y="8218"/>
            <a:ext cx="9404723" cy="1400530"/>
          </a:xfrm>
        </p:spPr>
        <p:txBody>
          <a:bodyPr numCol="1"/>
          <a:lstStyle/>
          <a:p>
            <a:br>
              <a:rPr lang="en-IN" sz="3600" b="1" dirty="0">
                <a:latin typeface="Arial" panose="020B0604020202020204" pitchFamily="34" charset="0"/>
                <a:cs typeface="Arial" panose="020B0604020202020204" pitchFamily="34" charset="0"/>
              </a:rPr>
            </a:br>
            <a:r>
              <a:rPr lang="en-IN" sz="3600" b="1" dirty="0">
                <a:latin typeface="Arial" panose="020B0604020202020204" pitchFamily="34" charset="0"/>
                <a:cs typeface="Arial" panose="020B0604020202020204" pitchFamily="34" charset="0"/>
              </a:rPr>
              <a:t>The “Move More, Feel Better” Campaign</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 y="1397000"/>
            <a:ext cx="7061200" cy="5308600"/>
          </a:xfrm>
        </p:spPr>
        <p:txBody>
          <a:bodyPr>
            <a:noAutofit/>
          </a:bodyPr>
          <a:lstStyle/>
          <a:p>
            <a:pPr lvl="0" algn="just"/>
            <a:r>
              <a:rPr lang="en-IN" sz="1800" dirty="0">
                <a:latin typeface="Arial" panose="020B0604020202020204" pitchFamily="34" charset="0"/>
                <a:cs typeface="Arial" panose="020B0604020202020204" pitchFamily="34" charset="0"/>
              </a:rPr>
              <a:t>The </a:t>
            </a:r>
            <a:r>
              <a:rPr lang="en-IN" sz="1800" i="1" dirty="0">
                <a:latin typeface="Arial" panose="020B0604020202020204" pitchFamily="34" charset="0"/>
                <a:cs typeface="Arial" panose="020B0604020202020204" pitchFamily="34" charset="0"/>
              </a:rPr>
              <a:t>Move More, Feel Better</a:t>
            </a:r>
            <a:r>
              <a:rPr lang="en-IN" sz="1800" dirty="0">
                <a:latin typeface="Arial" panose="020B0604020202020204" pitchFamily="34" charset="0"/>
                <a:cs typeface="Arial" panose="020B0604020202020204" pitchFamily="34" charset="0"/>
              </a:rPr>
              <a:t> campaign is an eight-week health-promotion intervention designed to encourage young adults aged 19–25 to participate in regular physical activity. </a:t>
            </a:r>
          </a:p>
          <a:p>
            <a:pPr lvl="0" algn="just"/>
            <a:r>
              <a:rPr lang="en-IN" sz="1800" dirty="0">
                <a:latin typeface="Arial" panose="020B0604020202020204" pitchFamily="34" charset="0"/>
                <a:cs typeface="Arial" panose="020B0604020202020204" pitchFamily="34" charset="0"/>
              </a:rPr>
              <a:t>The campaign aims to establish sustainable exercise habits through walking challenges, dance sessions, group fitness, recreational sports and outdoor activities. </a:t>
            </a:r>
          </a:p>
          <a:p>
            <a:pPr lvl="0" algn="just"/>
            <a:r>
              <a:rPr lang="en-IN" sz="1800" dirty="0">
                <a:latin typeface="Arial" panose="020B0604020202020204" pitchFamily="34" charset="0"/>
                <a:cs typeface="Arial" panose="020B0604020202020204" pitchFamily="34" charset="0"/>
              </a:rPr>
              <a:t>The intervention responds to the importance of physical activity in preventing non-communicable diseases and supporting positive mental health (WHO, 2020). </a:t>
            </a:r>
          </a:p>
          <a:p>
            <a:pPr lvl="0" algn="just"/>
            <a:r>
              <a:rPr lang="en-IN" sz="1800" dirty="0">
                <a:latin typeface="Arial" panose="020B0604020202020204" pitchFamily="34" charset="0"/>
                <a:cs typeface="Arial" panose="020B0604020202020204" pitchFamily="34" charset="0"/>
              </a:rPr>
              <a:t>64.6% of adults aged 16 and over in England achieved at least 150 minutes of moderate-intensity physical activity per week </a:t>
            </a:r>
            <a:r>
              <a:rPr lang="en-GB" sz="1800" dirty="0">
                <a:latin typeface="Arial" panose="020B0604020202020204" pitchFamily="34" charset="0"/>
                <a:cs typeface="Arial" panose="020B0604020202020204" pitchFamily="34" charset="0"/>
              </a:rPr>
              <a:t>(Sport England, 2026)</a:t>
            </a:r>
            <a:r>
              <a:rPr lang="en-IN" sz="1800" dirty="0">
                <a:latin typeface="Arial" panose="020B0604020202020204" pitchFamily="34" charset="0"/>
                <a:cs typeface="Arial" panose="020B0604020202020204" pitchFamily="34" charset="0"/>
              </a:rPr>
              <a:t>.  </a:t>
            </a:r>
          </a:p>
          <a:p>
            <a:pPr lvl="0" algn="just"/>
            <a:r>
              <a:rPr lang="en-IN" sz="1800" dirty="0">
                <a:latin typeface="Arial" panose="020B0604020202020204" pitchFamily="34" charset="0"/>
                <a:cs typeface="Arial" panose="020B0604020202020204" pitchFamily="34" charset="0"/>
              </a:rPr>
              <a:t>The campaign will encourage participants to work towards the national guideline of at least 150 minutes of moderate-intensity activity per week while making exercise enjoyable, accessible and affordable </a:t>
            </a:r>
            <a:r>
              <a:rPr lang="en-US" dirty="0"/>
              <a:t>(Department of Health and Social Care, 2026)</a:t>
            </a:r>
            <a:r>
              <a:rPr lang="en-IN" sz="1800" dirty="0">
                <a:latin typeface="Arial" panose="020B0604020202020204" pitchFamily="34" charset="0"/>
                <a:cs typeface="Arial" panose="020B0604020202020204" pitchFamily="34" charset="0"/>
              </a:rPr>
              <a:t>. </a:t>
            </a:r>
          </a:p>
          <a:p>
            <a:pPr algn="just"/>
            <a:endParaRPr lang="en-IN" sz="1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BD9D2C9-6158-48DE-9A8B-784F69648C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4471" y="1478387"/>
            <a:ext cx="4322753" cy="4322753"/>
          </a:xfrm>
          <a:prstGeom prst="rect">
            <a:avLst/>
          </a:prstGeom>
        </p:spPr>
      </p:pic>
      <p:sp>
        <p:nvSpPr>
          <p:cNvPr id="9" name="Rectangle 8">
            <a:extLst>
              <a:ext uri="{FF2B5EF4-FFF2-40B4-BE49-F238E27FC236}">
                <a16:creationId xmlns:a16="http://schemas.microsoft.com/office/drawing/2014/main" id="{A95158AD-0251-47F7-8AA4-AE9CB31783D4}"/>
              </a:ext>
            </a:extLst>
          </p:cNvPr>
          <p:cNvSpPr/>
          <p:nvPr/>
        </p:nvSpPr>
        <p:spPr>
          <a:xfrm>
            <a:off x="7434473" y="5885795"/>
            <a:ext cx="4412668" cy="584775"/>
          </a:xfrm>
          <a:prstGeom prst="rect">
            <a:avLst/>
          </a:prstGeom>
        </p:spPr>
        <p:txBody>
          <a:bodyPr wrap="square">
            <a:spAutoFit/>
          </a:bodyPr>
          <a:lstStyle/>
          <a:p>
            <a:r>
              <a:rPr lang="en-US" sz="1600" dirty="0">
                <a:latin typeface="Arial" panose="020B0604020202020204" pitchFamily="34" charset="0"/>
                <a:cs typeface="Arial" panose="020B0604020202020204" pitchFamily="34" charset="0"/>
              </a:rPr>
              <a:t>(Bath and North East Somerset, Swindon and </a:t>
            </a:r>
          </a:p>
          <a:p>
            <a:r>
              <a:rPr lang="en-US" sz="1600" dirty="0">
                <a:latin typeface="Arial" panose="020B0604020202020204" pitchFamily="34" charset="0"/>
                <a:cs typeface="Arial" panose="020B0604020202020204" pitchFamily="34" charset="0"/>
              </a:rPr>
              <a:t>Wiltshire Integrated Care Board, 2025)</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7363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11" y="8218"/>
            <a:ext cx="9404723" cy="1400530"/>
          </a:xfrm>
        </p:spPr>
        <p:txBody>
          <a:bodyPr/>
          <a:lstStyle/>
          <a:p>
            <a:br>
              <a:rPr lang="en-IN" sz="3600" b="1" dirty="0">
                <a:latin typeface="Arial" panose="020B0604020202020204" pitchFamily="34" charset="0"/>
                <a:cs typeface="Arial" panose="020B0604020202020204" pitchFamily="34" charset="0"/>
              </a:rPr>
            </a:br>
            <a:r>
              <a:rPr lang="en-IN" sz="3600" b="1" dirty="0">
                <a:latin typeface="Arial" panose="020B0604020202020204" pitchFamily="34" charset="0"/>
                <a:cs typeface="Arial" panose="020B0604020202020204" pitchFamily="34" charset="0"/>
              </a:rPr>
              <a:t>Why Target Young Adults Aged 19–25?</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 y="1481418"/>
            <a:ext cx="6700838" cy="5368364"/>
          </a:xfrm>
        </p:spPr>
        <p:txBody>
          <a:bodyPr>
            <a:normAutofit/>
          </a:bodyPr>
          <a:lstStyle/>
          <a:p>
            <a:pPr lvl="0" algn="just"/>
            <a:r>
              <a:rPr lang="en-IN" sz="1800" dirty="0">
                <a:latin typeface="Arial" panose="020B0604020202020204" pitchFamily="34" charset="0"/>
                <a:cs typeface="Arial" panose="020B0604020202020204" pitchFamily="34" charset="0"/>
              </a:rPr>
              <a:t>Young adulthood is an important period for establishing health behaviours that may continue into later adulthood (Institute For Employment studies, 2024). </a:t>
            </a:r>
          </a:p>
          <a:p>
            <a:pPr lvl="0" algn="just"/>
            <a:r>
              <a:rPr lang="en-IN" sz="1800" dirty="0">
                <a:latin typeface="Arial" panose="020B0604020202020204" pitchFamily="34" charset="0"/>
                <a:cs typeface="Arial" panose="020B0604020202020204" pitchFamily="34" charset="0"/>
              </a:rPr>
              <a:t>University studies, employment, commuting and digital entertainment can create competing demands on young adults' time and opportunities for exercise. </a:t>
            </a:r>
          </a:p>
          <a:p>
            <a:pPr lvl="0" algn="just"/>
            <a:r>
              <a:rPr lang="en-IN" sz="1800" dirty="0">
                <a:latin typeface="Arial" panose="020B0604020202020204" pitchFamily="34" charset="0"/>
                <a:cs typeface="Arial" panose="020B0604020202020204" pitchFamily="34" charset="0"/>
              </a:rPr>
              <a:t>The World Health Organization identifies insufficient physical activity as an important risk factor for non-communicable diseases and poor health (WHO, 2020). </a:t>
            </a:r>
          </a:p>
          <a:p>
            <a:pPr lvl="0" algn="just"/>
            <a:r>
              <a:rPr lang="en-IN" sz="1800" dirty="0">
                <a:latin typeface="Arial" panose="020B0604020202020204" pitchFamily="34" charset="0"/>
                <a:cs typeface="Arial" panose="020B0604020202020204" pitchFamily="34" charset="0"/>
              </a:rPr>
              <a:t>24.7% of adults in England, equivalent to approximately 11.8 million people, were less active, completing less than an average of 30 minutes of physical activity per week </a:t>
            </a:r>
            <a:r>
              <a:rPr lang="en-GB" sz="1800" dirty="0">
                <a:latin typeface="Arial" panose="020B0604020202020204" pitchFamily="34" charset="0"/>
                <a:cs typeface="Arial" panose="020B0604020202020204" pitchFamily="34" charset="0"/>
              </a:rPr>
              <a:t>(Sport England, 2026)</a:t>
            </a:r>
            <a:r>
              <a:rPr lang="en-IN" sz="1800" dirty="0">
                <a:latin typeface="Arial" panose="020B0604020202020204" pitchFamily="34" charset="0"/>
                <a:cs typeface="Arial" panose="020B0604020202020204" pitchFamily="34" charset="0"/>
              </a:rPr>
              <a:t>. </a:t>
            </a:r>
          </a:p>
          <a:p>
            <a:pPr lvl="0" algn="just"/>
            <a:r>
              <a:rPr lang="en-IN" sz="1800" dirty="0">
                <a:latin typeface="Arial" panose="020B0604020202020204" pitchFamily="34" charset="0"/>
                <a:cs typeface="Arial" panose="020B0604020202020204" pitchFamily="34" charset="0"/>
              </a:rPr>
              <a:t>Targeting young adults through affordable, flexible and socially engaging activities can help establish healthier routines before sedentary behaviours become entrenched. </a:t>
            </a:r>
          </a:p>
          <a:p>
            <a:pPr algn="just"/>
            <a:endParaRPr lang="en-IN" sz="1800" dirty="0">
              <a:latin typeface="Arial" panose="020B0604020202020204" pitchFamily="34" charset="0"/>
              <a:cs typeface="Arial" panose="020B0604020202020204" pitchFamily="34" charset="0"/>
            </a:endParaRPr>
          </a:p>
        </p:txBody>
      </p:sp>
      <p:sp>
        <p:nvSpPr>
          <p:cNvPr id="4" name="Rectangle 3"/>
          <p:cNvSpPr/>
          <p:nvPr/>
        </p:nvSpPr>
        <p:spPr>
          <a:xfrm>
            <a:off x="6992236" y="5881688"/>
            <a:ext cx="5006499"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(Department of Health and Social Care, 2026)</a:t>
            </a:r>
            <a:endParaRPr lang="en-IN" dirty="0">
              <a:latin typeface="Arial" panose="020B0604020202020204" pitchFamily="34" charset="0"/>
              <a:cs typeface="Arial" panose="020B0604020202020204" pitchFamily="34" charset="0"/>
            </a:endParaRPr>
          </a:p>
        </p:txBody>
      </p:sp>
      <p:pic>
        <p:nvPicPr>
          <p:cNvPr id="7" name="Graphic 6">
            <a:extLst>
              <a:ext uri="{FF2B5EF4-FFF2-40B4-BE49-F238E27FC236}">
                <a16:creationId xmlns:a16="http://schemas.microsoft.com/office/drawing/2014/main" id="{AEFD5108-925B-47D0-BE53-9DFCAF2B56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8368" y="1577009"/>
            <a:ext cx="5667375" cy="4200939"/>
          </a:xfrm>
          <a:prstGeom prst="rect">
            <a:avLst/>
          </a:prstGeom>
        </p:spPr>
      </p:pic>
    </p:spTree>
    <p:extLst>
      <p:ext uri="{BB962C8B-B14F-4D97-AF65-F5344CB8AC3E}">
        <p14:creationId xmlns:p14="http://schemas.microsoft.com/office/powerpoint/2010/main" val="1368357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IN" b="1" dirty="0"/>
            </a:br>
            <a:r>
              <a:rPr lang="en-IN" b="1" dirty="0"/>
              <a:t>Our Eight-Week Physical Activity Programme</a:t>
            </a:r>
            <a:endParaRPr lang="en-IN" dirty="0"/>
          </a:p>
        </p:txBody>
      </p:sp>
      <p:sp>
        <p:nvSpPr>
          <p:cNvPr id="3" name="Content Placeholder 2"/>
          <p:cNvSpPr>
            <a:spLocks noGrp="1"/>
          </p:cNvSpPr>
          <p:nvPr>
            <p:ph idx="1"/>
          </p:nvPr>
        </p:nvSpPr>
        <p:spPr>
          <a:xfrm>
            <a:off x="14288" y="1913218"/>
            <a:ext cx="6500811" cy="4619345"/>
          </a:xfrm>
        </p:spPr>
        <p:txBody>
          <a:bodyPr>
            <a:normAutofit lnSpcReduction="10000"/>
          </a:bodyPr>
          <a:lstStyle/>
          <a:p>
            <a:pPr lvl="0" algn="just"/>
            <a:r>
              <a:rPr lang="en-IN" dirty="0"/>
              <a:t>The campaign will run for eight weeks, with one organised group session each week and optional individual activities between sessions. </a:t>
            </a:r>
          </a:p>
          <a:p>
            <a:pPr lvl="0" algn="just"/>
            <a:r>
              <a:rPr lang="en-IN" dirty="0"/>
              <a:t>Week 1 will introduce physical activity guidelines, assess baseline activity levels and help participants set achievable personal goals. </a:t>
            </a:r>
          </a:p>
          <a:p>
            <a:pPr lvl="0" algn="just"/>
            <a:r>
              <a:rPr lang="en-IN" dirty="0"/>
              <a:t>Weeks 2–4 will introduce walking challenges, beginner fitness circuits and dance sessions to develop confidence and enjoyment </a:t>
            </a:r>
            <a:r>
              <a:rPr lang="en-GB" dirty="0"/>
              <a:t>(</a:t>
            </a:r>
            <a:r>
              <a:rPr lang="en-GB" dirty="0">
                <a:latin typeface="Arial" panose="020B0604020202020204" pitchFamily="34" charset="0"/>
                <a:cs typeface="Arial" panose="020B0604020202020204" pitchFamily="34" charset="0"/>
              </a:rPr>
              <a:t>Department of Health and Social Care, 2026)</a:t>
            </a:r>
            <a:r>
              <a:rPr lang="en-IN" dirty="0"/>
              <a:t>. </a:t>
            </a:r>
          </a:p>
          <a:p>
            <a:pPr lvl="0" algn="just"/>
            <a:r>
              <a:rPr lang="en-IN" dirty="0"/>
              <a:t>Weeks 5–7 will focus on recreational sports, active travel, outdoor activities and personalised physical-activity challenges. </a:t>
            </a:r>
          </a:p>
          <a:p>
            <a:pPr lvl="0" algn="just"/>
            <a:r>
              <a:rPr lang="en-IN" dirty="0"/>
              <a:t>Week 8 will include a final group activity, a post-campaign assessment and the development of individual plans for maintaining exercise habits. </a:t>
            </a:r>
          </a:p>
          <a:p>
            <a:pPr algn="just"/>
            <a:endParaRPr lang="en-IN" dirty="0"/>
          </a:p>
        </p:txBody>
      </p:sp>
      <p:pic>
        <p:nvPicPr>
          <p:cNvPr id="5" name="Picture 4"/>
          <p:cNvPicPr>
            <a:picLocks noChangeAspect="1"/>
          </p:cNvPicPr>
          <p:nvPr/>
        </p:nvPicPr>
        <p:blipFill>
          <a:blip r:embed="rId3"/>
          <a:stretch>
            <a:fillRect/>
          </a:stretch>
        </p:blipFill>
        <p:spPr>
          <a:xfrm>
            <a:off x="6661291" y="1501238"/>
            <a:ext cx="5301125" cy="4965065"/>
          </a:xfrm>
          <a:prstGeom prst="rect">
            <a:avLst/>
          </a:prstGeom>
        </p:spPr>
      </p:pic>
    </p:spTree>
    <p:extLst>
      <p:ext uri="{BB962C8B-B14F-4D97-AF65-F5344CB8AC3E}">
        <p14:creationId xmlns:p14="http://schemas.microsoft.com/office/powerpoint/2010/main" val="3415097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91440"/>
          </a:xfrm>
          <a:prstGeom prst="rect">
            <a:avLst/>
          </a:prstGeom>
          <a:solidFill>
            <a:srgbClr val="32CDC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329184"/>
            <a:ext cx="8138160" cy="475488"/>
          </a:xfrm>
          <a:prstGeom prst="rect">
            <a:avLst/>
          </a:prstGeom>
          <a:noFill/>
        </p:spPr>
        <p:txBody>
          <a:bodyPr wrap="square" lIns="18288" tIns="9144" rIns="18288" bIns="9144">
            <a:spAutoFit/>
          </a:bodyPr>
          <a:lstStyle/>
          <a:p>
            <a:r>
              <a:rPr sz="2800" b="1" dirty="0">
                <a:solidFill>
                  <a:srgbClr val="F8FBFD"/>
                </a:solidFill>
                <a:latin typeface="Aptos"/>
              </a:rPr>
              <a:t>MOVE MORE, FEEL BETTER</a:t>
            </a:r>
          </a:p>
        </p:txBody>
      </p:sp>
      <p:sp>
        <p:nvSpPr>
          <p:cNvPr id="7" name="Rounded Rectangle 6"/>
          <p:cNvSpPr/>
          <p:nvPr/>
        </p:nvSpPr>
        <p:spPr>
          <a:xfrm>
            <a:off x="530352" y="1353312"/>
            <a:ext cx="4681728" cy="5074920"/>
          </a:xfrm>
          <a:prstGeom prst="roundRect">
            <a:avLst/>
          </a:prstGeom>
          <a:solidFill>
            <a:srgbClr val="1330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8" name="Rounded Rectangle 7"/>
          <p:cNvSpPr/>
          <p:nvPr/>
        </p:nvSpPr>
        <p:spPr>
          <a:xfrm>
            <a:off x="5413248" y="1353312"/>
            <a:ext cx="6236208" cy="5074920"/>
          </a:xfrm>
          <a:prstGeom prst="roundRect">
            <a:avLst/>
          </a:prstGeom>
          <a:solidFill>
            <a:srgbClr val="112B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9" name="TextBox 8"/>
          <p:cNvSpPr txBox="1"/>
          <p:nvPr/>
        </p:nvSpPr>
        <p:spPr>
          <a:xfrm>
            <a:off x="822960" y="1627632"/>
            <a:ext cx="3977639" cy="264688"/>
          </a:xfrm>
          <a:prstGeom prst="rect">
            <a:avLst/>
          </a:prstGeom>
          <a:noFill/>
        </p:spPr>
        <p:txBody>
          <a:bodyPr wrap="square" lIns="18288" tIns="9144" rIns="18288" bIns="9144">
            <a:spAutoFit/>
          </a:bodyPr>
          <a:lstStyle/>
          <a:p>
            <a:r>
              <a:rPr sz="1600" b="1">
                <a:solidFill>
                  <a:srgbClr val="7DE1E7"/>
                </a:solidFill>
                <a:latin typeface="Arial" panose="020B0604020202020204" pitchFamily="34" charset="0"/>
                <a:cs typeface="Arial" panose="020B0604020202020204" pitchFamily="34" charset="0"/>
              </a:rPr>
              <a:t>PROGRAMME AIMS</a:t>
            </a:r>
          </a:p>
        </p:txBody>
      </p:sp>
      <p:sp>
        <p:nvSpPr>
          <p:cNvPr id="10" name="Rectangle 9"/>
          <p:cNvSpPr/>
          <p:nvPr/>
        </p:nvSpPr>
        <p:spPr>
          <a:xfrm>
            <a:off x="832104" y="2011680"/>
            <a:ext cx="658368" cy="41148"/>
          </a:xfrm>
          <a:prstGeom prst="rect">
            <a:avLst/>
          </a:prstGeom>
          <a:solidFill>
            <a:srgbClr val="32CDC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11" name="Oval 10"/>
          <p:cNvSpPr/>
          <p:nvPr/>
        </p:nvSpPr>
        <p:spPr>
          <a:xfrm>
            <a:off x="832104" y="2301108"/>
            <a:ext cx="256032" cy="256032"/>
          </a:xfrm>
          <a:prstGeom prst="ellipse">
            <a:avLst/>
          </a:prstGeom>
          <a:solidFill>
            <a:srgbClr val="32CDC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12" name="TextBox 11"/>
          <p:cNvSpPr txBox="1"/>
          <p:nvPr/>
        </p:nvSpPr>
        <p:spPr>
          <a:xfrm>
            <a:off x="1243584" y="2227956"/>
            <a:ext cx="3657600" cy="264688"/>
          </a:xfrm>
          <a:prstGeom prst="rect">
            <a:avLst/>
          </a:prstGeom>
          <a:noFill/>
        </p:spPr>
        <p:txBody>
          <a:bodyPr wrap="square" lIns="18288" tIns="9144" rIns="18288" bIns="9144">
            <a:spAutoFit/>
          </a:bodyPr>
          <a:lstStyle/>
          <a:p>
            <a:r>
              <a:rPr sz="1600" b="1" dirty="0">
                <a:solidFill>
                  <a:srgbClr val="F8FBFD"/>
                </a:solidFill>
                <a:latin typeface="Arial" panose="020B0604020202020204" pitchFamily="34" charset="0"/>
                <a:cs typeface="Arial" panose="020B0604020202020204" pitchFamily="34" charset="0"/>
              </a:rPr>
              <a:t>Build towards 150 minutes</a:t>
            </a:r>
          </a:p>
        </p:txBody>
      </p:sp>
      <p:sp>
        <p:nvSpPr>
          <p:cNvPr id="13" name="TextBox 12"/>
          <p:cNvSpPr txBox="1"/>
          <p:nvPr/>
        </p:nvSpPr>
        <p:spPr>
          <a:xfrm>
            <a:off x="1271016" y="2520564"/>
            <a:ext cx="3941064" cy="1003352"/>
          </a:xfrm>
          <a:prstGeom prst="rect">
            <a:avLst/>
          </a:prstGeom>
          <a:noFill/>
        </p:spPr>
        <p:txBody>
          <a:bodyPr wrap="square" lIns="18288" tIns="9144" rIns="18288" bIns="9144">
            <a:spAutoFit/>
          </a:bodyPr>
          <a:lstStyle/>
          <a:p>
            <a:r>
              <a:rPr sz="1600" b="0" dirty="0">
                <a:solidFill>
                  <a:schemeClr val="accent5">
                    <a:lumMod val="20000"/>
                    <a:lumOff val="80000"/>
                  </a:schemeClr>
                </a:solidFill>
                <a:latin typeface="Arial" panose="020B0604020202020204" pitchFamily="34" charset="0"/>
                <a:cs typeface="Arial" panose="020B0604020202020204" pitchFamily="34" charset="0"/>
              </a:rPr>
              <a:t>Help participants work</a:t>
            </a:r>
            <a:r>
              <a:rPr lang="en-US" sz="1600" b="0" dirty="0">
                <a:solidFill>
                  <a:schemeClr val="accent5">
                    <a:lumMod val="20000"/>
                    <a:lumOff val="80000"/>
                  </a:schemeClr>
                </a:solidFill>
                <a:latin typeface="Arial" panose="020B0604020202020204" pitchFamily="34" charset="0"/>
                <a:cs typeface="Arial" panose="020B0604020202020204" pitchFamily="34" charset="0"/>
              </a:rPr>
              <a:t> </a:t>
            </a:r>
            <a:r>
              <a:rPr sz="1600" b="0" dirty="0">
                <a:solidFill>
                  <a:schemeClr val="accent5">
                    <a:lumMod val="20000"/>
                    <a:lumOff val="80000"/>
                  </a:schemeClr>
                </a:solidFill>
                <a:latin typeface="Arial" panose="020B0604020202020204" pitchFamily="34" charset="0"/>
                <a:cs typeface="Arial" panose="020B0604020202020204" pitchFamily="34" charset="0"/>
              </a:rPr>
              <a:t>150 minutes of </a:t>
            </a:r>
            <a:r>
              <a:rPr sz="1600" dirty="0">
                <a:solidFill>
                  <a:schemeClr val="accent5">
                    <a:lumMod val="20000"/>
                    <a:lumOff val="80000"/>
                  </a:schemeClr>
                </a:solidFill>
                <a:latin typeface="Arial" panose="020B0604020202020204" pitchFamily="34" charset="0"/>
                <a:cs typeface="Arial" panose="020B0604020202020204" pitchFamily="34" charset="0"/>
              </a:rPr>
              <a:t>moderate-intensity</a:t>
            </a:r>
            <a:r>
              <a:rPr sz="1600" b="0" dirty="0">
                <a:solidFill>
                  <a:schemeClr val="accent5">
                    <a:lumMod val="20000"/>
                    <a:lumOff val="80000"/>
                  </a:schemeClr>
                </a:solidFill>
                <a:latin typeface="Arial" panose="020B0604020202020204" pitchFamily="34" charset="0"/>
                <a:cs typeface="Arial" panose="020B0604020202020204" pitchFamily="34" charset="0"/>
              </a:rPr>
              <a:t> activity each week </a:t>
            </a:r>
            <a:r>
              <a:rPr lang="en-US" sz="1600" dirty="0">
                <a:solidFill>
                  <a:schemeClr val="accent5">
                    <a:lumMod val="20000"/>
                    <a:lumOff val="80000"/>
                  </a:schemeClr>
                </a:solidFill>
              </a:rPr>
              <a:t>(</a:t>
            </a:r>
            <a:r>
              <a:rPr lang="en-US" sz="1600" dirty="0">
                <a:solidFill>
                  <a:schemeClr val="accent5">
                    <a:lumMod val="20000"/>
                    <a:lumOff val="80000"/>
                  </a:schemeClr>
                </a:solidFill>
                <a:latin typeface="Arial" panose="020B0604020202020204" pitchFamily="34" charset="0"/>
                <a:cs typeface="Arial" panose="020B0604020202020204" pitchFamily="34" charset="0"/>
              </a:rPr>
              <a:t>Department</a:t>
            </a:r>
            <a:r>
              <a:rPr lang="en-US" sz="1600" dirty="0">
                <a:solidFill>
                  <a:schemeClr val="accent5">
                    <a:lumMod val="20000"/>
                    <a:lumOff val="80000"/>
                  </a:schemeClr>
                </a:solidFill>
              </a:rPr>
              <a:t> of </a:t>
            </a:r>
            <a:r>
              <a:rPr lang="en-US" sz="1600" dirty="0">
                <a:solidFill>
                  <a:schemeClr val="accent5">
                    <a:lumMod val="20000"/>
                    <a:lumOff val="80000"/>
                  </a:schemeClr>
                </a:solidFill>
                <a:latin typeface="Arial" panose="020B0604020202020204" pitchFamily="34" charset="0"/>
                <a:cs typeface="Arial" panose="020B0604020202020204" pitchFamily="34" charset="0"/>
              </a:rPr>
              <a:t>Health</a:t>
            </a:r>
            <a:r>
              <a:rPr lang="en-US" sz="1600" dirty="0">
                <a:solidFill>
                  <a:schemeClr val="accent5">
                    <a:lumMod val="20000"/>
                    <a:lumOff val="80000"/>
                  </a:schemeClr>
                </a:solidFill>
              </a:rPr>
              <a:t> and </a:t>
            </a:r>
            <a:r>
              <a:rPr lang="en-US" sz="1600" dirty="0">
                <a:solidFill>
                  <a:schemeClr val="accent5">
                    <a:lumMod val="20000"/>
                    <a:lumOff val="80000"/>
                  </a:schemeClr>
                </a:solidFill>
                <a:latin typeface="Arial" panose="020B0604020202020204" pitchFamily="34" charset="0"/>
                <a:cs typeface="Arial" panose="020B0604020202020204" pitchFamily="34" charset="0"/>
              </a:rPr>
              <a:t>Social</a:t>
            </a:r>
            <a:r>
              <a:rPr lang="en-US" sz="1600" dirty="0">
                <a:solidFill>
                  <a:schemeClr val="accent5">
                    <a:lumMod val="20000"/>
                    <a:lumOff val="80000"/>
                  </a:schemeClr>
                </a:solidFill>
              </a:rPr>
              <a:t> Care, </a:t>
            </a:r>
            <a:r>
              <a:rPr lang="en-US" sz="1600" dirty="0">
                <a:solidFill>
                  <a:schemeClr val="accent5">
                    <a:lumMod val="20000"/>
                    <a:lumOff val="80000"/>
                  </a:schemeClr>
                </a:solidFill>
                <a:latin typeface="Arial" panose="020B0604020202020204" pitchFamily="34" charset="0"/>
                <a:cs typeface="Arial" panose="020B0604020202020204" pitchFamily="34" charset="0"/>
              </a:rPr>
              <a:t>2026</a:t>
            </a:r>
            <a:r>
              <a:rPr lang="en-US" sz="1600" dirty="0">
                <a:solidFill>
                  <a:schemeClr val="accent5">
                    <a:lumMod val="20000"/>
                    <a:lumOff val="80000"/>
                  </a:schemeClr>
                </a:solidFill>
              </a:rPr>
              <a:t>)</a:t>
            </a:r>
            <a:r>
              <a:rPr sz="1600" b="0" dirty="0">
                <a:solidFill>
                  <a:schemeClr val="accent5">
                    <a:lumMod val="20000"/>
                    <a:lumOff val="80000"/>
                  </a:schemeClr>
                </a:solidFill>
                <a:latin typeface="Arial" panose="020B0604020202020204" pitchFamily="34" charset="0"/>
                <a:cs typeface="Arial" panose="020B0604020202020204" pitchFamily="34" charset="0"/>
              </a:rPr>
              <a:t>.</a:t>
            </a:r>
          </a:p>
        </p:txBody>
      </p:sp>
      <p:sp>
        <p:nvSpPr>
          <p:cNvPr id="14" name="Oval 13"/>
          <p:cNvSpPr/>
          <p:nvPr/>
        </p:nvSpPr>
        <p:spPr>
          <a:xfrm>
            <a:off x="832104" y="3600348"/>
            <a:ext cx="256032" cy="256032"/>
          </a:xfrm>
          <a:prstGeom prst="ellipse">
            <a:avLst/>
          </a:prstGeom>
          <a:solidFill>
            <a:srgbClr val="7DE1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15" name="TextBox 14"/>
          <p:cNvSpPr txBox="1"/>
          <p:nvPr/>
        </p:nvSpPr>
        <p:spPr>
          <a:xfrm>
            <a:off x="1243584" y="3540448"/>
            <a:ext cx="3657600" cy="264688"/>
          </a:xfrm>
          <a:prstGeom prst="rect">
            <a:avLst/>
          </a:prstGeom>
          <a:noFill/>
        </p:spPr>
        <p:txBody>
          <a:bodyPr wrap="square" lIns="18288" tIns="9144" rIns="18288" bIns="9144">
            <a:spAutoFit/>
          </a:bodyPr>
          <a:lstStyle/>
          <a:p>
            <a:r>
              <a:rPr sz="1600" b="1" dirty="0">
                <a:solidFill>
                  <a:srgbClr val="F8FBFD"/>
                </a:solidFill>
                <a:latin typeface="Arial" panose="020B0604020202020204" pitchFamily="34" charset="0"/>
                <a:cs typeface="Arial" panose="020B0604020202020204" pitchFamily="34" charset="0"/>
              </a:rPr>
              <a:t>Support wellbeing and connection</a:t>
            </a:r>
          </a:p>
        </p:txBody>
      </p:sp>
      <p:sp>
        <p:nvSpPr>
          <p:cNvPr id="16" name="TextBox 15"/>
          <p:cNvSpPr txBox="1"/>
          <p:nvPr/>
        </p:nvSpPr>
        <p:spPr>
          <a:xfrm>
            <a:off x="1243584" y="3819804"/>
            <a:ext cx="3630168" cy="757130"/>
          </a:xfrm>
          <a:prstGeom prst="rect">
            <a:avLst/>
          </a:prstGeom>
          <a:noFill/>
        </p:spPr>
        <p:txBody>
          <a:bodyPr wrap="square" lIns="18288" tIns="9144" rIns="18288" bIns="9144">
            <a:spAutoFit/>
          </a:bodyPr>
          <a:lstStyle/>
          <a:p>
            <a:r>
              <a:rPr sz="1600" b="0" dirty="0">
                <a:solidFill>
                  <a:srgbClr val="D3E1EA"/>
                </a:solidFill>
                <a:latin typeface="Arial" panose="020B0604020202020204" pitchFamily="34" charset="0"/>
                <a:cs typeface="Arial" panose="020B0604020202020204" pitchFamily="34" charset="0"/>
              </a:rPr>
              <a:t>Improve mental wellbeing, confidence and social connection through group exercise (Sport England, </a:t>
            </a:r>
            <a:r>
              <a:rPr lang="en-US" sz="1600" dirty="0">
                <a:solidFill>
                  <a:srgbClr val="D3E1EA"/>
                </a:solidFill>
                <a:latin typeface="Arial" panose="020B0604020202020204" pitchFamily="34" charset="0"/>
                <a:cs typeface="Arial" panose="020B0604020202020204" pitchFamily="34" charset="0"/>
              </a:rPr>
              <a:t>n.d.</a:t>
            </a:r>
            <a:r>
              <a:rPr sz="1600" b="0" dirty="0">
                <a:solidFill>
                  <a:srgbClr val="D3E1EA"/>
                </a:solidFill>
                <a:latin typeface="Arial" panose="020B0604020202020204" pitchFamily="34" charset="0"/>
                <a:cs typeface="Arial" panose="020B0604020202020204" pitchFamily="34" charset="0"/>
              </a:rPr>
              <a:t>).</a:t>
            </a:r>
          </a:p>
        </p:txBody>
      </p:sp>
      <p:sp>
        <p:nvSpPr>
          <p:cNvPr id="17" name="Oval 16"/>
          <p:cNvSpPr/>
          <p:nvPr/>
        </p:nvSpPr>
        <p:spPr>
          <a:xfrm>
            <a:off x="832104" y="4700808"/>
            <a:ext cx="256032" cy="256032"/>
          </a:xfrm>
          <a:prstGeom prst="ellipse">
            <a:avLst/>
          </a:prstGeom>
          <a:solidFill>
            <a:srgbClr val="FFC7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18" name="TextBox 17"/>
          <p:cNvSpPr txBox="1"/>
          <p:nvPr/>
        </p:nvSpPr>
        <p:spPr>
          <a:xfrm>
            <a:off x="1243584" y="4658890"/>
            <a:ext cx="3657600" cy="69700"/>
          </a:xfrm>
          <a:prstGeom prst="rect">
            <a:avLst/>
          </a:prstGeom>
          <a:noFill/>
        </p:spPr>
        <p:txBody>
          <a:bodyPr wrap="square" lIns="18288" tIns="9144" rIns="18288" bIns="9144">
            <a:spAutoFit/>
          </a:bodyPr>
          <a:lstStyle/>
          <a:p>
            <a:r>
              <a:rPr sz="1600" b="1" dirty="0">
                <a:solidFill>
                  <a:srgbClr val="F8FBFD"/>
                </a:solidFill>
                <a:latin typeface="Arial" panose="020B0604020202020204" pitchFamily="34" charset="0"/>
                <a:cs typeface="Arial" panose="020B0604020202020204" pitchFamily="34" charset="0"/>
              </a:rPr>
              <a:t>Make activity a lasting habit</a:t>
            </a:r>
          </a:p>
        </p:txBody>
      </p:sp>
      <p:sp>
        <p:nvSpPr>
          <p:cNvPr id="19" name="TextBox 18"/>
          <p:cNvSpPr txBox="1"/>
          <p:nvPr/>
        </p:nvSpPr>
        <p:spPr>
          <a:xfrm>
            <a:off x="1243584" y="4917998"/>
            <a:ext cx="3630168" cy="757130"/>
          </a:xfrm>
          <a:prstGeom prst="rect">
            <a:avLst/>
          </a:prstGeom>
          <a:noFill/>
        </p:spPr>
        <p:txBody>
          <a:bodyPr wrap="square" lIns="18288" tIns="9144" rIns="18288" bIns="9144">
            <a:spAutoFit/>
          </a:bodyPr>
          <a:lstStyle/>
          <a:p>
            <a:r>
              <a:rPr sz="1600" b="0" dirty="0">
                <a:solidFill>
                  <a:srgbClr val="D3E1EA"/>
                </a:solidFill>
                <a:latin typeface="Arial" panose="020B0604020202020204" pitchFamily="34" charset="0"/>
                <a:cs typeface="Arial" panose="020B0604020202020204" pitchFamily="34" charset="0"/>
              </a:rPr>
              <a:t>Support long-term behavior change by making physical activity part of everyday life.</a:t>
            </a:r>
          </a:p>
        </p:txBody>
      </p:sp>
      <p:sp>
        <p:nvSpPr>
          <p:cNvPr id="20" name="TextBox 19"/>
          <p:cNvSpPr txBox="1"/>
          <p:nvPr/>
        </p:nvSpPr>
        <p:spPr>
          <a:xfrm>
            <a:off x="5715000" y="1627632"/>
            <a:ext cx="5440680" cy="264688"/>
          </a:xfrm>
          <a:prstGeom prst="rect">
            <a:avLst/>
          </a:prstGeom>
          <a:noFill/>
        </p:spPr>
        <p:txBody>
          <a:bodyPr wrap="square" lIns="18288" tIns="9144" rIns="18288" bIns="9144">
            <a:spAutoFit/>
          </a:bodyPr>
          <a:lstStyle/>
          <a:p>
            <a:r>
              <a:rPr sz="1600" b="1" dirty="0">
                <a:solidFill>
                  <a:srgbClr val="7DE1E7"/>
                </a:solidFill>
                <a:latin typeface="Arial" panose="020B0604020202020204" pitchFamily="34" charset="0"/>
                <a:cs typeface="Arial" panose="020B0604020202020204" pitchFamily="34" charset="0"/>
              </a:rPr>
              <a:t>WEEKLY SESSION PLAN</a:t>
            </a:r>
            <a:r>
              <a:rPr lang="en-US" sz="1600" b="1" dirty="0">
                <a:solidFill>
                  <a:srgbClr val="7DE1E7"/>
                </a:solidFill>
                <a:latin typeface="Arial" panose="020B0604020202020204" pitchFamily="34" charset="0"/>
                <a:cs typeface="Arial" panose="020B0604020202020204" pitchFamily="34" charset="0"/>
              </a:rPr>
              <a:t> (60 Minutes)</a:t>
            </a:r>
            <a:endParaRPr sz="1600" b="1" dirty="0">
              <a:solidFill>
                <a:srgbClr val="7DE1E7"/>
              </a:solidFill>
              <a:latin typeface="Arial" panose="020B0604020202020204" pitchFamily="34" charset="0"/>
              <a:cs typeface="Arial" panose="020B0604020202020204" pitchFamily="34" charset="0"/>
            </a:endParaRPr>
          </a:p>
        </p:txBody>
      </p:sp>
      <p:sp>
        <p:nvSpPr>
          <p:cNvPr id="21" name="Rectangle 20"/>
          <p:cNvSpPr/>
          <p:nvPr/>
        </p:nvSpPr>
        <p:spPr>
          <a:xfrm>
            <a:off x="5724144" y="2011680"/>
            <a:ext cx="658368" cy="41148"/>
          </a:xfrm>
          <a:prstGeom prst="rect">
            <a:avLst/>
          </a:prstGeom>
          <a:solidFill>
            <a:srgbClr val="32CDC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22" name="Rounded Rectangle 21"/>
          <p:cNvSpPr/>
          <p:nvPr/>
        </p:nvSpPr>
        <p:spPr>
          <a:xfrm>
            <a:off x="5742432" y="2286000"/>
            <a:ext cx="786384" cy="365760"/>
          </a:xfrm>
          <a:prstGeom prst="roundRect">
            <a:avLst/>
          </a:prstGeom>
          <a:solidFill>
            <a:srgbClr val="32CDC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23" name="TextBox 22"/>
          <p:cNvSpPr txBox="1"/>
          <p:nvPr/>
        </p:nvSpPr>
        <p:spPr>
          <a:xfrm>
            <a:off x="5769864" y="2377440"/>
            <a:ext cx="731520" cy="264688"/>
          </a:xfrm>
          <a:prstGeom prst="rect">
            <a:avLst/>
          </a:prstGeom>
          <a:noFill/>
        </p:spPr>
        <p:txBody>
          <a:bodyPr wrap="square" lIns="18288" tIns="9144" rIns="18288" bIns="9144">
            <a:spAutoFit/>
          </a:bodyPr>
          <a:lstStyle/>
          <a:p>
            <a:pPr algn="ctr"/>
            <a:r>
              <a:rPr sz="1600" b="1" dirty="0">
                <a:solidFill>
                  <a:srgbClr val="0A1B2E"/>
                </a:solidFill>
                <a:latin typeface="Arial" panose="020B0604020202020204" pitchFamily="34" charset="0"/>
                <a:cs typeface="Arial" panose="020B0604020202020204" pitchFamily="34" charset="0"/>
              </a:rPr>
              <a:t>10 MIN</a:t>
            </a:r>
          </a:p>
        </p:txBody>
      </p:sp>
      <p:sp>
        <p:nvSpPr>
          <p:cNvPr id="24" name="TextBox 23"/>
          <p:cNvSpPr txBox="1"/>
          <p:nvPr/>
        </p:nvSpPr>
        <p:spPr>
          <a:xfrm>
            <a:off x="6711696" y="2267712"/>
            <a:ext cx="4526280" cy="264688"/>
          </a:xfrm>
          <a:prstGeom prst="rect">
            <a:avLst/>
          </a:prstGeom>
          <a:noFill/>
        </p:spPr>
        <p:txBody>
          <a:bodyPr wrap="square" lIns="18288" tIns="9144" rIns="18288" bIns="9144">
            <a:spAutoFit/>
          </a:bodyPr>
          <a:lstStyle/>
          <a:p>
            <a:r>
              <a:rPr sz="1600" b="1">
                <a:solidFill>
                  <a:srgbClr val="F8FBFD"/>
                </a:solidFill>
                <a:latin typeface="Arial" panose="020B0604020202020204" pitchFamily="34" charset="0"/>
                <a:cs typeface="Arial" panose="020B0604020202020204" pitchFamily="34" charset="0"/>
              </a:rPr>
              <a:t>WELCOME &amp; WARM-UP</a:t>
            </a:r>
          </a:p>
        </p:txBody>
      </p:sp>
      <p:sp>
        <p:nvSpPr>
          <p:cNvPr id="25" name="TextBox 24"/>
          <p:cNvSpPr txBox="1"/>
          <p:nvPr/>
        </p:nvSpPr>
        <p:spPr>
          <a:xfrm>
            <a:off x="6711696" y="2542032"/>
            <a:ext cx="4526280" cy="510909"/>
          </a:xfrm>
          <a:prstGeom prst="rect">
            <a:avLst/>
          </a:prstGeom>
          <a:noFill/>
        </p:spPr>
        <p:txBody>
          <a:bodyPr wrap="square" lIns="18288" tIns="9144" rIns="18288" bIns="9144">
            <a:spAutoFit/>
          </a:bodyPr>
          <a:lstStyle/>
          <a:p>
            <a:r>
              <a:rPr sz="1600" b="0">
                <a:solidFill>
                  <a:srgbClr val="D3E1EA"/>
                </a:solidFill>
                <a:latin typeface="Arial" panose="020B0604020202020204" pitchFamily="34" charset="0"/>
                <a:cs typeface="Arial" panose="020B0604020202020204" pitchFamily="34" charset="0"/>
              </a:rPr>
              <a:t>Gentle movement, mood check-in and review of last week’s step count.</a:t>
            </a:r>
          </a:p>
        </p:txBody>
      </p:sp>
      <p:sp>
        <p:nvSpPr>
          <p:cNvPr id="26" name="Rounded Rectangle 25"/>
          <p:cNvSpPr/>
          <p:nvPr/>
        </p:nvSpPr>
        <p:spPr>
          <a:xfrm>
            <a:off x="5742432" y="3236976"/>
            <a:ext cx="786384" cy="365760"/>
          </a:xfrm>
          <a:prstGeom prst="roundRect">
            <a:avLst/>
          </a:prstGeom>
          <a:solidFill>
            <a:srgbClr val="7DE1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27" name="TextBox 26"/>
          <p:cNvSpPr txBox="1"/>
          <p:nvPr/>
        </p:nvSpPr>
        <p:spPr>
          <a:xfrm>
            <a:off x="5769864" y="3328416"/>
            <a:ext cx="731520" cy="264688"/>
          </a:xfrm>
          <a:prstGeom prst="rect">
            <a:avLst/>
          </a:prstGeom>
          <a:noFill/>
        </p:spPr>
        <p:txBody>
          <a:bodyPr wrap="square" lIns="18288" tIns="9144" rIns="18288" bIns="9144">
            <a:spAutoFit/>
          </a:bodyPr>
          <a:lstStyle/>
          <a:p>
            <a:pPr algn="ctr"/>
            <a:r>
              <a:rPr sz="1600" b="1" dirty="0">
                <a:solidFill>
                  <a:srgbClr val="0A1B2E"/>
                </a:solidFill>
                <a:latin typeface="Arial" panose="020B0604020202020204" pitchFamily="34" charset="0"/>
                <a:cs typeface="Arial" panose="020B0604020202020204" pitchFamily="34" charset="0"/>
              </a:rPr>
              <a:t>35 MIN</a:t>
            </a:r>
          </a:p>
        </p:txBody>
      </p:sp>
      <p:sp>
        <p:nvSpPr>
          <p:cNvPr id="28" name="TextBox 27"/>
          <p:cNvSpPr txBox="1"/>
          <p:nvPr/>
        </p:nvSpPr>
        <p:spPr>
          <a:xfrm>
            <a:off x="6711696" y="3218688"/>
            <a:ext cx="4526280" cy="264688"/>
          </a:xfrm>
          <a:prstGeom prst="rect">
            <a:avLst/>
          </a:prstGeom>
          <a:noFill/>
        </p:spPr>
        <p:txBody>
          <a:bodyPr wrap="square" lIns="18288" tIns="9144" rIns="18288" bIns="9144">
            <a:spAutoFit/>
          </a:bodyPr>
          <a:lstStyle/>
          <a:p>
            <a:r>
              <a:rPr sz="1600" b="1">
                <a:solidFill>
                  <a:srgbClr val="F8FBFD"/>
                </a:solidFill>
                <a:latin typeface="Arial" panose="020B0604020202020204" pitchFamily="34" charset="0"/>
                <a:cs typeface="Arial" panose="020B0604020202020204" pitchFamily="34" charset="0"/>
              </a:rPr>
              <a:t>MAIN ACTIVITY</a:t>
            </a:r>
          </a:p>
        </p:txBody>
      </p:sp>
      <p:sp>
        <p:nvSpPr>
          <p:cNvPr id="29" name="TextBox 28"/>
          <p:cNvSpPr txBox="1"/>
          <p:nvPr/>
        </p:nvSpPr>
        <p:spPr>
          <a:xfrm>
            <a:off x="6711696" y="3493008"/>
            <a:ext cx="4526280" cy="510909"/>
          </a:xfrm>
          <a:prstGeom prst="rect">
            <a:avLst/>
          </a:prstGeom>
          <a:noFill/>
        </p:spPr>
        <p:txBody>
          <a:bodyPr wrap="square" lIns="18288" tIns="9144" rIns="18288" bIns="9144">
            <a:spAutoFit/>
          </a:bodyPr>
          <a:lstStyle/>
          <a:p>
            <a:r>
              <a:rPr sz="1600" b="0">
                <a:solidFill>
                  <a:srgbClr val="D3E1EA"/>
                </a:solidFill>
                <a:latin typeface="Arial" panose="020B0604020202020204" pitchFamily="34" charset="0"/>
                <a:cs typeface="Arial" panose="020B0604020202020204" pitchFamily="34" charset="0"/>
              </a:rPr>
              <a:t>A different activity each week: walking, circuits, yoga, dance or team sports.</a:t>
            </a:r>
          </a:p>
        </p:txBody>
      </p:sp>
      <p:sp>
        <p:nvSpPr>
          <p:cNvPr id="30" name="Rounded Rectangle 29"/>
          <p:cNvSpPr/>
          <p:nvPr/>
        </p:nvSpPr>
        <p:spPr>
          <a:xfrm>
            <a:off x="5742432" y="4187951"/>
            <a:ext cx="786384" cy="365760"/>
          </a:xfrm>
          <a:prstGeom prst="roundRect">
            <a:avLst/>
          </a:prstGeom>
          <a:solidFill>
            <a:srgbClr val="FFC7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31" name="TextBox 30"/>
          <p:cNvSpPr txBox="1"/>
          <p:nvPr/>
        </p:nvSpPr>
        <p:spPr>
          <a:xfrm>
            <a:off x="5769864" y="4279392"/>
            <a:ext cx="731520" cy="264688"/>
          </a:xfrm>
          <a:prstGeom prst="rect">
            <a:avLst/>
          </a:prstGeom>
          <a:noFill/>
        </p:spPr>
        <p:txBody>
          <a:bodyPr wrap="square" lIns="18288" tIns="9144" rIns="18288" bIns="9144">
            <a:spAutoFit/>
          </a:bodyPr>
          <a:lstStyle/>
          <a:p>
            <a:pPr algn="ctr"/>
            <a:r>
              <a:rPr sz="1600" b="1">
                <a:solidFill>
                  <a:srgbClr val="0A1B2E"/>
                </a:solidFill>
                <a:latin typeface="Arial" panose="020B0604020202020204" pitchFamily="34" charset="0"/>
                <a:cs typeface="Arial" panose="020B0604020202020204" pitchFamily="34" charset="0"/>
              </a:rPr>
              <a:t>10 MIN</a:t>
            </a:r>
          </a:p>
        </p:txBody>
      </p:sp>
      <p:sp>
        <p:nvSpPr>
          <p:cNvPr id="32" name="TextBox 31"/>
          <p:cNvSpPr txBox="1"/>
          <p:nvPr/>
        </p:nvSpPr>
        <p:spPr>
          <a:xfrm>
            <a:off x="6711696" y="4169663"/>
            <a:ext cx="4526280" cy="264688"/>
          </a:xfrm>
          <a:prstGeom prst="rect">
            <a:avLst/>
          </a:prstGeom>
          <a:noFill/>
        </p:spPr>
        <p:txBody>
          <a:bodyPr wrap="square" lIns="18288" tIns="9144" rIns="18288" bIns="9144">
            <a:spAutoFit/>
          </a:bodyPr>
          <a:lstStyle/>
          <a:p>
            <a:r>
              <a:rPr sz="1600" b="1">
                <a:solidFill>
                  <a:srgbClr val="F8FBFD"/>
                </a:solidFill>
                <a:latin typeface="Arial" panose="020B0604020202020204" pitchFamily="34" charset="0"/>
                <a:cs typeface="Arial" panose="020B0604020202020204" pitchFamily="34" charset="0"/>
              </a:rPr>
              <a:t>COOL-DOWN &amp; LEARN</a:t>
            </a:r>
          </a:p>
        </p:txBody>
      </p:sp>
      <p:sp>
        <p:nvSpPr>
          <p:cNvPr id="33" name="TextBox 32"/>
          <p:cNvSpPr txBox="1"/>
          <p:nvPr/>
        </p:nvSpPr>
        <p:spPr>
          <a:xfrm>
            <a:off x="6711696" y="4443983"/>
            <a:ext cx="4526280" cy="510909"/>
          </a:xfrm>
          <a:prstGeom prst="rect">
            <a:avLst/>
          </a:prstGeom>
          <a:noFill/>
        </p:spPr>
        <p:txBody>
          <a:bodyPr wrap="square" lIns="18288" tIns="9144" rIns="18288" bIns="9144">
            <a:spAutoFit/>
          </a:bodyPr>
          <a:lstStyle/>
          <a:p>
            <a:r>
              <a:rPr sz="1600" b="0">
                <a:solidFill>
                  <a:srgbClr val="D3E1EA"/>
                </a:solidFill>
                <a:latin typeface="Arial" panose="020B0604020202020204" pitchFamily="34" charset="0"/>
                <a:cs typeface="Arial" panose="020B0604020202020204" pitchFamily="34" charset="0"/>
              </a:rPr>
              <a:t>Stretching and a short discussion about the benefits of staying active (NHS, 2023).</a:t>
            </a:r>
          </a:p>
        </p:txBody>
      </p:sp>
      <p:sp>
        <p:nvSpPr>
          <p:cNvPr id="34" name="Rounded Rectangle 33"/>
          <p:cNvSpPr/>
          <p:nvPr/>
        </p:nvSpPr>
        <p:spPr>
          <a:xfrm>
            <a:off x="5742432" y="5138927"/>
            <a:ext cx="786384" cy="365760"/>
          </a:xfrm>
          <a:prstGeom prst="roundRect">
            <a:avLst/>
          </a:prstGeom>
          <a:solidFill>
            <a:srgbClr val="32CDC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a:latin typeface="Arial" panose="020B0604020202020204" pitchFamily="34" charset="0"/>
              <a:cs typeface="Arial" panose="020B0604020202020204" pitchFamily="34" charset="0"/>
            </a:endParaRPr>
          </a:p>
        </p:txBody>
      </p:sp>
      <p:sp>
        <p:nvSpPr>
          <p:cNvPr id="35" name="TextBox 34"/>
          <p:cNvSpPr txBox="1"/>
          <p:nvPr/>
        </p:nvSpPr>
        <p:spPr>
          <a:xfrm>
            <a:off x="5769864" y="5230368"/>
            <a:ext cx="731520" cy="264688"/>
          </a:xfrm>
          <a:prstGeom prst="rect">
            <a:avLst/>
          </a:prstGeom>
          <a:noFill/>
        </p:spPr>
        <p:txBody>
          <a:bodyPr wrap="square" lIns="18288" tIns="9144" rIns="18288" bIns="9144">
            <a:spAutoFit/>
          </a:bodyPr>
          <a:lstStyle/>
          <a:p>
            <a:pPr algn="ctr"/>
            <a:r>
              <a:rPr sz="1600" b="1">
                <a:solidFill>
                  <a:srgbClr val="0A1B2E"/>
                </a:solidFill>
                <a:latin typeface="Arial" panose="020B0604020202020204" pitchFamily="34" charset="0"/>
                <a:cs typeface="Arial" panose="020B0604020202020204" pitchFamily="34" charset="0"/>
              </a:rPr>
              <a:t>5 MIN</a:t>
            </a:r>
          </a:p>
        </p:txBody>
      </p:sp>
      <p:sp>
        <p:nvSpPr>
          <p:cNvPr id="36" name="TextBox 35"/>
          <p:cNvSpPr txBox="1"/>
          <p:nvPr/>
        </p:nvSpPr>
        <p:spPr>
          <a:xfrm>
            <a:off x="6711696" y="5120640"/>
            <a:ext cx="4526280" cy="264688"/>
          </a:xfrm>
          <a:prstGeom prst="rect">
            <a:avLst/>
          </a:prstGeom>
          <a:noFill/>
        </p:spPr>
        <p:txBody>
          <a:bodyPr wrap="square" lIns="18288" tIns="9144" rIns="18288" bIns="9144">
            <a:spAutoFit/>
          </a:bodyPr>
          <a:lstStyle/>
          <a:p>
            <a:r>
              <a:rPr sz="1600" b="1">
                <a:solidFill>
                  <a:srgbClr val="F8FBFD"/>
                </a:solidFill>
                <a:latin typeface="Arial" panose="020B0604020202020204" pitchFamily="34" charset="0"/>
                <a:cs typeface="Arial" panose="020B0604020202020204" pitchFamily="34" charset="0"/>
              </a:rPr>
              <a:t>PERSONAL GOAL</a:t>
            </a:r>
          </a:p>
        </p:txBody>
      </p:sp>
      <p:sp>
        <p:nvSpPr>
          <p:cNvPr id="37" name="TextBox 36"/>
          <p:cNvSpPr txBox="1"/>
          <p:nvPr/>
        </p:nvSpPr>
        <p:spPr>
          <a:xfrm>
            <a:off x="6711696" y="5394959"/>
            <a:ext cx="4526280" cy="757130"/>
          </a:xfrm>
          <a:prstGeom prst="rect">
            <a:avLst/>
          </a:prstGeom>
          <a:noFill/>
        </p:spPr>
        <p:txBody>
          <a:bodyPr wrap="square" lIns="18288" tIns="9144" rIns="18288" bIns="9144">
            <a:spAutoFit/>
          </a:bodyPr>
          <a:lstStyle/>
          <a:p>
            <a:r>
              <a:rPr sz="1600" b="0" dirty="0">
                <a:solidFill>
                  <a:srgbClr val="D3E1EA"/>
                </a:solidFill>
                <a:latin typeface="Arial" panose="020B0604020202020204" pitchFamily="34" charset="0"/>
                <a:cs typeface="Arial" panose="020B0604020202020204" pitchFamily="34" charset="0"/>
              </a:rPr>
              <a:t>Each participant sets a target of 90 minutes of self-directed activity to help reach 150 minutes in total.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IN" b="1" dirty="0"/>
            </a:br>
            <a:r>
              <a:rPr lang="en-IN" b="1" dirty="0"/>
              <a:t>National Physical Activity Guidelines</a:t>
            </a:r>
            <a:endParaRPr lang="en-IN" dirty="0"/>
          </a:p>
        </p:txBody>
      </p:sp>
      <p:sp>
        <p:nvSpPr>
          <p:cNvPr id="3" name="Content Placeholder 2"/>
          <p:cNvSpPr>
            <a:spLocks noGrp="1"/>
          </p:cNvSpPr>
          <p:nvPr>
            <p:ph idx="1"/>
          </p:nvPr>
        </p:nvSpPr>
        <p:spPr>
          <a:xfrm>
            <a:off x="119269" y="1697318"/>
            <a:ext cx="11926957" cy="5152464"/>
          </a:xfrm>
        </p:spPr>
        <p:txBody>
          <a:bodyPr>
            <a:normAutofit/>
          </a:bodyPr>
          <a:lstStyle/>
          <a:p>
            <a:pPr lvl="0" algn="just"/>
            <a:r>
              <a:rPr lang="en-IN" dirty="0"/>
              <a:t>The UK Chief Medical Officers' guidelines recommend that adults aged 19–64 undertake at least 150 minutes of moderate-intensity physical activity each week or at least 75 minutes of vigorous-intensity activity </a:t>
            </a:r>
            <a:r>
              <a:rPr lang="en-US" sz="1800" dirty="0"/>
              <a:t>(</a:t>
            </a:r>
            <a:r>
              <a:rPr lang="en-US" sz="1800" dirty="0">
                <a:latin typeface="Arial" panose="020B0604020202020204" pitchFamily="34" charset="0"/>
                <a:cs typeface="Arial" panose="020B0604020202020204" pitchFamily="34" charset="0"/>
              </a:rPr>
              <a:t>Department</a:t>
            </a:r>
            <a:r>
              <a:rPr lang="en-US" sz="1800" dirty="0"/>
              <a:t> of </a:t>
            </a:r>
            <a:r>
              <a:rPr lang="en-US" sz="1800" dirty="0">
                <a:latin typeface="Arial" panose="020B0604020202020204" pitchFamily="34" charset="0"/>
                <a:cs typeface="Arial" panose="020B0604020202020204" pitchFamily="34" charset="0"/>
              </a:rPr>
              <a:t>Health</a:t>
            </a:r>
            <a:r>
              <a:rPr lang="en-US" sz="1800" dirty="0"/>
              <a:t> and </a:t>
            </a:r>
            <a:r>
              <a:rPr lang="en-US" sz="1800" dirty="0">
                <a:latin typeface="Arial" panose="020B0604020202020204" pitchFamily="34" charset="0"/>
                <a:cs typeface="Arial" panose="020B0604020202020204" pitchFamily="34" charset="0"/>
              </a:rPr>
              <a:t>Social</a:t>
            </a:r>
            <a:r>
              <a:rPr lang="en-US" sz="1800" dirty="0"/>
              <a:t> Care, </a:t>
            </a:r>
            <a:r>
              <a:rPr lang="en-US" sz="1800" dirty="0">
                <a:latin typeface="Arial" panose="020B0604020202020204" pitchFamily="34" charset="0"/>
                <a:cs typeface="Arial" panose="020B0604020202020204" pitchFamily="34" charset="0"/>
              </a:rPr>
              <a:t>2026</a:t>
            </a:r>
            <a:r>
              <a:rPr lang="en-US" sz="1800" dirty="0"/>
              <a:t>)</a:t>
            </a:r>
            <a:r>
              <a:rPr lang="en-IN" dirty="0"/>
              <a:t>. </a:t>
            </a:r>
          </a:p>
          <a:p>
            <a:pPr lvl="0" algn="just"/>
            <a:r>
              <a:rPr lang="en-IN" dirty="0"/>
              <a:t>Adults can also achieve their weekly target through a suitable combination of moderate- and vigorous-intensity activities </a:t>
            </a:r>
            <a:r>
              <a:rPr lang="en-US" sz="1800" dirty="0"/>
              <a:t>(</a:t>
            </a:r>
            <a:r>
              <a:rPr lang="en-US" sz="1800" dirty="0">
                <a:latin typeface="Arial" panose="020B0604020202020204" pitchFamily="34" charset="0"/>
                <a:cs typeface="Arial" panose="020B0604020202020204" pitchFamily="34" charset="0"/>
              </a:rPr>
              <a:t>Department</a:t>
            </a:r>
            <a:r>
              <a:rPr lang="en-US" sz="1800" dirty="0"/>
              <a:t> of </a:t>
            </a:r>
            <a:r>
              <a:rPr lang="en-US" sz="1800" dirty="0">
                <a:latin typeface="Arial" panose="020B0604020202020204" pitchFamily="34" charset="0"/>
                <a:cs typeface="Arial" panose="020B0604020202020204" pitchFamily="34" charset="0"/>
              </a:rPr>
              <a:t>Health</a:t>
            </a:r>
            <a:r>
              <a:rPr lang="en-US" sz="1800" dirty="0"/>
              <a:t> and </a:t>
            </a:r>
            <a:r>
              <a:rPr lang="en-US" sz="1800" dirty="0">
                <a:latin typeface="Arial" panose="020B0604020202020204" pitchFamily="34" charset="0"/>
                <a:cs typeface="Arial" panose="020B0604020202020204" pitchFamily="34" charset="0"/>
              </a:rPr>
              <a:t>Social</a:t>
            </a:r>
            <a:r>
              <a:rPr lang="en-US" sz="1800" dirty="0"/>
              <a:t> Care, </a:t>
            </a:r>
            <a:r>
              <a:rPr lang="en-US" sz="1800" dirty="0">
                <a:latin typeface="Arial" panose="020B0604020202020204" pitchFamily="34" charset="0"/>
                <a:cs typeface="Arial" panose="020B0604020202020204" pitchFamily="34" charset="0"/>
              </a:rPr>
              <a:t>2026</a:t>
            </a:r>
            <a:r>
              <a:rPr lang="en-US" sz="1800" dirty="0"/>
              <a:t>)</a:t>
            </a:r>
            <a:endParaRPr lang="en-IN" dirty="0"/>
          </a:p>
          <a:p>
            <a:pPr lvl="0" algn="just"/>
            <a:r>
              <a:rPr lang="en-IN" dirty="0"/>
              <a:t>National guidance recommends muscle-strengthening activities involving the major muscle groups on at least two days per week </a:t>
            </a:r>
            <a:r>
              <a:rPr lang="en-US" sz="1800" dirty="0"/>
              <a:t>(</a:t>
            </a:r>
            <a:r>
              <a:rPr lang="en-US" sz="1800" dirty="0">
                <a:latin typeface="Arial" panose="020B0604020202020204" pitchFamily="34" charset="0"/>
                <a:cs typeface="Arial" panose="020B0604020202020204" pitchFamily="34" charset="0"/>
              </a:rPr>
              <a:t>Department</a:t>
            </a:r>
            <a:r>
              <a:rPr lang="en-US" sz="1800" dirty="0"/>
              <a:t> of </a:t>
            </a:r>
            <a:r>
              <a:rPr lang="en-US" sz="1800" dirty="0">
                <a:latin typeface="Arial" panose="020B0604020202020204" pitchFamily="34" charset="0"/>
                <a:cs typeface="Arial" panose="020B0604020202020204" pitchFamily="34" charset="0"/>
              </a:rPr>
              <a:t>Health</a:t>
            </a:r>
            <a:r>
              <a:rPr lang="en-US" sz="1800" dirty="0"/>
              <a:t> and </a:t>
            </a:r>
            <a:r>
              <a:rPr lang="en-US" sz="1800" dirty="0">
                <a:latin typeface="Arial" panose="020B0604020202020204" pitchFamily="34" charset="0"/>
                <a:cs typeface="Arial" panose="020B0604020202020204" pitchFamily="34" charset="0"/>
              </a:rPr>
              <a:t>Social</a:t>
            </a:r>
            <a:r>
              <a:rPr lang="en-US" sz="1800" dirty="0"/>
              <a:t> Care, </a:t>
            </a:r>
            <a:r>
              <a:rPr lang="en-US" sz="1800" dirty="0">
                <a:latin typeface="Arial" panose="020B0604020202020204" pitchFamily="34" charset="0"/>
                <a:cs typeface="Arial" panose="020B0604020202020204" pitchFamily="34" charset="0"/>
              </a:rPr>
              <a:t>2026</a:t>
            </a:r>
            <a:r>
              <a:rPr lang="en-US" sz="1800" dirty="0"/>
              <a:t>)</a:t>
            </a:r>
            <a:endParaRPr lang="en-IN" dirty="0"/>
          </a:p>
          <a:p>
            <a:pPr lvl="0" algn="just"/>
            <a:r>
              <a:rPr lang="en-IN" dirty="0"/>
              <a:t>Adults should reduce prolonged sedentary time and incorporate movement into everyday routines, including walking, cycling and taking active breaks </a:t>
            </a:r>
            <a:r>
              <a:rPr lang="en-US" sz="1800" dirty="0"/>
              <a:t>(</a:t>
            </a:r>
            <a:r>
              <a:rPr lang="en-US" sz="1800" dirty="0">
                <a:latin typeface="Arial" panose="020B0604020202020204" pitchFamily="34" charset="0"/>
                <a:cs typeface="Arial" panose="020B0604020202020204" pitchFamily="34" charset="0"/>
              </a:rPr>
              <a:t>Department</a:t>
            </a:r>
            <a:r>
              <a:rPr lang="en-US" sz="1800" dirty="0"/>
              <a:t> of </a:t>
            </a:r>
            <a:r>
              <a:rPr lang="en-US" sz="1800" dirty="0">
                <a:latin typeface="Arial" panose="020B0604020202020204" pitchFamily="34" charset="0"/>
                <a:cs typeface="Arial" panose="020B0604020202020204" pitchFamily="34" charset="0"/>
              </a:rPr>
              <a:t>Health</a:t>
            </a:r>
            <a:r>
              <a:rPr lang="en-US" sz="1800" dirty="0"/>
              <a:t> and </a:t>
            </a:r>
            <a:r>
              <a:rPr lang="en-US" sz="1800" dirty="0">
                <a:latin typeface="Arial" panose="020B0604020202020204" pitchFamily="34" charset="0"/>
                <a:cs typeface="Arial" panose="020B0604020202020204" pitchFamily="34" charset="0"/>
              </a:rPr>
              <a:t>Social</a:t>
            </a:r>
            <a:r>
              <a:rPr lang="en-US" sz="1800" dirty="0"/>
              <a:t> Care, </a:t>
            </a:r>
            <a:r>
              <a:rPr lang="en-US" sz="1800" dirty="0">
                <a:latin typeface="Arial" panose="020B0604020202020204" pitchFamily="34" charset="0"/>
                <a:cs typeface="Arial" panose="020B0604020202020204" pitchFamily="34" charset="0"/>
              </a:rPr>
              <a:t>2026</a:t>
            </a:r>
            <a:r>
              <a:rPr lang="en-US" sz="1800" dirty="0"/>
              <a:t>).</a:t>
            </a:r>
            <a:endParaRPr lang="en-IN" dirty="0"/>
          </a:p>
          <a:p>
            <a:pPr lvl="0" algn="just"/>
            <a:r>
              <a:rPr lang="en-IN" dirty="0"/>
              <a:t>The campaign will translate these recommendations into practical weekly targets, helping participants gradually increase activity according to their current fitness and abilities. </a:t>
            </a:r>
          </a:p>
          <a:p>
            <a:pPr algn="just"/>
            <a:endParaRPr lang="en-IN" dirty="0"/>
          </a:p>
        </p:txBody>
      </p:sp>
    </p:spTree>
    <p:extLst>
      <p:ext uri="{BB962C8B-B14F-4D97-AF65-F5344CB8AC3E}">
        <p14:creationId xmlns:p14="http://schemas.microsoft.com/office/powerpoint/2010/main" val="859969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 y="8218"/>
            <a:ext cx="11088690" cy="1400530"/>
          </a:xfrm>
        </p:spPr>
        <p:txBody>
          <a:bodyPr/>
          <a:lstStyle/>
          <a:p>
            <a:br>
              <a:rPr lang="en-IN" b="1" dirty="0"/>
            </a:br>
            <a:r>
              <a:rPr lang="en-IN" b="1" dirty="0"/>
              <a:t>Are Adults Meeting the Physical Activity Guidelines?</a:t>
            </a:r>
            <a:endParaRPr lang="en-IN" dirty="0"/>
          </a:p>
        </p:txBody>
      </p:sp>
      <p:sp>
        <p:nvSpPr>
          <p:cNvPr id="3" name="Content Placeholder 2"/>
          <p:cNvSpPr>
            <a:spLocks noGrp="1"/>
          </p:cNvSpPr>
          <p:nvPr>
            <p:ph idx="1"/>
          </p:nvPr>
        </p:nvSpPr>
        <p:spPr>
          <a:xfrm>
            <a:off x="14289" y="2052918"/>
            <a:ext cx="6629400" cy="4796864"/>
          </a:xfrm>
        </p:spPr>
        <p:txBody>
          <a:bodyPr>
            <a:normAutofit fontScale="92500"/>
          </a:bodyPr>
          <a:lstStyle/>
          <a:p>
            <a:pPr lvl="0" algn="just"/>
            <a:r>
              <a:rPr lang="en-IN" dirty="0"/>
              <a:t>It is found that 64.6% of adults aged 16 and over in England achieved at least 150 minutes of moderate-intensity activity per week </a:t>
            </a:r>
            <a:r>
              <a:rPr lang="en-GB" sz="1800" dirty="0">
                <a:latin typeface="Arial" panose="020B0604020202020204" pitchFamily="34" charset="0"/>
                <a:cs typeface="Arial" panose="020B0604020202020204" pitchFamily="34" charset="0"/>
              </a:rPr>
              <a:t>(Sport England, 2026)</a:t>
            </a:r>
            <a:r>
              <a:rPr lang="en-IN" dirty="0"/>
              <a:t>. </a:t>
            </a:r>
          </a:p>
          <a:p>
            <a:pPr lvl="0" algn="just"/>
            <a:r>
              <a:rPr lang="en-IN" dirty="0"/>
              <a:t>Approximately 24.7% of adults, or 11.8 million people, were classified as less active because they completed less than 30 minutes of activity per week </a:t>
            </a:r>
            <a:r>
              <a:rPr lang="en-GB" sz="1800" dirty="0">
                <a:latin typeface="Arial" panose="020B0604020202020204" pitchFamily="34" charset="0"/>
                <a:cs typeface="Arial" panose="020B0604020202020204" pitchFamily="34" charset="0"/>
              </a:rPr>
              <a:t>(Sport England, 2026)</a:t>
            </a:r>
            <a:r>
              <a:rPr lang="en-IN" dirty="0"/>
              <a:t>. </a:t>
            </a:r>
          </a:p>
          <a:p>
            <a:pPr lvl="0" algn="just"/>
            <a:r>
              <a:rPr lang="en-IN" dirty="0"/>
              <a:t>A further 10.7% of adults, representing approximately 5.1 million people, completed 30–149 minutes of activity weekly and therefore fell below the 150-minute target </a:t>
            </a:r>
            <a:r>
              <a:rPr lang="en-GB" sz="1800" dirty="0">
                <a:latin typeface="Arial" panose="020B0604020202020204" pitchFamily="34" charset="0"/>
                <a:cs typeface="Arial" panose="020B0604020202020204" pitchFamily="34" charset="0"/>
              </a:rPr>
              <a:t>(Sport England, 2026)</a:t>
            </a:r>
            <a:r>
              <a:rPr lang="en-IN" dirty="0"/>
              <a:t>. </a:t>
            </a:r>
          </a:p>
          <a:p>
            <a:pPr lvl="0" algn="just"/>
            <a:r>
              <a:rPr lang="en-IN" dirty="0"/>
              <a:t>These national figures demonstrate that approximately 35.4% of adults were not reaching the recommended 150-minute activity level in the survey period </a:t>
            </a:r>
            <a:r>
              <a:rPr lang="en-GB" sz="1800" dirty="0">
                <a:latin typeface="Arial" panose="020B0604020202020204" pitchFamily="34" charset="0"/>
                <a:cs typeface="Arial" panose="020B0604020202020204" pitchFamily="34" charset="0"/>
              </a:rPr>
              <a:t>(Sport England, 2026)</a:t>
            </a:r>
            <a:r>
              <a:rPr lang="en-IN" dirty="0"/>
              <a:t>. </a:t>
            </a:r>
          </a:p>
          <a:p>
            <a:pPr lvl="0" algn="just"/>
            <a:r>
              <a:rPr lang="en-IN" dirty="0"/>
              <a:t>The campaign will establish a separate baseline for participants aged 19–24 through a physical-activity questionnaire to determine their activity levels before the intervention. </a:t>
            </a:r>
          </a:p>
          <a:p>
            <a:pPr algn="just"/>
            <a:endParaRPr lang="en-IN" dirty="0"/>
          </a:p>
        </p:txBody>
      </p:sp>
      <p:pic>
        <p:nvPicPr>
          <p:cNvPr id="6" name="Picture 5">
            <a:extLst>
              <a:ext uri="{FF2B5EF4-FFF2-40B4-BE49-F238E27FC236}">
                <a16:creationId xmlns:a16="http://schemas.microsoft.com/office/drawing/2014/main" id="{24D5B86F-075E-4069-919C-1133AAC9BE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8121" y="2205224"/>
            <a:ext cx="5102087" cy="3612480"/>
          </a:xfrm>
          <a:prstGeom prst="rect">
            <a:avLst/>
          </a:prstGeom>
        </p:spPr>
      </p:pic>
      <p:sp>
        <p:nvSpPr>
          <p:cNvPr id="8" name="Rectangle 7">
            <a:extLst>
              <a:ext uri="{FF2B5EF4-FFF2-40B4-BE49-F238E27FC236}">
                <a16:creationId xmlns:a16="http://schemas.microsoft.com/office/drawing/2014/main" id="{1B2BB022-418E-489F-BF82-6EA048B57402}"/>
              </a:ext>
            </a:extLst>
          </p:cNvPr>
          <p:cNvSpPr/>
          <p:nvPr/>
        </p:nvSpPr>
        <p:spPr>
          <a:xfrm>
            <a:off x="8129619" y="5920411"/>
            <a:ext cx="2441694" cy="369332"/>
          </a:xfrm>
          <a:prstGeom prst="rect">
            <a:avLst/>
          </a:prstGeom>
        </p:spPr>
        <p:txBody>
          <a:bodyPr wrap="none">
            <a:spAutoFit/>
          </a:bodyPr>
          <a:lstStyle/>
          <a:p>
            <a:r>
              <a:rPr lang="en-GB" sz="1800" dirty="0">
                <a:latin typeface="Arial" panose="020B0604020202020204" pitchFamily="34" charset="0"/>
                <a:cs typeface="Arial" panose="020B0604020202020204" pitchFamily="34" charset="0"/>
              </a:rPr>
              <a:t>(Sport England, 2026)</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7635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 y="8218"/>
            <a:ext cx="10440989" cy="1400530"/>
          </a:xfrm>
        </p:spPr>
        <p:txBody>
          <a:bodyPr/>
          <a:lstStyle/>
          <a:p>
            <a:br>
              <a:rPr lang="en-IN" b="1" dirty="0"/>
            </a:br>
            <a:r>
              <a:rPr lang="en-IN" b="1" dirty="0"/>
              <a:t>Short-Term and Long-Term Consequences of Physical Inactivity</a:t>
            </a:r>
            <a:endParaRPr lang="en-IN" dirty="0"/>
          </a:p>
        </p:txBody>
      </p:sp>
      <p:sp>
        <p:nvSpPr>
          <p:cNvPr id="3" name="Content Placeholder 2"/>
          <p:cNvSpPr>
            <a:spLocks noGrp="1"/>
          </p:cNvSpPr>
          <p:nvPr>
            <p:ph idx="1"/>
          </p:nvPr>
        </p:nvSpPr>
        <p:spPr>
          <a:xfrm>
            <a:off x="14288" y="1887818"/>
            <a:ext cx="7135812" cy="4961964"/>
          </a:xfrm>
        </p:spPr>
        <p:txBody>
          <a:bodyPr>
            <a:normAutofit fontScale="92500" lnSpcReduction="10000"/>
          </a:bodyPr>
          <a:lstStyle/>
          <a:p>
            <a:pPr lvl="0" algn="just"/>
            <a:r>
              <a:rPr lang="en-IN" dirty="0"/>
              <a:t>In the short term, insufficient physical activity may contribute to reduced physical fitness, lower energy levels and difficulty maintaining an active daily routine </a:t>
            </a:r>
            <a:r>
              <a:rPr lang="en-IN" sz="1800" dirty="0">
                <a:latin typeface="Arial" panose="020B0604020202020204" pitchFamily="34" charset="0"/>
                <a:cs typeface="Arial" panose="020B0604020202020204" pitchFamily="34" charset="0"/>
              </a:rPr>
              <a:t>(WHO, 2020)</a:t>
            </a:r>
            <a:r>
              <a:rPr lang="en-IN" dirty="0"/>
              <a:t>. </a:t>
            </a:r>
          </a:p>
          <a:p>
            <a:pPr lvl="0" algn="just"/>
            <a:r>
              <a:rPr lang="en-IN" dirty="0"/>
              <a:t>Prolonged sedentary behaviour can reduce opportunities for movement and may contribute to poorer physical wellbeing when sustained over time </a:t>
            </a:r>
            <a:r>
              <a:rPr lang="en-IN" sz="1800" dirty="0">
                <a:latin typeface="Arial" panose="020B0604020202020204" pitchFamily="34" charset="0"/>
                <a:cs typeface="Arial" panose="020B0604020202020204" pitchFamily="34" charset="0"/>
              </a:rPr>
              <a:t>(WHO, 2020)</a:t>
            </a:r>
            <a:r>
              <a:rPr lang="en-IN" dirty="0"/>
              <a:t>. </a:t>
            </a:r>
          </a:p>
          <a:p>
            <a:pPr lvl="0" algn="just"/>
            <a:r>
              <a:rPr lang="en-IN" dirty="0"/>
              <a:t>Low levels of physical activity can also affect psychological wellbeing, particularly when inactivity replaces activities that provide enjoyment, social interaction and stress relief (Department Of Health And Social Care, 2026). </a:t>
            </a:r>
          </a:p>
          <a:p>
            <a:pPr lvl="0" algn="just"/>
            <a:r>
              <a:rPr lang="en-IN" dirty="0"/>
              <a:t>Over the longer term, insufficient physical activity is associated with an increased risk of cardiovascular disease, type 2 diabetes and other non-communicable diseases </a:t>
            </a:r>
            <a:r>
              <a:rPr lang="en-IN" sz="1800" dirty="0">
                <a:latin typeface="Arial" panose="020B0604020202020204" pitchFamily="34" charset="0"/>
                <a:cs typeface="Arial" panose="020B0604020202020204" pitchFamily="34" charset="0"/>
              </a:rPr>
              <a:t>(WHO, 2020)</a:t>
            </a:r>
            <a:r>
              <a:rPr lang="en-IN" dirty="0"/>
              <a:t>. </a:t>
            </a:r>
          </a:p>
          <a:p>
            <a:pPr lvl="0" algn="just"/>
            <a:r>
              <a:rPr lang="en-IN" dirty="0"/>
              <a:t>The 2026 UK physical-activity guidance highlights that regular activity can reduce the risk of type 2 diabetes by up to 40% and cardiovascular disease by up to 35%, demonstrating the potential long-term value of active lifestyles(UK Chief Medical Officers, 2026).</a:t>
            </a:r>
          </a:p>
        </p:txBody>
      </p:sp>
      <p:pic>
        <p:nvPicPr>
          <p:cNvPr id="7" name="Picture 6">
            <a:extLst>
              <a:ext uri="{FF2B5EF4-FFF2-40B4-BE49-F238E27FC236}">
                <a16:creationId xmlns:a16="http://schemas.microsoft.com/office/drawing/2014/main" id="{252A348F-DE0A-4771-A66A-EACFD47F17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62189" y="1942297"/>
            <a:ext cx="4685203" cy="4120576"/>
          </a:xfrm>
          <a:prstGeom prst="rect">
            <a:avLst/>
          </a:prstGeom>
        </p:spPr>
      </p:pic>
      <p:sp>
        <p:nvSpPr>
          <p:cNvPr id="8" name="Rectangle 7">
            <a:extLst>
              <a:ext uri="{FF2B5EF4-FFF2-40B4-BE49-F238E27FC236}">
                <a16:creationId xmlns:a16="http://schemas.microsoft.com/office/drawing/2014/main" id="{5801CBB8-2F3D-45D3-A4A1-90C5A8D1D53A}"/>
              </a:ext>
            </a:extLst>
          </p:cNvPr>
          <p:cNvSpPr/>
          <p:nvPr/>
        </p:nvSpPr>
        <p:spPr>
          <a:xfrm>
            <a:off x="7785062" y="6105939"/>
            <a:ext cx="3681457"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(World Health Organization, 2020)</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1430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IN" b="1" dirty="0"/>
            </a:br>
            <a:r>
              <a:rPr lang="en-IN" b="1" dirty="0"/>
              <a:t>Three Measurable Aims of the Campaign</a:t>
            </a:r>
            <a:endParaRPr lang="en-IN" dirty="0"/>
          </a:p>
        </p:txBody>
      </p:sp>
      <p:sp>
        <p:nvSpPr>
          <p:cNvPr id="3" name="Content Placeholder 2"/>
          <p:cNvSpPr>
            <a:spLocks noGrp="1"/>
          </p:cNvSpPr>
          <p:nvPr>
            <p:ph idx="1"/>
          </p:nvPr>
        </p:nvSpPr>
        <p:spPr>
          <a:xfrm>
            <a:off x="7938" y="1633818"/>
            <a:ext cx="6972301" cy="4676495"/>
          </a:xfrm>
        </p:spPr>
        <p:txBody>
          <a:bodyPr>
            <a:normAutofit fontScale="92500" lnSpcReduction="10000"/>
          </a:bodyPr>
          <a:lstStyle/>
          <a:p>
            <a:pPr lvl="0" algn="just"/>
            <a:r>
              <a:rPr lang="en-IN" b="1" dirty="0"/>
              <a:t>Aim 1 – Increase physical activity:</a:t>
            </a:r>
            <a:r>
              <a:rPr lang="en-IN" dirty="0"/>
              <a:t> By Week 8, at least 60% of participants who begin below the recommended activity level will report an increase in their weekly activity minutes compared with baseline. </a:t>
            </a:r>
          </a:p>
          <a:p>
            <a:pPr lvl="0" algn="just"/>
            <a:r>
              <a:rPr lang="en-IN" b="1" dirty="0"/>
              <a:t>Aim 2 – Encourage participation:</a:t>
            </a:r>
            <a:r>
              <a:rPr lang="en-IN" dirty="0"/>
              <a:t> The campaign will achieve at least 75% average attendance across the eight weekly sessions, measured using attendance records. </a:t>
            </a:r>
          </a:p>
          <a:p>
            <a:pPr lvl="0" algn="just"/>
            <a:r>
              <a:rPr lang="en-IN" b="1" dirty="0"/>
              <a:t>Aim 3 – Reduce sedentary behaviour:</a:t>
            </a:r>
            <a:r>
              <a:rPr lang="en-IN" dirty="0"/>
              <a:t> By Week 8, at least 60% of participants will report reducing their average daily sedentary time by 30 minutes or more compared with their baseline (WHO, 2020). </a:t>
            </a:r>
          </a:p>
          <a:p>
            <a:pPr lvl="0" algn="just"/>
            <a:r>
              <a:rPr lang="en-IN" dirty="0"/>
              <a:t>Progress towards the first and third aims will be measured using the same questionnaire at the beginning and end of the campaign. </a:t>
            </a:r>
          </a:p>
          <a:p>
            <a:pPr lvl="0" algn="just"/>
            <a:r>
              <a:rPr lang="en-IN" dirty="0"/>
              <a:t>These targets are proposed programme objectives rather than existing research findings, and the results will determine whether the intervention achieves its intended outcomes. </a:t>
            </a:r>
          </a:p>
          <a:p>
            <a:pPr algn="just"/>
            <a:endParaRPr lang="en-IN" dirty="0"/>
          </a:p>
        </p:txBody>
      </p:sp>
      <p:sp>
        <p:nvSpPr>
          <p:cNvPr id="7" name="Rectangle 6">
            <a:extLst>
              <a:ext uri="{FF2B5EF4-FFF2-40B4-BE49-F238E27FC236}">
                <a16:creationId xmlns:a16="http://schemas.microsoft.com/office/drawing/2014/main" id="{7B8C7102-3964-4367-86A9-661153177105}"/>
              </a:ext>
            </a:extLst>
          </p:cNvPr>
          <p:cNvSpPr/>
          <p:nvPr/>
        </p:nvSpPr>
        <p:spPr>
          <a:xfrm>
            <a:off x="7460979" y="5660510"/>
            <a:ext cx="4412668" cy="584775"/>
          </a:xfrm>
          <a:prstGeom prst="rect">
            <a:avLst/>
          </a:prstGeom>
        </p:spPr>
        <p:txBody>
          <a:bodyPr wrap="square">
            <a:spAutoFit/>
          </a:bodyPr>
          <a:lstStyle/>
          <a:p>
            <a:r>
              <a:rPr lang="en-US" sz="1600" dirty="0">
                <a:latin typeface="Arial" panose="020B0604020202020204" pitchFamily="34" charset="0"/>
                <a:cs typeface="Arial" panose="020B0604020202020204" pitchFamily="34" charset="0"/>
              </a:rPr>
              <a:t>(Bath and North East Somerset, Swindon and </a:t>
            </a:r>
          </a:p>
          <a:p>
            <a:r>
              <a:rPr lang="en-US" sz="1600" dirty="0">
                <a:latin typeface="Arial" panose="020B0604020202020204" pitchFamily="34" charset="0"/>
                <a:cs typeface="Arial" panose="020B0604020202020204" pitchFamily="34" charset="0"/>
              </a:rPr>
              <a:t>Wiltshire Integrated Care Board, 2025)</a:t>
            </a:r>
            <a:endParaRPr lang="en-IN" sz="16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BB013F0A-D12B-4879-852F-36215D7D0B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7589" y="1653102"/>
            <a:ext cx="3938318" cy="3938318"/>
          </a:xfrm>
          <a:prstGeom prst="rect">
            <a:avLst/>
          </a:prstGeom>
        </p:spPr>
      </p:pic>
    </p:spTree>
    <p:extLst>
      <p:ext uri="{BB962C8B-B14F-4D97-AF65-F5344CB8AC3E}">
        <p14:creationId xmlns:p14="http://schemas.microsoft.com/office/powerpoint/2010/main" val="3376483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IN" b="1" dirty="0"/>
            </a:br>
            <a:r>
              <a:rPr lang="en-IN" b="1" dirty="0"/>
              <a:t>Week-by-Week Activity Plan</a:t>
            </a:r>
            <a:endParaRPr lang="en-IN" dirty="0"/>
          </a:p>
        </p:txBody>
      </p:sp>
      <p:sp>
        <p:nvSpPr>
          <p:cNvPr id="3" name="Content Placeholder 2"/>
          <p:cNvSpPr>
            <a:spLocks noGrp="1"/>
          </p:cNvSpPr>
          <p:nvPr>
            <p:ph idx="1"/>
          </p:nvPr>
        </p:nvSpPr>
        <p:spPr>
          <a:xfrm>
            <a:off x="145774" y="1315984"/>
            <a:ext cx="11873948" cy="5449252"/>
          </a:xfrm>
        </p:spPr>
        <p:txBody>
          <a:bodyPr>
            <a:normAutofit/>
          </a:bodyPr>
          <a:lstStyle/>
          <a:p>
            <a:pPr lvl="0" algn="just"/>
            <a:r>
              <a:rPr lang="en-IN" b="1" dirty="0"/>
              <a:t>Week 1 – Start Moving:</a:t>
            </a:r>
            <a:r>
              <a:rPr lang="en-IN" dirty="0"/>
              <a:t> Participants complete a baseline questionnaire, identify barriers and set individual physical-activity goals. </a:t>
            </a:r>
          </a:p>
          <a:p>
            <a:pPr lvl="0" algn="just"/>
            <a:r>
              <a:rPr lang="en-IN" b="1" dirty="0"/>
              <a:t>Week 2 – Walking Challenge:</a:t>
            </a:r>
            <a:r>
              <a:rPr lang="en-IN" dirty="0"/>
              <a:t> Participants undertake a group walk and create a plan to include additional walking in their daily routines. </a:t>
            </a:r>
          </a:p>
          <a:p>
            <a:pPr lvl="0" algn="just"/>
            <a:r>
              <a:rPr lang="en-IN" b="1" dirty="0"/>
              <a:t>Week 3 – Beginner Fitness:</a:t>
            </a:r>
            <a:r>
              <a:rPr lang="en-IN" dirty="0"/>
              <a:t> Participants take part in a low-impact circuit involving bodyweight exercises, stretching and basic strength movements. </a:t>
            </a:r>
          </a:p>
          <a:p>
            <a:pPr lvl="0" algn="just">
              <a:lnSpc>
                <a:spcPct val="110000"/>
              </a:lnSpc>
            </a:pPr>
            <a:r>
              <a:rPr lang="en-IN" b="1" dirty="0"/>
              <a:t>Week 4 – Dance and Movement:</a:t>
            </a:r>
            <a:r>
              <a:rPr lang="en-IN" dirty="0"/>
              <a:t> Participants explore dance-based exercise and select music or movement styles they find enjoyable. </a:t>
            </a:r>
          </a:p>
          <a:p>
            <a:pPr lvl="0" algn="just"/>
            <a:r>
              <a:rPr lang="en-IN" b="1" dirty="0"/>
              <a:t>Week 5 – Recreational Sports:</a:t>
            </a:r>
            <a:r>
              <a:rPr lang="en-IN" dirty="0"/>
              <a:t> Participants try accessible team games or individual sports to develop coordination, fitness and social interaction </a:t>
            </a:r>
            <a:r>
              <a:rPr lang="en-GB" dirty="0"/>
              <a:t>(Sport England, 2026)</a:t>
            </a:r>
            <a:r>
              <a:rPr lang="en-IN" dirty="0"/>
              <a:t>. </a:t>
            </a:r>
          </a:p>
          <a:p>
            <a:pPr lvl="0" algn="just"/>
            <a:r>
              <a:rPr lang="en-IN" b="1" dirty="0"/>
              <a:t>Week 6 – Active Travel and Outdoor Exercise:</a:t>
            </a:r>
            <a:r>
              <a:rPr lang="en-IN" dirty="0"/>
              <a:t> Participants explore walking, cycling where safe, and outdoor activity opportunities. </a:t>
            </a:r>
          </a:p>
          <a:p>
            <a:pPr lvl="0" algn="just"/>
            <a:r>
              <a:rPr lang="en-IN" b="1" dirty="0"/>
              <a:t>Week 7 – Personal Challenge:</a:t>
            </a:r>
            <a:r>
              <a:rPr lang="en-IN" dirty="0"/>
              <a:t> Participants work towards an individual activity target based on their baseline and progress. </a:t>
            </a:r>
          </a:p>
          <a:p>
            <a:pPr lvl="0" algn="just"/>
            <a:r>
              <a:rPr lang="en-IN" b="1" dirty="0"/>
              <a:t>Week 8 – Celebrate and Continue:</a:t>
            </a:r>
            <a:r>
              <a:rPr lang="en-IN" dirty="0"/>
              <a:t> Participants repeat the baseline assessments, review their progress and develop a maintenance plan. </a:t>
            </a:r>
          </a:p>
          <a:p>
            <a:pPr algn="just"/>
            <a:endParaRPr lang="en-IN" dirty="0"/>
          </a:p>
        </p:txBody>
      </p:sp>
    </p:spTree>
    <p:extLst>
      <p:ext uri="{BB962C8B-B14F-4D97-AF65-F5344CB8AC3E}">
        <p14:creationId xmlns:p14="http://schemas.microsoft.com/office/powerpoint/2010/main" val="2601574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 y="8218"/>
            <a:ext cx="10352089" cy="1400530"/>
          </a:xfrm>
        </p:spPr>
        <p:txBody>
          <a:bodyPr/>
          <a:lstStyle/>
          <a:p>
            <a:br>
              <a:rPr lang="en-IN" b="1" dirty="0"/>
            </a:br>
            <a:r>
              <a:rPr lang="en-IN" b="1" dirty="0"/>
              <a:t>How Will We Know if the Campaign Works?</a:t>
            </a:r>
            <a:endParaRPr lang="en-IN" dirty="0"/>
          </a:p>
        </p:txBody>
      </p:sp>
      <p:sp>
        <p:nvSpPr>
          <p:cNvPr id="3" name="Content Placeholder 2"/>
          <p:cNvSpPr>
            <a:spLocks noGrp="1"/>
          </p:cNvSpPr>
          <p:nvPr>
            <p:ph idx="1"/>
          </p:nvPr>
        </p:nvSpPr>
        <p:spPr>
          <a:xfrm>
            <a:off x="-1588" y="1803400"/>
            <a:ext cx="7145340" cy="4854575"/>
          </a:xfrm>
        </p:spPr>
        <p:txBody>
          <a:bodyPr>
            <a:normAutofit fontScale="92500" lnSpcReduction="10000"/>
          </a:bodyPr>
          <a:lstStyle/>
          <a:p>
            <a:pPr lvl="0" algn="just"/>
            <a:r>
              <a:rPr lang="en-IN" b="1" dirty="0"/>
              <a:t>Process evaluation:</a:t>
            </a:r>
            <a:r>
              <a:rPr lang="en-IN" dirty="0"/>
              <a:t> Attendance records and session-completion logs will measure whether participants attend the planned eight-week programme. </a:t>
            </a:r>
          </a:p>
          <a:p>
            <a:pPr lvl="0" algn="just"/>
            <a:r>
              <a:rPr lang="en-IN" b="1" dirty="0"/>
              <a:t>Impact evaluation:</a:t>
            </a:r>
            <a:r>
              <a:rPr lang="en-IN" dirty="0"/>
              <a:t> Before-and-after questionnaires will measure changes in physical-activity minutes, sedentary time, confidence and knowledge of exercise guidelines (Craig et al., 2003). </a:t>
            </a:r>
          </a:p>
          <a:p>
            <a:pPr lvl="0" algn="just"/>
            <a:r>
              <a:rPr lang="en-IN" b="1" dirty="0"/>
              <a:t>Outcome evaluation:</a:t>
            </a:r>
            <a:r>
              <a:rPr lang="en-IN" dirty="0"/>
              <a:t> Participants will be asked at the end of Week 8 whether they have increased their activity and developed plans to continue exercising (Moore et al., 2015). </a:t>
            </a:r>
          </a:p>
          <a:p>
            <a:pPr lvl="0" algn="just"/>
            <a:r>
              <a:rPr lang="en-IN" b="1" dirty="0"/>
              <a:t>Participant feedback:</a:t>
            </a:r>
            <a:r>
              <a:rPr lang="en-IN" dirty="0"/>
              <a:t> A short satisfaction survey and group discussion will identify which activities were enjoyable, accessible and most helpful (Moore et al., 2015). </a:t>
            </a:r>
          </a:p>
          <a:p>
            <a:pPr lvl="0" algn="just"/>
            <a:r>
              <a:rPr lang="en-IN" b="1" dirty="0"/>
              <a:t>Follow-up evaluation:</a:t>
            </a:r>
            <a:r>
              <a:rPr lang="en-IN" dirty="0"/>
              <a:t> A questionnaire approximately 12 weeks after the programme will assess whether participants have maintained their activity habits, recognising that longer-term outcomes cannot be established from the eight-week intervention alone. </a:t>
            </a:r>
          </a:p>
          <a:p>
            <a:pPr algn="just"/>
            <a:endParaRPr lang="en-IN" dirty="0"/>
          </a:p>
        </p:txBody>
      </p:sp>
      <p:pic>
        <p:nvPicPr>
          <p:cNvPr id="6" name="Picture 5">
            <a:extLst>
              <a:ext uri="{FF2B5EF4-FFF2-40B4-BE49-F238E27FC236}">
                <a16:creationId xmlns:a16="http://schemas.microsoft.com/office/drawing/2014/main" id="{2E0C2CAA-510C-4080-8A2F-95A528BAB3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2622" y="1803400"/>
            <a:ext cx="3574936" cy="4351673"/>
          </a:xfrm>
          <a:prstGeom prst="rect">
            <a:avLst/>
          </a:prstGeom>
        </p:spPr>
      </p:pic>
      <p:sp>
        <p:nvSpPr>
          <p:cNvPr id="8" name="Rectangle 7">
            <a:extLst>
              <a:ext uri="{FF2B5EF4-FFF2-40B4-BE49-F238E27FC236}">
                <a16:creationId xmlns:a16="http://schemas.microsoft.com/office/drawing/2014/main" id="{12F1385B-4AEA-4F0D-978E-C90E038ABD8C}"/>
              </a:ext>
            </a:extLst>
          </p:cNvPr>
          <p:cNvSpPr/>
          <p:nvPr/>
        </p:nvSpPr>
        <p:spPr>
          <a:xfrm>
            <a:off x="8334676" y="6256117"/>
            <a:ext cx="249299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(Brummer et al.,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6593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165" y="452718"/>
            <a:ext cx="6486524" cy="1400530"/>
          </a:xfrm>
        </p:spPr>
        <p:txBody>
          <a:bodyPr/>
          <a:lstStyle/>
          <a:p>
            <a:r>
              <a:rPr lang="en-IN" sz="3600" b="1" dirty="0"/>
              <a:t>Campaign Poster: “Move More, Feel Better”</a:t>
            </a:r>
            <a:endParaRPr lang="en-IN" sz="3600" dirty="0"/>
          </a:p>
        </p:txBody>
      </p:sp>
      <p:sp>
        <p:nvSpPr>
          <p:cNvPr id="3" name="Content Placeholder 2"/>
          <p:cNvSpPr>
            <a:spLocks noGrp="1"/>
          </p:cNvSpPr>
          <p:nvPr>
            <p:ph idx="1"/>
          </p:nvPr>
        </p:nvSpPr>
        <p:spPr>
          <a:xfrm>
            <a:off x="0" y="2052918"/>
            <a:ext cx="6972300" cy="4771669"/>
          </a:xfrm>
        </p:spPr>
        <p:txBody>
          <a:bodyPr>
            <a:normAutofit/>
          </a:bodyPr>
          <a:lstStyle/>
          <a:p>
            <a:pPr lvl="0" algn="just"/>
            <a:r>
              <a:rPr lang="en-IN" b="1" dirty="0"/>
              <a:t>Campaign slogan:</a:t>
            </a:r>
            <a:r>
              <a:rPr lang="en-IN" dirty="0"/>
              <a:t> “Move More, Feel Better – Small Steps, Stronger Futures!” </a:t>
            </a:r>
          </a:p>
          <a:p>
            <a:pPr lvl="0" algn="just"/>
            <a:r>
              <a:rPr lang="en-IN" b="1" dirty="0"/>
              <a:t>Target audience:</a:t>
            </a:r>
            <a:r>
              <a:rPr lang="en-IN" dirty="0"/>
              <a:t> Young adults aged 19–25 who want to become more active, improve their fitness or develop healthier daily routines. </a:t>
            </a:r>
          </a:p>
          <a:p>
            <a:pPr lvl="0" algn="just"/>
            <a:r>
              <a:rPr lang="en-IN" b="1" dirty="0"/>
              <a:t>Activities offered:</a:t>
            </a:r>
            <a:r>
              <a:rPr lang="en-IN" dirty="0"/>
              <a:t> Walking challenges, beginner fitness circuits, dance, recreational sports and outdoor exercise across an eight-week programme </a:t>
            </a:r>
            <a:r>
              <a:rPr lang="en-GB" dirty="0"/>
              <a:t>(UK Chief Medical Officers, 2026)</a:t>
            </a:r>
            <a:r>
              <a:rPr lang="en-IN" dirty="0"/>
              <a:t>. </a:t>
            </a:r>
          </a:p>
          <a:p>
            <a:pPr lvl="0" algn="just"/>
            <a:r>
              <a:rPr lang="en-IN" b="1" dirty="0"/>
              <a:t>Benefits promoted:</a:t>
            </a:r>
            <a:r>
              <a:rPr lang="en-IN" dirty="0"/>
              <a:t> Improved fitness, opportunities to manage stress, increased confidence and greater social connection through enjoyable activities (WHO, 2020). </a:t>
            </a:r>
          </a:p>
          <a:p>
            <a:pPr lvl="0" algn="just"/>
            <a:r>
              <a:rPr lang="en-IN" b="1" dirty="0"/>
              <a:t>Call to action:</a:t>
            </a:r>
            <a:r>
              <a:rPr lang="en-IN" dirty="0"/>
              <a:t> “Join the 8-Week Challenge Today!” followed by the local venue, session schedule, registration details and contact information. </a:t>
            </a:r>
          </a:p>
          <a:p>
            <a:pPr algn="just"/>
            <a:endParaRPr lang="en-IN" dirty="0"/>
          </a:p>
        </p:txBody>
      </p:sp>
      <p:pic>
        <p:nvPicPr>
          <p:cNvPr id="5" name="Picture 4"/>
          <p:cNvPicPr>
            <a:picLocks noChangeAspect="1"/>
          </p:cNvPicPr>
          <p:nvPr/>
        </p:nvPicPr>
        <p:blipFill>
          <a:blip r:embed="rId3"/>
          <a:stretch>
            <a:fillRect/>
          </a:stretch>
        </p:blipFill>
        <p:spPr>
          <a:xfrm>
            <a:off x="7073900" y="303849"/>
            <a:ext cx="4988030" cy="6401751"/>
          </a:xfrm>
          <a:prstGeom prst="rect">
            <a:avLst/>
          </a:prstGeom>
        </p:spPr>
      </p:pic>
    </p:spTree>
    <p:extLst>
      <p:ext uri="{BB962C8B-B14F-4D97-AF65-F5344CB8AC3E}">
        <p14:creationId xmlns:p14="http://schemas.microsoft.com/office/powerpoint/2010/main" val="3316431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IN" b="1" dirty="0"/>
            </a:br>
            <a:r>
              <a:rPr lang="en-IN" b="1" dirty="0"/>
              <a:t>Local and National Campaign Partners</a:t>
            </a:r>
            <a:endParaRPr lang="en-IN" dirty="0"/>
          </a:p>
        </p:txBody>
      </p:sp>
      <p:sp>
        <p:nvSpPr>
          <p:cNvPr id="3" name="Content Placeholder 2"/>
          <p:cNvSpPr>
            <a:spLocks noGrp="1"/>
          </p:cNvSpPr>
          <p:nvPr>
            <p:ph idx="1"/>
          </p:nvPr>
        </p:nvSpPr>
        <p:spPr>
          <a:xfrm>
            <a:off x="1" y="1663700"/>
            <a:ext cx="6786562" cy="5065713"/>
          </a:xfrm>
        </p:spPr>
        <p:txBody>
          <a:bodyPr>
            <a:normAutofit lnSpcReduction="10000"/>
          </a:bodyPr>
          <a:lstStyle/>
          <a:p>
            <a:pPr lvl="0" algn="just"/>
            <a:r>
              <a:rPr lang="en-IN" b="1" dirty="0"/>
              <a:t>Local council:</a:t>
            </a:r>
            <a:r>
              <a:rPr lang="en-IN" dirty="0"/>
              <a:t> The council could provide community facilities, promote sessions through local communication channels and support access to public recreational spaces. </a:t>
            </a:r>
          </a:p>
          <a:p>
            <a:pPr lvl="0" algn="just"/>
            <a:r>
              <a:rPr lang="en-IN" b="1" dirty="0"/>
              <a:t>Universities and colleges:</a:t>
            </a:r>
            <a:r>
              <a:rPr lang="en-IN" dirty="0"/>
              <a:t> Student services and sports departments could promote the campaign, provide venues and encourage participation among students. </a:t>
            </a:r>
          </a:p>
          <a:p>
            <a:pPr lvl="0" algn="just"/>
            <a:r>
              <a:rPr lang="en-IN" b="1" dirty="0"/>
              <a:t>Local leisure centres:</a:t>
            </a:r>
            <a:r>
              <a:rPr lang="en-IN" dirty="0"/>
              <a:t> Leisure providers could offer beginner classes, introductory sessions and information about affordable physical-activity opportunities. </a:t>
            </a:r>
          </a:p>
          <a:p>
            <a:pPr lvl="0" algn="just"/>
            <a:r>
              <a:rPr lang="en-IN" b="1" dirty="0"/>
              <a:t>NHS:</a:t>
            </a:r>
            <a:r>
              <a:rPr lang="en-IN" dirty="0"/>
              <a:t> NHS health-promotion resources could help communicate physical-activity recommendations and explain the benefits of exercise </a:t>
            </a:r>
            <a:r>
              <a:rPr lang="en-GB" dirty="0"/>
              <a:t>(UK Chief Medical Officers, 2026)</a:t>
            </a:r>
            <a:r>
              <a:rPr lang="en-IN" dirty="0"/>
              <a:t>. </a:t>
            </a:r>
          </a:p>
          <a:p>
            <a:pPr lvl="0" algn="just"/>
            <a:r>
              <a:rPr lang="en-IN" b="1" dirty="0"/>
              <a:t>Sport England:</a:t>
            </a:r>
            <a:r>
              <a:rPr lang="en-IN" dirty="0"/>
              <a:t> Sport England's </a:t>
            </a:r>
            <a:r>
              <a:rPr lang="en-IN" i="1" dirty="0"/>
              <a:t>This Girl Can</a:t>
            </a:r>
            <a:r>
              <a:rPr lang="en-IN" dirty="0"/>
              <a:t> campaign and its newer </a:t>
            </a:r>
            <a:r>
              <a:rPr lang="en-IN" i="1" dirty="0"/>
              <a:t>This Girl Can With You</a:t>
            </a:r>
            <a:r>
              <a:rPr lang="en-IN" dirty="0"/>
              <a:t> initiative provide examples of inclusive messaging designed to reduce barriers to participation, particularly for women and girls </a:t>
            </a:r>
            <a:r>
              <a:rPr lang="en-GB" dirty="0"/>
              <a:t>(Sport England, 2023)</a:t>
            </a:r>
            <a:r>
              <a:rPr lang="en-IN" dirty="0"/>
              <a:t>. </a:t>
            </a:r>
          </a:p>
          <a:p>
            <a:pPr algn="just"/>
            <a:endParaRPr lang="en-IN" dirty="0"/>
          </a:p>
        </p:txBody>
      </p:sp>
      <p:pic>
        <p:nvPicPr>
          <p:cNvPr id="10242" name="Picture 2" descr="This Girl Can returns to our screens | Sport Engl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2314" y="1867816"/>
            <a:ext cx="4814886" cy="386623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215408" y="5845297"/>
            <a:ext cx="2441694"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(Sport England, 2023)</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6570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 y="8218"/>
            <a:ext cx="6852963" cy="1400530"/>
          </a:xfrm>
        </p:spPr>
        <p:txBody>
          <a:bodyPr/>
          <a:lstStyle/>
          <a:p>
            <a:br>
              <a:rPr lang="en-IN" b="1" dirty="0"/>
            </a:br>
            <a:r>
              <a:rPr lang="en-IN" b="1" dirty="0"/>
              <a:t>Making Physical Activity Fun and Accessible</a:t>
            </a:r>
            <a:endParaRPr lang="en-IN" dirty="0"/>
          </a:p>
        </p:txBody>
      </p:sp>
      <p:sp>
        <p:nvSpPr>
          <p:cNvPr id="3" name="Content Placeholder 2"/>
          <p:cNvSpPr>
            <a:spLocks noGrp="1"/>
          </p:cNvSpPr>
          <p:nvPr>
            <p:ph idx="1"/>
          </p:nvPr>
        </p:nvSpPr>
        <p:spPr>
          <a:xfrm>
            <a:off x="17464" y="2052918"/>
            <a:ext cx="6615111" cy="4519332"/>
          </a:xfrm>
        </p:spPr>
        <p:txBody>
          <a:bodyPr>
            <a:normAutofit lnSpcReduction="10000"/>
          </a:bodyPr>
          <a:lstStyle/>
          <a:p>
            <a:pPr lvl="0" algn="just"/>
            <a:r>
              <a:rPr lang="en-IN" dirty="0"/>
              <a:t>Activities will include different intensity levels so that beginners and participants with higher fitness levels can take part safely </a:t>
            </a:r>
            <a:r>
              <a:rPr lang="en-GB" dirty="0"/>
              <a:t>(UK Chief Medical Officers, 2026)</a:t>
            </a:r>
            <a:r>
              <a:rPr lang="en-IN" dirty="0"/>
              <a:t>. </a:t>
            </a:r>
          </a:p>
          <a:p>
            <a:pPr lvl="0" algn="just"/>
            <a:r>
              <a:rPr lang="en-IN" dirty="0"/>
              <a:t>Most sessions will use free or low-cost activities, such as walking, outdoor exercise, bodyweight training and recreational games. </a:t>
            </a:r>
          </a:p>
          <a:p>
            <a:pPr lvl="0" algn="just"/>
            <a:r>
              <a:rPr lang="en-IN" dirty="0"/>
              <a:t>Participants will be offered different activity choices to improve autonomy and reduce the pressure to perform in unfamiliar sports. </a:t>
            </a:r>
          </a:p>
          <a:p>
            <a:pPr lvl="0" algn="just"/>
            <a:r>
              <a:rPr lang="en-IN" dirty="0"/>
              <a:t>The campaign will use inclusive communication and reasonable adjustments to support participants with disabilities or other access requirements. </a:t>
            </a:r>
          </a:p>
          <a:p>
            <a:pPr lvl="0" algn="just"/>
            <a:r>
              <a:rPr lang="en-IN" dirty="0"/>
              <a:t>Flexible scheduling, buddy systems and beginner-friendly instructions will help address common barriers such as limited time, low confidence and fear of judgement. </a:t>
            </a:r>
          </a:p>
          <a:p>
            <a:pPr algn="just"/>
            <a:endParaRPr lang="en-IN" dirty="0"/>
          </a:p>
        </p:txBody>
      </p:sp>
      <p:pic>
        <p:nvPicPr>
          <p:cNvPr id="6" name="Picture 5">
            <a:extLst>
              <a:ext uri="{FF2B5EF4-FFF2-40B4-BE49-F238E27FC236}">
                <a16:creationId xmlns:a16="http://schemas.microsoft.com/office/drawing/2014/main" id="{EDB29FAA-D968-4ABC-9664-47AF680B64A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2862"/>
          <a:stretch/>
        </p:blipFill>
        <p:spPr>
          <a:xfrm>
            <a:off x="7328452" y="971897"/>
            <a:ext cx="4280452" cy="5291856"/>
          </a:xfrm>
          <a:prstGeom prst="rect">
            <a:avLst/>
          </a:prstGeom>
        </p:spPr>
      </p:pic>
      <p:sp>
        <p:nvSpPr>
          <p:cNvPr id="8" name="Rectangle 7">
            <a:extLst>
              <a:ext uri="{FF2B5EF4-FFF2-40B4-BE49-F238E27FC236}">
                <a16:creationId xmlns:a16="http://schemas.microsoft.com/office/drawing/2014/main" id="{70F02883-B244-4B76-BA45-1053FBE948C0}"/>
              </a:ext>
            </a:extLst>
          </p:cNvPr>
          <p:cNvSpPr/>
          <p:nvPr/>
        </p:nvSpPr>
        <p:spPr>
          <a:xfrm>
            <a:off x="7224937" y="6304678"/>
            <a:ext cx="4753224" cy="353943"/>
          </a:xfrm>
          <a:prstGeom prst="rect">
            <a:avLst/>
          </a:prstGeom>
        </p:spPr>
        <p:txBody>
          <a:bodyPr wrap="none">
            <a:spAutoFit/>
          </a:bodyPr>
          <a:lstStyle/>
          <a:p>
            <a:r>
              <a:rPr lang="en-US" sz="1700" dirty="0">
                <a:latin typeface="Arial" panose="020B0604020202020204" pitchFamily="34" charset="0"/>
                <a:cs typeface="Arial" panose="020B0604020202020204" pitchFamily="34" charset="0"/>
              </a:rPr>
              <a:t>(Department of Health and Social Care, 2026)</a:t>
            </a:r>
            <a:endParaRPr lang="en-IN"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1948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IN" b="1" dirty="0"/>
            </a:br>
            <a:r>
              <a:rPr lang="en-IN" b="1" dirty="0"/>
              <a:t>Expected Impact: From Participation to Healthier Habits</a:t>
            </a:r>
            <a:endParaRPr lang="en-IN" dirty="0"/>
          </a:p>
        </p:txBody>
      </p:sp>
      <p:sp>
        <p:nvSpPr>
          <p:cNvPr id="3" name="Content Placeholder 2"/>
          <p:cNvSpPr>
            <a:spLocks noGrp="1"/>
          </p:cNvSpPr>
          <p:nvPr>
            <p:ph idx="1"/>
          </p:nvPr>
        </p:nvSpPr>
        <p:spPr>
          <a:xfrm>
            <a:off x="7938" y="1900518"/>
            <a:ext cx="6392862" cy="4805082"/>
          </a:xfrm>
        </p:spPr>
        <p:txBody>
          <a:bodyPr>
            <a:normAutofit/>
          </a:bodyPr>
          <a:lstStyle/>
          <a:p>
            <a:pPr lvl="0" algn="just"/>
            <a:r>
              <a:rPr lang="en-IN" dirty="0"/>
              <a:t>The campaign aims to help participants gradually work towards the recommended 150 minutes of moderate-intensity physical activity each week. </a:t>
            </a:r>
          </a:p>
          <a:p>
            <a:pPr lvl="0" algn="just"/>
            <a:r>
              <a:rPr lang="en-IN" dirty="0"/>
              <a:t>Regular participation can support cardiovascular fitness, muscular strength, weight management, sleep and general physical functioning. </a:t>
            </a:r>
          </a:p>
          <a:p>
            <a:pPr lvl="0" algn="just"/>
            <a:r>
              <a:rPr lang="en-IN" dirty="0"/>
              <a:t>Enjoyable physical activities may support mood, confidence and stress management, contributing to improved psychological wellbeing </a:t>
            </a:r>
            <a:r>
              <a:rPr lang="en-GB" dirty="0"/>
              <a:t>(NHS, 2024)</a:t>
            </a:r>
            <a:r>
              <a:rPr lang="en-IN" dirty="0"/>
              <a:t>. </a:t>
            </a:r>
          </a:p>
          <a:p>
            <a:pPr lvl="0" algn="just"/>
            <a:r>
              <a:rPr lang="en-IN" dirty="0"/>
              <a:t>Group activities can encourage friendship, teamwork and a sense of belonging, making physical activity more socially rewarding. </a:t>
            </a:r>
          </a:p>
          <a:p>
            <a:pPr lvl="0" algn="just"/>
            <a:r>
              <a:rPr lang="en-IN" dirty="0"/>
              <a:t>By the end of the eight-week programme, participants will develop individual activity plans to help maintain their progress after the organised sessions finish (Nice, 2014). </a:t>
            </a:r>
          </a:p>
          <a:p>
            <a:pPr algn="just"/>
            <a:endParaRPr lang="en-IN" dirty="0"/>
          </a:p>
        </p:txBody>
      </p:sp>
      <p:sp>
        <p:nvSpPr>
          <p:cNvPr id="4" name="Rectangle 3"/>
          <p:cNvSpPr/>
          <p:nvPr/>
        </p:nvSpPr>
        <p:spPr>
          <a:xfrm>
            <a:off x="8525718" y="6114254"/>
            <a:ext cx="1338828"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(NHS, n.d.)</a:t>
            </a:r>
            <a:endParaRPr lang="en-IN"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0F0861F-4F6D-465C-8B78-ACA287A3986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79753" y="1634969"/>
            <a:ext cx="4537457" cy="4479285"/>
          </a:xfrm>
          <a:prstGeom prst="rect">
            <a:avLst/>
          </a:prstGeom>
        </p:spPr>
      </p:pic>
    </p:spTree>
    <p:extLst>
      <p:ext uri="{BB962C8B-B14F-4D97-AF65-F5344CB8AC3E}">
        <p14:creationId xmlns:p14="http://schemas.microsoft.com/office/powerpoint/2010/main" val="4161132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IN" b="1" dirty="0"/>
            </a:br>
            <a:r>
              <a:rPr lang="en-IN" b="1" dirty="0"/>
              <a:t>Resources We Can Replicate from Existing Campaigns</a:t>
            </a:r>
            <a:endParaRPr lang="en-IN" dirty="0"/>
          </a:p>
        </p:txBody>
      </p:sp>
      <p:sp>
        <p:nvSpPr>
          <p:cNvPr id="3" name="Content Placeholder 2"/>
          <p:cNvSpPr>
            <a:spLocks noGrp="1"/>
          </p:cNvSpPr>
          <p:nvPr>
            <p:ph idx="1"/>
          </p:nvPr>
        </p:nvSpPr>
        <p:spPr>
          <a:xfrm>
            <a:off x="7938" y="2002118"/>
            <a:ext cx="7829550" cy="4476470"/>
          </a:xfrm>
        </p:spPr>
        <p:txBody>
          <a:bodyPr>
            <a:normAutofit lnSpcReduction="10000"/>
          </a:bodyPr>
          <a:lstStyle/>
          <a:p>
            <a:pPr lvl="0" algn="just"/>
            <a:r>
              <a:rPr lang="en-IN" dirty="0"/>
              <a:t>Sport England's </a:t>
            </a:r>
            <a:r>
              <a:rPr lang="en-IN" i="1" dirty="0"/>
              <a:t>This Girl Can</a:t>
            </a:r>
            <a:r>
              <a:rPr lang="en-IN" dirty="0"/>
              <a:t> campaign demonstrates how relatable imagery and encouraging messages can challenge stereotypes and make physical activity feel more accessible </a:t>
            </a:r>
            <a:r>
              <a:rPr lang="en-GB" dirty="0"/>
              <a:t>(Sport England, 2015)</a:t>
            </a:r>
            <a:r>
              <a:rPr lang="en-IN" dirty="0"/>
              <a:t>. </a:t>
            </a:r>
          </a:p>
          <a:p>
            <a:pPr lvl="0" algn="just"/>
            <a:r>
              <a:rPr lang="en-IN" dirty="0"/>
              <a:t>The campaign can replicate the use of short videos, posters and social-media content featuring ordinary people participating in activities they enjoy </a:t>
            </a:r>
            <a:r>
              <a:rPr lang="en-GB" dirty="0"/>
              <a:t>(Sport England, 2015)</a:t>
            </a:r>
            <a:r>
              <a:rPr lang="en-IN" dirty="0"/>
              <a:t>. </a:t>
            </a:r>
          </a:p>
          <a:p>
            <a:pPr lvl="0" algn="just"/>
            <a:r>
              <a:rPr lang="en-IN" dirty="0"/>
              <a:t>Weekly walking challenges and activity trackers can help participants monitor progress and recognise small improvements in their activity levels. </a:t>
            </a:r>
          </a:p>
          <a:p>
            <a:pPr lvl="0" algn="just"/>
            <a:r>
              <a:rPr lang="en-IN" dirty="0"/>
              <a:t>QR codes can link promotional materials to registration forms, local activity schedules and reliable physical-activity guidance. </a:t>
            </a:r>
          </a:p>
          <a:p>
            <a:pPr lvl="0" algn="just"/>
            <a:r>
              <a:rPr lang="en-IN" dirty="0"/>
              <a:t>Inclusive photographs, beginner-friendly instructions and low-cost activity options can be used to ensure that campaign materials appeal to people with different fitness levels and backgrounds </a:t>
            </a:r>
            <a:r>
              <a:rPr lang="en-GB" dirty="0"/>
              <a:t>(Sport England, 2015)</a:t>
            </a:r>
            <a:r>
              <a:rPr lang="en-IN" dirty="0"/>
              <a:t>. </a:t>
            </a:r>
          </a:p>
          <a:p>
            <a:pPr algn="just"/>
            <a:endParaRPr lang="en-IN" dirty="0"/>
          </a:p>
        </p:txBody>
      </p:sp>
      <p:sp>
        <p:nvSpPr>
          <p:cNvPr id="4" name="Rectangle 3"/>
          <p:cNvSpPr/>
          <p:nvPr/>
        </p:nvSpPr>
        <p:spPr>
          <a:xfrm>
            <a:off x="8935362" y="5227962"/>
            <a:ext cx="2313454"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(Sport England, n.d.)</a:t>
            </a:r>
            <a:endParaRPr lang="en-IN"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C6A6A55-FDB2-4B1E-8047-E62FCCCF307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30252" y="2358092"/>
            <a:ext cx="4049786" cy="2861430"/>
          </a:xfrm>
          <a:prstGeom prst="rect">
            <a:avLst/>
          </a:prstGeom>
        </p:spPr>
      </p:pic>
    </p:spTree>
    <p:extLst>
      <p:ext uri="{BB962C8B-B14F-4D97-AF65-F5344CB8AC3E}">
        <p14:creationId xmlns:p14="http://schemas.microsoft.com/office/powerpoint/2010/main" val="26367083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 y="8218"/>
            <a:ext cx="9404723" cy="1343504"/>
          </a:xfrm>
        </p:spPr>
        <p:txBody>
          <a:bodyPr/>
          <a:lstStyle/>
          <a:p>
            <a:br>
              <a:rPr lang="en-IN" b="1" dirty="0"/>
            </a:br>
            <a:r>
              <a:rPr lang="en-IN" b="1" dirty="0"/>
              <a:t>Physiological Benefits of Physical Activity</a:t>
            </a:r>
            <a:endParaRPr lang="en-IN" dirty="0"/>
          </a:p>
        </p:txBody>
      </p:sp>
      <p:sp>
        <p:nvSpPr>
          <p:cNvPr id="3" name="Content Placeholder 2"/>
          <p:cNvSpPr>
            <a:spLocks noGrp="1"/>
          </p:cNvSpPr>
          <p:nvPr>
            <p:ph idx="1"/>
          </p:nvPr>
        </p:nvSpPr>
        <p:spPr>
          <a:xfrm>
            <a:off x="-1588" y="1408748"/>
            <a:ext cx="7380288" cy="5449252"/>
          </a:xfrm>
        </p:spPr>
        <p:txBody>
          <a:bodyPr>
            <a:normAutofit lnSpcReduction="10000"/>
          </a:bodyPr>
          <a:lstStyle/>
          <a:p>
            <a:pPr lvl="0" algn="just"/>
            <a:r>
              <a:rPr lang="en-IN" dirty="0"/>
              <a:t>Regular physical activity improves cardiovascular fitness by challenging the heart and circulatory system through activities such as brisk walking, cycling and dancing </a:t>
            </a:r>
            <a:r>
              <a:rPr lang="en-US" dirty="0"/>
              <a:t>(Department of Health and Social Care, 2026)</a:t>
            </a:r>
            <a:r>
              <a:rPr lang="en-IN" dirty="0"/>
              <a:t>. </a:t>
            </a:r>
          </a:p>
          <a:p>
            <a:pPr lvl="0" algn="just"/>
            <a:r>
              <a:rPr lang="en-IN" dirty="0"/>
              <a:t>Strength-training activities can improve muscular strength and help maintain healthy bones and joints when performed appropriately </a:t>
            </a:r>
            <a:r>
              <a:rPr lang="en-US" dirty="0"/>
              <a:t>(Department of Health and Social Care, 2026)</a:t>
            </a:r>
            <a:r>
              <a:rPr lang="en-IN" dirty="0"/>
              <a:t>. </a:t>
            </a:r>
          </a:p>
          <a:p>
            <a:pPr lvl="0" algn="just"/>
            <a:r>
              <a:rPr lang="en-IN" dirty="0"/>
              <a:t>Physical activity supports energy balance and weight management, alongside a nutritionally balanced diet and other healthy lifestyle behaviours </a:t>
            </a:r>
            <a:r>
              <a:rPr lang="en-US" dirty="0"/>
              <a:t>(National Institute for Health and Care Excellence, 2026)</a:t>
            </a:r>
            <a:r>
              <a:rPr lang="en-IN" dirty="0"/>
              <a:t>. </a:t>
            </a:r>
          </a:p>
          <a:p>
            <a:pPr lvl="0" algn="just"/>
            <a:r>
              <a:rPr lang="en-IN" dirty="0"/>
              <a:t>UK physical-activity guidance reports that regular activity is associated with a reduction of up to 35% in cardiovascular disease risk and up to 40% in type 2 diabetes risk. </a:t>
            </a:r>
          </a:p>
          <a:p>
            <a:pPr lvl="0" algn="just"/>
            <a:r>
              <a:rPr lang="en-IN" dirty="0"/>
              <a:t>The campaign will encourage participants to combine at least 150 minutes of moderate aerobic activity per week with muscle-strengthening exercises on at least two days per week, following UK recommendations </a:t>
            </a:r>
            <a:r>
              <a:rPr lang="en-US" dirty="0"/>
              <a:t>(Department of Health and Social Care, 2026)</a:t>
            </a:r>
            <a:r>
              <a:rPr lang="en-IN" dirty="0"/>
              <a:t>. </a:t>
            </a:r>
          </a:p>
          <a:p>
            <a:pPr algn="just"/>
            <a:endParaRPr lang="en-IN" dirty="0"/>
          </a:p>
        </p:txBody>
      </p:sp>
      <p:sp>
        <p:nvSpPr>
          <p:cNvPr id="4" name="Rectangle 3"/>
          <p:cNvSpPr/>
          <p:nvPr/>
        </p:nvSpPr>
        <p:spPr>
          <a:xfrm>
            <a:off x="7489977" y="6304678"/>
            <a:ext cx="4753224" cy="353943"/>
          </a:xfrm>
          <a:prstGeom prst="rect">
            <a:avLst/>
          </a:prstGeom>
        </p:spPr>
        <p:txBody>
          <a:bodyPr wrap="none">
            <a:spAutoFit/>
          </a:bodyPr>
          <a:lstStyle/>
          <a:p>
            <a:r>
              <a:rPr lang="en-US" sz="1700" dirty="0">
                <a:latin typeface="Arial" panose="020B0604020202020204" pitchFamily="34" charset="0"/>
                <a:cs typeface="Arial" panose="020B0604020202020204" pitchFamily="34" charset="0"/>
              </a:rPr>
              <a:t>(Department of Health and Social Care, 2026)</a:t>
            </a:r>
            <a:endParaRPr lang="en-IN" sz="17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D6E856D-D861-4082-83CC-27321A2BA1BC}"/>
              </a:ext>
            </a:extLst>
          </p:cNvPr>
          <p:cNvPicPr>
            <a:picLocks noChangeAspect="1"/>
          </p:cNvPicPr>
          <p:nvPr/>
        </p:nvPicPr>
        <p:blipFill>
          <a:blip r:embed="rId3"/>
          <a:stretch>
            <a:fillRect/>
          </a:stretch>
        </p:blipFill>
        <p:spPr>
          <a:xfrm>
            <a:off x="8003637" y="1233315"/>
            <a:ext cx="3591463" cy="5071363"/>
          </a:xfrm>
          <a:prstGeom prst="rect">
            <a:avLst/>
          </a:prstGeom>
        </p:spPr>
      </p:pic>
    </p:spTree>
    <p:extLst>
      <p:ext uri="{BB962C8B-B14F-4D97-AF65-F5344CB8AC3E}">
        <p14:creationId xmlns:p14="http://schemas.microsoft.com/office/powerpoint/2010/main" val="2569074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IN" b="1" dirty="0"/>
            </a:br>
            <a:r>
              <a:rPr lang="en-IN" b="1" dirty="0"/>
              <a:t>Psychological Benefits of Being Active</a:t>
            </a:r>
            <a:endParaRPr lang="en-IN" dirty="0"/>
          </a:p>
        </p:txBody>
      </p:sp>
      <p:sp>
        <p:nvSpPr>
          <p:cNvPr id="3" name="Content Placeholder 2"/>
          <p:cNvSpPr>
            <a:spLocks noGrp="1"/>
          </p:cNvSpPr>
          <p:nvPr>
            <p:ph idx="1"/>
          </p:nvPr>
        </p:nvSpPr>
        <p:spPr>
          <a:xfrm>
            <a:off x="0" y="1587500"/>
            <a:ext cx="6858000" cy="5141913"/>
          </a:xfrm>
        </p:spPr>
        <p:txBody>
          <a:bodyPr>
            <a:normAutofit lnSpcReduction="10000"/>
          </a:bodyPr>
          <a:lstStyle/>
          <a:p>
            <a:pPr algn="just"/>
            <a:r>
              <a:rPr lang="en-IN" dirty="0"/>
              <a:t>Physical activity can support psychological wellbeing by providing opportunities for enjoyment, relaxation and a break from everyday pressures (</a:t>
            </a:r>
            <a:r>
              <a:rPr lang="en-US" dirty="0"/>
              <a:t>Leicestershire Partnership NHS Trust, 2024)</a:t>
            </a:r>
            <a:r>
              <a:rPr lang="en-US" sz="2000" dirty="0"/>
              <a:t>.</a:t>
            </a:r>
            <a:endParaRPr lang="en-IN" dirty="0"/>
          </a:p>
          <a:p>
            <a:pPr lvl="0" algn="just"/>
            <a:r>
              <a:rPr lang="en-IN" dirty="0"/>
              <a:t>Exercise may help reduce symptoms of anxiety and depression, although it should not be presented as a replacement for professional mental-health treatment when needed (World Health Organization, 2020). </a:t>
            </a:r>
          </a:p>
          <a:p>
            <a:pPr lvl="0" algn="just"/>
            <a:r>
              <a:rPr lang="en-IN" dirty="0"/>
              <a:t>Achieving small activity goals can strengthen confidence and help participants recognise their ability to make positive lifestyle changes </a:t>
            </a:r>
            <a:r>
              <a:rPr lang="en-US" dirty="0"/>
              <a:t>(Mind, 2023)</a:t>
            </a:r>
            <a:r>
              <a:rPr lang="en-IN" dirty="0"/>
              <a:t>. </a:t>
            </a:r>
          </a:p>
          <a:p>
            <a:pPr lvl="0" algn="just"/>
            <a:r>
              <a:rPr lang="en-IN" dirty="0"/>
              <a:t>Participating in enjoyable activities may provide a structured way to manage stress and establish healthier routines around studying and employment (Mind, 2023). </a:t>
            </a:r>
          </a:p>
          <a:p>
            <a:pPr lvl="0" algn="just"/>
            <a:r>
              <a:rPr lang="en-IN" dirty="0"/>
              <a:t>The campaign will use personal goal-setting, positive feedback, beginner-friendly sessions and progress tracking to encourage confidence and motivation. </a:t>
            </a:r>
          </a:p>
          <a:p>
            <a:pPr algn="just"/>
            <a:endParaRPr lang="en-IN" dirty="0"/>
          </a:p>
        </p:txBody>
      </p:sp>
      <p:sp>
        <p:nvSpPr>
          <p:cNvPr id="4" name="Rectangle 3"/>
          <p:cNvSpPr/>
          <p:nvPr/>
        </p:nvSpPr>
        <p:spPr>
          <a:xfrm>
            <a:off x="7229459" y="6348772"/>
            <a:ext cx="4769254" cy="369332"/>
          </a:xfrm>
          <a:prstGeom prst="rect">
            <a:avLst/>
          </a:prstGeom>
        </p:spPr>
        <p:txBody>
          <a:bodyPr wrap="none">
            <a:spAutoFit/>
          </a:bodyPr>
          <a:lstStyle/>
          <a:p>
            <a:r>
              <a:rPr lang="en-US" dirty="0">
                <a:latin typeface="Arial" panose="020B0604020202020204" pitchFamily="34" charset="0"/>
                <a:cs typeface="Arial" panose="020B0604020202020204" pitchFamily="34" charset="0"/>
              </a:rPr>
              <a:t>Leicestershire Partnership NHS Trust (2024)</a:t>
            </a:r>
            <a:endParaRPr lang="en-IN"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A9D7DAD-3240-46A8-9006-4CDE6B6CCE9C}"/>
              </a:ext>
            </a:extLst>
          </p:cNvPr>
          <p:cNvPicPr>
            <a:picLocks noChangeAspect="1"/>
          </p:cNvPicPr>
          <p:nvPr/>
        </p:nvPicPr>
        <p:blipFill>
          <a:blip r:embed="rId3"/>
          <a:stretch>
            <a:fillRect/>
          </a:stretch>
        </p:blipFill>
        <p:spPr>
          <a:xfrm>
            <a:off x="7690154" y="1271854"/>
            <a:ext cx="3543795" cy="5029902"/>
          </a:xfrm>
          <a:prstGeom prst="rect">
            <a:avLst/>
          </a:prstGeom>
        </p:spPr>
      </p:pic>
    </p:spTree>
    <p:extLst>
      <p:ext uri="{BB962C8B-B14F-4D97-AF65-F5344CB8AC3E}">
        <p14:creationId xmlns:p14="http://schemas.microsoft.com/office/powerpoint/2010/main" val="301157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 y="8218"/>
            <a:ext cx="10301289" cy="1400530"/>
          </a:xfrm>
        </p:spPr>
        <p:txBody>
          <a:bodyPr/>
          <a:lstStyle/>
          <a:p>
            <a:br>
              <a:rPr lang="en-IN" b="1" dirty="0"/>
            </a:br>
            <a:r>
              <a:rPr lang="en-IN" b="1" dirty="0"/>
              <a:t>Sociological Benefits of Group Physical Activity</a:t>
            </a:r>
            <a:endParaRPr lang="en-IN" dirty="0"/>
          </a:p>
        </p:txBody>
      </p:sp>
      <p:sp>
        <p:nvSpPr>
          <p:cNvPr id="3" name="Content Placeholder 2"/>
          <p:cNvSpPr>
            <a:spLocks noGrp="1"/>
          </p:cNvSpPr>
          <p:nvPr>
            <p:ph idx="1"/>
          </p:nvPr>
        </p:nvSpPr>
        <p:spPr>
          <a:xfrm>
            <a:off x="1" y="2070100"/>
            <a:ext cx="7188200" cy="4616450"/>
          </a:xfrm>
        </p:spPr>
        <p:txBody>
          <a:bodyPr>
            <a:normAutofit lnSpcReduction="10000"/>
          </a:bodyPr>
          <a:lstStyle/>
          <a:p>
            <a:pPr lvl="0" algn="just"/>
            <a:r>
              <a:rPr lang="en-IN" dirty="0"/>
              <a:t>Group walking, dance and recreational sports create opportunities for participants to meet others and develop friendships (Sport England, 2023). </a:t>
            </a:r>
          </a:p>
          <a:p>
            <a:pPr lvl="0" algn="just"/>
            <a:r>
              <a:rPr lang="en-IN" dirty="0"/>
              <a:t>Team activities encourage communication, cooperation and shared responsibility, helping participants develop social skills alongside physical fitness (Sport England, 2023). </a:t>
            </a:r>
          </a:p>
          <a:p>
            <a:pPr lvl="0" algn="just"/>
            <a:r>
              <a:rPr lang="en-IN" dirty="0"/>
              <a:t>Participating with peers may reduce embarrassment and make exercise feel more enjoyable for people who are unfamiliar with gyms or organised sports </a:t>
            </a:r>
            <a:r>
              <a:rPr lang="en-US" dirty="0"/>
              <a:t>(Mind, 2023)</a:t>
            </a:r>
            <a:r>
              <a:rPr lang="en-IN" dirty="0"/>
              <a:t>. </a:t>
            </a:r>
          </a:p>
          <a:p>
            <a:pPr lvl="0" algn="just"/>
            <a:r>
              <a:rPr lang="en-IN" dirty="0"/>
              <a:t>Inclusive sessions can promote belonging by welcoming participants from different backgrounds, abilities and fitness levels (Sport England, 2023). </a:t>
            </a:r>
          </a:p>
          <a:p>
            <a:pPr lvl="0" algn="just"/>
            <a:r>
              <a:rPr lang="en-IN" dirty="0"/>
              <a:t>The campaign will introduce buddy systems and small-group challenges to encourage mutual support and maintain engagement throughout the eight weeks. </a:t>
            </a:r>
          </a:p>
          <a:p>
            <a:pPr algn="just"/>
            <a:endParaRPr lang="en-IN" dirty="0"/>
          </a:p>
        </p:txBody>
      </p:sp>
      <p:sp>
        <p:nvSpPr>
          <p:cNvPr id="4" name="Rectangle 3"/>
          <p:cNvSpPr/>
          <p:nvPr/>
        </p:nvSpPr>
        <p:spPr>
          <a:xfrm>
            <a:off x="8362862" y="5100599"/>
            <a:ext cx="2441694"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(Sport England, 2023)</a:t>
            </a:r>
            <a:endParaRPr lang="en-IN"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88D2ED7-D8FB-4087-933D-D1B38B559F7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5127" y="2743198"/>
            <a:ext cx="4227029" cy="2263897"/>
          </a:xfrm>
          <a:prstGeom prst="rect">
            <a:avLst/>
          </a:prstGeom>
        </p:spPr>
      </p:pic>
    </p:spTree>
    <p:extLst>
      <p:ext uri="{BB962C8B-B14F-4D97-AF65-F5344CB8AC3E}">
        <p14:creationId xmlns:p14="http://schemas.microsoft.com/office/powerpoint/2010/main" val="1933253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IN" b="1" dirty="0"/>
            </a:br>
            <a:r>
              <a:rPr lang="en-IN" b="1" dirty="0"/>
              <a:t>Why Is Changing Behaviour Difficult?</a:t>
            </a:r>
            <a:endParaRPr lang="en-IN" dirty="0"/>
          </a:p>
        </p:txBody>
      </p:sp>
      <p:sp>
        <p:nvSpPr>
          <p:cNvPr id="3" name="Content Placeholder 2"/>
          <p:cNvSpPr>
            <a:spLocks noGrp="1"/>
          </p:cNvSpPr>
          <p:nvPr>
            <p:ph idx="1"/>
          </p:nvPr>
        </p:nvSpPr>
        <p:spPr>
          <a:xfrm>
            <a:off x="-1588" y="1799802"/>
            <a:ext cx="7102476" cy="5058198"/>
          </a:xfrm>
        </p:spPr>
        <p:txBody>
          <a:bodyPr>
            <a:normAutofit lnSpcReduction="10000"/>
          </a:bodyPr>
          <a:lstStyle/>
          <a:p>
            <a:pPr lvl="0" algn="just"/>
            <a:r>
              <a:rPr lang="en-IN" b="1" dirty="0"/>
              <a:t>Lack of time:</a:t>
            </a:r>
            <a:r>
              <a:rPr lang="en-IN" dirty="0"/>
              <a:t> Young adults may struggle to balance employment, study, commuting and personal responsibilities with regular exercise </a:t>
            </a:r>
            <a:r>
              <a:rPr lang="pt-BR" dirty="0"/>
              <a:t>(Ferreira Silva et al., 2022)</a:t>
            </a:r>
            <a:r>
              <a:rPr lang="en-IN" dirty="0"/>
              <a:t>. </a:t>
            </a:r>
          </a:p>
          <a:p>
            <a:pPr lvl="0" algn="just"/>
            <a:r>
              <a:rPr lang="en-IN" b="1" dirty="0"/>
              <a:t>Low motivation:</a:t>
            </a:r>
            <a:r>
              <a:rPr lang="en-IN" dirty="0"/>
              <a:t> Participants who do not enjoy conventional sports or have not exercised recently may find it difficult to establish a routine </a:t>
            </a:r>
            <a:r>
              <a:rPr lang="pt-BR" dirty="0"/>
              <a:t>(Ferreira Silva et al., 2022)</a:t>
            </a:r>
            <a:r>
              <a:rPr lang="en-IN" dirty="0"/>
              <a:t>. </a:t>
            </a:r>
          </a:p>
          <a:p>
            <a:pPr lvl="0" algn="just"/>
            <a:r>
              <a:rPr lang="en-IN" b="1" dirty="0"/>
              <a:t>Financial barriers:</a:t>
            </a:r>
            <a:r>
              <a:rPr lang="en-IN" dirty="0"/>
              <a:t> Gym memberships, sports equipment and transport costs may prevent some young adults from participating regularly </a:t>
            </a:r>
            <a:r>
              <a:rPr lang="en-GB" dirty="0"/>
              <a:t>(Brown et al., 2024)</a:t>
            </a:r>
            <a:r>
              <a:rPr lang="en-IN" dirty="0"/>
              <a:t>. </a:t>
            </a:r>
          </a:p>
          <a:p>
            <a:pPr lvl="0" algn="just"/>
            <a:r>
              <a:rPr lang="en-IN" b="1" dirty="0"/>
              <a:t>Low confidence and social anxiety:</a:t>
            </a:r>
            <a:r>
              <a:rPr lang="en-IN" dirty="0"/>
              <a:t> Fear of judgement, limited fitness experience or concerns about appearance may discourage people from joining exercise sessions </a:t>
            </a:r>
            <a:r>
              <a:rPr lang="nb-NO" dirty="0"/>
              <a:t>(Peng, Ng and Ha, 2023)</a:t>
            </a:r>
            <a:r>
              <a:rPr lang="en-IN" dirty="0"/>
              <a:t>. </a:t>
            </a:r>
          </a:p>
          <a:p>
            <a:pPr lvl="0" algn="just"/>
            <a:r>
              <a:rPr lang="en-IN" b="1" dirty="0"/>
              <a:t>Environmental barriers:</a:t>
            </a:r>
            <a:r>
              <a:rPr lang="en-IN" dirty="0"/>
              <a:t> Unsafe walking routes, limited accessible facilities, poor weather and inconvenient session times can reduce opportunities to be active (World Health Organization, 2018). </a:t>
            </a:r>
          </a:p>
          <a:p>
            <a:pPr algn="just"/>
            <a:endParaRPr lang="en-IN" dirty="0"/>
          </a:p>
        </p:txBody>
      </p:sp>
      <p:pic>
        <p:nvPicPr>
          <p:cNvPr id="1638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7527238" y="1799802"/>
            <a:ext cx="4125572" cy="42391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806135" y="6144940"/>
            <a:ext cx="3681457"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(World Health Organization, 2020)</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9485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 y="17606"/>
            <a:ext cx="10529889" cy="1400530"/>
          </a:xfrm>
        </p:spPr>
        <p:txBody>
          <a:bodyPr/>
          <a:lstStyle/>
          <a:p>
            <a:br>
              <a:rPr lang="en-IN" b="1" dirty="0"/>
            </a:br>
            <a:r>
              <a:rPr lang="en-IN" b="1" dirty="0"/>
              <a:t>Health Behaviour Theory 1: Health Belief Model</a:t>
            </a:r>
            <a:endParaRPr lang="en-IN" dirty="0"/>
          </a:p>
        </p:txBody>
      </p:sp>
      <p:sp>
        <p:nvSpPr>
          <p:cNvPr id="3" name="Content Placeholder 2"/>
          <p:cNvSpPr>
            <a:spLocks noGrp="1"/>
          </p:cNvSpPr>
          <p:nvPr>
            <p:ph idx="1"/>
          </p:nvPr>
        </p:nvSpPr>
        <p:spPr>
          <a:xfrm>
            <a:off x="-1590" y="1472248"/>
            <a:ext cx="7227890" cy="6554152"/>
          </a:xfrm>
        </p:spPr>
        <p:txBody>
          <a:bodyPr>
            <a:normAutofit/>
          </a:bodyPr>
          <a:lstStyle/>
          <a:p>
            <a:pPr lvl="0" algn="just"/>
            <a:r>
              <a:rPr lang="en-IN" dirty="0"/>
              <a:t>The </a:t>
            </a:r>
            <a:r>
              <a:rPr lang="en-IN" b="1" dirty="0"/>
              <a:t>Health Belief Model (HBM)</a:t>
            </a:r>
            <a:r>
              <a:rPr lang="en-IN" dirty="0"/>
              <a:t> suggests that health behaviour is influenced by people's perceptions of health risks, benefits, barriers and their ability to take action (Gong and Sheng, 2022). </a:t>
            </a:r>
          </a:p>
          <a:p>
            <a:pPr lvl="0" algn="just"/>
            <a:r>
              <a:rPr lang="en-IN" b="1" dirty="0"/>
              <a:t>Perceived susceptibility and severity:</a:t>
            </a:r>
            <a:r>
              <a:rPr lang="en-IN" dirty="0"/>
              <a:t> Participants may be more motivated when they understand how long-term inactivity can affect their future health (Gong and Sheng, 2022). </a:t>
            </a:r>
          </a:p>
          <a:p>
            <a:pPr lvl="0" algn="just"/>
            <a:r>
              <a:rPr lang="en-IN" b="1" dirty="0"/>
              <a:t>Perceived benefits:</a:t>
            </a:r>
            <a:r>
              <a:rPr lang="en-IN" dirty="0"/>
              <a:t> The campaign will explain the practical advantages of exercise, including improved fitness, better sleep and opportunities for social interaction </a:t>
            </a:r>
            <a:r>
              <a:rPr lang="en-GB" dirty="0"/>
              <a:t>(Brown et al., 2024)</a:t>
            </a:r>
            <a:r>
              <a:rPr lang="en-IN" dirty="0"/>
              <a:t>. </a:t>
            </a:r>
          </a:p>
          <a:p>
            <a:pPr lvl="0" algn="just"/>
            <a:r>
              <a:rPr lang="en-IN" b="1" dirty="0"/>
              <a:t>Perceived barriers:</a:t>
            </a:r>
            <a:r>
              <a:rPr lang="en-IN" dirty="0"/>
              <a:t> Free sessions, beginner-friendly activities and flexible participation options will help address concerns about cost, confidence and time related barriers (Brown et al., 2024). </a:t>
            </a:r>
          </a:p>
          <a:p>
            <a:pPr lvl="0" algn="just"/>
            <a:r>
              <a:rPr lang="en-IN" b="1" dirty="0"/>
              <a:t>Cues to action and self-efficacy:</a:t>
            </a:r>
            <a:r>
              <a:rPr lang="en-IN" dirty="0"/>
              <a:t> the campaign will use Weekly reminders, achievable goals, positive feedback and progress trackers will prompt participants to act and strengthen their belief that they can succeed </a:t>
            </a:r>
            <a:r>
              <a:rPr lang="de-DE" dirty="0"/>
              <a:t>(Krukowski, Denton and König, 2024)</a:t>
            </a:r>
            <a:r>
              <a:rPr lang="en-IN" dirty="0"/>
              <a:t>. </a:t>
            </a:r>
          </a:p>
          <a:p>
            <a:pPr algn="just"/>
            <a:endParaRPr lang="en-IN" dirty="0"/>
          </a:p>
        </p:txBody>
      </p:sp>
      <p:sp>
        <p:nvSpPr>
          <p:cNvPr id="5" name="Rectangle 4"/>
          <p:cNvSpPr/>
          <p:nvPr/>
        </p:nvSpPr>
        <p:spPr>
          <a:xfrm>
            <a:off x="8271834" y="5711069"/>
            <a:ext cx="2860720" cy="369332"/>
          </a:xfrm>
          <a:prstGeom prst="rect">
            <a:avLst/>
          </a:prstGeom>
        </p:spPr>
        <p:txBody>
          <a:bodyPr wrap="none">
            <a:spAutoFit/>
          </a:bodyPr>
          <a:lstStyle/>
          <a:p>
            <a:r>
              <a:rPr lang="fr-FR" dirty="0">
                <a:latin typeface="Arial" panose="020B0604020202020204" pitchFamily="34" charset="0"/>
                <a:cs typeface="Arial" panose="020B0604020202020204" pitchFamily="34" charset="0"/>
              </a:rPr>
              <a:t>(</a:t>
            </a:r>
            <a:r>
              <a:rPr lang="fr-FR" dirty="0" err="1">
                <a:latin typeface="Arial" panose="020B0604020202020204" pitchFamily="34" charset="0"/>
                <a:cs typeface="Arial" panose="020B0604020202020204" pitchFamily="34" charset="0"/>
              </a:rPr>
              <a:t>Avancini</a:t>
            </a:r>
            <a:r>
              <a:rPr lang="fr-FR" dirty="0">
                <a:latin typeface="Arial" panose="020B0604020202020204" pitchFamily="34" charset="0"/>
                <a:cs typeface="Arial" panose="020B0604020202020204" pitchFamily="34" charset="0"/>
              </a:rPr>
              <a:t> et al., 2020, p.4)</a:t>
            </a:r>
            <a:endParaRPr lang="en-IN"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115E201-8CFC-421D-AF84-9D10935700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88492" y="1715605"/>
            <a:ext cx="4364651" cy="3909391"/>
          </a:xfrm>
          <a:prstGeom prst="rect">
            <a:avLst/>
          </a:prstGeom>
        </p:spPr>
      </p:pic>
    </p:spTree>
    <p:extLst>
      <p:ext uri="{BB962C8B-B14F-4D97-AF65-F5344CB8AC3E}">
        <p14:creationId xmlns:p14="http://schemas.microsoft.com/office/powerpoint/2010/main" val="84401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 y="8218"/>
            <a:ext cx="10497311" cy="1400530"/>
          </a:xfrm>
        </p:spPr>
        <p:txBody>
          <a:bodyPr/>
          <a:lstStyle/>
          <a:p>
            <a:br>
              <a:rPr lang="en-IN" sz="4000" b="1" dirty="0"/>
            </a:br>
            <a:r>
              <a:rPr lang="en-IN" sz="4000" b="1" dirty="0"/>
              <a:t>Health Behaviour Theory 2 : COM-B Model</a:t>
            </a:r>
            <a:endParaRPr lang="en-IN" sz="4000" dirty="0"/>
          </a:p>
        </p:txBody>
      </p:sp>
      <p:sp>
        <p:nvSpPr>
          <p:cNvPr id="3" name="Content Placeholder 2"/>
          <p:cNvSpPr>
            <a:spLocks noGrp="1"/>
          </p:cNvSpPr>
          <p:nvPr>
            <p:ph idx="1"/>
          </p:nvPr>
        </p:nvSpPr>
        <p:spPr>
          <a:xfrm>
            <a:off x="-1589" y="1775791"/>
            <a:ext cx="6702428" cy="4925047"/>
          </a:xfrm>
        </p:spPr>
        <p:txBody>
          <a:bodyPr>
            <a:normAutofit/>
          </a:bodyPr>
          <a:lstStyle/>
          <a:p>
            <a:pPr lvl="0" algn="just"/>
            <a:r>
              <a:rPr lang="en-IN" dirty="0"/>
              <a:t>The </a:t>
            </a:r>
            <a:r>
              <a:rPr lang="en-IN" b="1" dirty="0"/>
              <a:t>COM-B model</a:t>
            </a:r>
            <a:r>
              <a:rPr lang="en-IN" dirty="0"/>
              <a:t> proposes that behaviour depends on three interacting conditions: capability, opportunity and motivation (Willmott, Pang and Rundle-Thiele, 2021). </a:t>
            </a:r>
          </a:p>
          <a:p>
            <a:pPr lvl="0" algn="just"/>
            <a:r>
              <a:rPr lang="en-IN" b="1" dirty="0"/>
              <a:t>Capability:</a:t>
            </a:r>
            <a:r>
              <a:rPr lang="en-IN" dirty="0"/>
              <a:t> Beginner exercise demonstrations and simple instructions are intended to help participants develop the physical skills and knowledge needed to exercise (Brown et al., 2024). </a:t>
            </a:r>
          </a:p>
          <a:p>
            <a:pPr lvl="0" algn="just"/>
            <a:r>
              <a:rPr lang="en-IN" b="1" dirty="0"/>
              <a:t>Opportunity:</a:t>
            </a:r>
            <a:r>
              <a:rPr lang="en-IN" dirty="0"/>
              <a:t> Accessible community venues, free activities, suitable session times and group support are intended to increase opportunities to participation (Brown et al., 2024). </a:t>
            </a:r>
          </a:p>
          <a:p>
            <a:pPr lvl="0" algn="just"/>
            <a:r>
              <a:rPr lang="en-IN" b="1" dirty="0"/>
              <a:t>Motivation:</a:t>
            </a:r>
            <a:r>
              <a:rPr lang="en-IN" dirty="0"/>
              <a:t> Personal goals, enjoyable activities and progress feedback will encourage participants to begin exercising and continue their efforts (Brown et al., 2024). </a:t>
            </a:r>
          </a:p>
          <a:p>
            <a:pPr marL="0" indent="0" algn="just">
              <a:buNone/>
            </a:pPr>
            <a:endParaRPr lang="en-IN" dirty="0"/>
          </a:p>
        </p:txBody>
      </p:sp>
      <p:sp>
        <p:nvSpPr>
          <p:cNvPr id="5" name="Rectangle 4"/>
          <p:cNvSpPr/>
          <p:nvPr/>
        </p:nvSpPr>
        <p:spPr>
          <a:xfrm>
            <a:off x="7247992" y="5430497"/>
            <a:ext cx="4416594"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(Willmott, Pang and Rundle-Thiele, 2021)</a:t>
            </a:r>
            <a:endParaRPr lang="en-IN"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92E5FE23-1728-47DD-82A0-0290ABBF31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1730" y="1978922"/>
            <a:ext cx="5068027" cy="3335200"/>
          </a:xfrm>
          <a:prstGeom prst="rect">
            <a:avLst/>
          </a:prstGeom>
        </p:spPr>
      </p:pic>
    </p:spTree>
    <p:extLst>
      <p:ext uri="{BB962C8B-B14F-4D97-AF65-F5344CB8AC3E}">
        <p14:creationId xmlns:p14="http://schemas.microsoft.com/office/powerpoint/2010/main" val="868002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 y="-84770"/>
            <a:ext cx="10404546" cy="1400530"/>
          </a:xfrm>
        </p:spPr>
        <p:txBody>
          <a:bodyPr/>
          <a:lstStyle/>
          <a:p>
            <a:br>
              <a:rPr lang="en-IN" b="1" dirty="0"/>
            </a:br>
            <a:r>
              <a:rPr lang="en-IN" b="1" dirty="0"/>
              <a:t>Overcoming Barriers: Our Behaviour - Change Solutions</a:t>
            </a:r>
            <a:endParaRPr lang="en-IN" dirty="0"/>
          </a:p>
        </p:txBody>
      </p:sp>
      <p:sp>
        <p:nvSpPr>
          <p:cNvPr id="3" name="Content Placeholder 2"/>
          <p:cNvSpPr>
            <a:spLocks noGrp="1"/>
          </p:cNvSpPr>
          <p:nvPr>
            <p:ph idx="1"/>
          </p:nvPr>
        </p:nvSpPr>
        <p:spPr>
          <a:xfrm>
            <a:off x="-1589" y="1780060"/>
            <a:ext cx="7788304" cy="4873073"/>
          </a:xfrm>
        </p:spPr>
        <p:txBody>
          <a:bodyPr>
            <a:noAutofit/>
          </a:bodyPr>
          <a:lstStyle/>
          <a:p>
            <a:pPr lvl="0" algn="just"/>
            <a:r>
              <a:rPr lang="en-IN" sz="1780" dirty="0"/>
              <a:t>To address </a:t>
            </a:r>
            <a:r>
              <a:rPr lang="en-IN" sz="1780" b="1" dirty="0"/>
              <a:t>lack of time</a:t>
            </a:r>
            <a:r>
              <a:rPr lang="en-IN" sz="1780" dirty="0"/>
              <a:t>, the campaign will encourage participants to schedule short activity periods throughout the week and gradually work towards 150 minutes of moderate-intensity exercise</a:t>
            </a:r>
            <a:r>
              <a:rPr lang="en-US" sz="1780" dirty="0"/>
              <a:t> (Department of Health and Social Care, 2019)</a:t>
            </a:r>
            <a:r>
              <a:rPr lang="en-IN" sz="1780" dirty="0"/>
              <a:t>. </a:t>
            </a:r>
          </a:p>
          <a:p>
            <a:pPr lvl="0" algn="just"/>
            <a:r>
              <a:rPr lang="en-IN" sz="1780" dirty="0"/>
              <a:t>To overcome </a:t>
            </a:r>
            <a:r>
              <a:rPr lang="en-IN" sz="1780" b="1" dirty="0"/>
              <a:t>low motivation</a:t>
            </a:r>
            <a:r>
              <a:rPr lang="en-IN" sz="1780" dirty="0"/>
              <a:t>, participants will choose activities they enjoy and set realistic weekly goals that can be monitored through an activity diary. </a:t>
            </a:r>
          </a:p>
          <a:p>
            <a:pPr lvl="0" algn="just"/>
            <a:r>
              <a:rPr lang="en-IN" sz="1780" dirty="0"/>
              <a:t>To reduce </a:t>
            </a:r>
            <a:r>
              <a:rPr lang="en-IN" sz="1780" b="1" dirty="0"/>
              <a:t>financial barriers</a:t>
            </a:r>
            <a:r>
              <a:rPr lang="en-IN" sz="1780" dirty="0"/>
              <a:t>, the programme will prioritise free community walks, outdoor exercise, bodyweight fitness and accessible recreational activities </a:t>
            </a:r>
            <a:r>
              <a:rPr lang="pt-BR" sz="1780" dirty="0"/>
              <a:t>(Ferreira Silva et al., 2022)</a:t>
            </a:r>
            <a:r>
              <a:rPr lang="en-IN" sz="1780" dirty="0"/>
              <a:t>. </a:t>
            </a:r>
          </a:p>
          <a:p>
            <a:pPr lvl="0" algn="just"/>
            <a:r>
              <a:rPr lang="en-IN" sz="1780" dirty="0"/>
              <a:t>To improve </a:t>
            </a:r>
            <a:r>
              <a:rPr lang="en-IN" sz="1780" b="1" dirty="0"/>
              <a:t>confidence and social support</a:t>
            </a:r>
            <a:r>
              <a:rPr lang="en-IN" sz="1780" dirty="0"/>
              <a:t>, participants will be offered beginner-friendly instructions, buddy systems, positive feedback and opportunities to exercise without competition </a:t>
            </a:r>
            <a:r>
              <a:rPr lang="pt-BR" sz="1780" dirty="0"/>
              <a:t>(Ferreira Silva et al., 2022)</a:t>
            </a:r>
            <a:r>
              <a:rPr lang="en-IN" sz="1780" dirty="0"/>
              <a:t>. </a:t>
            </a:r>
          </a:p>
          <a:p>
            <a:pPr lvl="0" algn="just"/>
            <a:r>
              <a:rPr lang="en-IN" sz="1780" dirty="0"/>
              <a:t>To support </a:t>
            </a:r>
            <a:r>
              <a:rPr lang="en-IN" sz="1780" b="1" dirty="0"/>
              <a:t>long-term maintenance</a:t>
            </a:r>
            <a:r>
              <a:rPr lang="en-IN" sz="1780" dirty="0"/>
              <a:t>, every participant will develop a personal activity plan in Week 8 and complete a follow-up questionnaire approximately 12 weeks later to assess continued participation. </a:t>
            </a:r>
          </a:p>
          <a:p>
            <a:pPr algn="just"/>
            <a:endParaRPr lang="en-IN" sz="1780" dirty="0"/>
          </a:p>
        </p:txBody>
      </p:sp>
      <p:sp>
        <p:nvSpPr>
          <p:cNvPr id="5" name="Rectangle 4"/>
          <p:cNvSpPr/>
          <p:nvPr/>
        </p:nvSpPr>
        <p:spPr>
          <a:xfrm>
            <a:off x="8195874" y="6013175"/>
            <a:ext cx="3681457"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(World Health Organization, 2020)</a:t>
            </a:r>
            <a:endParaRPr lang="en-IN"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C5A7DA8-8772-433F-A7D2-5B5FF4DCE11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77809" y="2213117"/>
            <a:ext cx="4051781" cy="3723858"/>
          </a:xfrm>
          <a:prstGeom prst="rect">
            <a:avLst/>
          </a:prstGeom>
        </p:spPr>
      </p:pic>
    </p:spTree>
    <p:extLst>
      <p:ext uri="{BB962C8B-B14F-4D97-AF65-F5344CB8AC3E}">
        <p14:creationId xmlns:p14="http://schemas.microsoft.com/office/powerpoint/2010/main" val="3368499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5284"/>
            <a:ext cx="9404723" cy="1400530"/>
          </a:xfrm>
        </p:spPr>
        <p:txBody>
          <a:bodyPr/>
          <a:lstStyle/>
          <a:p>
            <a:br>
              <a:rPr lang="en-GB" b="1" dirty="0">
                <a:solidFill>
                  <a:schemeClr val="tx1"/>
                </a:solidFill>
              </a:rPr>
            </a:br>
            <a:r>
              <a:rPr lang="en-GB" b="1" dirty="0">
                <a:solidFill>
                  <a:schemeClr val="tx1"/>
                </a:solidFill>
              </a:rPr>
              <a:t>References</a:t>
            </a:r>
            <a:br>
              <a:rPr lang="en-IN" dirty="0">
                <a:solidFill>
                  <a:schemeClr val="tx1"/>
                </a:solidFill>
              </a:rPr>
            </a:br>
            <a:endParaRPr lang="en-IN" dirty="0">
              <a:solidFill>
                <a:schemeClr val="tx1"/>
              </a:solidFill>
            </a:endParaRPr>
          </a:p>
        </p:txBody>
      </p:sp>
      <p:sp>
        <p:nvSpPr>
          <p:cNvPr id="3" name="Content Placeholder 2"/>
          <p:cNvSpPr>
            <a:spLocks noGrp="1"/>
          </p:cNvSpPr>
          <p:nvPr>
            <p:ph idx="1"/>
          </p:nvPr>
        </p:nvSpPr>
        <p:spPr>
          <a:xfrm>
            <a:off x="0" y="1042726"/>
            <a:ext cx="12192000" cy="5457470"/>
          </a:xfrm>
        </p:spPr>
        <p:txBody>
          <a:bodyPr>
            <a:noAutofit/>
          </a:bodyPr>
          <a:lstStyle/>
          <a:p>
            <a:r>
              <a:rPr lang="en-US" dirty="0"/>
              <a:t>Bath and North East Somerset, Swindon and Wiltshire Integrated Care Board (2025) Every Move Matters. Available at: </a:t>
            </a:r>
            <a:r>
              <a:rPr lang="en-US" dirty="0">
                <a:hlinkClick r:id="rId2">
                  <a:extLst>
                    <a:ext uri="{A12FA001-AC4F-418D-AE19-62706E023703}">
                      <ahyp:hlinkClr xmlns:ahyp="http://schemas.microsoft.com/office/drawing/2018/hyperlinkcolor" val="tx"/>
                    </a:ext>
                  </a:extLst>
                </a:hlinkClick>
              </a:rPr>
              <a:t>https://bsw.icb.nhs.uk/every-move-matters/</a:t>
            </a:r>
            <a:r>
              <a:rPr lang="en-US" dirty="0"/>
              <a:t>.</a:t>
            </a:r>
          </a:p>
          <a:p>
            <a:r>
              <a:rPr lang="en-US" dirty="0"/>
              <a:t>Sport England (2026) Active Lives Adult Survey November 2024–25 Report. London: Sport England. Available at: </a:t>
            </a:r>
            <a:r>
              <a:rPr lang="en-US" dirty="0">
                <a:hlinkClick r:id="rId3">
                  <a:extLst>
                    <a:ext uri="{A12FA001-AC4F-418D-AE19-62706E023703}">
                      <ahyp:hlinkClr xmlns:ahyp="http://schemas.microsoft.com/office/drawing/2018/hyperlinkcolor" val="tx"/>
                    </a:ext>
                  </a:extLst>
                </a:hlinkClick>
              </a:rPr>
              <a:t>https://www.sportengland.org/research-and-data/data/active-lives</a:t>
            </a:r>
            <a:endParaRPr lang="en-US" dirty="0"/>
          </a:p>
          <a:p>
            <a:r>
              <a:rPr lang="en-US" dirty="0"/>
              <a:t>Institute for Employment Studies (2024) Supporting healthy lifestyles among young adults in the workplace. Available at: </a:t>
            </a:r>
            <a:r>
              <a:rPr lang="en-US" dirty="0">
                <a:hlinkClick r:id="rId4">
                  <a:extLst>
                    <a:ext uri="{A12FA001-AC4F-418D-AE19-62706E023703}">
                      <ahyp:hlinkClr xmlns:ahyp="http://schemas.microsoft.com/office/drawing/2018/hyperlinkcolor" val="tx"/>
                    </a:ext>
                  </a:extLst>
                </a:hlinkClick>
              </a:rPr>
              <a:t>Supporting healthy lifestyles among young adults in the workplace - Institute for Employment Studies (IES)</a:t>
            </a:r>
            <a:endParaRPr lang="en-US" dirty="0"/>
          </a:p>
          <a:p>
            <a:r>
              <a:rPr lang="en-US" dirty="0"/>
              <a:t>NHS (2023) Be active for your mental health. Available at: </a:t>
            </a:r>
            <a:r>
              <a:rPr lang="en-US" dirty="0">
                <a:hlinkClick r:id="rId5">
                  <a:extLst>
                    <a:ext uri="{A12FA001-AC4F-418D-AE19-62706E023703}">
                      <ahyp:hlinkClr xmlns:ahyp="http://schemas.microsoft.com/office/drawing/2018/hyperlinkcolor" val="tx"/>
                    </a:ext>
                  </a:extLst>
                </a:hlinkClick>
              </a:rPr>
              <a:t>https://www.nhs.uk/every-mind-matters/mental-wellbeing-tips/be-active-for-your-mental-health/</a:t>
            </a:r>
            <a:endParaRPr lang="en-US" dirty="0"/>
          </a:p>
          <a:p>
            <a:r>
              <a:rPr lang="en-US" dirty="0"/>
              <a:t>Sport England (n.d.) Mental wellbeing. Available at: </a:t>
            </a:r>
            <a:r>
              <a:rPr lang="en-US" dirty="0">
                <a:hlinkClick r:id="rId6">
                  <a:extLst>
                    <a:ext uri="{A12FA001-AC4F-418D-AE19-62706E023703}">
                      <ahyp:hlinkClr xmlns:ahyp="http://schemas.microsoft.com/office/drawing/2018/hyperlinkcolor" val="tx"/>
                    </a:ext>
                  </a:extLst>
                </a:hlinkClick>
              </a:rPr>
              <a:t>https://www.sportengland.org/about-us/mental-wellbeing</a:t>
            </a:r>
            <a:endParaRPr lang="en-US" dirty="0"/>
          </a:p>
          <a:p>
            <a:r>
              <a:rPr lang="en-US" dirty="0"/>
              <a:t>UK Chief Medical Officers (2026) UK Chief Medical Officers' physical activity guidelines. Available at: </a:t>
            </a:r>
            <a:r>
              <a:rPr lang="en-US" dirty="0">
                <a:hlinkClick r:id="rId7">
                  <a:extLst>
                    <a:ext uri="{A12FA001-AC4F-418D-AE19-62706E023703}">
                      <ahyp:hlinkClr xmlns:ahyp="http://schemas.microsoft.com/office/drawing/2018/hyperlinkcolor" val="tx"/>
                    </a:ext>
                  </a:extLst>
                </a:hlinkClick>
              </a:rPr>
              <a:t>https://www.gov.uk/government/publications/physical-activity-guidelines-uk-chief-medical-officers-report/uk-chief-medical-officers-physical-activity-guidelines</a:t>
            </a:r>
            <a:r>
              <a:rPr lang="en-GB" dirty="0"/>
              <a:t> </a:t>
            </a:r>
            <a:endParaRPr lang="en-IN" dirty="0"/>
          </a:p>
          <a:p>
            <a:r>
              <a:rPr lang="en-US" dirty="0"/>
              <a:t>Sport England (2026) Uniting the Movement. Available at: </a:t>
            </a:r>
            <a:r>
              <a:rPr lang="en-US" dirty="0">
                <a:hlinkClick r:id="rId8">
                  <a:extLst>
                    <a:ext uri="{A12FA001-AC4F-418D-AE19-62706E023703}">
                      <ahyp:hlinkClr xmlns:ahyp="http://schemas.microsoft.com/office/drawing/2018/hyperlinkcolor" val="tx"/>
                    </a:ext>
                  </a:extLst>
                </a:hlinkClick>
              </a:rPr>
              <a:t>https://www.sportengland.org/about-us/uniting-movement</a:t>
            </a:r>
            <a:endParaRPr lang="en-US" dirty="0"/>
          </a:p>
          <a:p>
            <a:endParaRPr lang="en-IN" dirty="0"/>
          </a:p>
        </p:txBody>
      </p:sp>
    </p:spTree>
    <p:extLst>
      <p:ext uri="{BB962C8B-B14F-4D97-AF65-F5344CB8AC3E}">
        <p14:creationId xmlns:p14="http://schemas.microsoft.com/office/powerpoint/2010/main" val="40879833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51791"/>
            <a:ext cx="12192000" cy="6453809"/>
          </a:xfrm>
        </p:spPr>
        <p:txBody>
          <a:bodyPr>
            <a:noAutofit/>
          </a:bodyPr>
          <a:lstStyle/>
          <a:p>
            <a:r>
              <a:rPr lang="en-US" dirty="0"/>
              <a:t>Craig, C.L. et al. (2003) ‘International physical activity questionnaire: 12-country reliability and validity’, Medicine &amp; Science in Sports &amp; Exercise, 35(8), pp. 1381–1395. Available at: </a:t>
            </a:r>
            <a:r>
              <a:rPr lang="fr-FR" dirty="0">
                <a:hlinkClick r:id="rId2">
                  <a:extLst>
                    <a:ext uri="{A12FA001-AC4F-418D-AE19-62706E023703}">
                      <ahyp:hlinkClr xmlns:ahyp="http://schemas.microsoft.com/office/drawing/2018/hyperlinkcolor" val="tx"/>
                    </a:ext>
                  </a:extLst>
                </a:hlinkClick>
              </a:rPr>
              <a:t>International Physical Activity Questionnaire:... : </a:t>
            </a:r>
            <a:r>
              <a:rPr lang="fr-FR" dirty="0" err="1">
                <a:hlinkClick r:id="rId2">
                  <a:extLst>
                    <a:ext uri="{A12FA001-AC4F-418D-AE19-62706E023703}">
                      <ahyp:hlinkClr xmlns:ahyp="http://schemas.microsoft.com/office/drawing/2018/hyperlinkcolor" val="tx"/>
                    </a:ext>
                  </a:extLst>
                </a:hlinkClick>
              </a:rPr>
              <a:t>Medicine</a:t>
            </a:r>
            <a:r>
              <a:rPr lang="fr-FR" dirty="0">
                <a:hlinkClick r:id="rId2">
                  <a:extLst>
                    <a:ext uri="{A12FA001-AC4F-418D-AE19-62706E023703}">
                      <ahyp:hlinkClr xmlns:ahyp="http://schemas.microsoft.com/office/drawing/2018/hyperlinkcolor" val="tx"/>
                    </a:ext>
                  </a:extLst>
                </a:hlinkClick>
              </a:rPr>
              <a:t> &amp; Science in Sports &amp; </a:t>
            </a:r>
            <a:r>
              <a:rPr lang="fr-FR" dirty="0" err="1">
                <a:hlinkClick r:id="rId2">
                  <a:extLst>
                    <a:ext uri="{A12FA001-AC4F-418D-AE19-62706E023703}">
                      <ahyp:hlinkClr xmlns:ahyp="http://schemas.microsoft.com/office/drawing/2018/hyperlinkcolor" val="tx"/>
                    </a:ext>
                  </a:extLst>
                </a:hlinkClick>
              </a:rPr>
              <a:t>Exercise</a:t>
            </a:r>
            <a:endParaRPr lang="en-US" dirty="0"/>
          </a:p>
          <a:p>
            <a:r>
              <a:rPr lang="en-US" dirty="0"/>
              <a:t>Moore, G.F. et al. (2015) ‘Process evaluation of complex interventions: Medical Research Council guidance’, BMJ, 350, h1258. Available at: </a:t>
            </a:r>
            <a:r>
              <a:rPr lang="en-US" dirty="0">
                <a:hlinkClick r:id="rId3">
                  <a:extLst>
                    <a:ext uri="{A12FA001-AC4F-418D-AE19-62706E023703}">
                      <ahyp:hlinkClr xmlns:ahyp="http://schemas.microsoft.com/office/drawing/2018/hyperlinkcolor" val="tx"/>
                    </a:ext>
                  </a:extLst>
                </a:hlinkClick>
              </a:rPr>
              <a:t>Process evaluation of complex interventions: Medical Research Council guidance | The BMJ</a:t>
            </a:r>
            <a:endParaRPr lang="en-US" dirty="0"/>
          </a:p>
          <a:p>
            <a:r>
              <a:rPr lang="en-US" dirty="0"/>
              <a:t>Brummer, J., </a:t>
            </a:r>
            <a:r>
              <a:rPr lang="en-US" dirty="0" err="1"/>
              <a:t>Herbolsheimer</a:t>
            </a:r>
            <a:r>
              <a:rPr lang="en-US" dirty="0"/>
              <a:t>, F., </a:t>
            </a:r>
            <a:r>
              <a:rPr lang="en-US" dirty="0" err="1"/>
              <a:t>Illmann</a:t>
            </a:r>
            <a:r>
              <a:rPr lang="en-US" dirty="0"/>
              <a:t>, M., Nguyen, D.T. and </a:t>
            </a:r>
            <a:r>
              <a:rPr lang="en-US" dirty="0" err="1"/>
              <a:t>Steindorf</a:t>
            </a:r>
            <a:r>
              <a:rPr lang="en-US" dirty="0"/>
              <a:t>, K. (2025) ‘Move – Mix It Up – Make It Fun: Summarizing and Visualizing Physical Activity Guidance’, JMIR Formative Research, 9, e84225. Available at: </a:t>
            </a:r>
            <a:r>
              <a:rPr lang="en-US" dirty="0">
                <a:hlinkClick r:id="rId4">
                  <a:extLst>
                    <a:ext uri="{A12FA001-AC4F-418D-AE19-62706E023703}">
                      <ahyp:hlinkClr xmlns:ahyp="http://schemas.microsoft.com/office/drawing/2018/hyperlinkcolor" val="tx"/>
                    </a:ext>
                  </a:extLst>
                </a:hlinkClick>
              </a:rPr>
              <a:t>JMIR Formative Research - Move – Mix It Up – Make It Fun: Summarizing and Visualizing Physical Activity Guidance</a:t>
            </a:r>
            <a:endParaRPr lang="en-US" dirty="0"/>
          </a:p>
          <a:p>
            <a:r>
              <a:rPr lang="en-US" dirty="0"/>
              <a:t>Department of Health and Social Care (2026) Physical activity guidelines: disabled adults. Available at: </a:t>
            </a:r>
            <a:r>
              <a:rPr lang="en-US" dirty="0">
                <a:hlinkClick r:id="rId5">
                  <a:extLst>
                    <a:ext uri="{A12FA001-AC4F-418D-AE19-62706E023703}">
                      <ahyp:hlinkClr xmlns:ahyp="http://schemas.microsoft.com/office/drawing/2018/hyperlinkcolor" val="tx"/>
                    </a:ext>
                  </a:extLst>
                </a:hlinkClick>
              </a:rPr>
              <a:t>https://www.gov.uk/government/publications/physical-activity-guidelines-disabled-adults</a:t>
            </a:r>
            <a:endParaRPr lang="en-US" dirty="0"/>
          </a:p>
          <a:p>
            <a:r>
              <a:rPr lang="en-US" dirty="0"/>
              <a:t>NHS (n.d.) How to be more active. Available at: </a:t>
            </a:r>
            <a:r>
              <a:rPr lang="en-US" dirty="0">
                <a:hlinkClick r:id="rId6">
                  <a:extLst>
                    <a:ext uri="{A12FA001-AC4F-418D-AE19-62706E023703}">
                      <ahyp:hlinkClr xmlns:ahyp="http://schemas.microsoft.com/office/drawing/2018/hyperlinkcolor" val="tx"/>
                    </a:ext>
                  </a:extLst>
                </a:hlinkClick>
              </a:rPr>
              <a:t>https://www.nhs.uk/better-health/get-active/how-to-be-more-active/</a:t>
            </a:r>
            <a:endParaRPr lang="en-US" dirty="0"/>
          </a:p>
          <a:p>
            <a:r>
              <a:rPr lang="en-US" dirty="0"/>
              <a:t>NHS (2024) Benefits of exercise. Available at: </a:t>
            </a:r>
            <a:r>
              <a:rPr lang="en-US" dirty="0">
                <a:hlinkClick r:id="rId7">
                  <a:extLst>
                    <a:ext uri="{A12FA001-AC4F-418D-AE19-62706E023703}">
                      <ahyp:hlinkClr xmlns:ahyp="http://schemas.microsoft.com/office/drawing/2018/hyperlinkcolor" val="tx"/>
                    </a:ext>
                  </a:extLst>
                </a:hlinkClick>
              </a:rPr>
              <a:t>https://www.nhs.uk/live-well/exercise/exercise-health-benefits/</a:t>
            </a:r>
            <a:endParaRPr lang="en-US" dirty="0"/>
          </a:p>
          <a:p>
            <a:r>
              <a:rPr lang="en-US" dirty="0"/>
              <a:t>National Institute for Health and Care Excellence (NICE) (2014) </a:t>
            </a:r>
            <a:r>
              <a:rPr lang="en-US" dirty="0" err="1"/>
              <a:t>Behaviour</a:t>
            </a:r>
            <a:r>
              <a:rPr lang="en-US" dirty="0"/>
              <a:t> change: individual approaches. Public health guideline PH49. Available at: </a:t>
            </a:r>
            <a:r>
              <a:rPr lang="en-US" dirty="0">
                <a:hlinkClick r:id="rId8">
                  <a:extLst>
                    <a:ext uri="{A12FA001-AC4F-418D-AE19-62706E023703}">
                      <ahyp:hlinkClr xmlns:ahyp="http://schemas.microsoft.com/office/drawing/2018/hyperlinkcolor" val="tx"/>
                    </a:ext>
                  </a:extLst>
                </a:hlinkClick>
              </a:rPr>
              <a:t>https://www.nice.org.uk/guidance/ph49</a:t>
            </a:r>
            <a:endParaRPr lang="en-US" dirty="0"/>
          </a:p>
          <a:p>
            <a:r>
              <a:rPr lang="en-US" dirty="0"/>
              <a:t>Department of Health and Social Care (2026) UK Chief Medical Officers’ physical activity guidelines. Available at: </a:t>
            </a:r>
            <a:r>
              <a:rPr lang="en-US" dirty="0">
                <a:hlinkClick r:id="rId9">
                  <a:extLst>
                    <a:ext uri="{A12FA001-AC4F-418D-AE19-62706E023703}">
                      <ahyp:hlinkClr xmlns:ahyp="http://schemas.microsoft.com/office/drawing/2018/hyperlinkcolor" val="tx"/>
                    </a:ext>
                  </a:extLst>
                </a:hlinkClick>
              </a:rPr>
              <a:t>https://www.gov.uk/government/publications/physical-activity-guidelines-uk-chief-medical-officers-report/uk-chief-medical-officers-physical-activity-guidelines</a:t>
            </a:r>
            <a:r>
              <a:rPr lang="en-US" dirty="0"/>
              <a:t>.</a:t>
            </a:r>
          </a:p>
          <a:p>
            <a:endParaRPr lang="en-US" dirty="0"/>
          </a:p>
          <a:p>
            <a:endParaRPr lang="en-US" dirty="0"/>
          </a:p>
          <a:p>
            <a:endParaRPr lang="en-IN" dirty="0"/>
          </a:p>
        </p:txBody>
      </p:sp>
    </p:spTree>
    <p:extLst>
      <p:ext uri="{BB962C8B-B14F-4D97-AF65-F5344CB8AC3E}">
        <p14:creationId xmlns:p14="http://schemas.microsoft.com/office/powerpoint/2010/main" val="35579033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46584E-0434-44C9-AD4A-A5F20103D2F8}"/>
              </a:ext>
            </a:extLst>
          </p:cNvPr>
          <p:cNvSpPr>
            <a:spLocks noGrp="1"/>
          </p:cNvSpPr>
          <p:nvPr>
            <p:ph idx="1"/>
          </p:nvPr>
        </p:nvSpPr>
        <p:spPr>
          <a:xfrm>
            <a:off x="0" y="92772"/>
            <a:ext cx="12192000" cy="6274904"/>
          </a:xfrm>
        </p:spPr>
        <p:txBody>
          <a:bodyPr>
            <a:noAutofit/>
          </a:bodyPr>
          <a:lstStyle/>
          <a:p>
            <a:pPr algn="just"/>
            <a:r>
              <a:rPr lang="en-US" dirty="0"/>
              <a:t>Department of Health and Social Care (2026) Physical activity for adults and older adults: 19 and over. Available at: </a:t>
            </a:r>
            <a:r>
              <a:rPr lang="en-US" dirty="0">
                <a:hlinkClick r:id="rId2">
                  <a:extLst>
                    <a:ext uri="{A12FA001-AC4F-418D-AE19-62706E023703}">
                      <ahyp:hlinkClr xmlns:ahyp="http://schemas.microsoft.com/office/drawing/2018/hyperlinkcolor" val="tx"/>
                    </a:ext>
                  </a:extLst>
                </a:hlinkClick>
              </a:rPr>
              <a:t>https://www.gov.uk/government/publications/physical-activity-guidelines-adults-and-older-adults</a:t>
            </a:r>
            <a:r>
              <a:rPr lang="en-US" dirty="0"/>
              <a:t>.</a:t>
            </a:r>
          </a:p>
          <a:p>
            <a:pPr algn="just"/>
            <a:r>
              <a:rPr lang="en-US" dirty="0"/>
              <a:t>National Institute for Health and Care Excellence (2026) Overweight and obesity management: Physical activity and diet. Available at: </a:t>
            </a:r>
            <a:r>
              <a:rPr lang="en-US" dirty="0">
                <a:hlinkClick r:id="rId3">
                  <a:extLst>
                    <a:ext uri="{A12FA001-AC4F-418D-AE19-62706E023703}">
                      <ahyp:hlinkClr xmlns:ahyp="http://schemas.microsoft.com/office/drawing/2018/hyperlinkcolor" val="tx"/>
                    </a:ext>
                  </a:extLst>
                </a:hlinkClick>
              </a:rPr>
              <a:t>https://www.nice.org.uk/guidance/ng246/chapter/Physical-activity-and-diet</a:t>
            </a:r>
            <a:r>
              <a:rPr lang="en-US" dirty="0"/>
              <a:t>.</a:t>
            </a:r>
          </a:p>
          <a:p>
            <a:pPr algn="just"/>
            <a:r>
              <a:rPr lang="en-US" dirty="0"/>
              <a:t>Leicestershire Partnership NHS Trust (2024) Mental health and physical activity: Moving more for your mental health. Available at: </a:t>
            </a:r>
            <a:r>
              <a:rPr lang="en-US" dirty="0">
                <a:hlinkClick r:id="rId4">
                  <a:extLst>
                    <a:ext uri="{A12FA001-AC4F-418D-AE19-62706E023703}">
                      <ahyp:hlinkClr xmlns:ahyp="http://schemas.microsoft.com/office/drawing/2018/hyperlinkcolor" val="tx"/>
                    </a:ext>
                  </a:extLst>
                </a:hlinkClick>
              </a:rPr>
              <a:t>https://www.leicspart.nhs.uk/wp-content/uploads/2024/05/mental-health-and-physical-activity-poster.pdf</a:t>
            </a:r>
            <a:r>
              <a:rPr lang="en-US" dirty="0"/>
              <a:t>.</a:t>
            </a:r>
          </a:p>
          <a:p>
            <a:pPr algn="just"/>
            <a:r>
              <a:rPr lang="en-US" dirty="0"/>
              <a:t>World Health Organization (2020) WHO guidelines on physical activity and sedentary </a:t>
            </a:r>
            <a:r>
              <a:rPr lang="en-US" dirty="0" err="1"/>
              <a:t>behaviour</a:t>
            </a:r>
            <a:r>
              <a:rPr lang="en-US" dirty="0"/>
              <a:t>. Geneva: World Health Organization. Available at: </a:t>
            </a:r>
            <a:r>
              <a:rPr lang="en-US" dirty="0">
                <a:hlinkClick r:id="rId5">
                  <a:extLst>
                    <a:ext uri="{A12FA001-AC4F-418D-AE19-62706E023703}">
                      <ahyp:hlinkClr xmlns:ahyp="http://schemas.microsoft.com/office/drawing/2018/hyperlinkcolor" val="tx"/>
                    </a:ext>
                  </a:extLst>
                </a:hlinkClick>
              </a:rPr>
              <a:t>https://www.who.int/publications/i/item/9789240015128</a:t>
            </a:r>
            <a:r>
              <a:rPr lang="en-US" dirty="0"/>
              <a:t>.</a:t>
            </a:r>
          </a:p>
          <a:p>
            <a:pPr algn="just"/>
            <a:r>
              <a:rPr lang="en-US" dirty="0"/>
              <a:t>Mind (2023) How are physical activity and mental health connected? Available at: </a:t>
            </a:r>
            <a:r>
              <a:rPr lang="en-US" dirty="0">
                <a:hlinkClick r:id="rId6">
                  <a:extLst>
                    <a:ext uri="{A12FA001-AC4F-418D-AE19-62706E023703}">
                      <ahyp:hlinkClr xmlns:ahyp="http://schemas.microsoft.com/office/drawing/2018/hyperlinkcolor" val="tx"/>
                    </a:ext>
                  </a:extLst>
                </a:hlinkClick>
              </a:rPr>
              <a:t>https://www.mind.org.uk/information-support/tips-for-everyday-living/physical-activity-exercise-and-mental-health/how-are-physical-activity-and-mental-health-connected/</a:t>
            </a:r>
            <a:r>
              <a:rPr lang="en-US" dirty="0"/>
              <a:t>.</a:t>
            </a:r>
          </a:p>
          <a:p>
            <a:pPr algn="just"/>
            <a:r>
              <a:rPr lang="en-US" dirty="0"/>
              <a:t>Sport England (2023) This Girl Can review of 2023. Available at: </a:t>
            </a:r>
            <a:r>
              <a:rPr lang="en-US" dirty="0">
                <a:hlinkClick r:id="rId7">
                  <a:extLst>
                    <a:ext uri="{A12FA001-AC4F-418D-AE19-62706E023703}">
                      <ahyp:hlinkClr xmlns:ahyp="http://schemas.microsoft.com/office/drawing/2018/hyperlinkcolor" val="tx"/>
                    </a:ext>
                  </a:extLst>
                </a:hlinkClick>
              </a:rPr>
              <a:t>https://www.sportengland.org/blogs/girl-can-review-2023</a:t>
            </a:r>
            <a:r>
              <a:rPr lang="en-US" dirty="0"/>
              <a:t>.</a:t>
            </a:r>
          </a:p>
          <a:p>
            <a:pPr algn="just"/>
            <a:r>
              <a:rPr lang="en-US" dirty="0"/>
              <a:t>Ferreira Silva, R.M., </a:t>
            </a:r>
            <a:r>
              <a:rPr lang="en-US" dirty="0" err="1"/>
              <a:t>Mendonça</a:t>
            </a:r>
            <a:r>
              <a:rPr lang="en-US" dirty="0"/>
              <a:t>, C.R., Azevedo, V.D., </a:t>
            </a:r>
            <a:r>
              <a:rPr lang="en-US" dirty="0" err="1"/>
              <a:t>Raoof</a:t>
            </a:r>
            <a:r>
              <a:rPr lang="en-US" dirty="0"/>
              <a:t> Memon, A., Noll, P.R.E.S. and Noll, M. (2022) ‘Barriers to high school and university students’ physical activity: A systematic review’, PLOS ONE, 17(4), e0265913. Available at: </a:t>
            </a:r>
            <a:r>
              <a:rPr lang="en-US" dirty="0">
                <a:hlinkClick r:id="rId8">
                  <a:extLst>
                    <a:ext uri="{A12FA001-AC4F-418D-AE19-62706E023703}">
                      <ahyp:hlinkClr xmlns:ahyp="http://schemas.microsoft.com/office/drawing/2018/hyperlinkcolor" val="tx"/>
                    </a:ext>
                  </a:extLst>
                </a:hlinkClick>
              </a:rPr>
              <a:t>https://doi.org/10.1371/journal.pone.0265913</a:t>
            </a:r>
            <a:r>
              <a:rPr lang="en-US" dirty="0"/>
              <a:t>.</a:t>
            </a:r>
          </a:p>
          <a:p>
            <a:pPr algn="just"/>
            <a:r>
              <a:rPr lang="en-US" dirty="0"/>
              <a:t>Brown, C.E.B., Richardson, K., </a:t>
            </a:r>
            <a:r>
              <a:rPr lang="en-US" dirty="0" err="1"/>
              <a:t>Halil-Pizzirani</a:t>
            </a:r>
            <a:r>
              <a:rPr lang="en-US" dirty="0"/>
              <a:t>, B., Atkins, L., </a:t>
            </a:r>
            <a:r>
              <a:rPr lang="en-US" dirty="0" err="1"/>
              <a:t>Yücel</a:t>
            </a:r>
            <a:r>
              <a:rPr lang="en-US" dirty="0"/>
              <a:t>, M. and </a:t>
            </a:r>
            <a:r>
              <a:rPr lang="en-US" dirty="0" err="1"/>
              <a:t>Segrave</a:t>
            </a:r>
            <a:r>
              <a:rPr lang="en-US" dirty="0"/>
              <a:t>, R.A. (2024) ‘Key influences on university students’ physical activity: a systematic review using the Theoretical Domains Framework and the COM-B model of human </a:t>
            </a:r>
            <a:r>
              <a:rPr lang="en-US" dirty="0" err="1"/>
              <a:t>behaviour</a:t>
            </a:r>
            <a:r>
              <a:rPr lang="en-US" dirty="0"/>
              <a:t>’, BMC Public Health, 24, article 418. Available at: </a:t>
            </a:r>
            <a:r>
              <a:rPr lang="en-US" dirty="0">
                <a:hlinkClick r:id="rId9">
                  <a:extLst>
                    <a:ext uri="{A12FA001-AC4F-418D-AE19-62706E023703}">
                      <ahyp:hlinkClr xmlns:ahyp="http://schemas.microsoft.com/office/drawing/2018/hyperlinkcolor" val="tx"/>
                    </a:ext>
                  </a:extLst>
                </a:hlinkClick>
              </a:rPr>
              <a:t>https://doi.org/10.1186/s12889-023-17621-4</a:t>
            </a:r>
            <a:r>
              <a:rPr lang="en-US" dirty="0"/>
              <a:t>.</a:t>
            </a:r>
          </a:p>
          <a:p>
            <a:pPr algn="just"/>
            <a:endParaRPr lang="en-US" dirty="0"/>
          </a:p>
          <a:p>
            <a:pPr algn="just"/>
            <a:endParaRPr lang="en-US" dirty="0"/>
          </a:p>
          <a:p>
            <a:pPr algn="just"/>
            <a:endParaRPr lang="en-US" dirty="0"/>
          </a:p>
          <a:p>
            <a:pPr algn="just"/>
            <a:endParaRPr lang="en-US" dirty="0"/>
          </a:p>
        </p:txBody>
      </p:sp>
    </p:spTree>
    <p:extLst>
      <p:ext uri="{BB962C8B-B14F-4D97-AF65-F5344CB8AC3E}">
        <p14:creationId xmlns:p14="http://schemas.microsoft.com/office/powerpoint/2010/main" val="32287397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443DAF-AA90-44D6-A66A-CFF545968900}"/>
              </a:ext>
            </a:extLst>
          </p:cNvPr>
          <p:cNvSpPr>
            <a:spLocks noGrp="1"/>
          </p:cNvSpPr>
          <p:nvPr>
            <p:ph idx="1"/>
          </p:nvPr>
        </p:nvSpPr>
        <p:spPr>
          <a:xfrm>
            <a:off x="11112" y="106015"/>
            <a:ext cx="12180887" cy="6266686"/>
          </a:xfrm>
        </p:spPr>
        <p:txBody>
          <a:bodyPr>
            <a:noAutofit/>
          </a:bodyPr>
          <a:lstStyle/>
          <a:p>
            <a:r>
              <a:rPr lang="en-US" sz="1750" dirty="0"/>
              <a:t>Peng, B., Ng, J.Y.Y. and Ha, A.S. (2023) ‘Barriers and facilitators to physical activity for young adult women: a systematic review and thematic synthesis of qualitative literature’, International Journal of Behavioral Nutrition and Physical Activity, 20, article 23. Available at: </a:t>
            </a:r>
            <a:r>
              <a:rPr lang="en-US" sz="1750" dirty="0">
                <a:hlinkClick r:id="rId2">
                  <a:extLst>
                    <a:ext uri="{A12FA001-AC4F-418D-AE19-62706E023703}">
                      <ahyp:hlinkClr xmlns:ahyp="http://schemas.microsoft.com/office/drawing/2018/hyperlinkcolor" val="tx"/>
                    </a:ext>
                  </a:extLst>
                </a:hlinkClick>
              </a:rPr>
              <a:t>https://doi.org/10.1186/s12966-023-01411-7</a:t>
            </a:r>
            <a:r>
              <a:rPr lang="en-US" sz="1750" dirty="0"/>
              <a:t>.</a:t>
            </a:r>
          </a:p>
          <a:p>
            <a:r>
              <a:rPr lang="en-US" sz="1750" dirty="0"/>
              <a:t>World Health Organization (2018) Global action plan on physical activity 2018–2030: More active people for a healthier world. Geneva: World Health Organization. Available at: </a:t>
            </a:r>
            <a:r>
              <a:rPr lang="en-US" sz="1750" dirty="0">
                <a:hlinkClick r:id="rId3">
                  <a:extLst>
                    <a:ext uri="{A12FA001-AC4F-418D-AE19-62706E023703}">
                      <ahyp:hlinkClr xmlns:ahyp="http://schemas.microsoft.com/office/drawing/2018/hyperlinkcolor" val="tx"/>
                    </a:ext>
                  </a:extLst>
                </a:hlinkClick>
              </a:rPr>
              <a:t>https://www.who.int/publications/i/item/9789241514187</a:t>
            </a:r>
            <a:r>
              <a:rPr lang="en-US" sz="1750" dirty="0"/>
              <a:t>.</a:t>
            </a:r>
          </a:p>
          <a:p>
            <a:r>
              <a:rPr lang="en-US" sz="1750" dirty="0"/>
              <a:t>Gong, L. and Sheng, J. (2022) ‘The current health belief of exercise conditions of Chinese college students and ways of improvements: An analysis based on the Health Belief Model’, Frontiers in Psychology, 13, article 906297. Available at: </a:t>
            </a:r>
            <a:r>
              <a:rPr lang="en-US" sz="1750" dirty="0">
                <a:hlinkClick r:id="rId4">
                  <a:extLst>
                    <a:ext uri="{A12FA001-AC4F-418D-AE19-62706E023703}">
                      <ahyp:hlinkClr xmlns:ahyp="http://schemas.microsoft.com/office/drawing/2018/hyperlinkcolor" val="tx"/>
                    </a:ext>
                  </a:extLst>
                </a:hlinkClick>
              </a:rPr>
              <a:t>https://doi.org/10.3389/fpsyg.2022.906297</a:t>
            </a:r>
            <a:r>
              <a:rPr lang="en-US" sz="1750" dirty="0"/>
              <a:t>.</a:t>
            </a:r>
          </a:p>
          <a:p>
            <a:r>
              <a:rPr lang="en-US" sz="1750" dirty="0" err="1"/>
              <a:t>Krukowski</a:t>
            </a:r>
            <a:r>
              <a:rPr lang="en-US" sz="1750" dirty="0"/>
              <a:t>, R.A., Denton, A.H. and König, L.M. (2024) ‘Impact of feedback generation and presentation on self-monitoring behaviors, dietary intake, physical activity, and weight: a systematic review and meta-analysis’, International Journal of Behavioral Nutrition and Physical Activity, 21, article 3. Available at: </a:t>
            </a:r>
            <a:r>
              <a:rPr lang="en-US" sz="1750" dirty="0">
                <a:hlinkClick r:id="rId5">
                  <a:extLst>
                    <a:ext uri="{A12FA001-AC4F-418D-AE19-62706E023703}">
                      <ahyp:hlinkClr xmlns:ahyp="http://schemas.microsoft.com/office/drawing/2018/hyperlinkcolor" val="tx"/>
                    </a:ext>
                  </a:extLst>
                </a:hlinkClick>
              </a:rPr>
              <a:t>https://doi.org/10.1186/s12966-023-01555-6</a:t>
            </a:r>
            <a:r>
              <a:rPr lang="en-US" sz="1750" dirty="0"/>
              <a:t>.</a:t>
            </a:r>
          </a:p>
          <a:p>
            <a:r>
              <a:rPr lang="en-US" sz="1750" dirty="0" err="1"/>
              <a:t>Avancini</a:t>
            </a:r>
            <a:r>
              <a:rPr lang="en-US" sz="1750" dirty="0"/>
              <a:t>, A., </a:t>
            </a:r>
            <a:r>
              <a:rPr lang="en-US" sz="1750" dirty="0" err="1"/>
              <a:t>Tregnago</a:t>
            </a:r>
            <a:r>
              <a:rPr lang="en-US" sz="1750" dirty="0"/>
              <a:t>, D., </a:t>
            </a:r>
            <a:r>
              <a:rPr lang="en-US" sz="1750" dirty="0" err="1"/>
              <a:t>Rigatti</a:t>
            </a:r>
            <a:r>
              <a:rPr lang="en-US" sz="1750" dirty="0"/>
              <a:t>, L., Sartori, G., Yang, L., </a:t>
            </a:r>
            <a:r>
              <a:rPr lang="en-US" sz="1750" dirty="0" err="1"/>
              <a:t>Trestini</a:t>
            </a:r>
            <a:r>
              <a:rPr lang="en-US" sz="1750" dirty="0"/>
              <a:t>, I., </a:t>
            </a:r>
            <a:r>
              <a:rPr lang="en-US" sz="1750" dirty="0" err="1"/>
              <a:t>Bonaiuto</a:t>
            </a:r>
            <a:r>
              <a:rPr lang="en-US" sz="1750" dirty="0"/>
              <a:t>, C., </a:t>
            </a:r>
            <a:r>
              <a:rPr lang="en-US" sz="1750" dirty="0" err="1"/>
              <a:t>Milella</a:t>
            </a:r>
            <a:r>
              <a:rPr lang="en-US" sz="1750" dirty="0"/>
              <a:t>, M., </a:t>
            </a:r>
            <a:r>
              <a:rPr lang="en-US" sz="1750" dirty="0" err="1"/>
              <a:t>Pilotto</a:t>
            </a:r>
            <a:r>
              <a:rPr lang="en-US" sz="1750" dirty="0"/>
              <a:t>, S. and Lanza, M. (2020) ‘Factors influencing physical activity in cancer patients during oncological treatments: a qualitative study’, Integrative Cancer Therapies, 19, pp. 1–10. Available at: </a:t>
            </a:r>
            <a:r>
              <a:rPr lang="en-US" sz="1750" dirty="0">
                <a:hlinkClick r:id="rId6">
                  <a:extLst>
                    <a:ext uri="{A12FA001-AC4F-418D-AE19-62706E023703}">
                      <ahyp:hlinkClr xmlns:ahyp="http://schemas.microsoft.com/office/drawing/2018/hyperlinkcolor" val="tx"/>
                    </a:ext>
                  </a:extLst>
                </a:hlinkClick>
              </a:rPr>
              <a:t>https://doi.org/10.1177/1534735420971365</a:t>
            </a:r>
            <a:r>
              <a:rPr lang="en-US" sz="1750" dirty="0"/>
              <a:t>.</a:t>
            </a:r>
          </a:p>
          <a:p>
            <a:r>
              <a:rPr lang="en-US" sz="1750" dirty="0"/>
              <a:t>Willmott, T.J., Pang, B. and Rundle-Thiele, S. (2021) ‘Capability, opportunity, and motivation: An across contexts empirical examination of the COM-B model’, BMC Public Health, 21, article 1014. Available at: </a:t>
            </a:r>
            <a:r>
              <a:rPr lang="en-US" sz="1750" dirty="0">
                <a:hlinkClick r:id="rId7">
                  <a:extLst>
                    <a:ext uri="{A12FA001-AC4F-418D-AE19-62706E023703}">
                      <ahyp:hlinkClr xmlns:ahyp="http://schemas.microsoft.com/office/drawing/2018/hyperlinkcolor" val="tx"/>
                    </a:ext>
                  </a:extLst>
                </a:hlinkClick>
              </a:rPr>
              <a:t>https://doi.org/10.1186/s12889-021-11019-w</a:t>
            </a:r>
            <a:r>
              <a:rPr lang="en-US" sz="1750" dirty="0"/>
              <a:t>.</a:t>
            </a:r>
          </a:p>
          <a:p>
            <a:r>
              <a:rPr lang="en-US" sz="1750" dirty="0"/>
              <a:t>Department of Health and Social Care (2019) UK Chief Medical Officers’ physical activity guidelines. Available at: </a:t>
            </a:r>
            <a:r>
              <a:rPr lang="en-US" sz="1750" dirty="0">
                <a:hlinkClick r:id="rId8">
                  <a:extLst>
                    <a:ext uri="{A12FA001-AC4F-418D-AE19-62706E023703}">
                      <ahyp:hlinkClr xmlns:ahyp="http://schemas.microsoft.com/office/drawing/2018/hyperlinkcolor" val="tx"/>
                    </a:ext>
                  </a:extLst>
                </a:hlinkClick>
              </a:rPr>
              <a:t>https://www.gov.uk/government/publications/physical-activity-guidelines-uk-chief-medical-officers-report</a:t>
            </a:r>
            <a:r>
              <a:rPr lang="en-US" sz="1750" dirty="0"/>
              <a:t>.</a:t>
            </a:r>
          </a:p>
          <a:p>
            <a:pPr marL="0" indent="0">
              <a:buNone/>
            </a:pPr>
            <a:endParaRPr lang="en-US" sz="1750" dirty="0"/>
          </a:p>
          <a:p>
            <a:endParaRPr lang="en-US" sz="1750" dirty="0"/>
          </a:p>
          <a:p>
            <a:endParaRPr lang="en-US" sz="1750" dirty="0"/>
          </a:p>
        </p:txBody>
      </p:sp>
    </p:spTree>
    <p:extLst>
      <p:ext uri="{BB962C8B-B14F-4D97-AF65-F5344CB8AC3E}">
        <p14:creationId xmlns:p14="http://schemas.microsoft.com/office/powerpoint/2010/main" val="22531106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3448</TotalTime>
  <Words>7714</Words>
  <Application>Microsoft Office PowerPoint</Application>
  <PresentationFormat>Widescreen</PresentationFormat>
  <Paragraphs>292</Paragraphs>
  <Slides>28</Slides>
  <Notes>21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Aptos</vt:lpstr>
      <vt:lpstr>Arial</vt:lpstr>
      <vt:lpstr>Calibri</vt:lpstr>
      <vt:lpstr>Calibri Light</vt:lpstr>
      <vt:lpstr>Century Gothic</vt:lpstr>
      <vt:lpstr>Wingdings 3</vt:lpstr>
      <vt:lpstr>Ion</vt:lpstr>
      <vt:lpstr>Custom Design</vt:lpstr>
      <vt:lpstr>PowerPoint Presentation</vt:lpstr>
      <vt:lpstr>PowerPoint Presentation</vt:lpstr>
      <vt:lpstr> The “Move More, Feel Better” Campaign</vt:lpstr>
      <vt:lpstr> Why Target Young Adults Aged 19–25?</vt:lpstr>
      <vt:lpstr> Our Eight-Week Physical Activity Programme</vt:lpstr>
      <vt:lpstr>PowerPoint Presentation</vt:lpstr>
      <vt:lpstr> National Physical Activity Guidelines</vt:lpstr>
      <vt:lpstr> Are Adults Meeting the Physical Activity Guidelines?</vt:lpstr>
      <vt:lpstr> Short-Term and Long-Term Consequences of Physical Inactivity</vt:lpstr>
      <vt:lpstr> Three Measurable Aims of the Campaign</vt:lpstr>
      <vt:lpstr> Week-by-Week Activity Plan</vt:lpstr>
      <vt:lpstr> How Will We Know if the Campaign Works?</vt:lpstr>
      <vt:lpstr>Campaign Poster: “Move More, Feel Better”</vt:lpstr>
      <vt:lpstr> Local and National Campaign Partners</vt:lpstr>
      <vt:lpstr> Making Physical Activity Fun and Accessible</vt:lpstr>
      <vt:lpstr> Expected Impact: From Participation to Healthier Habits</vt:lpstr>
      <vt:lpstr> Resources We Can Replicate from Existing Campaigns</vt:lpstr>
      <vt:lpstr> Physiological Benefits of Physical Activity</vt:lpstr>
      <vt:lpstr> Psychological Benefits of Being Active</vt:lpstr>
      <vt:lpstr> Sociological Benefits of Group Physical Activity</vt:lpstr>
      <vt:lpstr> Why Is Changing Behaviour Difficult?</vt:lpstr>
      <vt:lpstr> Health Behaviour Theory 1: Health Belief Model</vt:lpstr>
      <vt:lpstr> Health Behaviour Theory 2 : COM-B Model</vt:lpstr>
      <vt:lpstr> Overcoming Barriers: Our Behaviour - Change Solutions</vt:lpstr>
      <vt:lpstr> 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Move More, Feel Better Promoting Physical Activity Among Young Adults Aged 19–24 Health Promotion Campaign Campaign Theme: Small Steps, Stronger Futures! Target Population: Young Adults (19–24 years) Programme Duration: 8 Weeks Activities: Walking • Fitness • Dance • Recreational Sports • Active Travel</dc:title>
  <dc:creator>HP</dc:creator>
  <cp:lastModifiedBy>LENOVO</cp:lastModifiedBy>
  <cp:revision>124</cp:revision>
  <dcterms:created xsi:type="dcterms:W3CDTF">2026-10-10T07:50:06Z</dcterms:created>
  <dcterms:modified xsi:type="dcterms:W3CDTF">2026-10-23T12:06:57Z</dcterms:modified>
</cp:coreProperties>
</file>