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30" r:id="rId4"/>
  </p:sldMasterIdLst>
  <p:notesMasterIdLst>
    <p:notesMasterId r:id="rId33"/>
  </p:notesMasterIdLst>
  <p:sldIdLst>
    <p:sldId id="436" r:id="rId5"/>
    <p:sldId id="385" r:id="rId6"/>
    <p:sldId id="403" r:id="rId7"/>
    <p:sldId id="404" r:id="rId8"/>
    <p:sldId id="409" r:id="rId9"/>
    <p:sldId id="410" r:id="rId10"/>
    <p:sldId id="411" r:id="rId11"/>
    <p:sldId id="421" r:id="rId12"/>
    <p:sldId id="412" r:id="rId13"/>
    <p:sldId id="408" r:id="rId14"/>
    <p:sldId id="414" r:id="rId15"/>
    <p:sldId id="415" r:id="rId16"/>
    <p:sldId id="416" r:id="rId17"/>
    <p:sldId id="413" r:id="rId18"/>
    <p:sldId id="417" r:id="rId19"/>
    <p:sldId id="419" r:id="rId20"/>
    <p:sldId id="418" r:id="rId21"/>
    <p:sldId id="425" r:id="rId22"/>
    <p:sldId id="433" r:id="rId23"/>
    <p:sldId id="432" r:id="rId24"/>
    <p:sldId id="401" r:id="rId25"/>
    <p:sldId id="397" r:id="rId26"/>
    <p:sldId id="435" r:id="rId27"/>
    <p:sldId id="398" r:id="rId28"/>
    <p:sldId id="427" r:id="rId29"/>
    <p:sldId id="431" r:id="rId30"/>
    <p:sldId id="400" r:id="rId31"/>
    <p:sldId id="382" r:id="rId3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51"/>
    <p:restoredTop sz="72150" autoAdjust="0"/>
  </p:normalViewPr>
  <p:slideViewPr>
    <p:cSldViewPr snapToGrid="0">
      <p:cViewPr varScale="1">
        <p:scale>
          <a:sx n="64" d="100"/>
          <a:sy n="64" d="100"/>
        </p:scale>
        <p:origin x="1663" y="8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4AAFE465-BE9A-4FE9-A428-5B2DC57A396B}"/>
    <pc:docChg chg="addSld delSld modSld">
      <pc:chgData name="Julia Ault" userId="448e6d29-d07f-428e-8f66-47be6c4f352b" providerId="ADAL" clId="{4AAFE465-BE9A-4FE9-A428-5B2DC57A396B}" dt="2020-12-01T20:42:46.760" v="33" actId="20577"/>
      <pc:docMkLst>
        <pc:docMk/>
      </pc:docMkLst>
      <pc:sldChg chg="del">
        <pc:chgData name="Julia Ault" userId="448e6d29-d07f-428e-8f66-47be6c4f352b" providerId="ADAL" clId="{4AAFE465-BE9A-4FE9-A428-5B2DC57A396B}" dt="2020-12-01T20:40:08.751" v="3" actId="2696"/>
        <pc:sldMkLst>
          <pc:docMk/>
          <pc:sldMk cId="3205830729" sldId="381"/>
        </pc:sldMkLst>
      </pc:sldChg>
      <pc:sldChg chg="del">
        <pc:chgData name="Julia Ault" userId="448e6d29-d07f-428e-8f66-47be6c4f352b" providerId="ADAL" clId="{4AAFE465-BE9A-4FE9-A428-5B2DC57A396B}" dt="2020-12-01T20:40:59.233" v="4" actId="2696"/>
        <pc:sldMkLst>
          <pc:docMk/>
          <pc:sldMk cId="2320399468" sldId="391"/>
        </pc:sldMkLst>
      </pc:sldChg>
      <pc:sldChg chg="del">
        <pc:chgData name="Julia Ault" userId="448e6d29-d07f-428e-8f66-47be6c4f352b" providerId="ADAL" clId="{4AAFE465-BE9A-4FE9-A428-5B2DC57A396B}" dt="2020-12-01T20:41:03.486" v="5" actId="2696"/>
        <pc:sldMkLst>
          <pc:docMk/>
          <pc:sldMk cId="4211527381" sldId="392"/>
        </pc:sldMkLst>
      </pc:sldChg>
      <pc:sldChg chg="del">
        <pc:chgData name="Julia Ault" userId="448e6d29-d07f-428e-8f66-47be6c4f352b" providerId="ADAL" clId="{4AAFE465-BE9A-4FE9-A428-5B2DC57A396B}" dt="2020-12-01T20:41:06.977" v="6" actId="2696"/>
        <pc:sldMkLst>
          <pc:docMk/>
          <pc:sldMk cId="1947532857" sldId="394"/>
        </pc:sldMkLst>
      </pc:sldChg>
      <pc:sldChg chg="modSp mod">
        <pc:chgData name="Julia Ault" userId="448e6d29-d07f-428e-8f66-47be6c4f352b" providerId="ADAL" clId="{4AAFE465-BE9A-4FE9-A428-5B2DC57A396B}" dt="2020-12-01T20:42:46.760" v="33" actId="20577"/>
        <pc:sldMkLst>
          <pc:docMk/>
          <pc:sldMk cId="4290241373" sldId="411"/>
        </pc:sldMkLst>
        <pc:spChg chg="mod">
          <ac:chgData name="Julia Ault" userId="448e6d29-d07f-428e-8f66-47be6c4f352b" providerId="ADAL" clId="{4AAFE465-BE9A-4FE9-A428-5B2DC57A396B}" dt="2020-12-01T20:42:46.760" v="33" actId="20577"/>
          <ac:spMkLst>
            <pc:docMk/>
            <pc:sldMk cId="4290241373" sldId="411"/>
            <ac:spMk id="3" creationId="{00000000-0000-0000-0000-000000000000}"/>
          </ac:spMkLst>
        </pc:spChg>
      </pc:sldChg>
      <pc:sldChg chg="del">
        <pc:chgData name="Julia Ault" userId="448e6d29-d07f-428e-8f66-47be6c4f352b" providerId="ADAL" clId="{4AAFE465-BE9A-4FE9-A428-5B2DC57A396B}" dt="2020-12-01T20:42:01.173" v="22" actId="2696"/>
        <pc:sldMkLst>
          <pc:docMk/>
          <pc:sldMk cId="2114898051" sldId="428"/>
        </pc:sldMkLst>
      </pc:sldChg>
      <pc:sldChg chg="del">
        <pc:chgData name="Julia Ault" userId="448e6d29-d07f-428e-8f66-47be6c4f352b" providerId="ADAL" clId="{4AAFE465-BE9A-4FE9-A428-5B2DC57A396B}" dt="2020-12-01T20:42:06.889" v="23" actId="2696"/>
        <pc:sldMkLst>
          <pc:docMk/>
          <pc:sldMk cId="515173132" sldId="429"/>
        </pc:sldMkLst>
      </pc:sldChg>
      <pc:sldChg chg="del">
        <pc:chgData name="Julia Ault" userId="448e6d29-d07f-428e-8f66-47be6c4f352b" providerId="ADAL" clId="{4AAFE465-BE9A-4FE9-A428-5B2DC57A396B}" dt="2020-12-01T20:41:10.361" v="7" actId="2696"/>
        <pc:sldMkLst>
          <pc:docMk/>
          <pc:sldMk cId="822968190" sldId="434"/>
        </pc:sldMkLst>
      </pc:sldChg>
      <pc:sldChg chg="modSp mod">
        <pc:chgData name="Julia Ault" userId="448e6d29-d07f-428e-8f66-47be6c4f352b" providerId="ADAL" clId="{4AAFE465-BE9A-4FE9-A428-5B2DC57A396B}" dt="2020-12-01T20:42:27.301" v="32" actId="20577"/>
        <pc:sldMkLst>
          <pc:docMk/>
          <pc:sldMk cId="3587444369" sldId="435"/>
        </pc:sldMkLst>
        <pc:spChg chg="mod">
          <ac:chgData name="Julia Ault" userId="448e6d29-d07f-428e-8f66-47be6c4f352b" providerId="ADAL" clId="{4AAFE465-BE9A-4FE9-A428-5B2DC57A396B}" dt="2020-12-01T20:42:27.301" v="32" actId="20577"/>
          <ac:spMkLst>
            <pc:docMk/>
            <pc:sldMk cId="3587444369" sldId="435"/>
            <ac:spMk id="5" creationId="{9554556C-F6AA-4778-8402-9AEA06C87F22}"/>
          </ac:spMkLst>
        </pc:spChg>
      </pc:sldChg>
      <pc:sldChg chg="modSp add mod">
        <pc:chgData name="Julia Ault" userId="448e6d29-d07f-428e-8f66-47be6c4f352b" providerId="ADAL" clId="{4AAFE465-BE9A-4FE9-A428-5B2DC57A396B}" dt="2020-12-01T20:39:54.938" v="2" actId="20577"/>
        <pc:sldMkLst>
          <pc:docMk/>
          <pc:sldMk cId="2767193749" sldId="436"/>
        </pc:sldMkLst>
        <pc:spChg chg="mod">
          <ac:chgData name="Julia Ault" userId="448e6d29-d07f-428e-8f66-47be6c4f352b" providerId="ADAL" clId="{4AAFE465-BE9A-4FE9-A428-5B2DC57A396B}" dt="2020-12-01T20:39:54.938" v="2" actId="20577"/>
          <ac:spMkLst>
            <pc:docMk/>
            <pc:sldMk cId="2767193749" sldId="436"/>
            <ac:spMk id="1331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01/12/2020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73820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3141701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3</a:t>
            </a:fld>
            <a:endParaRPr lang="en-GB" altLang="en-US"/>
          </a:p>
        </p:txBody>
      </p:sp>
    </p:spTree>
    <p:extLst>
      <p:ext uri="{BB962C8B-B14F-4D97-AF65-F5344CB8AC3E}">
        <p14:creationId xmlns:p14="http://schemas.microsoft.com/office/powerpoint/2010/main" val="3018031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4</a:t>
            </a:fld>
            <a:endParaRPr lang="en-GB" altLang="en-US"/>
          </a:p>
        </p:txBody>
      </p:sp>
    </p:spTree>
    <p:extLst>
      <p:ext uri="{BB962C8B-B14F-4D97-AF65-F5344CB8AC3E}">
        <p14:creationId xmlns:p14="http://schemas.microsoft.com/office/powerpoint/2010/main" val="3255662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5</a:t>
            </a:fld>
            <a:endParaRPr lang="en-GB" altLang="en-US"/>
          </a:p>
        </p:txBody>
      </p:sp>
    </p:spTree>
    <p:extLst>
      <p:ext uri="{BB962C8B-B14F-4D97-AF65-F5344CB8AC3E}">
        <p14:creationId xmlns:p14="http://schemas.microsoft.com/office/powerpoint/2010/main" val="4283995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6</a:t>
            </a:fld>
            <a:endParaRPr lang="en-GB" altLang="en-US"/>
          </a:p>
        </p:txBody>
      </p:sp>
    </p:spTree>
    <p:extLst>
      <p:ext uri="{BB962C8B-B14F-4D97-AF65-F5344CB8AC3E}">
        <p14:creationId xmlns:p14="http://schemas.microsoft.com/office/powerpoint/2010/main" val="317792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7</a:t>
            </a:fld>
            <a:endParaRPr lang="en-GB" altLang="en-US"/>
          </a:p>
        </p:txBody>
      </p:sp>
    </p:spTree>
    <p:extLst>
      <p:ext uri="{BB962C8B-B14F-4D97-AF65-F5344CB8AC3E}">
        <p14:creationId xmlns:p14="http://schemas.microsoft.com/office/powerpoint/2010/main" val="1853671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9</a:t>
            </a:fld>
            <a:endParaRPr lang="en-GB" altLang="en-US"/>
          </a:p>
        </p:txBody>
      </p:sp>
    </p:spTree>
    <p:extLst>
      <p:ext uri="{BB962C8B-B14F-4D97-AF65-F5344CB8AC3E}">
        <p14:creationId xmlns:p14="http://schemas.microsoft.com/office/powerpoint/2010/main" val="1062828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10</a:t>
            </a:fld>
            <a:endParaRPr lang="en-GB" altLang="en-US"/>
          </a:p>
        </p:txBody>
      </p:sp>
    </p:spTree>
    <p:extLst>
      <p:ext uri="{BB962C8B-B14F-4D97-AF65-F5344CB8AC3E}">
        <p14:creationId xmlns:p14="http://schemas.microsoft.com/office/powerpoint/2010/main" val="692740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11</a:t>
            </a:fld>
            <a:endParaRPr lang="en-GB" altLang="en-US"/>
          </a:p>
        </p:txBody>
      </p:sp>
    </p:spTree>
    <p:extLst>
      <p:ext uri="{BB962C8B-B14F-4D97-AF65-F5344CB8AC3E}">
        <p14:creationId xmlns:p14="http://schemas.microsoft.com/office/powerpoint/2010/main" val="862531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12</a:t>
            </a:fld>
            <a:endParaRPr lang="en-GB" altLang="en-US"/>
          </a:p>
        </p:txBody>
      </p:sp>
    </p:spTree>
    <p:extLst>
      <p:ext uri="{BB962C8B-B14F-4D97-AF65-F5344CB8AC3E}">
        <p14:creationId xmlns:p14="http://schemas.microsoft.com/office/powerpoint/2010/main" val="1502734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13</a:t>
            </a:fld>
            <a:endParaRPr lang="en-GB" altLang="en-US"/>
          </a:p>
        </p:txBody>
      </p:sp>
    </p:spTree>
    <p:extLst>
      <p:ext uri="{BB962C8B-B14F-4D97-AF65-F5344CB8AC3E}">
        <p14:creationId xmlns:p14="http://schemas.microsoft.com/office/powerpoint/2010/main" val="3716535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14</a:t>
            </a:fld>
            <a:endParaRPr lang="en-GB" altLang="en-US"/>
          </a:p>
        </p:txBody>
      </p:sp>
    </p:spTree>
    <p:extLst>
      <p:ext uri="{BB962C8B-B14F-4D97-AF65-F5344CB8AC3E}">
        <p14:creationId xmlns:p14="http://schemas.microsoft.com/office/powerpoint/2010/main" val="35466332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15</a:t>
            </a:fld>
            <a:endParaRPr lang="en-GB" altLang="en-US"/>
          </a:p>
        </p:txBody>
      </p:sp>
    </p:spTree>
    <p:extLst>
      <p:ext uri="{BB962C8B-B14F-4D97-AF65-F5344CB8AC3E}">
        <p14:creationId xmlns:p14="http://schemas.microsoft.com/office/powerpoint/2010/main" val="3542670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16</a:t>
            </a:fld>
            <a:endParaRPr lang="en-GB" altLang="en-US"/>
          </a:p>
        </p:txBody>
      </p:sp>
    </p:spTree>
    <p:extLst>
      <p:ext uri="{BB962C8B-B14F-4D97-AF65-F5344CB8AC3E}">
        <p14:creationId xmlns:p14="http://schemas.microsoft.com/office/powerpoint/2010/main" val="33667252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chemeClr val="tx1"/>
              </a:solidFill>
            </a:endParaRP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17</a:t>
            </a:fld>
            <a:endParaRPr lang="en-GB" altLang="en-US"/>
          </a:p>
        </p:txBody>
      </p:sp>
    </p:spTree>
    <p:extLst>
      <p:ext uri="{BB962C8B-B14F-4D97-AF65-F5344CB8AC3E}">
        <p14:creationId xmlns:p14="http://schemas.microsoft.com/office/powerpoint/2010/main" val="33355879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page for students to begin creating their own Linkedin profile with support from tutors and each other.</a:t>
            </a:r>
          </a:p>
        </p:txBody>
      </p:sp>
      <p:sp>
        <p:nvSpPr>
          <p:cNvPr id="4" name="Slide Number Placeholder 3"/>
          <p:cNvSpPr>
            <a:spLocks noGrp="1"/>
          </p:cNvSpPr>
          <p:nvPr>
            <p:ph type="sldNum" sz="quarter" idx="10"/>
          </p:nvPr>
        </p:nvSpPr>
        <p:spPr/>
        <p:txBody>
          <a:bodyPr/>
          <a:lstStyle/>
          <a:p>
            <a:fld id="{47E67E19-4B33-464F-92BF-C1EC9789906C}" type="slidenum">
              <a:rPr lang="en-GB" altLang="en-US" smtClean="0"/>
              <a:pPr/>
              <a:t>27</a:t>
            </a:fld>
            <a:endParaRPr lang="en-GB" altLang="en-US"/>
          </a:p>
        </p:txBody>
      </p:sp>
    </p:spTree>
    <p:extLst>
      <p:ext uri="{BB962C8B-B14F-4D97-AF65-F5344CB8AC3E}">
        <p14:creationId xmlns:p14="http://schemas.microsoft.com/office/powerpoint/2010/main" val="26084806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01/12/2020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01/12/2020</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01/12/2020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01/12/2020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01/12/2020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01/12/2020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01/12/2020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01/12/2020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copyrightservice.co.uk/copyright/p01_uk_copyright_law" TargetMode="External"/><Relationship Id="rId7" Type="http://schemas.openxmlformats.org/officeDocument/2006/relationships/hyperlink" Target="https://www.business.qld.gov.au/running-business/marketing-sales/marketing-promotion/online-marketing/social-medi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ico.org.uk/media/for-organisations/documents/1591/personal_information_online_cop.pdf" TargetMode="External"/><Relationship Id="rId5" Type="http://schemas.openxmlformats.org/officeDocument/2006/relationships/hyperlink" Target="https://ico.org.uk/for-organisations/guide-to-data-protection/guide-to-the-general-data-protection-regulation-gdpr/" TargetMode="External"/><Relationship Id="rId4" Type="http://schemas.openxmlformats.org/officeDocument/2006/relationships/hyperlink" Target="https://www.oaic.gov.au/privacy-law/privacy-act/"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usiness.qld.gov.au/running-business/marketing-sales/marketing-promotion/online-marketing/twitter"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lifewire.com/what-is-linkedin-3486382"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thebalance.com/tips-to-make-a-better-linkedin-profile-2062332"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1drv.ms/u/s!Ai3OT761HW6xhtp0hDMUbjLk6hO81A?e=fMcWl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linkedin.com/in/andrew-maund-7670b18/"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linkedin.com/in/michaela-schriek-2923315/"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linkedin.co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50718" y="2335695"/>
            <a:ext cx="8291945" cy="3180521"/>
          </a:xfrm>
        </p:spPr>
        <p:txBody>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br>
              <a:rPr lang="en-GB" altLang="en-US" dirty="0"/>
            </a:br>
            <a:r>
              <a:rPr lang="en-GB" altLang="en-US" dirty="0"/>
              <a:t> </a:t>
            </a:r>
            <a:r>
              <a:rPr lang="en-GB" altLang="en-US" sz="3600" dirty="0">
                <a:solidFill>
                  <a:schemeClr val="bg1">
                    <a:lumMod val="75000"/>
                  </a:schemeClr>
                </a:solidFill>
                <a:latin typeface="Arial Rounded MT Bold" charset="0"/>
                <a:ea typeface="Arial Rounded MT Bold" charset="0"/>
                <a:cs typeface="Arial Rounded MT Bold" charset="0"/>
              </a:rPr>
              <a:t>Digital Skills and Personal Branding</a:t>
            </a:r>
            <a:br>
              <a:rPr lang="en-GB" altLang="en-US" sz="3600" dirty="0">
                <a:latin typeface="Arial Rounded MT Bold" charset="0"/>
                <a:ea typeface="Arial Rounded MT Bold" charset="0"/>
                <a:cs typeface="Arial Rounded MT Bold" charset="0"/>
              </a:rPr>
            </a:br>
            <a:br>
              <a:rPr lang="en-US" dirty="0">
                <a:latin typeface="+mj-ea"/>
                <a:cs typeface="+mj-ea"/>
              </a:rPr>
            </a:br>
            <a:r>
              <a:rPr lang="en-GB" sz="4000" dirty="0">
                <a:solidFill>
                  <a:schemeClr val="bg1"/>
                </a:solidFill>
                <a:effectLst>
                  <a:outerShdw blurRad="38100" dist="38100" dir="2700000" algn="tl">
                    <a:srgbClr val="000000">
                      <a:alpha val="43137"/>
                    </a:srgbClr>
                  </a:outerShdw>
                </a:effectLst>
                <a:latin typeface="Arial Rounded MT Bold" charset="0"/>
                <a:cs typeface="+mj-ea"/>
              </a:rPr>
              <a:t>Online </a:t>
            </a: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Session 3</a:t>
            </a:r>
            <a:br>
              <a:rPr lang="en-US" dirty="0">
                <a:effectLst>
                  <a:outerShdw blurRad="38100" dist="38100" dir="2700000" algn="tl">
                    <a:srgbClr val="000000">
                      <a:alpha val="43137"/>
                    </a:srgbClr>
                  </a:outerShdw>
                </a:effectLst>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1222512"/>
            <a:ext cx="8478078" cy="70788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CertHE Skills for the Workplace</a:t>
            </a:r>
            <a:endParaRPr kumimoji="0" lang="en-GB"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27671937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Social Media</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pic>
        <p:nvPicPr>
          <p:cNvPr id="6" name="Picture 5">
            <a:extLst>
              <a:ext uri="{FF2B5EF4-FFF2-40B4-BE49-F238E27FC236}">
                <a16:creationId xmlns:a16="http://schemas.microsoft.com/office/drawing/2014/main" id="{665D7D81-C3B2-49CE-9C2C-5DF3191A91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3232" y="1950581"/>
            <a:ext cx="7478443" cy="3542420"/>
          </a:xfrm>
          <a:prstGeom prst="rect">
            <a:avLst/>
          </a:prstGeom>
        </p:spPr>
      </p:pic>
      <p:sp>
        <p:nvSpPr>
          <p:cNvPr id="5" name="TextBox 4">
            <a:extLst>
              <a:ext uri="{FF2B5EF4-FFF2-40B4-BE49-F238E27FC236}">
                <a16:creationId xmlns:a16="http://schemas.microsoft.com/office/drawing/2014/main" id="{282D620B-1327-480C-A075-1E9BBE118029}"/>
              </a:ext>
            </a:extLst>
          </p:cNvPr>
          <p:cNvSpPr txBox="1"/>
          <p:nvPr/>
        </p:nvSpPr>
        <p:spPr>
          <a:xfrm>
            <a:off x="800101" y="1099968"/>
            <a:ext cx="7886699"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How do businesses use social media?</a:t>
            </a:r>
          </a:p>
        </p:txBody>
      </p:sp>
    </p:spTree>
    <p:extLst>
      <p:ext uri="{BB962C8B-B14F-4D97-AF65-F5344CB8AC3E}">
        <p14:creationId xmlns:p14="http://schemas.microsoft.com/office/powerpoint/2010/main" val="3555078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Social Media</a:t>
            </a:r>
          </a:p>
        </p:txBody>
      </p:sp>
      <p:sp>
        <p:nvSpPr>
          <p:cNvPr id="3" name="Content Placeholder 2"/>
          <p:cNvSpPr>
            <a:spLocks noGrp="1"/>
          </p:cNvSpPr>
          <p:nvPr>
            <p:ph idx="1"/>
          </p:nvPr>
        </p:nvSpPr>
        <p:spPr>
          <a:xfrm>
            <a:off x="661717" y="1732082"/>
            <a:ext cx="7886700" cy="3789244"/>
          </a:xfrm>
        </p:spPr>
        <p:txBody>
          <a:bodyPr>
            <a:normAutofit fontScale="92500"/>
          </a:bodyPr>
          <a:lstStyle/>
          <a:p>
            <a:pPr lvl="4"/>
            <a:endParaRPr lang="en-US" dirty="0"/>
          </a:p>
          <a:p>
            <a:r>
              <a:rPr lang="en-GB" dirty="0"/>
              <a:t>Promote the name of your brand and business</a:t>
            </a:r>
          </a:p>
          <a:p>
            <a:r>
              <a:rPr lang="en-GB" dirty="0"/>
              <a:t>Tell customers about your goods and services</a:t>
            </a:r>
          </a:p>
          <a:p>
            <a:r>
              <a:rPr lang="en-GB" dirty="0"/>
              <a:t>Find out what customers think of your business</a:t>
            </a:r>
          </a:p>
          <a:p>
            <a:r>
              <a:rPr lang="en-GB" dirty="0"/>
              <a:t>Attract new customers</a:t>
            </a:r>
          </a:p>
          <a:p>
            <a:r>
              <a:rPr lang="en-GB" dirty="0"/>
              <a:t>Build stronger relationships with existing customers.</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3</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661717" y="1178424"/>
            <a:ext cx="7786256" cy="523220"/>
          </a:xfrm>
          <a:prstGeom prst="rect">
            <a:avLst/>
          </a:prstGeom>
          <a:noFill/>
        </p:spPr>
        <p:txBody>
          <a:bodyPr wrap="square" rtlCol="0">
            <a:spAutoFit/>
          </a:bodyPr>
          <a:lstStyle/>
          <a:p>
            <a:r>
              <a:rPr lang="en-GB" sz="2800" dirty="0">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1251244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26071"/>
            <a:ext cx="8229600" cy="4007440"/>
          </a:xfrm>
        </p:spPr>
        <p:txBody>
          <a:bodyPr>
            <a:normAutofit fontScale="92500" lnSpcReduction="20000"/>
          </a:bodyPr>
          <a:lstStyle/>
          <a:p>
            <a:pPr lvl="4"/>
            <a:endParaRPr lang="en-US" dirty="0"/>
          </a:p>
          <a:p>
            <a:r>
              <a:rPr lang="en-GB" b="1" dirty="0"/>
              <a:t>Broad reach</a:t>
            </a:r>
            <a:r>
              <a:rPr lang="en-GB" dirty="0"/>
              <a:t> - social media can reach millions of people all around the world</a:t>
            </a:r>
          </a:p>
          <a:p>
            <a:r>
              <a:rPr lang="en-GB" b="1" dirty="0"/>
              <a:t>Ability to target</a:t>
            </a:r>
            <a:r>
              <a:rPr lang="en-GB" dirty="0"/>
              <a:t> particular groups - many forms of social media (e.g. Facebook, Twitter, Instagram) allow businesses to target specific groups, often in particular locations</a:t>
            </a:r>
          </a:p>
          <a:p>
            <a:r>
              <a:rPr lang="en-GB" b="1" dirty="0"/>
              <a:t>Free or low-cost</a:t>
            </a:r>
            <a:r>
              <a:rPr lang="en-GB" dirty="0"/>
              <a:t> - many forms of social media are free for business and paid options are usually low-cost.</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4</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074099" y="1140614"/>
            <a:ext cx="2995802"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Advantages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1087073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26071"/>
            <a:ext cx="8229600" cy="4007440"/>
          </a:xfrm>
        </p:spPr>
        <p:txBody>
          <a:bodyPr>
            <a:normAutofit fontScale="92500" lnSpcReduction="20000"/>
          </a:bodyPr>
          <a:lstStyle/>
          <a:p>
            <a:pPr lvl="4"/>
            <a:endParaRPr lang="en-US" dirty="0"/>
          </a:p>
          <a:p>
            <a:r>
              <a:rPr lang="en-GB" b="1" dirty="0"/>
              <a:t>Personal</a:t>
            </a:r>
            <a:r>
              <a:rPr lang="en-GB" dirty="0"/>
              <a:t> - social media allows businesses to communicate on a personal basis with individual customers and groups</a:t>
            </a:r>
          </a:p>
          <a:p>
            <a:r>
              <a:rPr lang="en-GB" b="1" dirty="0"/>
              <a:t>Fast</a:t>
            </a:r>
            <a:r>
              <a:rPr lang="en-GB" dirty="0"/>
              <a:t> - information can be distributed quickly to many people at once</a:t>
            </a:r>
          </a:p>
          <a:p>
            <a:r>
              <a:rPr lang="en-GB" b="1" dirty="0"/>
              <a:t>Easy</a:t>
            </a:r>
            <a:r>
              <a:rPr lang="en-GB" dirty="0"/>
              <a:t> - high-level IT skills or computer equipment are not needed to participate in social media. The average person with a computer/phone should have no difficulty.</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5</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074099" y="1140614"/>
            <a:ext cx="2995802"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Advantages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2699185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87683"/>
            <a:ext cx="8229600" cy="4007440"/>
          </a:xfrm>
        </p:spPr>
        <p:txBody>
          <a:bodyPr>
            <a:normAutofit fontScale="92500" lnSpcReduction="20000"/>
          </a:bodyPr>
          <a:lstStyle/>
          <a:p>
            <a:pPr lvl="4"/>
            <a:endParaRPr lang="en-US" dirty="0"/>
          </a:p>
          <a:p>
            <a:r>
              <a:rPr lang="en-GB" b="1" dirty="0"/>
              <a:t>Wasted time and money</a:t>
            </a:r>
            <a:r>
              <a:rPr lang="en-GB" dirty="0"/>
              <a:t> for little or no tangible return</a:t>
            </a:r>
          </a:p>
          <a:p>
            <a:r>
              <a:rPr lang="en-GB" b="1" dirty="0"/>
              <a:t>The rapid spread of the wrong kind of information</a:t>
            </a:r>
            <a:r>
              <a:rPr lang="en-GB" dirty="0"/>
              <a:t> about your business (e.g. incorrect information accidentally posted by you or negative reviews posted by others)</a:t>
            </a:r>
          </a:p>
          <a:p>
            <a:r>
              <a:rPr lang="en-GB" dirty="0"/>
              <a:t>It is important to be aware of these risks and to have strategies in place to avoid them if you decide to get involved in social media marketing.</a:t>
            </a: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6</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823049" y="1162877"/>
            <a:ext cx="1497901"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Risks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Tree>
    <p:extLst>
      <p:ext uri="{BB962C8B-B14F-4D97-AF65-F5344CB8AC3E}">
        <p14:creationId xmlns:p14="http://schemas.microsoft.com/office/powerpoint/2010/main" val="2330561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0436" y="1809208"/>
            <a:ext cx="7966363" cy="2873638"/>
          </a:xfrm>
        </p:spPr>
        <p:txBody>
          <a:bodyPr>
            <a:normAutofit fontScale="92500" lnSpcReduction="10000"/>
          </a:bodyPr>
          <a:lstStyle/>
          <a:p>
            <a:pPr lvl="4"/>
            <a:endParaRPr lang="en-US" dirty="0"/>
          </a:p>
          <a:p>
            <a:pPr marL="0" indent="0">
              <a:buNone/>
            </a:pPr>
            <a:r>
              <a:rPr lang="en-GB" b="1" dirty="0"/>
              <a:t>Legal problems</a:t>
            </a:r>
            <a:r>
              <a:rPr lang="en-GB" dirty="0"/>
              <a:t> could arise if the business does not comply with: </a:t>
            </a:r>
          </a:p>
          <a:p>
            <a:r>
              <a:rPr lang="en-GB" dirty="0">
                <a:hlinkClick r:id="rId3"/>
              </a:rPr>
              <a:t>Copyright Laws</a:t>
            </a:r>
            <a:endParaRPr lang="en-GB" dirty="0">
              <a:hlinkClick r:id="rId4"/>
            </a:endParaRPr>
          </a:p>
          <a:p>
            <a:r>
              <a:rPr lang="en-GB" dirty="0">
                <a:hlinkClick r:id="rId5"/>
              </a:rPr>
              <a:t>General  Data Protection Regulation 2018</a:t>
            </a:r>
            <a:endParaRPr lang="en-GB" dirty="0"/>
          </a:p>
          <a:p>
            <a:r>
              <a:rPr lang="en-GB" dirty="0">
                <a:hlinkClick r:id="rId6"/>
              </a:rPr>
              <a:t>Online Marketing Legislation</a:t>
            </a:r>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7</a:t>
            </a:fld>
            <a:endParaRPr lang="en-GB" altLang="en-US"/>
          </a:p>
        </p:txBody>
      </p:sp>
      <p:sp>
        <p:nvSpPr>
          <p:cNvPr id="5" name="TextBox 4">
            <a:extLst>
              <a:ext uri="{FF2B5EF4-FFF2-40B4-BE49-F238E27FC236}">
                <a16:creationId xmlns:a16="http://schemas.microsoft.com/office/drawing/2014/main" id="{282D620B-1327-480C-A075-1E9BBE118029}"/>
              </a:ext>
            </a:extLst>
          </p:cNvPr>
          <p:cNvSpPr txBox="1"/>
          <p:nvPr/>
        </p:nvSpPr>
        <p:spPr>
          <a:xfrm>
            <a:off x="3823049" y="1162877"/>
            <a:ext cx="1497901" cy="646331"/>
          </a:xfrm>
          <a:prstGeom prst="rect">
            <a:avLst/>
          </a:prstGeom>
          <a:noFill/>
        </p:spPr>
        <p:txBody>
          <a:bodyPr wrap="square" rtlCol="0">
            <a:spAutoFit/>
          </a:bodyPr>
          <a:lstStyle/>
          <a:p>
            <a:r>
              <a:rPr lang="en-GB" sz="3600" dirty="0">
                <a:effectLst>
                  <a:outerShdw blurRad="38100" dist="38100" dir="2700000" algn="tl">
                    <a:srgbClr val="000000">
                      <a:alpha val="43137"/>
                    </a:srgbClr>
                  </a:outerShdw>
                </a:effectLst>
                <a:latin typeface="+mj-lt"/>
                <a:cs typeface="Calibri" panose="020F0502020204030204" pitchFamily="34" charset="0"/>
              </a:rPr>
              <a:t>Risks</a:t>
            </a:r>
          </a:p>
        </p:txBody>
      </p:sp>
      <p:sp>
        <p:nvSpPr>
          <p:cNvPr id="6" name="TextBox 5">
            <a:extLst>
              <a:ext uri="{FF2B5EF4-FFF2-40B4-BE49-F238E27FC236}">
                <a16:creationId xmlns:a16="http://schemas.microsoft.com/office/drawing/2014/main" id="{1CF57647-FA73-4AC3-97CF-416A87DC6CA4}"/>
              </a:ext>
            </a:extLst>
          </p:cNvPr>
          <p:cNvSpPr txBox="1"/>
          <p:nvPr/>
        </p:nvSpPr>
        <p:spPr>
          <a:xfrm>
            <a:off x="178500" y="475075"/>
            <a:ext cx="8839200" cy="584775"/>
          </a:xfrm>
          <a:prstGeom prst="rect">
            <a:avLst/>
          </a:prstGeom>
          <a:noFill/>
        </p:spPr>
        <p:txBody>
          <a:bodyPr wrap="square" rtlCol="0">
            <a:spAutoFit/>
          </a:bodyPr>
          <a:lstStyle/>
          <a:p>
            <a:r>
              <a:rPr lang="en-GB" sz="3200" dirty="0">
                <a:effectLst>
                  <a:outerShdw blurRad="38100" dist="38100" dir="2700000" algn="tl">
                    <a:srgbClr val="000000">
                      <a:alpha val="43137"/>
                    </a:srgbClr>
                  </a:outerShdw>
                </a:effectLst>
                <a:latin typeface="+mj-lt"/>
                <a:cs typeface="Calibri" panose="020F0502020204030204" pitchFamily="34" charset="0"/>
              </a:rPr>
              <a:t>Marketing your business using social media</a:t>
            </a:r>
          </a:p>
        </p:txBody>
      </p:sp>
      <p:sp>
        <p:nvSpPr>
          <p:cNvPr id="7" name="TextBox 6">
            <a:extLst>
              <a:ext uri="{FF2B5EF4-FFF2-40B4-BE49-F238E27FC236}">
                <a16:creationId xmlns:a16="http://schemas.microsoft.com/office/drawing/2014/main" id="{E5E7E9C5-BCEA-41FD-86A6-D5FC4171411E}"/>
              </a:ext>
            </a:extLst>
          </p:cNvPr>
          <p:cNvSpPr txBox="1"/>
          <p:nvPr/>
        </p:nvSpPr>
        <p:spPr>
          <a:xfrm>
            <a:off x="1206150" y="4821345"/>
            <a:ext cx="8229599" cy="1015663"/>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social media to market your business: the basics,</a:t>
            </a:r>
            <a:r>
              <a:rPr lang="en-GB" sz="1400" dirty="0">
                <a:latin typeface="+mn-lt"/>
              </a:rPr>
              <a:t> [online] available at  </a:t>
            </a:r>
            <a:r>
              <a:rPr lang="en-GB" sz="1400" dirty="0">
                <a:latin typeface="+mn-lt"/>
                <a:hlinkClick r:id="rId7"/>
              </a:rPr>
              <a:t>https://www.business.qld.gov.au/running-business/marketing-sales/marketing-promotion/online-marketing/social-media</a:t>
            </a:r>
            <a:r>
              <a:rPr lang="en-GB" sz="1400" dirty="0">
                <a:latin typeface="+mn-lt"/>
              </a:rPr>
              <a:t> accessed Mar 2018</a:t>
            </a:r>
          </a:p>
          <a:p>
            <a:endParaRPr lang="en-GB" dirty="0"/>
          </a:p>
        </p:txBody>
      </p:sp>
    </p:spTree>
    <p:extLst>
      <p:ext uri="{BB962C8B-B14F-4D97-AF65-F5344CB8AC3E}">
        <p14:creationId xmlns:p14="http://schemas.microsoft.com/office/powerpoint/2010/main" val="4290241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800" dirty="0">
                <a:effectLst>
                  <a:outerShdw blurRad="38100" dist="38100" dir="2700000" algn="tl">
                    <a:srgbClr val="000000">
                      <a:alpha val="43137"/>
                    </a:srgbClr>
                  </a:outerShdw>
                </a:effectLst>
                <a:latin typeface="Arial Rounded MT Bold" charset="0"/>
                <a:ea typeface="Arial Rounded MT Bold" charset="0"/>
                <a:cs typeface="Arial Rounded MT Bold" charset="0"/>
              </a:rPr>
              <a:t>Twitter</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8</a:t>
            </a:fld>
            <a:endParaRPr lang="en-GB" altLang="en-US"/>
          </a:p>
        </p:txBody>
      </p:sp>
      <p:pic>
        <p:nvPicPr>
          <p:cNvPr id="7" name="Picture 6" descr="A picture containing screen, television, monitor, electronics&#10;&#10;Description generated with high confidence">
            <a:extLst>
              <a:ext uri="{FF2B5EF4-FFF2-40B4-BE49-F238E27FC236}">
                <a16:creationId xmlns:a16="http://schemas.microsoft.com/office/drawing/2014/main" id="{F6022D2F-860D-4466-A376-AE1D334B73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097" y="1373704"/>
            <a:ext cx="7274560" cy="4091940"/>
          </a:xfrm>
          <a:prstGeom prst="rect">
            <a:avLst/>
          </a:prstGeom>
        </p:spPr>
      </p:pic>
      <p:sp>
        <p:nvSpPr>
          <p:cNvPr id="5" name="Rectangle: Rounded Corners 4">
            <a:extLst>
              <a:ext uri="{FF2B5EF4-FFF2-40B4-BE49-F238E27FC236}">
                <a16:creationId xmlns:a16="http://schemas.microsoft.com/office/drawing/2014/main" id="{CED7008F-4052-4A57-A07F-6279BD03FA18}"/>
              </a:ext>
            </a:extLst>
          </p:cNvPr>
          <p:cNvSpPr/>
          <p:nvPr/>
        </p:nvSpPr>
        <p:spPr>
          <a:xfrm rot="1341778">
            <a:off x="5519515" y="3282274"/>
            <a:ext cx="2168540" cy="1840028"/>
          </a:xfrm>
          <a:prstGeom prst="roundRect">
            <a:avLst/>
          </a:prstGeom>
          <a:noFill/>
          <a:ln w="98425">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1D2FE9E9-9629-4787-8F57-032D0FF222D5}"/>
              </a:ext>
            </a:extLst>
          </p:cNvPr>
          <p:cNvSpPr/>
          <p:nvPr/>
        </p:nvSpPr>
        <p:spPr>
          <a:xfrm rot="19440065">
            <a:off x="4606419" y="4420676"/>
            <a:ext cx="946568" cy="626205"/>
          </a:xfrm>
          <a:prstGeom prst="rightArrow">
            <a:avLst/>
          </a:prstGeom>
          <a:solidFill>
            <a:schemeClr val="bg1"/>
          </a:solidFill>
          <a:ln>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128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357877"/>
            <a:ext cx="7886700" cy="3352668"/>
          </a:xfrm>
        </p:spPr>
        <p:txBody>
          <a:bodyPr>
            <a:normAutofit/>
          </a:bodyPr>
          <a:lstStyle/>
          <a:p>
            <a:pPr marL="0" indent="0">
              <a:buNone/>
            </a:pPr>
            <a:r>
              <a:rPr lang="en-GB" dirty="0"/>
              <a:t>Twitter can be a useful marketing channel for businesses that have customers who are Twitter users. </a:t>
            </a:r>
          </a:p>
          <a:p>
            <a:pPr marL="0" indent="0">
              <a:buNone/>
            </a:pPr>
            <a:r>
              <a:rPr lang="en-GB" dirty="0"/>
              <a:t>It can be used to promote products, converse with customers, monitor feedback and trends and provide customer service.</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9</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2703163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037349"/>
            <a:ext cx="7886700" cy="3948282"/>
          </a:xfrm>
        </p:spPr>
        <p:txBody>
          <a:bodyPr>
            <a:normAutofit/>
          </a:bodyPr>
          <a:lstStyle/>
          <a:p>
            <a:pPr marL="0" indent="0">
              <a:buNone/>
            </a:pPr>
            <a:r>
              <a:rPr lang="en-GB" dirty="0"/>
              <a:t>Twitter is an example of a 'micro-blogging' service which allows people to 'follow' individuals or businesses they are interested in to receive and share information. </a:t>
            </a:r>
            <a:br>
              <a:rPr lang="en-GB" dirty="0"/>
            </a:br>
            <a:r>
              <a:rPr lang="en-GB" dirty="0"/>
              <a:t>Businesses and individuals can also use Twitter to send short, private Direct Messages (DMs) to their followers.</a:t>
            </a:r>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10</a:t>
            </a:fld>
            <a:endParaRPr lang="en-GB" altLang="en-US"/>
          </a:p>
        </p:txBody>
      </p:sp>
      <p:sp>
        <p:nvSpPr>
          <p:cNvPr id="6" name="TextBox 5">
            <a:extLst>
              <a:ext uri="{FF2B5EF4-FFF2-40B4-BE49-F238E27FC236}">
                <a16:creationId xmlns:a16="http://schemas.microsoft.com/office/drawing/2014/main" id="{9D25B4FB-9795-49AD-A00F-5E207ABE899F}"/>
              </a:ext>
            </a:extLst>
          </p:cNvPr>
          <p:cNvSpPr txBox="1"/>
          <p:nvPr/>
        </p:nvSpPr>
        <p:spPr>
          <a:xfrm>
            <a:off x="2881745" y="4777279"/>
            <a:ext cx="5805055" cy="1015663"/>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a:p>
            <a:endParaRPr lang="en-GB" dirty="0"/>
          </a:p>
        </p:txBody>
      </p:sp>
    </p:spTree>
    <p:extLst>
      <p:ext uri="{BB962C8B-B14F-4D97-AF65-F5344CB8AC3E}">
        <p14:creationId xmlns:p14="http://schemas.microsoft.com/office/powerpoint/2010/main" val="1556275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357877"/>
            <a:ext cx="7886700" cy="3352668"/>
          </a:xfrm>
        </p:spPr>
        <p:txBody>
          <a:bodyPr>
            <a:normAutofit/>
          </a:bodyPr>
          <a:lstStyle/>
          <a:p>
            <a:r>
              <a:rPr lang="en-GB" dirty="0"/>
              <a:t>Twitter allows businesses and individuals to create messages (called Tweets) of up to 140 characters. </a:t>
            </a:r>
          </a:p>
          <a:p>
            <a:r>
              <a:rPr lang="en-GB" dirty="0"/>
              <a:t>These messages are received by people who have subscribed to receive updates from that Twitter account (followers).</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11</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4169472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371475" y="1037349"/>
            <a:ext cx="8401050" cy="3862655"/>
          </a:xfrm>
        </p:spPr>
        <p:txBody>
          <a:bodyPr>
            <a:normAutofit/>
          </a:bodyPr>
          <a:lstStyle/>
          <a:p>
            <a:r>
              <a:rPr lang="en-GB" dirty="0"/>
              <a:t>Messages appear on the follower's 'timeline' (or message feed) on their computer screen or mobile phone when they are logged in to Twitter. </a:t>
            </a:r>
          </a:p>
          <a:p>
            <a:r>
              <a:rPr lang="en-GB" dirty="0"/>
              <a:t>If a follower is mentioned by name, they receive a notification letting them know they have been mentioned.</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12</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2876797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037348"/>
            <a:ext cx="7886700" cy="3862655"/>
          </a:xfrm>
        </p:spPr>
        <p:txBody>
          <a:bodyPr>
            <a:normAutofit lnSpcReduction="10000"/>
          </a:bodyPr>
          <a:lstStyle/>
          <a:p>
            <a:pPr marL="0" indent="0">
              <a:buNone/>
            </a:pPr>
            <a:r>
              <a:rPr lang="en-GB" b="1" dirty="0"/>
              <a:t>Twitter profiles</a:t>
            </a:r>
          </a:p>
          <a:p>
            <a:r>
              <a:rPr lang="en-GB" dirty="0"/>
              <a:t>When a business registers as a Twitter user, they create a profile - a summary description of their business along with an image and a link to their website. </a:t>
            </a:r>
            <a:br>
              <a:rPr lang="en-GB" dirty="0"/>
            </a:br>
            <a:r>
              <a:rPr lang="en-GB" dirty="0"/>
              <a:t>This profile shows how many people follow the business and how many it is following, as well as the number of tweets generated.</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13</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18958103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462334"/>
            <a:ext cx="7886700" cy="3437670"/>
          </a:xfrm>
        </p:spPr>
        <p:txBody>
          <a:bodyPr>
            <a:normAutofit/>
          </a:bodyPr>
          <a:lstStyle/>
          <a:p>
            <a:pPr marL="0" indent="0">
              <a:buNone/>
            </a:pPr>
            <a:r>
              <a:rPr lang="en-GB" b="1" dirty="0"/>
              <a:t>Twitter profiles</a:t>
            </a:r>
          </a:p>
          <a:p>
            <a:r>
              <a:rPr lang="en-GB" dirty="0"/>
              <a:t>All the messages (tweets) that have been sent are displayed on this Twitter profile. These can be viewed by people searching for information about a particular topic, as well as by followers.</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14</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3586722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219331"/>
            <a:ext cx="8058150" cy="3879142"/>
          </a:xfrm>
        </p:spPr>
        <p:txBody>
          <a:bodyPr>
            <a:normAutofit fontScale="77500" lnSpcReduction="20000"/>
          </a:bodyPr>
          <a:lstStyle/>
          <a:p>
            <a:pPr marL="0" indent="0">
              <a:buNone/>
            </a:pPr>
            <a:r>
              <a:rPr lang="en-GB" sz="3600" b="1" dirty="0"/>
              <a:t>A Tweet </a:t>
            </a:r>
            <a:r>
              <a:rPr lang="en-GB" sz="3600" dirty="0"/>
              <a:t>can include:</a:t>
            </a:r>
          </a:p>
          <a:p>
            <a:r>
              <a:rPr lang="en-GB" sz="3600" b="1" dirty="0"/>
              <a:t>a hashtag</a:t>
            </a:r>
            <a:r>
              <a:rPr lang="en-GB" sz="3600" dirty="0"/>
              <a:t> - a word beginning with the # sign. If a user clicks on these words, they will go to a list of search results for the term. </a:t>
            </a:r>
            <a:br>
              <a:rPr lang="en-GB" sz="3600" dirty="0"/>
            </a:br>
            <a:r>
              <a:rPr lang="en-GB" sz="3600" dirty="0"/>
              <a:t>Conversely, someone searching for that term may see that tweet on the list of results</a:t>
            </a:r>
          </a:p>
          <a:p>
            <a:r>
              <a:rPr lang="en-GB" sz="3600" b="1" dirty="0"/>
              <a:t>a 'mention'</a:t>
            </a:r>
            <a:r>
              <a:rPr lang="en-GB" sz="3600" dirty="0"/>
              <a:t> - the Twitter username of a business or individual. If a user clicks on a mention it takes them to that business or person's Twitter profile</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15</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34902618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219331"/>
            <a:ext cx="8058150" cy="3680673"/>
          </a:xfrm>
        </p:spPr>
        <p:txBody>
          <a:bodyPr>
            <a:normAutofit fontScale="85000" lnSpcReduction="20000"/>
          </a:bodyPr>
          <a:lstStyle/>
          <a:p>
            <a:pPr marL="0" indent="0">
              <a:buNone/>
            </a:pPr>
            <a:r>
              <a:rPr lang="en-GB" sz="3600" b="1" dirty="0"/>
              <a:t>A Tweet </a:t>
            </a:r>
            <a:r>
              <a:rPr lang="en-GB" sz="3600" dirty="0"/>
              <a:t>can include:</a:t>
            </a:r>
          </a:p>
          <a:p>
            <a:r>
              <a:rPr lang="en-GB" b="1" dirty="0"/>
              <a:t>links to web sources</a:t>
            </a:r>
            <a:r>
              <a:rPr lang="en-GB" dirty="0"/>
              <a:t> - Twitter automatically shortens links so they can fit in the character limit for a tweet</a:t>
            </a:r>
          </a:p>
          <a:p>
            <a:r>
              <a:rPr lang="en-GB" b="1" dirty="0"/>
              <a:t>a photo or video</a:t>
            </a:r>
            <a:r>
              <a:rPr lang="en-GB" dirty="0"/>
              <a:t> - attach a photo or link to an online video to increase sharing.</a:t>
            </a:r>
          </a:p>
          <a:p>
            <a:pPr marL="0" indent="0">
              <a:buNone/>
            </a:pPr>
            <a:r>
              <a:rPr lang="en-GB" dirty="0"/>
              <a:t>Twitter followers can reply to any tweet sent by the business/person. </a:t>
            </a:r>
          </a:p>
          <a:p>
            <a:pPr marL="0" indent="0">
              <a:buNone/>
            </a:pPr>
            <a:r>
              <a:rPr lang="en-GB" dirty="0"/>
              <a:t>They can also 'retweet' - pass the tweet along to their own followers.</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16</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41429793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908917"/>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Using Twitter</a:t>
            </a:r>
          </a:p>
        </p:txBody>
      </p:sp>
      <p:sp>
        <p:nvSpPr>
          <p:cNvPr id="3" name="Content Placeholder 2"/>
          <p:cNvSpPr>
            <a:spLocks noGrp="1"/>
          </p:cNvSpPr>
          <p:nvPr>
            <p:ph idx="1"/>
          </p:nvPr>
        </p:nvSpPr>
        <p:spPr>
          <a:xfrm>
            <a:off x="628650" y="1462334"/>
            <a:ext cx="7886700" cy="3437670"/>
          </a:xfrm>
        </p:spPr>
        <p:txBody>
          <a:bodyPr>
            <a:normAutofit fontScale="85000" lnSpcReduction="10000"/>
          </a:bodyPr>
          <a:lstStyle/>
          <a:p>
            <a:r>
              <a:rPr lang="en-GB" b="1" dirty="0"/>
              <a:t>Twitter advertising</a:t>
            </a:r>
          </a:p>
          <a:p>
            <a:r>
              <a:rPr lang="en-GB" dirty="0"/>
              <a:t>Twitter offers a range of advertising services to help businesses promote themselves, including:</a:t>
            </a:r>
          </a:p>
          <a:p>
            <a:r>
              <a:rPr lang="en-GB" dirty="0"/>
              <a:t>promoted tweets - advertising with targeting options to reach people who fit the target market</a:t>
            </a:r>
          </a:p>
          <a:p>
            <a:r>
              <a:rPr lang="en-GB" dirty="0"/>
              <a:t>promoted accounts - designed to increase the base of followers.</a:t>
            </a:r>
          </a:p>
          <a:p>
            <a:pPr lvl="4"/>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17</a:t>
            </a:fld>
            <a:endParaRPr lang="en-GB" altLang="en-US"/>
          </a:p>
        </p:txBody>
      </p:sp>
      <p:sp>
        <p:nvSpPr>
          <p:cNvPr id="7" name="TextBox 6">
            <a:extLst>
              <a:ext uri="{FF2B5EF4-FFF2-40B4-BE49-F238E27FC236}">
                <a16:creationId xmlns:a16="http://schemas.microsoft.com/office/drawing/2014/main" id="{F4A6C542-A979-43B8-9198-8A8423F8AE85}"/>
              </a:ext>
            </a:extLst>
          </p:cNvPr>
          <p:cNvSpPr txBox="1"/>
          <p:nvPr/>
        </p:nvSpPr>
        <p:spPr>
          <a:xfrm>
            <a:off x="2452255" y="4900004"/>
            <a:ext cx="6464877" cy="738664"/>
          </a:xfrm>
          <a:prstGeom prst="rect">
            <a:avLst/>
          </a:prstGeom>
          <a:noFill/>
        </p:spPr>
        <p:txBody>
          <a:bodyPr wrap="square" rtlCol="0">
            <a:spAutoFit/>
          </a:bodyPr>
          <a:lstStyle/>
          <a:p>
            <a:r>
              <a:rPr lang="en-GB" sz="1400" dirty="0">
                <a:latin typeface="+mn-lt"/>
              </a:rPr>
              <a:t>Business Queensland (2018) </a:t>
            </a:r>
            <a:r>
              <a:rPr lang="en-GB" sz="1400" i="1" dirty="0">
                <a:latin typeface="+mn-lt"/>
              </a:rPr>
              <a:t>Using twitter to market your business,</a:t>
            </a:r>
            <a:r>
              <a:rPr lang="en-GB" sz="1400" dirty="0">
                <a:latin typeface="+mn-lt"/>
              </a:rPr>
              <a:t> [online] available at  </a:t>
            </a:r>
            <a:r>
              <a:rPr lang="en-GB" sz="1400" dirty="0">
                <a:latin typeface="+mn-lt"/>
                <a:hlinkClick r:id="rId3"/>
              </a:rPr>
              <a:t>https://www.business.qld.gov.au/running-business/marketing-sales/marketing-promotion/online-marketing/twitter</a:t>
            </a:r>
            <a:r>
              <a:rPr lang="en-GB" sz="1400" dirty="0">
                <a:latin typeface="+mn-lt"/>
              </a:rPr>
              <a:t> accessed Mar 2018</a:t>
            </a:r>
          </a:p>
        </p:txBody>
      </p:sp>
    </p:spTree>
    <p:extLst>
      <p:ext uri="{BB962C8B-B14F-4D97-AF65-F5344CB8AC3E}">
        <p14:creationId xmlns:p14="http://schemas.microsoft.com/office/powerpoint/2010/main" val="31793019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8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18</a:t>
            </a:fld>
            <a:endParaRPr lang="en-GB" altLang="en-US"/>
          </a:p>
        </p:txBody>
      </p:sp>
      <p:pic>
        <p:nvPicPr>
          <p:cNvPr id="7" name="Picture 6" descr="A picture containing screen, television, monitor, electronics&#10;&#10;Description generated with high confidence">
            <a:extLst>
              <a:ext uri="{FF2B5EF4-FFF2-40B4-BE49-F238E27FC236}">
                <a16:creationId xmlns:a16="http://schemas.microsoft.com/office/drawing/2014/main" id="{F6022D2F-860D-4466-A376-AE1D334B738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2097" y="1373704"/>
            <a:ext cx="7274560" cy="4091940"/>
          </a:xfrm>
          <a:prstGeom prst="rect">
            <a:avLst/>
          </a:prstGeom>
        </p:spPr>
      </p:pic>
      <p:sp>
        <p:nvSpPr>
          <p:cNvPr id="5" name="Rectangle: Rounded Corners 4">
            <a:extLst>
              <a:ext uri="{FF2B5EF4-FFF2-40B4-BE49-F238E27FC236}">
                <a16:creationId xmlns:a16="http://schemas.microsoft.com/office/drawing/2014/main" id="{CED7008F-4052-4A57-A07F-6279BD03FA18}"/>
              </a:ext>
            </a:extLst>
          </p:cNvPr>
          <p:cNvSpPr/>
          <p:nvPr/>
        </p:nvSpPr>
        <p:spPr>
          <a:xfrm rot="1341778">
            <a:off x="2243531" y="2202948"/>
            <a:ext cx="2168540" cy="1840028"/>
          </a:xfrm>
          <a:prstGeom prst="roundRect">
            <a:avLst/>
          </a:prstGeom>
          <a:noFill/>
          <a:ln w="98425">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1D2FE9E9-9629-4787-8F57-032D0FF222D5}"/>
              </a:ext>
            </a:extLst>
          </p:cNvPr>
          <p:cNvSpPr/>
          <p:nvPr/>
        </p:nvSpPr>
        <p:spPr>
          <a:xfrm rot="20748127">
            <a:off x="1625258" y="2575081"/>
            <a:ext cx="946568" cy="626205"/>
          </a:xfrm>
          <a:prstGeom prst="rightArrow">
            <a:avLst/>
          </a:prstGeom>
          <a:solidFill>
            <a:schemeClr val="bg1"/>
          </a:solidFill>
          <a:ln>
            <a:solidFill>
              <a:schemeClr val="tx1"/>
            </a:solid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17712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533" y="142647"/>
            <a:ext cx="8229600" cy="761593"/>
          </a:xfrm>
        </p:spPr>
        <p:txBody>
          <a:bodyPr>
            <a:normAutofit fontScale="90000"/>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19</a:t>
            </a:fld>
            <a:endParaRPr lang="en-GB" altLang="en-US"/>
          </a:p>
        </p:txBody>
      </p:sp>
      <p:sp>
        <p:nvSpPr>
          <p:cNvPr id="8" name="TextBox 7">
            <a:extLst>
              <a:ext uri="{FF2B5EF4-FFF2-40B4-BE49-F238E27FC236}">
                <a16:creationId xmlns:a16="http://schemas.microsoft.com/office/drawing/2014/main" id="{756AA3EA-DF9F-4B2A-BBD8-0FE2799E763A}"/>
              </a:ext>
            </a:extLst>
          </p:cNvPr>
          <p:cNvSpPr txBox="1"/>
          <p:nvPr/>
        </p:nvSpPr>
        <p:spPr>
          <a:xfrm>
            <a:off x="3474720" y="5111362"/>
            <a:ext cx="566928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Nations, D. (2017) </a:t>
            </a:r>
            <a:r>
              <a:rPr lang="en-GB" sz="1200" i="1" dirty="0">
                <a:latin typeface="Calibri" panose="020F0502020204030204" pitchFamily="34" charset="0"/>
                <a:cs typeface="Calibri" panose="020F0502020204030204" pitchFamily="34" charset="0"/>
              </a:rPr>
              <a:t>What is LinkedIn and why should you be on it?</a:t>
            </a:r>
            <a:r>
              <a:rPr lang="en-GB" sz="1200" dirty="0">
                <a:latin typeface="Calibri" panose="020F0502020204030204" pitchFamily="34" charset="0"/>
                <a:cs typeface="Calibri" panose="020F0502020204030204" pitchFamily="34" charset="0"/>
              </a:rPr>
              <a:t>, [online] available at </a:t>
            </a:r>
            <a:r>
              <a:rPr lang="en-GB" sz="1200" dirty="0">
                <a:latin typeface="Calibri" panose="020F0502020204030204" pitchFamily="34" charset="0"/>
                <a:cs typeface="Calibri" panose="020F0502020204030204" pitchFamily="34" charset="0"/>
                <a:hlinkClick r:id="rId2"/>
              </a:rPr>
              <a:t>https://www.lifewire.com/what-is-linkedin-3486382</a:t>
            </a:r>
            <a:r>
              <a:rPr lang="en-GB" sz="1200" dirty="0">
                <a:latin typeface="Calibri" panose="020F0502020204030204" pitchFamily="34" charset="0"/>
                <a:cs typeface="Calibri" panose="020F0502020204030204" pitchFamily="34" charset="0"/>
              </a:rPr>
              <a:t> accessed Mar 2018  </a:t>
            </a:r>
          </a:p>
        </p:txBody>
      </p:sp>
      <p:sp>
        <p:nvSpPr>
          <p:cNvPr id="5" name="TextBox 4">
            <a:extLst>
              <a:ext uri="{FF2B5EF4-FFF2-40B4-BE49-F238E27FC236}">
                <a16:creationId xmlns:a16="http://schemas.microsoft.com/office/drawing/2014/main" id="{8E3AAE99-4045-4CFB-940F-30D435345119}"/>
              </a:ext>
            </a:extLst>
          </p:cNvPr>
          <p:cNvSpPr txBox="1"/>
          <p:nvPr/>
        </p:nvSpPr>
        <p:spPr>
          <a:xfrm>
            <a:off x="701940" y="989702"/>
            <a:ext cx="7984860" cy="3785652"/>
          </a:xfrm>
          <a:prstGeom prst="rect">
            <a:avLst/>
          </a:prstGeom>
          <a:noFill/>
        </p:spPr>
        <p:txBody>
          <a:bodyPr wrap="square" rtlCol="0">
            <a:spAutoFit/>
          </a:bodyPr>
          <a:lstStyle/>
          <a:p>
            <a:r>
              <a:rPr lang="en-GB" sz="2400" dirty="0">
                <a:latin typeface="+mn-lt"/>
              </a:rPr>
              <a:t>LinkedIn is a social network for professionals. It is similar to a traditional networking event where you go and meet other professionals in person, talk a little bit about what you do and exchange business cards. </a:t>
            </a:r>
          </a:p>
          <a:p>
            <a:r>
              <a:rPr lang="en-GB" sz="2400" dirty="0">
                <a:latin typeface="+mn-lt"/>
              </a:rPr>
              <a:t>Whether you are a marketing executive at a major company, a business owner who runs a small local shop or a student looking to explore future career options, LinkedIn is for anybody and everybody who is interested in taking their professional lives seriously by finding new opportunities to grow their careers and to connect with other professionals.</a:t>
            </a:r>
          </a:p>
        </p:txBody>
      </p:sp>
    </p:spTree>
    <p:extLst>
      <p:ext uri="{BB962C8B-B14F-4D97-AF65-F5344CB8AC3E}">
        <p14:creationId xmlns:p14="http://schemas.microsoft.com/office/powerpoint/2010/main" val="2589793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533" y="142647"/>
            <a:ext cx="8229600" cy="761593"/>
          </a:xfrm>
        </p:spPr>
        <p:txBody>
          <a:bodyPr>
            <a:normAutofit fontScale="90000"/>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20</a:t>
            </a:fld>
            <a:endParaRPr lang="en-GB" altLang="en-US"/>
          </a:p>
        </p:txBody>
      </p:sp>
      <p:sp>
        <p:nvSpPr>
          <p:cNvPr id="8" name="TextBox 7">
            <a:extLst>
              <a:ext uri="{FF2B5EF4-FFF2-40B4-BE49-F238E27FC236}">
                <a16:creationId xmlns:a16="http://schemas.microsoft.com/office/drawing/2014/main" id="{756AA3EA-DF9F-4B2A-BBD8-0FE2799E763A}"/>
              </a:ext>
            </a:extLst>
          </p:cNvPr>
          <p:cNvSpPr txBox="1"/>
          <p:nvPr/>
        </p:nvSpPr>
        <p:spPr>
          <a:xfrm>
            <a:off x="3474720" y="5111362"/>
            <a:ext cx="566928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Nations, D. (2017) </a:t>
            </a:r>
            <a:r>
              <a:rPr lang="en-GB" sz="1200" i="1" dirty="0">
                <a:latin typeface="Calibri" panose="020F0502020204030204" pitchFamily="34" charset="0"/>
                <a:cs typeface="Calibri" panose="020F0502020204030204" pitchFamily="34" charset="0"/>
              </a:rPr>
              <a:t>What is LinkedIn and why should you be on it?</a:t>
            </a:r>
            <a:r>
              <a:rPr lang="en-GB" sz="1200" dirty="0">
                <a:latin typeface="Calibri" panose="020F0502020204030204" pitchFamily="34" charset="0"/>
                <a:cs typeface="Calibri" panose="020F0502020204030204" pitchFamily="34" charset="0"/>
              </a:rPr>
              <a:t>, [online] available at </a:t>
            </a:r>
            <a:r>
              <a:rPr lang="en-GB" sz="1200" dirty="0">
                <a:latin typeface="Calibri" panose="020F0502020204030204" pitchFamily="34" charset="0"/>
                <a:cs typeface="Calibri" panose="020F0502020204030204" pitchFamily="34" charset="0"/>
                <a:hlinkClick r:id="rId2"/>
              </a:rPr>
              <a:t>https://www.lifewire.com/what-is-linkedin-3486382</a:t>
            </a:r>
            <a:r>
              <a:rPr lang="en-GB" sz="1200" dirty="0">
                <a:latin typeface="Calibri" panose="020F0502020204030204" pitchFamily="34" charset="0"/>
                <a:cs typeface="Calibri" panose="020F0502020204030204" pitchFamily="34" charset="0"/>
              </a:rPr>
              <a:t> accessed Mar 2018  </a:t>
            </a:r>
          </a:p>
        </p:txBody>
      </p:sp>
      <p:sp>
        <p:nvSpPr>
          <p:cNvPr id="5" name="TextBox 4">
            <a:extLst>
              <a:ext uri="{FF2B5EF4-FFF2-40B4-BE49-F238E27FC236}">
                <a16:creationId xmlns:a16="http://schemas.microsoft.com/office/drawing/2014/main" id="{8E3AAE99-4045-4CFB-940F-30D435345119}"/>
              </a:ext>
            </a:extLst>
          </p:cNvPr>
          <p:cNvSpPr txBox="1"/>
          <p:nvPr/>
        </p:nvSpPr>
        <p:spPr>
          <a:xfrm>
            <a:off x="701940" y="1081652"/>
            <a:ext cx="7984860" cy="3785652"/>
          </a:xfrm>
          <a:prstGeom prst="rect">
            <a:avLst/>
          </a:prstGeom>
          <a:noFill/>
        </p:spPr>
        <p:txBody>
          <a:bodyPr wrap="square" rtlCol="0">
            <a:spAutoFit/>
          </a:bodyPr>
          <a:lstStyle/>
          <a:p>
            <a:r>
              <a:rPr lang="en-GB" sz="2400" dirty="0">
                <a:latin typeface="+mn-lt"/>
              </a:rPr>
              <a:t>On LinkedIn you add "connections" in the same way as making a friend request on Facebook, you converse via private message (or available contact information) and you have all of your professional experience and achievements laid out in a neatly organised profile to show off to other users.</a:t>
            </a:r>
          </a:p>
          <a:p>
            <a:r>
              <a:rPr lang="en-GB" sz="2400" dirty="0">
                <a:latin typeface="+mn-lt"/>
              </a:rPr>
              <a:t>LinkedIn is very similar to Facebook in terms of its broad feature offering. These features are more specialised because they cater to professionals, but in general, if you know how to use Facebook or any other similar social network, LinkedIn is not that different.</a:t>
            </a:r>
            <a:endParaRPr lang="en-GB" sz="2400" dirty="0"/>
          </a:p>
        </p:txBody>
      </p:sp>
    </p:spTree>
    <p:extLst>
      <p:ext uri="{BB962C8B-B14F-4D97-AF65-F5344CB8AC3E}">
        <p14:creationId xmlns:p14="http://schemas.microsoft.com/office/powerpoint/2010/main" val="24734471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533" y="142647"/>
            <a:ext cx="8229600" cy="761593"/>
          </a:xfrm>
        </p:spPr>
        <p:txBody>
          <a:bodyPr>
            <a:normAutofit fontScale="90000"/>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21</a:t>
            </a:fld>
            <a:endParaRPr lang="en-GB" altLang="en-US"/>
          </a:p>
        </p:txBody>
      </p:sp>
      <p:sp>
        <p:nvSpPr>
          <p:cNvPr id="8" name="TextBox 7">
            <a:extLst>
              <a:ext uri="{FF2B5EF4-FFF2-40B4-BE49-F238E27FC236}">
                <a16:creationId xmlns:a16="http://schemas.microsoft.com/office/drawing/2014/main" id="{756AA3EA-DF9F-4B2A-BBD8-0FE2799E763A}"/>
              </a:ext>
            </a:extLst>
          </p:cNvPr>
          <p:cNvSpPr txBox="1"/>
          <p:nvPr/>
        </p:nvSpPr>
        <p:spPr>
          <a:xfrm>
            <a:off x="3474720" y="5111362"/>
            <a:ext cx="566928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Nations, D. (2017) </a:t>
            </a:r>
            <a:r>
              <a:rPr lang="en-GB" sz="1200" i="1" dirty="0">
                <a:latin typeface="Calibri" panose="020F0502020204030204" pitchFamily="34" charset="0"/>
                <a:cs typeface="Calibri" panose="020F0502020204030204" pitchFamily="34" charset="0"/>
              </a:rPr>
              <a:t>What is LinkedIn and why should you be on it?</a:t>
            </a:r>
            <a:r>
              <a:rPr lang="en-GB" sz="1200" dirty="0">
                <a:latin typeface="Calibri" panose="020F0502020204030204" pitchFamily="34" charset="0"/>
                <a:cs typeface="Calibri" panose="020F0502020204030204" pitchFamily="34" charset="0"/>
              </a:rPr>
              <a:t>, [online] available at </a:t>
            </a:r>
            <a:r>
              <a:rPr lang="en-GB" sz="1200" dirty="0">
                <a:latin typeface="Calibri" panose="020F0502020204030204" pitchFamily="34" charset="0"/>
                <a:cs typeface="Calibri" panose="020F0502020204030204" pitchFamily="34" charset="0"/>
                <a:hlinkClick r:id="rId2"/>
              </a:rPr>
              <a:t>https://www.lifewire.com/what-is-linkedin-3486382</a:t>
            </a:r>
            <a:r>
              <a:rPr lang="en-GB" sz="1200" dirty="0">
                <a:latin typeface="Calibri" panose="020F0502020204030204" pitchFamily="34" charset="0"/>
                <a:cs typeface="Calibri" panose="020F0502020204030204" pitchFamily="34" charset="0"/>
              </a:rPr>
              <a:t> accessed Mar 2018  </a:t>
            </a:r>
          </a:p>
        </p:txBody>
      </p:sp>
      <p:pic>
        <p:nvPicPr>
          <p:cNvPr id="6" name="Picture 5" descr="A screenshot of a social media post&#10;&#10;Description generated with very high confidence">
            <a:hlinkClick r:id="rId2"/>
            <a:extLst>
              <a:ext uri="{FF2B5EF4-FFF2-40B4-BE49-F238E27FC236}">
                <a16:creationId xmlns:a16="http://schemas.microsoft.com/office/drawing/2014/main" id="{9DF42215-593C-4199-B2F1-4FC66E4A5F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5430" y="904240"/>
            <a:ext cx="7642543" cy="4025507"/>
          </a:xfrm>
          <a:prstGeom prst="rect">
            <a:avLst/>
          </a:prstGeom>
        </p:spPr>
      </p:pic>
    </p:spTree>
    <p:extLst>
      <p:ext uri="{BB962C8B-B14F-4D97-AF65-F5344CB8AC3E}">
        <p14:creationId xmlns:p14="http://schemas.microsoft.com/office/powerpoint/2010/main" val="1957446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733" y="27412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22</a:t>
            </a:fld>
            <a:endParaRPr lang="en-GB" altLang="en-US"/>
          </a:p>
        </p:txBody>
      </p:sp>
      <p:pic>
        <p:nvPicPr>
          <p:cNvPr id="7" name="Picture 6" descr="A screenshot of a cell phone&#10;&#10;Description generated with high confidence">
            <a:hlinkClick r:id="rId2"/>
            <a:extLst>
              <a:ext uri="{FF2B5EF4-FFF2-40B4-BE49-F238E27FC236}">
                <a16:creationId xmlns:a16="http://schemas.microsoft.com/office/drawing/2014/main" id="{F8355B52-2109-4796-89B5-7DA8804A89A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027" y="1688569"/>
            <a:ext cx="7846667" cy="2579479"/>
          </a:xfrm>
          <a:prstGeom prst="rect">
            <a:avLst/>
          </a:prstGeom>
        </p:spPr>
      </p:pic>
      <p:sp>
        <p:nvSpPr>
          <p:cNvPr id="8" name="TextBox 7">
            <a:extLst>
              <a:ext uri="{FF2B5EF4-FFF2-40B4-BE49-F238E27FC236}">
                <a16:creationId xmlns:a16="http://schemas.microsoft.com/office/drawing/2014/main" id="{756AA3EA-DF9F-4B2A-BBD8-0FE2799E763A}"/>
              </a:ext>
            </a:extLst>
          </p:cNvPr>
          <p:cNvSpPr txBox="1"/>
          <p:nvPr/>
        </p:nvSpPr>
        <p:spPr>
          <a:xfrm>
            <a:off x="2661920" y="5080882"/>
            <a:ext cx="6197600" cy="461665"/>
          </a:xfrm>
          <a:prstGeom prst="rect">
            <a:avLst/>
          </a:prstGeom>
          <a:noFill/>
        </p:spPr>
        <p:txBody>
          <a:bodyPr wrap="square" rtlCol="0">
            <a:spAutoFit/>
          </a:bodyPr>
          <a:lstStyle/>
          <a:p>
            <a:r>
              <a:rPr lang="en-GB" sz="1200" dirty="0">
                <a:latin typeface="Calibri" panose="020F0502020204030204" pitchFamily="34" charset="0"/>
                <a:cs typeface="Calibri" panose="020F0502020204030204" pitchFamily="34" charset="0"/>
              </a:rPr>
              <a:t>Doyle, A. (2017) </a:t>
            </a:r>
            <a:r>
              <a:rPr lang="en-GB" sz="1200" i="1" dirty="0">
                <a:latin typeface="Calibri" panose="020F0502020204030204" pitchFamily="34" charset="0"/>
                <a:cs typeface="Calibri" panose="020F0502020204030204" pitchFamily="34" charset="0"/>
              </a:rPr>
              <a:t>Learn how to make a better LinkedIn Profile</a:t>
            </a:r>
            <a:r>
              <a:rPr lang="en-GB" sz="1200" dirty="0">
                <a:latin typeface="Calibri" panose="020F0502020204030204" pitchFamily="34" charset="0"/>
                <a:cs typeface="Calibri" panose="020F0502020204030204" pitchFamily="34" charset="0"/>
              </a:rPr>
              <a:t>, [online] available at https://www.thebalance.com/tips-to-make-a-better-linkedin-profile-2062332 accessed Mar 2018  </a:t>
            </a:r>
          </a:p>
        </p:txBody>
      </p:sp>
    </p:spTree>
    <p:extLst>
      <p:ext uri="{BB962C8B-B14F-4D97-AF65-F5344CB8AC3E}">
        <p14:creationId xmlns:p14="http://schemas.microsoft.com/office/powerpoint/2010/main" val="15274072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23</a:t>
            </a:fld>
            <a:endParaRPr lang="en-GB" altLang="en-US"/>
          </a:p>
        </p:txBody>
      </p:sp>
      <p:sp>
        <p:nvSpPr>
          <p:cNvPr id="5" name="TextBox 4">
            <a:extLst>
              <a:ext uri="{FF2B5EF4-FFF2-40B4-BE49-F238E27FC236}">
                <a16:creationId xmlns:a16="http://schemas.microsoft.com/office/drawing/2014/main" id="{9554556C-F6AA-4778-8402-9AEA06C87F22}"/>
              </a:ext>
            </a:extLst>
          </p:cNvPr>
          <p:cNvSpPr txBox="1"/>
          <p:nvPr/>
        </p:nvSpPr>
        <p:spPr>
          <a:xfrm>
            <a:off x="812799" y="1392356"/>
            <a:ext cx="7395277" cy="3970318"/>
          </a:xfrm>
          <a:prstGeom prst="rect">
            <a:avLst/>
          </a:prstGeom>
          <a:noFill/>
        </p:spPr>
        <p:txBody>
          <a:bodyPr wrap="square" rtlCol="0">
            <a:spAutoFit/>
          </a:bodyPr>
          <a:lstStyle/>
          <a:p>
            <a:r>
              <a:rPr lang="en-GB" sz="2800" dirty="0">
                <a:latin typeface="+mn-lt"/>
              </a:rPr>
              <a:t>Many of your Tutors have active LinkedIn profiles so let’s begin with taking a quick look at a few of them. </a:t>
            </a:r>
            <a:br>
              <a:rPr lang="en-GB" sz="2800" dirty="0">
                <a:latin typeface="+mn-lt"/>
              </a:rPr>
            </a:br>
            <a:endParaRPr lang="en-GB" sz="2800" dirty="0">
              <a:latin typeface="+mn-lt"/>
            </a:endParaRPr>
          </a:p>
          <a:p>
            <a:r>
              <a:rPr lang="en-GB" sz="2800" dirty="0">
                <a:latin typeface="+mn-lt"/>
              </a:rPr>
              <a:t>Once you have created your profile you can download a pdf file of it to share with others via email or online message service.</a:t>
            </a:r>
          </a:p>
          <a:p>
            <a:endParaRPr lang="en-GB" sz="2800" dirty="0">
              <a:latin typeface="+mn-lt"/>
            </a:endParaRPr>
          </a:p>
          <a:p>
            <a:r>
              <a:rPr lang="en-GB" sz="2800" dirty="0">
                <a:latin typeface="+mn-lt"/>
                <a:hlinkClick r:id="rId2"/>
              </a:rPr>
              <a:t>Link to Julia Ault LinkedIn Profile pdf file</a:t>
            </a:r>
            <a:endParaRPr lang="en-GB" sz="2800" dirty="0">
              <a:latin typeface="+mn-lt"/>
            </a:endParaRPr>
          </a:p>
        </p:txBody>
      </p:sp>
    </p:spTree>
    <p:extLst>
      <p:ext uri="{BB962C8B-B14F-4D97-AF65-F5344CB8AC3E}">
        <p14:creationId xmlns:p14="http://schemas.microsoft.com/office/powerpoint/2010/main" val="35874443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24</a:t>
            </a:fld>
            <a:endParaRPr lang="en-GB" altLang="en-US"/>
          </a:p>
        </p:txBody>
      </p:sp>
      <p:pic>
        <p:nvPicPr>
          <p:cNvPr id="9" name="Picture 8" descr="A screenshot of a social media post&#10;&#10;Description generated with very high confidence">
            <a:hlinkClick r:id="rId2"/>
            <a:extLst>
              <a:ext uri="{FF2B5EF4-FFF2-40B4-BE49-F238E27FC236}">
                <a16:creationId xmlns:a16="http://schemas.microsoft.com/office/drawing/2014/main" id="{E6668EA2-8FC5-4800-B241-77FCF69004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1565" y="1079776"/>
            <a:ext cx="7270110" cy="4282811"/>
          </a:xfrm>
          <a:prstGeom prst="rect">
            <a:avLst/>
          </a:prstGeom>
        </p:spPr>
      </p:pic>
    </p:spTree>
    <p:extLst>
      <p:ext uri="{BB962C8B-B14F-4D97-AF65-F5344CB8AC3E}">
        <p14:creationId xmlns:p14="http://schemas.microsoft.com/office/powerpoint/2010/main" val="22271742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823" y="106481"/>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25</a:t>
            </a:fld>
            <a:endParaRPr lang="en-GB" altLang="en-US"/>
          </a:p>
        </p:txBody>
      </p:sp>
      <p:pic>
        <p:nvPicPr>
          <p:cNvPr id="6" name="Picture 5" descr="A screenshot of a cell phone&#10;&#10;Description generated with very high confidence">
            <a:hlinkClick r:id="rId2"/>
            <a:extLst>
              <a:ext uri="{FF2B5EF4-FFF2-40B4-BE49-F238E27FC236}">
                <a16:creationId xmlns:a16="http://schemas.microsoft.com/office/drawing/2014/main" id="{B4925213-493F-47D2-891E-287CDB6BC8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4094" y="1246594"/>
            <a:ext cx="6215811" cy="4237165"/>
          </a:xfrm>
          <a:prstGeom prst="rect">
            <a:avLst/>
          </a:prstGeom>
        </p:spPr>
      </p:pic>
    </p:spTree>
    <p:extLst>
      <p:ext uri="{BB962C8B-B14F-4D97-AF65-F5344CB8AC3E}">
        <p14:creationId xmlns:p14="http://schemas.microsoft.com/office/powerpoint/2010/main" val="576168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26</a:t>
            </a:fld>
            <a:endParaRPr lang="en-GB" altLang="en-US"/>
          </a:p>
        </p:txBody>
      </p:sp>
      <p:pic>
        <p:nvPicPr>
          <p:cNvPr id="9" name="Picture 8" descr="A screenshot of a social media post&#10;&#10;Description automatically generated">
            <a:extLst>
              <a:ext uri="{FF2B5EF4-FFF2-40B4-BE49-F238E27FC236}">
                <a16:creationId xmlns:a16="http://schemas.microsoft.com/office/drawing/2014/main" id="{9FA8D434-93ED-446D-A98C-4A7266BF85B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801523" y="127685"/>
            <a:ext cx="5670840" cy="5126859"/>
          </a:xfrm>
          <a:prstGeom prst="rect">
            <a:avLst/>
          </a:prstGeom>
        </p:spPr>
      </p:pic>
      <p:sp>
        <p:nvSpPr>
          <p:cNvPr id="11" name="TextBox 10">
            <a:extLst>
              <a:ext uri="{FF2B5EF4-FFF2-40B4-BE49-F238E27FC236}">
                <a16:creationId xmlns:a16="http://schemas.microsoft.com/office/drawing/2014/main" id="{BCCF6894-0A01-43CC-969F-B4F34F53B3D4}"/>
              </a:ext>
            </a:extLst>
          </p:cNvPr>
          <p:cNvSpPr txBox="1"/>
          <p:nvPr/>
        </p:nvSpPr>
        <p:spPr>
          <a:xfrm>
            <a:off x="4687598" y="5229120"/>
            <a:ext cx="4456402" cy="369332"/>
          </a:xfrm>
          <a:prstGeom prst="rect">
            <a:avLst/>
          </a:prstGeom>
          <a:noFill/>
        </p:spPr>
        <p:txBody>
          <a:bodyPr wrap="square" rtlCol="0">
            <a:spAutoFit/>
          </a:bodyPr>
          <a:lstStyle/>
          <a:p>
            <a:r>
              <a:rPr lang="en-GB" dirty="0"/>
              <a:t>https://www.linkedin.com/in/juliaault/</a:t>
            </a:r>
          </a:p>
        </p:txBody>
      </p:sp>
    </p:spTree>
    <p:extLst>
      <p:ext uri="{BB962C8B-B14F-4D97-AF65-F5344CB8AC3E}">
        <p14:creationId xmlns:p14="http://schemas.microsoft.com/office/powerpoint/2010/main" val="41195263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LinkedIn</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27</a:t>
            </a:fld>
            <a:endParaRPr lang="en-GB" altLang="en-US"/>
          </a:p>
        </p:txBody>
      </p:sp>
      <p:pic>
        <p:nvPicPr>
          <p:cNvPr id="7" name="Picture 6" descr="A screenshot of a person&#10;&#10;Description generated with very high confidence">
            <a:hlinkClick r:id="rId3"/>
            <a:extLst>
              <a:ext uri="{FF2B5EF4-FFF2-40B4-BE49-F238E27FC236}">
                <a16:creationId xmlns:a16="http://schemas.microsoft.com/office/drawing/2014/main" id="{FA10DE92-ED6A-4C4B-9422-2EEE26207B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7825" y="1279974"/>
            <a:ext cx="7948349" cy="4298052"/>
          </a:xfrm>
          <a:prstGeom prst="rect">
            <a:avLst/>
          </a:prstGeom>
        </p:spPr>
      </p:pic>
    </p:spTree>
    <p:extLst>
      <p:ext uri="{BB962C8B-B14F-4D97-AF65-F5344CB8AC3E}">
        <p14:creationId xmlns:p14="http://schemas.microsoft.com/office/powerpoint/2010/main" val="6889625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432"/>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Social Media</a:t>
            </a:r>
          </a:p>
        </p:txBody>
      </p:sp>
      <p:sp>
        <p:nvSpPr>
          <p:cNvPr id="3" name="Content Placeholder 2"/>
          <p:cNvSpPr>
            <a:spLocks noGrp="1"/>
          </p:cNvSpPr>
          <p:nvPr>
            <p:ph idx="1"/>
          </p:nvPr>
        </p:nvSpPr>
        <p:spPr>
          <a:xfrm>
            <a:off x="561273" y="1392356"/>
            <a:ext cx="7886700" cy="4180671"/>
          </a:xfrm>
        </p:spPr>
        <p:txBody>
          <a:bodyPr>
            <a:normAutofit/>
          </a:bodyPr>
          <a:lstStyle/>
          <a:p>
            <a:pPr lvl="4"/>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28</a:t>
            </a:fld>
            <a:endParaRPr lang="en-GB" altLang="en-US"/>
          </a:p>
        </p:txBody>
      </p:sp>
      <p:pic>
        <p:nvPicPr>
          <p:cNvPr id="6" name="Picture 5" descr="A close up of a newspaper&#10;&#10;Description generated with high confidence">
            <a:extLst>
              <a:ext uri="{FF2B5EF4-FFF2-40B4-BE49-F238E27FC236}">
                <a16:creationId xmlns:a16="http://schemas.microsoft.com/office/drawing/2014/main" id="{584753D5-92E9-48BA-99DD-5E5B1269575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46421" y="1222480"/>
            <a:ext cx="6516404" cy="4350547"/>
          </a:xfrm>
          <a:prstGeom prst="rect">
            <a:avLst/>
          </a:prstGeom>
        </p:spPr>
      </p:pic>
    </p:spTree>
    <p:extLst>
      <p:ext uri="{BB962C8B-B14F-4D97-AF65-F5344CB8AC3E}">
        <p14:creationId xmlns:p14="http://schemas.microsoft.com/office/powerpoint/2010/main" val="1164821750"/>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SfWP">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28" ma:contentTypeDescription="Create a new document." ma:contentTypeScope="" ma:versionID="d4f1f5070a5e1371c134f5d6697633fe">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51329232f19f79e6f9c5b52c8393e862"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94CA59-2A05-4E10-B110-F4C7CD1BDE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schemas.microsoft.com/office/2006/documentManagement/types"/>
    <ds:schemaRef ds:uri="http://schemas.microsoft.com/office/2006/metadata/properties"/>
    <ds:schemaRef ds:uri="http://purl.org/dc/elements/1.1/"/>
    <ds:schemaRef ds:uri="af73078d-a5bc-48dc-b246-bc0132131284"/>
    <ds:schemaRef ds:uri="29175ae9-5035-4541-baef-9062a3a44232"/>
    <ds:schemaRef ds:uri="http://purl.org/dc/terms/"/>
    <ds:schemaRef ds:uri="http://schemas.microsoft.com/office/infopath/2007/PartnerControls"/>
    <ds:schemaRef ds:uri="http://www.w3.org/XML/1998/namespace"/>
    <ds:schemaRef ds:uri="http://schemas.openxmlformats.org/package/2006/metadata/core-properties"/>
    <ds:schemaRef ds:uri="http://purl.org/dc/dcmitype/"/>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5299</TotalTime>
  <Words>1699</Words>
  <Application>Microsoft Office PowerPoint</Application>
  <PresentationFormat>On-screen Show (4:3)</PresentationFormat>
  <Paragraphs>148</Paragraphs>
  <Slides>28</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Arial</vt:lpstr>
      <vt:lpstr>Arial Rounded MT Bold</vt:lpstr>
      <vt:lpstr>Calibri</vt:lpstr>
      <vt:lpstr>Corbel</vt:lpstr>
      <vt:lpstr>Myriad Pro</vt:lpstr>
      <vt:lpstr>Trebuchet MS</vt:lpstr>
      <vt:lpstr>SftWP July 15</vt:lpstr>
      <vt:lpstr>BMSK4007  Digital Skills and Personal Branding  Online Session 3  </vt:lpstr>
      <vt:lpstr>Social Media</vt:lpstr>
      <vt:lpstr>Social Media</vt:lpstr>
      <vt:lpstr>PowerPoint Presentation</vt:lpstr>
      <vt:lpstr>PowerPoint Presentation</vt:lpstr>
      <vt:lpstr>PowerPoint Presentation</vt:lpstr>
      <vt:lpstr>PowerPoint Presentation</vt:lpstr>
      <vt:lpstr>Twitter</vt:lpstr>
      <vt:lpstr>Using Twitter</vt:lpstr>
      <vt:lpstr>Using Twitter</vt:lpstr>
      <vt:lpstr>Using Twitter</vt:lpstr>
      <vt:lpstr>Using Twitter</vt:lpstr>
      <vt:lpstr>Using Twitter</vt:lpstr>
      <vt:lpstr>Using Twitter</vt:lpstr>
      <vt:lpstr>Using Twitter</vt:lpstr>
      <vt:lpstr>Using Twitter</vt:lpstr>
      <vt:lpstr>Using Twitter</vt:lpstr>
      <vt:lpstr>LinkedIn</vt:lpstr>
      <vt:lpstr>LinkedIn</vt:lpstr>
      <vt:lpstr>LinkedIn</vt:lpstr>
      <vt:lpstr>LinkedIn</vt:lpstr>
      <vt:lpstr>LinkedIn</vt:lpstr>
      <vt:lpstr>LinkedIn</vt:lpstr>
      <vt:lpstr>LinkedIn</vt:lpstr>
      <vt:lpstr>LinkedIn</vt:lpstr>
      <vt:lpstr>PowerPoint Presentation</vt:lpstr>
      <vt:lpstr>LinkedIn</vt:lpstr>
      <vt:lpstr>Social Media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BMSK4007 Online Session 3</dc:title>
  <dc:creator>Julia Ault</dc:creator>
  <cp:lastModifiedBy>Julia Ault</cp:lastModifiedBy>
  <cp:revision>64</cp:revision>
  <dcterms:modified xsi:type="dcterms:W3CDTF">2020-12-01T20:42:48Z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