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3"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4" d="100"/>
          <a:sy n="84" d="100"/>
        </p:scale>
        <p:origin x="6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83E1-CD20-2C9C-F818-715E1B7C78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90325D-CF58-E3F4-1D11-38A29D68BB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3655B5-C420-6F99-F918-4C9B57127BC3}"/>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5" name="Footer Placeholder 4">
            <a:extLst>
              <a:ext uri="{FF2B5EF4-FFF2-40B4-BE49-F238E27FC236}">
                <a16:creationId xmlns:a16="http://schemas.microsoft.com/office/drawing/2014/main" id="{A923D697-CF55-9C54-0075-5DFFF0DB14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A70E6-510F-AAE0-4B55-2EF078538731}"/>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2160941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F43A5-9BDE-CC75-9863-EA3FE4D20D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A6BC4F-58F4-5F49-1FA9-8562C20507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233F6E-7704-8F2A-AF67-AC619D18734A}"/>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5" name="Footer Placeholder 4">
            <a:extLst>
              <a:ext uri="{FF2B5EF4-FFF2-40B4-BE49-F238E27FC236}">
                <a16:creationId xmlns:a16="http://schemas.microsoft.com/office/drawing/2014/main" id="{D518929F-E409-8AE6-C8FB-F2D0169093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44D7DD-BE0F-03F3-F757-1ECFA953EE36}"/>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610133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700E-0B34-B1F9-72AF-838A8DA31E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C700C1-E485-3DA1-A38C-BFEC1F3606A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65DDA8-A0E0-3CD6-783C-D250231EA30D}"/>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5" name="Footer Placeholder 4">
            <a:extLst>
              <a:ext uri="{FF2B5EF4-FFF2-40B4-BE49-F238E27FC236}">
                <a16:creationId xmlns:a16="http://schemas.microsoft.com/office/drawing/2014/main" id="{46696EC1-B34A-F454-AF7B-0392629CAB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C39949-BB5E-EA24-4FFF-5FCA5365BE92}"/>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472252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E686-3E26-A53A-2C42-13CF98A1B9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A8E177-2EA8-AA6B-F5F6-E59427A296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FDEF48-AF1C-F3C9-C220-CEF6DA66E7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E5A617-FA3C-B899-4D61-0108491E656F}"/>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6" name="Footer Placeholder 5">
            <a:extLst>
              <a:ext uri="{FF2B5EF4-FFF2-40B4-BE49-F238E27FC236}">
                <a16:creationId xmlns:a16="http://schemas.microsoft.com/office/drawing/2014/main" id="{790383AC-BBF3-C690-3639-973E386C20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9BA881-F8D5-0AC8-AF58-51DE5E9BD876}"/>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4081148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FA01F-D2EB-EE99-C65C-689DABB495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AA11D6-D49D-9473-0563-681EB275FC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684ED5-4459-50EB-F697-158BB5511B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D3FC50-F05E-11EB-D974-74ECFB40EE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509F7B-9174-B418-2B21-2EA6CF7E49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C75C3A-3A5F-B548-23BE-C402DAFCEEC6}"/>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8" name="Footer Placeholder 7">
            <a:extLst>
              <a:ext uri="{FF2B5EF4-FFF2-40B4-BE49-F238E27FC236}">
                <a16:creationId xmlns:a16="http://schemas.microsoft.com/office/drawing/2014/main" id="{745EA91C-E442-69B5-67FF-1E7D5A9A85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657F0E-FBCC-692E-4DDD-A9F43E0A2F08}"/>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69743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67B83-B35B-0644-D1D0-FBFD72C964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F8C1B4-1F0A-A4F1-440E-A56B9A58EF09}"/>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4" name="Footer Placeholder 3">
            <a:extLst>
              <a:ext uri="{FF2B5EF4-FFF2-40B4-BE49-F238E27FC236}">
                <a16:creationId xmlns:a16="http://schemas.microsoft.com/office/drawing/2014/main" id="{65437764-D255-75AE-4C23-56B4BFF351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D8878F-BC03-2A47-D00B-80CC397B7144}"/>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942874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6E729B-B61C-D962-637D-A16FFC21B9E3}"/>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3" name="Footer Placeholder 2">
            <a:extLst>
              <a:ext uri="{FF2B5EF4-FFF2-40B4-BE49-F238E27FC236}">
                <a16:creationId xmlns:a16="http://schemas.microsoft.com/office/drawing/2014/main" id="{55F34306-C653-305F-C9DD-146A5E450C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C1FBC1-C408-F82E-C574-8CBF96DDB5F2}"/>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784477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B029-D073-AD23-8BBA-179498C10B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000157-84A2-8CDA-312E-99DC0C3844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5FCC22-A50F-371C-1BC5-B27276D4A9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E738CD-A100-A439-4B45-358F7E1B7D99}"/>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6" name="Footer Placeholder 5">
            <a:extLst>
              <a:ext uri="{FF2B5EF4-FFF2-40B4-BE49-F238E27FC236}">
                <a16:creationId xmlns:a16="http://schemas.microsoft.com/office/drawing/2014/main" id="{CEF33126-D625-4FA6-6A6C-47DA251073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447A69-F863-EE57-15CD-11F21E113251}"/>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4255075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3926-5743-C623-3C1C-8662D973CB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F782D5-BFCD-44C9-5181-5436B68F493E}"/>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6EA50B-57D9-ECFD-178B-E669698190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9B55C0-0215-306A-382A-00869B029161}"/>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6" name="Footer Placeholder 5">
            <a:extLst>
              <a:ext uri="{FF2B5EF4-FFF2-40B4-BE49-F238E27FC236}">
                <a16:creationId xmlns:a16="http://schemas.microsoft.com/office/drawing/2014/main" id="{BB609D14-E992-B94F-518C-3317405CC5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DB80B1-4C05-EF28-F333-0CF4316E3039}"/>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1279830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2641F-597B-F2E8-6CD6-649966E464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E81815-9B36-15B8-5E8F-0E738C6E9F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BD4A04-DB4F-0BB1-E2C3-2F76AD3B272E}"/>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5" name="Footer Placeholder 4">
            <a:extLst>
              <a:ext uri="{FF2B5EF4-FFF2-40B4-BE49-F238E27FC236}">
                <a16:creationId xmlns:a16="http://schemas.microsoft.com/office/drawing/2014/main" id="{67D03350-7AD1-0E2F-E3B2-21EDEEFF1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D512C-4DF9-5A8E-18CE-625F42C660F7}"/>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3943793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A11FA0-B93C-F238-2305-74F6ACF18F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08FBF4-95A6-95F1-C4B8-C409577A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A3F000-7DEB-9C68-7A55-2EE010426F26}"/>
              </a:ext>
            </a:extLst>
          </p:cNvPr>
          <p:cNvSpPr>
            <a:spLocks noGrp="1"/>
          </p:cNvSpPr>
          <p:nvPr>
            <p:ph type="dt" sz="half" idx="10"/>
          </p:nvPr>
        </p:nvSpPr>
        <p:spPr/>
        <p:txBody>
          <a:bodyPr/>
          <a:lstStyle/>
          <a:p>
            <a:fld id="{6AFFA5F2-D633-45AA-847D-8B14FDB25333}" type="datetimeFigureOut">
              <a:rPr lang="en-GB" smtClean="0"/>
              <a:t>14/10/2026</a:t>
            </a:fld>
            <a:endParaRPr lang="en-GB"/>
          </a:p>
        </p:txBody>
      </p:sp>
      <p:sp>
        <p:nvSpPr>
          <p:cNvPr id="5" name="Footer Placeholder 4">
            <a:extLst>
              <a:ext uri="{FF2B5EF4-FFF2-40B4-BE49-F238E27FC236}">
                <a16:creationId xmlns:a16="http://schemas.microsoft.com/office/drawing/2014/main" id="{235DBE54-CB89-9C79-99DF-E224E3FC96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2CC079-8281-75F7-250C-63072BEC9474}"/>
              </a:ext>
            </a:extLst>
          </p:cNvPr>
          <p:cNvSpPr>
            <a:spLocks noGrp="1"/>
          </p:cNvSpPr>
          <p:nvPr>
            <p:ph type="sldNum" sz="quarter" idx="12"/>
          </p:nvPr>
        </p:nvSpPr>
        <p:spPr/>
        <p:txBody>
          <a:bodyPr/>
          <a:lstStyle/>
          <a:p>
            <a:fld id="{17F151E6-6A38-44DD-B908-BC92D471F05B}" type="slidenum">
              <a:rPr lang="en-GB" smtClean="0"/>
              <a:t>‹#›</a:t>
            </a:fld>
            <a:endParaRPr lang="en-GB"/>
          </a:p>
        </p:txBody>
      </p:sp>
    </p:spTree>
    <p:extLst>
      <p:ext uri="{BB962C8B-B14F-4D97-AF65-F5344CB8AC3E}">
        <p14:creationId xmlns:p14="http://schemas.microsoft.com/office/powerpoint/2010/main" val="1915183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3121EA-528F-E55B-5D38-A3C628538C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2B3C7A-6289-D9AA-736E-35CEDEF7F6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32565C-3C1C-E937-9D6A-76BCDB4915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FFA5F2-D633-45AA-847D-8B14FDB25333}" type="datetimeFigureOut">
              <a:rPr lang="en-GB" smtClean="0"/>
              <a:t>14/10/2026</a:t>
            </a:fld>
            <a:endParaRPr lang="en-GB"/>
          </a:p>
        </p:txBody>
      </p:sp>
      <p:sp>
        <p:nvSpPr>
          <p:cNvPr id="5" name="Footer Placeholder 4">
            <a:extLst>
              <a:ext uri="{FF2B5EF4-FFF2-40B4-BE49-F238E27FC236}">
                <a16:creationId xmlns:a16="http://schemas.microsoft.com/office/drawing/2014/main" id="{6EC336FD-FD43-F74B-9039-76F799F38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A0B7B8-24F3-5DEC-92DD-767ECCFF66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F151E6-6A38-44DD-B908-BC92D471F05B}" type="slidenum">
              <a:rPr lang="en-GB" smtClean="0"/>
              <a:t>‹#›</a:t>
            </a:fld>
            <a:endParaRPr lang="en-GB"/>
          </a:p>
        </p:txBody>
      </p:sp>
    </p:spTree>
    <p:extLst>
      <p:ext uri="{BB962C8B-B14F-4D97-AF65-F5344CB8AC3E}">
        <p14:creationId xmlns:p14="http://schemas.microsoft.com/office/powerpoint/2010/main" val="2350464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F8305-750F-FFDE-E54B-544AAF5ADD0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764EE21-5108-463E-7656-B3630F99D3F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05553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A222-A0AC-D891-3AC9-8C7544FAB9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4893FA-BBFC-F372-6739-6A2D96FDBF9B}"/>
              </a:ext>
            </a:extLst>
          </p:cNvPr>
          <p:cNvSpPr>
            <a:spLocks noGrp="1"/>
          </p:cNvSpPr>
          <p:nvPr>
            <p:ph idx="1"/>
          </p:nvPr>
        </p:nvSpPr>
        <p:spPr/>
        <p:txBody>
          <a:bodyPr>
            <a:normAutofit lnSpcReduction="10000"/>
          </a:bodyPr>
          <a:lstStyle/>
          <a:p>
            <a:r>
              <a:rPr lang="en-GB" dirty="0"/>
              <a:t>B) Nick has three pieces of evidence from his notes to support his claim. Which evidence is best suited for the paragraph and how can Nick paraphrase it? 1) “Introducing new office technologies sometimes causes confusion among staff, but it can lead to increased efficiency over time.” (Barnes, 2023, p.172)</a:t>
            </a:r>
          </a:p>
          <a:p>
            <a:r>
              <a:rPr lang="en-GB" dirty="0"/>
              <a:t> 2) “Employees who receive structured training often learn how to manage their tasks better and take on new responsibilities, overcoming initial difficulties with new skills.” (Buster, 2024, p. 4) </a:t>
            </a:r>
          </a:p>
          <a:p>
            <a:r>
              <a:rPr lang="en-GB" dirty="0"/>
              <a:t>3) “Employees who attend team-building workshops often improve their communication skills, which helps them work better with colleagues.” (Taylor, 2024, p.18)</a:t>
            </a:r>
          </a:p>
          <a:p>
            <a:endParaRPr lang="en-GB" dirty="0"/>
          </a:p>
        </p:txBody>
      </p:sp>
    </p:spTree>
    <p:extLst>
      <p:ext uri="{BB962C8B-B14F-4D97-AF65-F5344CB8AC3E}">
        <p14:creationId xmlns:p14="http://schemas.microsoft.com/office/powerpoint/2010/main" val="1501413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FDFF5-F109-61A8-2626-75C6E75A2503}"/>
              </a:ext>
            </a:extLst>
          </p:cNvPr>
          <p:cNvSpPr>
            <a:spLocks noGrp="1"/>
          </p:cNvSpPr>
          <p:nvPr>
            <p:ph type="title"/>
          </p:nvPr>
        </p:nvSpPr>
        <p:spPr/>
        <p:txBody>
          <a:bodyPr/>
          <a:lstStyle/>
          <a:p>
            <a:pPr marL="228600" indent="-228600">
              <a:buFont typeface="Arial" panose="020B0604020202020204" pitchFamily="34" charset="0"/>
              <a:buChar char="•"/>
            </a:pPr>
            <a:r>
              <a:rPr lang="en-GB" dirty="0"/>
              <a:t>Possible paraphrases: </a:t>
            </a:r>
            <a:br>
              <a:rPr lang="en-GB" dirty="0"/>
            </a:br>
            <a:endParaRPr lang="en-GB" dirty="0"/>
          </a:p>
        </p:txBody>
      </p:sp>
      <p:sp>
        <p:nvSpPr>
          <p:cNvPr id="3" name="Content Placeholder 2">
            <a:extLst>
              <a:ext uri="{FF2B5EF4-FFF2-40B4-BE49-F238E27FC236}">
                <a16:creationId xmlns:a16="http://schemas.microsoft.com/office/drawing/2014/main" id="{82196DAB-0D14-3994-FF32-2C6599C422A5}"/>
              </a:ext>
            </a:extLst>
          </p:cNvPr>
          <p:cNvSpPr>
            <a:spLocks noGrp="1"/>
          </p:cNvSpPr>
          <p:nvPr>
            <p:ph idx="1"/>
          </p:nvPr>
        </p:nvSpPr>
        <p:spPr/>
        <p:txBody>
          <a:bodyPr/>
          <a:lstStyle/>
          <a:p>
            <a:r>
              <a:rPr lang="en-GB" dirty="0"/>
              <a:t>Staff who participate in organised training usually gain the skills to handle their tasks efficiently and accept new responsibilities, even if learning the skills is challenging at first (Buster, 2024). </a:t>
            </a:r>
          </a:p>
          <a:p>
            <a:r>
              <a:rPr lang="en-GB" dirty="0"/>
              <a:t>Providing structured training helps employees improve how they manage tasks. It also allows them to take on additional responsibilities, despite difficulties when learning new skills (Buster, 2024).</a:t>
            </a:r>
          </a:p>
          <a:p>
            <a:endParaRPr lang="en-GB" dirty="0"/>
          </a:p>
        </p:txBody>
      </p:sp>
    </p:spTree>
    <p:extLst>
      <p:ext uri="{BB962C8B-B14F-4D97-AF65-F5344CB8AC3E}">
        <p14:creationId xmlns:p14="http://schemas.microsoft.com/office/powerpoint/2010/main" val="612436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246B1-8D1A-AE63-93EF-5B65B4593825}"/>
              </a:ext>
            </a:extLst>
          </p:cNvPr>
          <p:cNvSpPr>
            <a:spLocks noGrp="1"/>
          </p:cNvSpPr>
          <p:nvPr>
            <p:ph type="title"/>
          </p:nvPr>
        </p:nvSpPr>
        <p:spPr/>
        <p:txBody>
          <a:bodyPr>
            <a:normAutofit fontScale="90000"/>
          </a:bodyPr>
          <a:lstStyle/>
          <a:p>
            <a:pPr marL="228600" indent="-228600">
              <a:buFont typeface="Arial" panose="020B0604020202020204" pitchFamily="34" charset="0"/>
              <a:buChar char="•"/>
            </a:pPr>
            <a:r>
              <a:rPr lang="en-GB" dirty="0"/>
              <a:t>Place your paraphrase in the appropriate place in Nick’s paragraph:</a:t>
            </a:r>
            <a:br>
              <a:rPr lang="en-GB" dirty="0"/>
            </a:br>
            <a:endParaRPr lang="en-GB" dirty="0"/>
          </a:p>
        </p:txBody>
      </p:sp>
      <p:sp>
        <p:nvSpPr>
          <p:cNvPr id="3" name="Content Placeholder 2">
            <a:extLst>
              <a:ext uri="{FF2B5EF4-FFF2-40B4-BE49-F238E27FC236}">
                <a16:creationId xmlns:a16="http://schemas.microsoft.com/office/drawing/2014/main" id="{F79A53CE-5AE2-E6FA-215B-392B59C377B9}"/>
              </a:ext>
            </a:extLst>
          </p:cNvPr>
          <p:cNvSpPr>
            <a:spLocks noGrp="1"/>
          </p:cNvSpPr>
          <p:nvPr>
            <p:ph idx="1"/>
          </p:nvPr>
        </p:nvSpPr>
        <p:spPr/>
        <p:txBody>
          <a:bodyPr>
            <a:normAutofit fontScale="92500" lnSpcReduction="20000"/>
          </a:bodyPr>
          <a:lstStyle/>
          <a:p>
            <a:r>
              <a:rPr lang="en-GB" dirty="0"/>
              <a:t>Investing in employee training is essential for a company’s success. This makes the company more competitive and helps it achieve its goals. Providing structured training 51 helps employees improve how they manage tasks. It also allows them to take on additional responsibilities, despite difficulties when learning new skills (Buster, 2024). Therefore, companies should make training a priority for all employees </a:t>
            </a:r>
          </a:p>
          <a:p>
            <a:r>
              <a:rPr lang="en-GB" dirty="0"/>
              <a:t>OR </a:t>
            </a:r>
          </a:p>
          <a:p>
            <a:r>
              <a:rPr lang="en-GB" dirty="0"/>
              <a:t>Investing in employee training is essential for a company’s success. Providing structured training helps employees improve how they manage tasks. It also allows them to take on additional responsibilities, despite difficulties when learning new skills (Buster, 2024). This makes the company more competitive and helps it achieve its goals. Therefore, companies should make training a priority for all employees.</a:t>
            </a:r>
          </a:p>
          <a:p>
            <a:endParaRPr lang="en-GB" dirty="0"/>
          </a:p>
        </p:txBody>
      </p:sp>
    </p:spTree>
    <p:extLst>
      <p:ext uri="{BB962C8B-B14F-4D97-AF65-F5344CB8AC3E}">
        <p14:creationId xmlns:p14="http://schemas.microsoft.com/office/powerpoint/2010/main" val="64717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B3F7D-8133-3515-977D-3C233A8E53A0}"/>
              </a:ext>
            </a:extLst>
          </p:cNvPr>
          <p:cNvSpPr>
            <a:spLocks noGrp="1"/>
          </p:cNvSpPr>
          <p:nvPr>
            <p:ph type="title"/>
          </p:nvPr>
        </p:nvSpPr>
        <p:spPr/>
        <p:txBody>
          <a:bodyPr/>
          <a:lstStyle/>
          <a:p>
            <a:pPr marL="228600" indent="-228600">
              <a:buFont typeface="Arial" panose="020B0604020202020204" pitchFamily="34" charset="0"/>
              <a:buChar char="•"/>
            </a:pPr>
            <a:r>
              <a:rPr lang="en-GB" dirty="0"/>
              <a:t>D</a:t>
            </a:r>
            <a:br>
              <a:rPr lang="en-GB" dirty="0"/>
            </a:br>
            <a:endParaRPr lang="en-GB" dirty="0"/>
          </a:p>
        </p:txBody>
      </p:sp>
      <p:sp>
        <p:nvSpPr>
          <p:cNvPr id="3" name="Content Placeholder 2">
            <a:extLst>
              <a:ext uri="{FF2B5EF4-FFF2-40B4-BE49-F238E27FC236}">
                <a16:creationId xmlns:a16="http://schemas.microsoft.com/office/drawing/2014/main" id="{28282B2B-8574-BE7E-1C81-BC817E437666}"/>
              </a:ext>
            </a:extLst>
          </p:cNvPr>
          <p:cNvSpPr>
            <a:spLocks noGrp="1"/>
          </p:cNvSpPr>
          <p:nvPr>
            <p:ph idx="1"/>
          </p:nvPr>
        </p:nvSpPr>
        <p:spPr/>
        <p:txBody>
          <a:bodyPr>
            <a:normAutofit fontScale="85000" lnSpcReduction="20000"/>
          </a:bodyPr>
          <a:lstStyle/>
          <a:p>
            <a:r>
              <a:rPr lang="en-GB" dirty="0"/>
              <a:t>Investing in employee training is essential for a company’s success. MAIN IDEA </a:t>
            </a:r>
          </a:p>
          <a:p>
            <a:r>
              <a:rPr lang="en-GB" dirty="0"/>
              <a:t>This makes the company more competitive and helps it achieve its goals. EXPLANATION </a:t>
            </a:r>
          </a:p>
          <a:p>
            <a:r>
              <a:rPr lang="en-GB" dirty="0"/>
              <a:t>Providing structured training helps employees improve how they manage tasks. It also allows them to take on additional responsibilities, despite difficulties when learning new skills (Buster, 2024). EVIDENCE For example, if a retail employee receives training in stock management software, they can reduce ordering errors and ensure products are available for customers. EXAMPLE </a:t>
            </a:r>
          </a:p>
          <a:p>
            <a:r>
              <a:rPr lang="en-GB" dirty="0"/>
              <a:t>As a result, the business operates more efficiently and customer satisfaction improves. FURTHER DETAILS </a:t>
            </a:r>
          </a:p>
          <a:p>
            <a:r>
              <a:rPr lang="en-GB" dirty="0"/>
              <a:t>Therefore, companies should make training a priority for all employees. LINKS BACK TO MAIN IDEA</a:t>
            </a:r>
          </a:p>
          <a:p>
            <a:endParaRPr lang="en-GB" dirty="0"/>
          </a:p>
        </p:txBody>
      </p:sp>
    </p:spTree>
    <p:extLst>
      <p:ext uri="{BB962C8B-B14F-4D97-AF65-F5344CB8AC3E}">
        <p14:creationId xmlns:p14="http://schemas.microsoft.com/office/powerpoint/2010/main" val="2896904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C516E-A1F8-025F-66BD-E2CDD9E8F7A9}"/>
              </a:ext>
            </a:extLst>
          </p:cNvPr>
          <p:cNvSpPr>
            <a:spLocks noGrp="1"/>
          </p:cNvSpPr>
          <p:nvPr>
            <p:ph type="title"/>
          </p:nvPr>
        </p:nvSpPr>
        <p:spPr/>
        <p:txBody>
          <a:bodyPr>
            <a:normAutofit fontScale="90000"/>
          </a:bodyPr>
          <a:lstStyle/>
          <a:p>
            <a:pPr marL="228600" indent="-228600">
              <a:buFont typeface="Arial" panose="020B0604020202020204" pitchFamily="34" charset="0"/>
              <a:buChar char="•"/>
            </a:pPr>
            <a:r>
              <a:rPr lang="en-GB" dirty="0"/>
              <a:t>Elements of TEEL Worksheet </a:t>
            </a:r>
            <a:br>
              <a:rPr lang="en-GB" dirty="0"/>
            </a:br>
            <a:r>
              <a:rPr lang="en-GB" dirty="0"/>
              <a:t>Activity 1: </a:t>
            </a:r>
            <a:br>
              <a:rPr lang="en-GB" dirty="0"/>
            </a:br>
            <a:endParaRPr lang="en-GB" dirty="0"/>
          </a:p>
        </p:txBody>
      </p:sp>
      <p:sp>
        <p:nvSpPr>
          <p:cNvPr id="3" name="Content Placeholder 2">
            <a:extLst>
              <a:ext uri="{FF2B5EF4-FFF2-40B4-BE49-F238E27FC236}">
                <a16:creationId xmlns:a16="http://schemas.microsoft.com/office/drawing/2014/main" id="{39904A5F-4697-0D6C-2A71-6BC98A67D9B1}"/>
              </a:ext>
            </a:extLst>
          </p:cNvPr>
          <p:cNvSpPr>
            <a:spLocks noGrp="1"/>
          </p:cNvSpPr>
          <p:nvPr>
            <p:ph idx="1"/>
          </p:nvPr>
        </p:nvSpPr>
        <p:spPr/>
        <p:txBody>
          <a:bodyPr>
            <a:normAutofit fontScale="70000" lnSpcReduction="20000"/>
          </a:bodyPr>
          <a:lstStyle/>
          <a:p>
            <a:r>
              <a:rPr lang="en-GB" dirty="0"/>
              <a:t>T (Topic Sentence): Good customer service is very important for small business success. </a:t>
            </a:r>
          </a:p>
          <a:p>
            <a:r>
              <a:rPr lang="en-GB" dirty="0"/>
              <a:t>E (Explanation): When customers feel respected and helped, they are more likely to return and buy again. </a:t>
            </a:r>
          </a:p>
          <a:p>
            <a:r>
              <a:rPr lang="en-GB" dirty="0"/>
              <a:t>E (Evidence): A study by the Institute of Customer Service (2023) shows that businesses with happy customers often have more loyal customers and more repeat sales. </a:t>
            </a:r>
          </a:p>
          <a:p>
            <a:r>
              <a:rPr lang="en-GB" dirty="0"/>
              <a:t>E (Explanation): This is important because keeping current customers is usually cheaper than finding new ones. </a:t>
            </a:r>
          </a:p>
          <a:p>
            <a:r>
              <a:rPr lang="en-GB" dirty="0"/>
              <a:t>E (Explanation): Also, good experiences can lead customers to tell others about the business, which helps improve its reputation. </a:t>
            </a:r>
          </a:p>
          <a:p>
            <a:r>
              <a:rPr lang="en-GB" dirty="0"/>
              <a:t>E (Example): For example, customers may leave positive reviews online or tell friends and family. </a:t>
            </a:r>
          </a:p>
          <a:p>
            <a:r>
              <a:rPr lang="en-GB" dirty="0"/>
              <a:t>L (Link): So, good customer service helps businesses keep customers, build trust, and grow over time.</a:t>
            </a:r>
          </a:p>
          <a:p>
            <a:endParaRPr lang="en-GB" dirty="0"/>
          </a:p>
        </p:txBody>
      </p:sp>
    </p:spTree>
    <p:extLst>
      <p:ext uri="{BB962C8B-B14F-4D97-AF65-F5344CB8AC3E}">
        <p14:creationId xmlns:p14="http://schemas.microsoft.com/office/powerpoint/2010/main" val="2409919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2FE0C-CAC7-6DD6-6BF1-50C130A70ABB}"/>
              </a:ext>
            </a:extLst>
          </p:cNvPr>
          <p:cNvSpPr>
            <a:spLocks noGrp="1"/>
          </p:cNvSpPr>
          <p:nvPr>
            <p:ph type="title"/>
          </p:nvPr>
        </p:nvSpPr>
        <p:spPr/>
        <p:txBody>
          <a:bodyPr/>
          <a:lstStyle/>
          <a:p>
            <a:pPr marL="228600" indent="-228600">
              <a:buFont typeface="Arial" panose="020B0604020202020204" pitchFamily="34" charset="0"/>
              <a:buChar char="•"/>
            </a:pPr>
            <a:r>
              <a:rPr lang="en-GB" dirty="0"/>
              <a:t>Activity 2 </a:t>
            </a:r>
            <a:br>
              <a:rPr lang="en-GB" dirty="0"/>
            </a:br>
            <a:endParaRPr lang="en-GB" dirty="0"/>
          </a:p>
        </p:txBody>
      </p:sp>
      <p:sp>
        <p:nvSpPr>
          <p:cNvPr id="3" name="Content Placeholder 2">
            <a:extLst>
              <a:ext uri="{FF2B5EF4-FFF2-40B4-BE49-F238E27FC236}">
                <a16:creationId xmlns:a16="http://schemas.microsoft.com/office/drawing/2014/main" id="{9960D7A6-0A3D-CBE0-4F60-96E0F2E089D5}"/>
              </a:ext>
            </a:extLst>
          </p:cNvPr>
          <p:cNvSpPr>
            <a:spLocks noGrp="1"/>
          </p:cNvSpPr>
          <p:nvPr>
            <p:ph idx="1"/>
          </p:nvPr>
        </p:nvSpPr>
        <p:spPr/>
        <p:txBody>
          <a:bodyPr>
            <a:normAutofit fontScale="77500" lnSpcReduction="20000"/>
          </a:bodyPr>
          <a:lstStyle/>
          <a:p>
            <a:r>
              <a:rPr lang="en-GB" dirty="0"/>
              <a:t>A: Inventory is important for businesses. Many companies keep stock in different ways depending on their size and products. For example, a report by Kumar (2022) explains that large companies often use digital systems to track stock levels. This is interesting because technology is becoming more common in many areas of business, such as marketing and communication. Some businesses also sell products online and use delivery services. In addition, employees may need training to use new systems correctly. </a:t>
            </a:r>
          </a:p>
          <a:p>
            <a:r>
              <a:rPr lang="en-GB" dirty="0"/>
              <a:t> </a:t>
            </a:r>
          </a:p>
          <a:p>
            <a:r>
              <a:rPr lang="en-GB" dirty="0"/>
              <a:t>What makes this weak  </a:t>
            </a:r>
          </a:p>
          <a:p>
            <a:r>
              <a:rPr lang="en-GB" dirty="0"/>
              <a:t>• Topic sentence too general </a:t>
            </a:r>
          </a:p>
          <a:p>
            <a:r>
              <a:rPr lang="en-GB" dirty="0"/>
              <a:t>• Evidence not clearly linked to main idea </a:t>
            </a:r>
          </a:p>
          <a:p>
            <a:r>
              <a:rPr lang="en-GB" dirty="0"/>
              <a:t>• Off-topic ideas (marketing, communication, training) </a:t>
            </a:r>
          </a:p>
          <a:p>
            <a:r>
              <a:rPr lang="en-GB" dirty="0"/>
              <a:t>• No clear link sentence </a:t>
            </a:r>
          </a:p>
          <a:p>
            <a:r>
              <a:rPr lang="en-GB" dirty="0"/>
              <a:t>• Lacks focus and development</a:t>
            </a:r>
          </a:p>
          <a:p>
            <a:endParaRPr lang="en-GB" dirty="0"/>
          </a:p>
          <a:p>
            <a:endParaRPr lang="en-GB" dirty="0"/>
          </a:p>
        </p:txBody>
      </p:sp>
    </p:spTree>
    <p:extLst>
      <p:ext uri="{BB962C8B-B14F-4D97-AF65-F5344CB8AC3E}">
        <p14:creationId xmlns:p14="http://schemas.microsoft.com/office/powerpoint/2010/main" val="4200979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5224C-7656-15D8-9C81-B67A0D5B72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26424F-9515-E497-64F9-3B9AE60179AA}"/>
              </a:ext>
            </a:extLst>
          </p:cNvPr>
          <p:cNvSpPr>
            <a:spLocks noGrp="1"/>
          </p:cNvSpPr>
          <p:nvPr>
            <p:ph idx="1"/>
          </p:nvPr>
        </p:nvSpPr>
        <p:spPr/>
        <p:txBody>
          <a:bodyPr>
            <a:normAutofit fontScale="77500" lnSpcReduction="20000"/>
          </a:bodyPr>
          <a:lstStyle/>
          <a:p>
            <a:r>
              <a:rPr lang="en-GB" dirty="0"/>
              <a:t>B: Good inventory management is important for business efficiency. When businesses control their stock carefully, they can avoid running out of products or holding too much unused stock. This helps reduce costs and improve customer satisfaction. For example, a study by Chen (2023) found that businesses with clear stock systems were able to respond faster to customer demand and reduce waste. In addition, accurate inventory records make it easier for managers to plan orders and avoid unnecessary spending. As a result, effective inventory management helps businesses save money and meet customer needs more successfully. </a:t>
            </a:r>
          </a:p>
          <a:p>
            <a:r>
              <a:rPr lang="en-GB" dirty="0"/>
              <a:t> </a:t>
            </a:r>
          </a:p>
          <a:p>
            <a:r>
              <a:rPr lang="en-GB" dirty="0"/>
              <a:t>Why this works </a:t>
            </a:r>
          </a:p>
          <a:p>
            <a:r>
              <a:rPr lang="en-GB" dirty="0"/>
              <a:t>• Clear topic sentence (focused and specific) </a:t>
            </a:r>
          </a:p>
          <a:p>
            <a:r>
              <a:rPr lang="en-GB" dirty="0"/>
              <a:t>• Explanation developed logically </a:t>
            </a:r>
          </a:p>
          <a:p>
            <a:r>
              <a:rPr lang="en-GB" dirty="0"/>
              <a:t>• Relevant evidence supports the idea • No off-topic information </a:t>
            </a:r>
          </a:p>
          <a:p>
            <a:r>
              <a:rPr lang="en-GB"/>
              <a:t>• Strong link sentence showing result/impact</a:t>
            </a:r>
          </a:p>
          <a:p>
            <a:endParaRPr lang="en-GB"/>
          </a:p>
        </p:txBody>
      </p:sp>
    </p:spTree>
    <p:extLst>
      <p:ext uri="{BB962C8B-B14F-4D97-AF65-F5344CB8AC3E}">
        <p14:creationId xmlns:p14="http://schemas.microsoft.com/office/powerpoint/2010/main" val="2867909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0</TotalTime>
  <Words>909</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Possible paraphrases:  </vt:lpstr>
      <vt:lpstr>Place your paraphrase in the appropriate place in Nick’s paragraph: </vt:lpstr>
      <vt:lpstr>D </vt:lpstr>
      <vt:lpstr>Elements of TEEL Worksheet  Activity 1:  </vt:lpstr>
      <vt:lpstr>Activity 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Wenli Wu</dc:creator>
  <cp:lastModifiedBy>Wenli Wu</cp:lastModifiedBy>
  <cp:revision>1</cp:revision>
  <dcterms:created xsi:type="dcterms:W3CDTF">2026-10-14T11:45:31Z</dcterms:created>
  <dcterms:modified xsi:type="dcterms:W3CDTF">2026-10-14T11:46:02Z</dcterms:modified>
</cp:coreProperties>
</file>