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x="18288000" cy="10287000"/>
  <p:notesSz cx="6858000" cy="9144000"/>
  <p:embeddedFontLst>
    <p:embeddedFont>
      <p:font typeface="More Sugar" charset="1" panose="0000000000000000000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fonts/font27.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5.svg" Type="http://schemas.openxmlformats.org/officeDocument/2006/relationships/image"/><Relationship Id="rId6" Target="../media/image6.png" Type="http://schemas.openxmlformats.org/officeDocument/2006/relationships/image"/><Relationship Id="rId7" Target="../media/image7.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 Id="rId5" Target="../media/image5.svg" Type="http://schemas.openxmlformats.org/officeDocument/2006/relationships/image"/><Relationship Id="rId6" Target="../media/image2.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8.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https://www.bing.com/ck/a?!&amp;&amp;p=2a3c36d4fa30a87b549eed62182ad990c6660ccb69af75265c9d66689425b2c5JmltdHM9MTc0MzM3OTIwMA&amp;ptn=3&amp;ver=2&amp;hsh=4&amp;fclid=2ab82e1e-6aeb-6714-0e1c-3b7e6bda667a&amp;psq=what+does+uncrc+stand+for&amp;u=a1aHR0cHM6Ly93d3cuc2F2ZXRoZWNoaWxkcmVuLm9yZy51ay93aGF0LXdlLWRvL2NoaWxkcmVucy1yaWdodHMvdW5pdGVkLW5hdGlvbnMtY29udmVudGlvbi1vZi10aGUtcmlnaHRzLW9mLXRoZS1jaGlsZA&amp;ntb=1" TargetMode="External" Type="http://schemas.openxmlformats.org/officeDocument/2006/relationships/hyperlink"/><Relationship Id="rId4" Target="../media/image2.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2.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9.png" Type="http://schemas.openxmlformats.org/officeDocument/2006/relationships/image"/><Relationship Id="rId9" Target="../media/image10.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2.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9.png" Type="http://schemas.openxmlformats.org/officeDocument/2006/relationships/image"/><Relationship Id="rId9" Target="../media/image10.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2.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9.png" Type="http://schemas.openxmlformats.org/officeDocument/2006/relationships/image"/><Relationship Id="rId9" Target="../media/image10.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1.jpeg" Type="http://schemas.openxmlformats.org/officeDocument/2006/relationships/image"/><Relationship Id="rId2" Target="../media/image1.png" Type="http://schemas.openxmlformats.org/officeDocument/2006/relationships/image"/><Relationship Id="rId3" Target="../media/image3.png" Type="http://schemas.openxmlformats.org/officeDocument/2006/relationships/image"/><Relationship Id="rId4" Target="../media/image2.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9.png" Type="http://schemas.openxmlformats.org/officeDocument/2006/relationships/image"/><Relationship Id="rId9" Target="../media/image10.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3.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4.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4.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5.png" Type="http://schemas.openxmlformats.org/officeDocument/2006/relationships/image"/><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4.jpe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6.jpe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7.jpe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8.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19.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 Id="rId8" Target="../media/image12.png" Type="http://schemas.openxmlformats.org/officeDocument/2006/relationships/image"/><Relationship Id="rId9" Target="../media/image20.jpe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6.png" Type="http://schemas.openxmlformats.org/officeDocument/2006/relationships/image"/><Relationship Id="rId5" Target="../media/image3.png" Type="http://schemas.openxmlformats.org/officeDocument/2006/relationships/image"/><Relationship Id="rId6" Target="../media/image4.png" Type="http://schemas.openxmlformats.org/officeDocument/2006/relationships/image"/><Relationship Id="rId7" Target="../media/image5.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true" flipV="true" rot="0">
            <a:off x="0" y="0"/>
            <a:ext cx="8040814" cy="6663825"/>
          </a:xfrm>
          <a:custGeom>
            <a:avLst/>
            <a:gdLst/>
            <a:ahLst/>
            <a:cxnLst/>
            <a:rect r="r" b="b" t="t" l="l"/>
            <a:pathLst>
              <a:path h="6663825" w="8040814">
                <a:moveTo>
                  <a:pt x="8040814" y="6663825"/>
                </a:moveTo>
                <a:lnTo>
                  <a:pt x="0" y="6663825"/>
                </a:lnTo>
                <a:lnTo>
                  <a:pt x="0" y="0"/>
                </a:lnTo>
                <a:lnTo>
                  <a:pt x="8040814" y="0"/>
                </a:lnTo>
                <a:lnTo>
                  <a:pt x="8040814" y="6663825"/>
                </a:lnTo>
                <a:close/>
              </a:path>
            </a:pathLst>
          </a:custGeom>
          <a:blipFill>
            <a:blip r:embed="rId3"/>
            <a:stretch>
              <a:fillRect l="0" t="0" r="0" b="0"/>
            </a:stretch>
          </a:blipFill>
        </p:spPr>
      </p:sp>
      <p:sp>
        <p:nvSpPr>
          <p:cNvPr name="Freeform 4" id="4"/>
          <p:cNvSpPr/>
          <p:nvPr/>
        </p:nvSpPr>
        <p:spPr>
          <a:xfrm flipH="false" flipV="false" rot="0">
            <a:off x="0" y="5143500"/>
            <a:ext cx="3677602" cy="5143500"/>
          </a:xfrm>
          <a:custGeom>
            <a:avLst/>
            <a:gdLst/>
            <a:ahLst/>
            <a:cxnLst/>
            <a:rect r="r" b="b" t="t" l="l"/>
            <a:pathLst>
              <a:path h="5143500" w="3677602">
                <a:moveTo>
                  <a:pt x="0" y="0"/>
                </a:moveTo>
                <a:lnTo>
                  <a:pt x="3677602" y="0"/>
                </a:lnTo>
                <a:lnTo>
                  <a:pt x="3677602" y="5143500"/>
                </a:lnTo>
                <a:lnTo>
                  <a:pt x="0" y="5143500"/>
                </a:lnTo>
                <a:lnTo>
                  <a:pt x="0" y="0"/>
                </a:lnTo>
                <a:close/>
              </a:path>
            </a:pathLst>
          </a:custGeom>
          <a:blipFill>
            <a:blip r:embed="rId4"/>
            <a:stretch>
              <a:fillRect l="0" t="0" r="0" b="0"/>
            </a:stretch>
          </a:blipFill>
        </p:spPr>
      </p:sp>
      <p:sp>
        <p:nvSpPr>
          <p:cNvPr name="Freeform 5" id="5"/>
          <p:cNvSpPr/>
          <p:nvPr/>
        </p:nvSpPr>
        <p:spPr>
          <a:xfrm flipH="false" flipV="false" rot="0">
            <a:off x="13504082" y="1116802"/>
            <a:ext cx="2597677" cy="2215110"/>
          </a:xfrm>
          <a:custGeom>
            <a:avLst/>
            <a:gdLst/>
            <a:ahLst/>
            <a:cxnLst/>
            <a:rect r="r" b="b" t="t" l="l"/>
            <a:pathLst>
              <a:path h="2215110" w="2597677">
                <a:moveTo>
                  <a:pt x="0" y="0"/>
                </a:moveTo>
                <a:lnTo>
                  <a:pt x="2597678" y="0"/>
                </a:lnTo>
                <a:lnTo>
                  <a:pt x="2597678"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0311448" y="5143500"/>
            <a:ext cx="7976552" cy="5154847"/>
          </a:xfrm>
          <a:custGeom>
            <a:avLst/>
            <a:gdLst/>
            <a:ahLst/>
            <a:cxnLst/>
            <a:rect r="r" b="b" t="t" l="l"/>
            <a:pathLst>
              <a:path h="5154847" w="7976552">
                <a:moveTo>
                  <a:pt x="0" y="0"/>
                </a:moveTo>
                <a:lnTo>
                  <a:pt x="7976552" y="0"/>
                </a:lnTo>
                <a:lnTo>
                  <a:pt x="7976552" y="5154847"/>
                </a:lnTo>
                <a:lnTo>
                  <a:pt x="0" y="5154847"/>
                </a:lnTo>
                <a:lnTo>
                  <a:pt x="0" y="0"/>
                </a:lnTo>
                <a:close/>
              </a:path>
            </a:pathLst>
          </a:custGeom>
          <a:blipFill>
            <a:blip r:embed="rId7"/>
            <a:stretch>
              <a:fillRect l="0" t="0" r="0" b="0"/>
            </a:stretch>
          </a:blipFill>
        </p:spPr>
      </p:sp>
      <p:sp>
        <p:nvSpPr>
          <p:cNvPr name="TextBox 7" id="7"/>
          <p:cNvSpPr txBox="true"/>
          <p:nvPr/>
        </p:nvSpPr>
        <p:spPr>
          <a:xfrm rot="0">
            <a:off x="4796447" y="6961258"/>
            <a:ext cx="8695105" cy="753992"/>
          </a:xfrm>
          <a:prstGeom prst="rect">
            <a:avLst/>
          </a:prstGeom>
        </p:spPr>
        <p:txBody>
          <a:bodyPr anchor="t" rtlCol="false" tIns="0" lIns="0" bIns="0" rIns="0">
            <a:spAutoFit/>
          </a:bodyPr>
          <a:lstStyle/>
          <a:p>
            <a:pPr algn="ctr">
              <a:lnSpc>
                <a:spcPts val="6216"/>
              </a:lnSpc>
            </a:pPr>
            <a:r>
              <a:rPr lang="en-US" sz="4440">
                <a:solidFill>
                  <a:srgbClr val="FFFFFF"/>
                </a:solidFill>
                <a:latin typeface="More Sugar"/>
                <a:ea typeface="More Sugar"/>
                <a:cs typeface="More Sugar"/>
                <a:sym typeface="More Sugar"/>
              </a:rPr>
              <a:t>Nicole Gardner</a:t>
            </a:r>
          </a:p>
        </p:txBody>
      </p:sp>
      <p:sp>
        <p:nvSpPr>
          <p:cNvPr name="TextBox 8" id="8"/>
          <p:cNvSpPr txBox="true"/>
          <p:nvPr/>
        </p:nvSpPr>
        <p:spPr>
          <a:xfrm rot="64896">
            <a:off x="3712830" y="3117684"/>
            <a:ext cx="10447386" cy="3831035"/>
          </a:xfrm>
          <a:prstGeom prst="rect">
            <a:avLst/>
          </a:prstGeom>
        </p:spPr>
        <p:txBody>
          <a:bodyPr anchor="t" rtlCol="false" tIns="0" lIns="0" bIns="0" rIns="0">
            <a:spAutoFit/>
          </a:bodyPr>
          <a:lstStyle/>
          <a:p>
            <a:pPr algn="ctr">
              <a:lnSpc>
                <a:spcPts val="10006"/>
              </a:lnSpc>
            </a:pPr>
            <a:r>
              <a:rPr lang="en-US" sz="9097">
                <a:solidFill>
                  <a:srgbClr val="FFFFFF"/>
                </a:solidFill>
                <a:latin typeface="More Sugar"/>
                <a:ea typeface="More Sugar"/>
                <a:cs typeface="More Sugar"/>
                <a:sym typeface="More Sugar"/>
              </a:rPr>
              <a:t>ALTERNATIVE LEARNING ENVIRONMENTS</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1287" r="0" b="-43177"/>
            </a:stretch>
          </a:blipFill>
        </p:spPr>
      </p:sp>
      <p:sp>
        <p:nvSpPr>
          <p:cNvPr name="TextBox 3" id="3"/>
          <p:cNvSpPr txBox="true"/>
          <p:nvPr/>
        </p:nvSpPr>
        <p:spPr>
          <a:xfrm rot="0">
            <a:off x="6340263" y="3405119"/>
            <a:ext cx="10055922" cy="4443730"/>
          </a:xfrm>
          <a:prstGeom prst="rect">
            <a:avLst/>
          </a:prstGeom>
        </p:spPr>
        <p:txBody>
          <a:bodyPr anchor="t" rtlCol="false" tIns="0" lIns="0" bIns="0" rIns="0">
            <a:spAutoFit/>
          </a:bodyPr>
          <a:lstStyle/>
          <a:p>
            <a:pPr algn="just">
              <a:lnSpc>
                <a:spcPts val="3919"/>
              </a:lnSpc>
            </a:pPr>
            <a:r>
              <a:rPr lang="en-US" sz="2799">
                <a:solidFill>
                  <a:srgbClr val="FFFFFF"/>
                </a:solidFill>
                <a:latin typeface="More Sugar"/>
                <a:ea typeface="More Sugar"/>
                <a:cs typeface="More Sugar"/>
                <a:sym typeface="More Sugar"/>
              </a:rPr>
              <a:t>front cover slide 1</a:t>
            </a:r>
          </a:p>
          <a:p>
            <a:pPr algn="just">
              <a:lnSpc>
                <a:spcPts val="3919"/>
              </a:lnSpc>
            </a:pPr>
            <a:r>
              <a:rPr lang="en-US" sz="2799">
                <a:solidFill>
                  <a:srgbClr val="FFFFFF"/>
                </a:solidFill>
                <a:latin typeface="More Sugar"/>
                <a:ea typeface="More Sugar"/>
                <a:cs typeface="More Sugar"/>
                <a:sym typeface="More Sugar"/>
              </a:rPr>
              <a:t>table of contents slide 2</a:t>
            </a:r>
          </a:p>
          <a:p>
            <a:pPr algn="just">
              <a:lnSpc>
                <a:spcPts val="3919"/>
              </a:lnSpc>
            </a:pPr>
            <a:r>
              <a:rPr lang="en-US" sz="2799">
                <a:solidFill>
                  <a:srgbClr val="FFFFFF"/>
                </a:solidFill>
                <a:latin typeface="More Sugar"/>
                <a:ea typeface="More Sugar"/>
                <a:cs typeface="More Sugar"/>
                <a:sym typeface="More Sugar"/>
              </a:rPr>
              <a:t>introduction and overview </a:t>
            </a:r>
          </a:p>
          <a:p>
            <a:pPr algn="just">
              <a:lnSpc>
                <a:spcPts val="3919"/>
              </a:lnSpc>
            </a:pPr>
            <a:r>
              <a:rPr lang="en-US" sz="2799">
                <a:solidFill>
                  <a:srgbClr val="FFFFFF"/>
                </a:solidFill>
                <a:latin typeface="More Sugar"/>
                <a:ea typeface="More Sugar"/>
                <a:cs typeface="More Sugar"/>
                <a:sym typeface="More Sugar"/>
              </a:rPr>
              <a:t>analysis of terminology</a:t>
            </a:r>
          </a:p>
          <a:p>
            <a:pPr algn="just">
              <a:lnSpc>
                <a:spcPts val="3919"/>
              </a:lnSpc>
            </a:pPr>
            <a:r>
              <a:rPr lang="en-US" sz="2799">
                <a:solidFill>
                  <a:srgbClr val="FFFFFF"/>
                </a:solidFill>
                <a:latin typeface="More Sugar"/>
                <a:ea typeface="More Sugar"/>
                <a:cs typeface="More Sugar"/>
                <a:sym typeface="More Sugar"/>
              </a:rPr>
              <a:t>activity 1 (strawberry picking)</a:t>
            </a:r>
          </a:p>
          <a:p>
            <a:pPr algn="just">
              <a:lnSpc>
                <a:spcPts val="3919"/>
              </a:lnSpc>
            </a:pPr>
            <a:r>
              <a:rPr lang="en-US" sz="2799">
                <a:solidFill>
                  <a:srgbClr val="FFFFFF"/>
                </a:solidFill>
                <a:latin typeface="More Sugar"/>
                <a:ea typeface="More Sugar"/>
                <a:cs typeface="More Sugar"/>
                <a:sym typeface="More Sugar"/>
              </a:rPr>
              <a:t>activity 2 (outdoor activity)</a:t>
            </a:r>
          </a:p>
          <a:p>
            <a:pPr algn="just">
              <a:lnSpc>
                <a:spcPts val="3919"/>
              </a:lnSpc>
            </a:pPr>
            <a:r>
              <a:rPr lang="en-US" sz="2799">
                <a:solidFill>
                  <a:srgbClr val="FFFFFF"/>
                </a:solidFill>
                <a:latin typeface="More Sugar"/>
                <a:ea typeface="More Sugar"/>
                <a:cs typeface="More Sugar"/>
                <a:sym typeface="More Sugar"/>
              </a:rPr>
              <a:t>activity 3 (lego education)</a:t>
            </a:r>
          </a:p>
          <a:p>
            <a:pPr algn="just">
              <a:lnSpc>
                <a:spcPts val="3919"/>
              </a:lnSpc>
            </a:pPr>
            <a:r>
              <a:rPr lang="en-US" sz="2799">
                <a:solidFill>
                  <a:srgbClr val="FFFFFF"/>
                </a:solidFill>
                <a:latin typeface="More Sugar"/>
                <a:ea typeface="More Sugar"/>
                <a:cs typeface="More Sugar"/>
                <a:sym typeface="More Sugar"/>
              </a:rPr>
              <a:t>conclution</a:t>
            </a:r>
          </a:p>
          <a:p>
            <a:pPr algn="just">
              <a:lnSpc>
                <a:spcPts val="3919"/>
              </a:lnSpc>
            </a:pPr>
            <a:r>
              <a:rPr lang="en-US" sz="2799">
                <a:solidFill>
                  <a:srgbClr val="FFFFFF"/>
                </a:solidFill>
                <a:latin typeface="More Sugar"/>
                <a:ea typeface="More Sugar"/>
                <a:cs typeface="More Sugar"/>
                <a:sym typeface="More Sugar"/>
              </a:rPr>
              <a:t>reference list</a:t>
            </a:r>
          </a:p>
        </p:txBody>
      </p:sp>
      <p:sp>
        <p:nvSpPr>
          <p:cNvPr name="Freeform 4" id="4"/>
          <p:cNvSpPr/>
          <p:nvPr/>
        </p:nvSpPr>
        <p:spPr>
          <a:xfrm flipH="false" flipV="false" rot="0">
            <a:off x="-1064221" y="7293082"/>
            <a:ext cx="3380048" cy="4727339"/>
          </a:xfrm>
          <a:custGeom>
            <a:avLst/>
            <a:gdLst/>
            <a:ahLst/>
            <a:cxnLst/>
            <a:rect r="r" b="b" t="t" l="l"/>
            <a:pathLst>
              <a:path h="4727339" w="3380048">
                <a:moveTo>
                  <a:pt x="0" y="0"/>
                </a:moveTo>
                <a:lnTo>
                  <a:pt x="3380048" y="0"/>
                </a:lnTo>
                <a:lnTo>
                  <a:pt x="3380048" y="4727339"/>
                </a:lnTo>
                <a:lnTo>
                  <a:pt x="0" y="4727339"/>
                </a:lnTo>
                <a:lnTo>
                  <a:pt x="0" y="0"/>
                </a:lnTo>
                <a:close/>
              </a:path>
            </a:pathLst>
          </a:custGeom>
          <a:blipFill>
            <a:blip r:embed="rId3"/>
            <a:stretch>
              <a:fillRect l="0" t="0" r="0" b="0"/>
            </a:stretch>
          </a:blipFill>
        </p:spPr>
      </p:sp>
      <p:sp>
        <p:nvSpPr>
          <p:cNvPr name="Freeform 5" id="5"/>
          <p:cNvSpPr/>
          <p:nvPr/>
        </p:nvSpPr>
        <p:spPr>
          <a:xfrm flipH="false" flipV="false" rot="0">
            <a:off x="15373232"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4476768" y="7687889"/>
            <a:ext cx="4021835" cy="2599111"/>
          </a:xfrm>
          <a:custGeom>
            <a:avLst/>
            <a:gdLst/>
            <a:ahLst/>
            <a:cxnLst/>
            <a:rect r="r" b="b" t="t" l="l"/>
            <a:pathLst>
              <a:path h="2599111" w="4021835">
                <a:moveTo>
                  <a:pt x="0" y="0"/>
                </a:moveTo>
                <a:lnTo>
                  <a:pt x="4021835" y="0"/>
                </a:lnTo>
                <a:lnTo>
                  <a:pt x="4021835" y="2599111"/>
                </a:lnTo>
                <a:lnTo>
                  <a:pt x="0" y="2599111"/>
                </a:lnTo>
                <a:lnTo>
                  <a:pt x="0" y="0"/>
                </a:lnTo>
                <a:close/>
              </a:path>
            </a:pathLst>
          </a:custGeom>
          <a:blipFill>
            <a:blip r:embed="rId6"/>
            <a:stretch>
              <a:fillRect l="0" t="0" r="0" b="0"/>
            </a:stretch>
          </a:blipFill>
        </p:spPr>
      </p:sp>
      <p:sp>
        <p:nvSpPr>
          <p:cNvPr name="Freeform 7" id="7"/>
          <p:cNvSpPr/>
          <p:nvPr/>
        </p:nvSpPr>
        <p:spPr>
          <a:xfrm flipH="true" flipV="true" rot="0">
            <a:off x="127415" y="0"/>
            <a:ext cx="3884547" cy="2510388"/>
          </a:xfrm>
          <a:custGeom>
            <a:avLst/>
            <a:gdLst/>
            <a:ahLst/>
            <a:cxnLst/>
            <a:rect r="r" b="b" t="t" l="l"/>
            <a:pathLst>
              <a:path h="2510388" w="3884547">
                <a:moveTo>
                  <a:pt x="3884547" y="2510388"/>
                </a:moveTo>
                <a:lnTo>
                  <a:pt x="0" y="2510388"/>
                </a:lnTo>
                <a:lnTo>
                  <a:pt x="0" y="0"/>
                </a:lnTo>
                <a:lnTo>
                  <a:pt x="3884547" y="0"/>
                </a:lnTo>
                <a:lnTo>
                  <a:pt x="3884547" y="2510388"/>
                </a:lnTo>
                <a:close/>
              </a:path>
            </a:pathLst>
          </a:custGeom>
          <a:blipFill>
            <a:blip r:embed="rId6"/>
            <a:stretch>
              <a:fillRect l="0" t="0" r="0" b="0"/>
            </a:stretch>
          </a:blipFill>
        </p:spPr>
      </p:sp>
      <p:grpSp>
        <p:nvGrpSpPr>
          <p:cNvPr name="Group 8" id="8"/>
          <p:cNvGrpSpPr>
            <a:grpSpLocks noChangeAspect="true"/>
          </p:cNvGrpSpPr>
          <p:nvPr/>
        </p:nvGrpSpPr>
        <p:grpSpPr>
          <a:xfrm rot="0">
            <a:off x="625803" y="3091870"/>
            <a:ext cx="5070350" cy="5576674"/>
            <a:chOff x="0" y="0"/>
            <a:chExt cx="5430520" cy="5972810"/>
          </a:xfrm>
        </p:grpSpPr>
        <p:sp>
          <p:nvSpPr>
            <p:cNvPr name="Freeform 9" id="9"/>
            <p:cNvSpPr/>
            <p:nvPr/>
          </p:nvSpPr>
          <p:spPr>
            <a:xfrm flipH="false" flipV="false" rot="0">
              <a:off x="-105410" y="-66040"/>
              <a:ext cx="5292090" cy="6009640"/>
            </a:xfrm>
            <a:custGeom>
              <a:avLst/>
              <a:gdLst/>
              <a:ahLst/>
              <a:cxnLst/>
              <a:rect r="r" b="b" t="t" l="l"/>
              <a:pathLst>
                <a:path h="6009640" w="5292090">
                  <a:moveTo>
                    <a:pt x="2914650" y="6009640"/>
                  </a:moveTo>
                  <a:cubicBezTo>
                    <a:pt x="2731770" y="5850890"/>
                    <a:pt x="4304030" y="3863340"/>
                    <a:pt x="4425950" y="3705860"/>
                  </a:cubicBezTo>
                  <a:cubicBezTo>
                    <a:pt x="4779010" y="3218180"/>
                    <a:pt x="5292090" y="2669540"/>
                    <a:pt x="5266690" y="2047240"/>
                  </a:cubicBezTo>
                  <a:cubicBezTo>
                    <a:pt x="5242560" y="1413510"/>
                    <a:pt x="4986020" y="645160"/>
                    <a:pt x="4425950" y="292100"/>
                  </a:cubicBezTo>
                  <a:cubicBezTo>
                    <a:pt x="3950970" y="0"/>
                    <a:pt x="3402330" y="218440"/>
                    <a:pt x="3023870" y="572770"/>
                  </a:cubicBezTo>
                  <a:cubicBezTo>
                    <a:pt x="2670810" y="914400"/>
                    <a:pt x="2523490" y="1328420"/>
                    <a:pt x="2451100" y="1804670"/>
                  </a:cubicBezTo>
                  <a:cubicBezTo>
                    <a:pt x="2414270" y="1987550"/>
                    <a:pt x="2487930" y="2231390"/>
                    <a:pt x="2438400" y="2401570"/>
                  </a:cubicBezTo>
                  <a:cubicBezTo>
                    <a:pt x="2438400" y="1974850"/>
                    <a:pt x="2255520" y="1535430"/>
                    <a:pt x="1841500" y="1365250"/>
                  </a:cubicBezTo>
                  <a:cubicBezTo>
                    <a:pt x="1158240" y="1073150"/>
                    <a:pt x="0" y="1487170"/>
                    <a:pt x="121920" y="2377440"/>
                  </a:cubicBezTo>
                  <a:cubicBezTo>
                    <a:pt x="243840" y="3255010"/>
                    <a:pt x="1341120" y="3596640"/>
                    <a:pt x="1950720" y="4047490"/>
                  </a:cubicBezTo>
                  <a:cubicBezTo>
                    <a:pt x="2414270" y="4376420"/>
                    <a:pt x="2780030" y="5401310"/>
                    <a:pt x="2889250" y="5949950"/>
                  </a:cubicBezTo>
                </a:path>
              </a:pathLst>
            </a:custGeom>
            <a:blipFill>
              <a:blip r:embed="rId7"/>
              <a:stretch>
                <a:fillRect l="-67926" t="0" r="-31297" b="0"/>
              </a:stretch>
            </a:blipFill>
          </p:spPr>
        </p:sp>
        <p:sp>
          <p:nvSpPr>
            <p:cNvPr name="Freeform 10" id="10"/>
            <p:cNvSpPr/>
            <p:nvPr/>
          </p:nvSpPr>
          <p:spPr>
            <a:xfrm flipH="false" flipV="false" rot="0">
              <a:off x="-76200" y="-67310"/>
              <a:ext cx="5586730" cy="6057900"/>
            </a:xfrm>
            <a:custGeom>
              <a:avLst/>
              <a:gdLst/>
              <a:ahLst/>
              <a:cxnLst/>
              <a:rect r="r" b="b" t="t" l="l"/>
              <a:pathLst>
                <a:path h="6057900" w="5586730">
                  <a:moveTo>
                    <a:pt x="2926080" y="5990590"/>
                  </a:moveTo>
                  <a:cubicBezTo>
                    <a:pt x="2896870" y="5961380"/>
                    <a:pt x="2947670" y="5863590"/>
                    <a:pt x="2959100" y="5836920"/>
                  </a:cubicBezTo>
                  <a:cubicBezTo>
                    <a:pt x="3004820" y="5732780"/>
                    <a:pt x="3063240" y="5634990"/>
                    <a:pt x="3122930" y="5538470"/>
                  </a:cubicBezTo>
                  <a:cubicBezTo>
                    <a:pt x="3289300" y="5267960"/>
                    <a:pt x="3474720" y="5007610"/>
                    <a:pt x="3661410" y="4751070"/>
                  </a:cubicBezTo>
                  <a:cubicBezTo>
                    <a:pt x="3973830" y="4321810"/>
                    <a:pt x="4376420" y="3947160"/>
                    <a:pt x="4697730" y="3524250"/>
                  </a:cubicBezTo>
                  <a:cubicBezTo>
                    <a:pt x="4993640" y="3135630"/>
                    <a:pt x="5317490" y="2959100"/>
                    <a:pt x="5477510" y="2170430"/>
                  </a:cubicBezTo>
                  <a:cubicBezTo>
                    <a:pt x="5586730" y="1634490"/>
                    <a:pt x="5351780" y="930910"/>
                    <a:pt x="5246370" y="731520"/>
                  </a:cubicBezTo>
                  <a:cubicBezTo>
                    <a:pt x="5039360" y="344170"/>
                    <a:pt x="4502150" y="0"/>
                    <a:pt x="3966210" y="78740"/>
                  </a:cubicBezTo>
                  <a:cubicBezTo>
                    <a:pt x="3496310" y="147320"/>
                    <a:pt x="3032760" y="445770"/>
                    <a:pt x="2769870" y="815340"/>
                  </a:cubicBezTo>
                  <a:cubicBezTo>
                    <a:pt x="2613660" y="1035050"/>
                    <a:pt x="2519680" y="1292860"/>
                    <a:pt x="2458720" y="1554480"/>
                  </a:cubicBezTo>
                  <a:cubicBezTo>
                    <a:pt x="2428240" y="1684020"/>
                    <a:pt x="2401570" y="1817370"/>
                    <a:pt x="2401570" y="1950720"/>
                  </a:cubicBezTo>
                  <a:cubicBezTo>
                    <a:pt x="2402840" y="2098040"/>
                    <a:pt x="2437130" y="2247900"/>
                    <a:pt x="2400300" y="2393950"/>
                  </a:cubicBezTo>
                  <a:lnTo>
                    <a:pt x="2457450" y="2401570"/>
                  </a:lnTo>
                  <a:cubicBezTo>
                    <a:pt x="2453640" y="1974850"/>
                    <a:pt x="2275840" y="1540510"/>
                    <a:pt x="1871980" y="1351280"/>
                  </a:cubicBezTo>
                  <a:cubicBezTo>
                    <a:pt x="1564640" y="1206500"/>
                    <a:pt x="1193800" y="1217930"/>
                    <a:pt x="872490" y="1315720"/>
                  </a:cubicBezTo>
                  <a:cubicBezTo>
                    <a:pt x="565150" y="1409700"/>
                    <a:pt x="261620" y="1616710"/>
                    <a:pt x="138430" y="1924050"/>
                  </a:cubicBezTo>
                  <a:cubicBezTo>
                    <a:pt x="0" y="2268220"/>
                    <a:pt x="105410" y="2650490"/>
                    <a:pt x="321310" y="2937510"/>
                  </a:cubicBezTo>
                  <a:cubicBezTo>
                    <a:pt x="718820" y="3465830"/>
                    <a:pt x="1389380" y="3685540"/>
                    <a:pt x="1910080" y="4060190"/>
                  </a:cubicBezTo>
                  <a:cubicBezTo>
                    <a:pt x="2195830" y="4265930"/>
                    <a:pt x="2371090" y="4605020"/>
                    <a:pt x="2513330" y="4918710"/>
                  </a:cubicBezTo>
                  <a:cubicBezTo>
                    <a:pt x="2663190" y="5248910"/>
                    <a:pt x="2780030" y="5601970"/>
                    <a:pt x="2852420" y="5957570"/>
                  </a:cubicBezTo>
                  <a:cubicBezTo>
                    <a:pt x="2860040" y="5994400"/>
                    <a:pt x="2915920" y="5979160"/>
                    <a:pt x="2908300" y="5942330"/>
                  </a:cubicBezTo>
                  <a:cubicBezTo>
                    <a:pt x="2825750" y="5535930"/>
                    <a:pt x="2684780" y="5137150"/>
                    <a:pt x="2504440" y="4765040"/>
                  </a:cubicBezTo>
                  <a:cubicBezTo>
                    <a:pt x="2414270" y="4578349"/>
                    <a:pt x="2307590" y="4398010"/>
                    <a:pt x="2176780" y="4235449"/>
                  </a:cubicBezTo>
                  <a:cubicBezTo>
                    <a:pt x="2065020" y="4097019"/>
                    <a:pt x="1925320" y="3996690"/>
                    <a:pt x="1776730" y="3901440"/>
                  </a:cubicBezTo>
                  <a:cubicBezTo>
                    <a:pt x="1155700" y="3502660"/>
                    <a:pt x="157480" y="3138170"/>
                    <a:pt x="133350" y="2261870"/>
                  </a:cubicBezTo>
                  <a:cubicBezTo>
                    <a:pt x="118110" y="1689100"/>
                    <a:pt x="695960" y="1360170"/>
                    <a:pt x="1198880" y="1308100"/>
                  </a:cubicBezTo>
                  <a:cubicBezTo>
                    <a:pt x="1470660" y="1280160"/>
                    <a:pt x="1758950" y="1327150"/>
                    <a:pt x="1987550" y="1483360"/>
                  </a:cubicBezTo>
                  <a:cubicBezTo>
                    <a:pt x="2282190" y="1684020"/>
                    <a:pt x="2397760" y="2061210"/>
                    <a:pt x="2400300" y="2401570"/>
                  </a:cubicBezTo>
                  <a:cubicBezTo>
                    <a:pt x="2400300" y="2434590"/>
                    <a:pt x="2449830" y="2442210"/>
                    <a:pt x="2457450" y="2409190"/>
                  </a:cubicBezTo>
                  <a:cubicBezTo>
                    <a:pt x="2484120" y="2299970"/>
                    <a:pt x="2475230" y="2186940"/>
                    <a:pt x="2466340" y="2075180"/>
                  </a:cubicBezTo>
                  <a:cubicBezTo>
                    <a:pt x="2456180" y="1931670"/>
                    <a:pt x="2468880" y="1799590"/>
                    <a:pt x="2495550" y="1658620"/>
                  </a:cubicBezTo>
                  <a:cubicBezTo>
                    <a:pt x="2543810" y="1408430"/>
                    <a:pt x="2625090" y="1164590"/>
                    <a:pt x="2754630" y="943610"/>
                  </a:cubicBezTo>
                  <a:cubicBezTo>
                    <a:pt x="3017520" y="499110"/>
                    <a:pt x="3554730" y="111760"/>
                    <a:pt x="4093210" y="199390"/>
                  </a:cubicBezTo>
                  <a:cubicBezTo>
                    <a:pt x="4591050" y="280670"/>
                    <a:pt x="4913630" y="793750"/>
                    <a:pt x="5071110" y="1229360"/>
                  </a:cubicBezTo>
                  <a:cubicBezTo>
                    <a:pt x="5151120" y="1450340"/>
                    <a:pt x="5198110" y="1684020"/>
                    <a:pt x="5219700" y="1918970"/>
                  </a:cubicBezTo>
                  <a:cubicBezTo>
                    <a:pt x="5243830" y="2184400"/>
                    <a:pt x="5198110" y="2428240"/>
                    <a:pt x="5086350" y="2669540"/>
                  </a:cubicBezTo>
                  <a:cubicBezTo>
                    <a:pt x="4908550" y="3054350"/>
                    <a:pt x="4618990" y="3399790"/>
                    <a:pt x="4361180" y="3729990"/>
                  </a:cubicBezTo>
                  <a:cubicBezTo>
                    <a:pt x="4226560" y="3902710"/>
                    <a:pt x="4091940" y="4076700"/>
                    <a:pt x="3959860" y="4251960"/>
                  </a:cubicBezTo>
                  <a:cubicBezTo>
                    <a:pt x="3760470" y="4514851"/>
                    <a:pt x="3563620" y="4780280"/>
                    <a:pt x="3375660" y="5050790"/>
                  </a:cubicBezTo>
                  <a:cubicBezTo>
                    <a:pt x="3216910" y="5278120"/>
                    <a:pt x="3055620" y="5507990"/>
                    <a:pt x="2932430" y="5756910"/>
                  </a:cubicBezTo>
                  <a:cubicBezTo>
                    <a:pt x="2900680" y="5820410"/>
                    <a:pt x="2816860" y="5967730"/>
                    <a:pt x="2884170" y="6033770"/>
                  </a:cubicBezTo>
                  <a:cubicBezTo>
                    <a:pt x="2912110" y="6057900"/>
                    <a:pt x="2952750" y="6015990"/>
                    <a:pt x="2926080" y="5990590"/>
                  </a:cubicBezTo>
                  <a:close/>
                </a:path>
              </a:pathLst>
            </a:custGeom>
            <a:solidFill>
              <a:srgbClr val="E42D61"/>
            </a:solidFill>
          </p:spPr>
        </p:sp>
      </p:grpSp>
      <p:sp>
        <p:nvSpPr>
          <p:cNvPr name="TextBox 11" id="11"/>
          <p:cNvSpPr txBox="true"/>
          <p:nvPr/>
        </p:nvSpPr>
        <p:spPr>
          <a:xfrm rot="0">
            <a:off x="4011962" y="514332"/>
            <a:ext cx="10515948"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Table of contents</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TextBox 3" id="3"/>
          <p:cNvSpPr txBox="true"/>
          <p:nvPr/>
        </p:nvSpPr>
        <p:spPr>
          <a:xfrm rot="0">
            <a:off x="501714" y="3467911"/>
            <a:ext cx="17386715" cy="5731836"/>
          </a:xfrm>
          <a:prstGeom prst="rect">
            <a:avLst/>
          </a:prstGeom>
        </p:spPr>
        <p:txBody>
          <a:bodyPr anchor="t" rtlCol="false" tIns="0" lIns="0" bIns="0" rIns="0">
            <a:spAutoFit/>
          </a:bodyPr>
          <a:lstStyle/>
          <a:p>
            <a:pPr algn="l">
              <a:lnSpc>
                <a:spcPts val="4556"/>
              </a:lnSpc>
            </a:pPr>
            <a:r>
              <a:rPr lang="en-US" sz="3254">
                <a:solidFill>
                  <a:srgbClr val="FFFFFF"/>
                </a:solidFill>
                <a:latin typeface="More Sugar"/>
                <a:ea typeface="More Sugar"/>
                <a:cs typeface="More Sugar"/>
                <a:sym typeface="More Sugar"/>
              </a:rPr>
              <a:t>Alternative learning environments is different settings and areas other than the classroom where children have the ability to learn, develop and thrive. There are many naturel resources that practitioners can take advantage of to incorporate into their teaching. This portfolio aims to explain three of manylearning environments to develop further knowledge whilst considering the advantages and disadvantages. It will include the role environmenthas in policies, curriculum and practice within education. it will discuss imaginative and inventive approaches to education. theorists will be included to support and provide alternative perspectives</a:t>
            </a:r>
          </a:p>
          <a:p>
            <a:pPr algn="l">
              <a:lnSpc>
                <a:spcPts val="4556"/>
              </a:lnSpc>
            </a:pPr>
            <a:r>
              <a:rPr lang="en-US" sz="3254">
                <a:solidFill>
                  <a:srgbClr val="FFFFFF"/>
                </a:solidFill>
                <a:latin typeface="More Sugar"/>
                <a:ea typeface="More Sugar"/>
                <a:cs typeface="More Sugar"/>
                <a:sym typeface="More Sugar"/>
              </a:rPr>
              <a:t> </a:t>
            </a:r>
          </a:p>
          <a:p>
            <a:pPr algn="l">
              <a:lnSpc>
                <a:spcPts val="4556"/>
              </a:lnSpc>
            </a:pPr>
          </a:p>
        </p:txBody>
      </p:sp>
      <p:sp>
        <p:nvSpPr>
          <p:cNvPr name="Freeform 4" id="4"/>
          <p:cNvSpPr/>
          <p:nvPr/>
        </p:nvSpPr>
        <p:spPr>
          <a:xfrm flipH="false" flipV="false" rot="0">
            <a:off x="-923411" y="7904456"/>
            <a:ext cx="2850250" cy="3986364"/>
          </a:xfrm>
          <a:custGeom>
            <a:avLst/>
            <a:gdLst/>
            <a:ahLst/>
            <a:cxnLst/>
            <a:rect r="r" b="b" t="t" l="l"/>
            <a:pathLst>
              <a:path h="3986364" w="2850250">
                <a:moveTo>
                  <a:pt x="0" y="0"/>
                </a:moveTo>
                <a:lnTo>
                  <a:pt x="2850250" y="0"/>
                </a:lnTo>
                <a:lnTo>
                  <a:pt x="2850250" y="3986364"/>
                </a:lnTo>
                <a:lnTo>
                  <a:pt x="0" y="3986364"/>
                </a:lnTo>
                <a:lnTo>
                  <a:pt x="0" y="0"/>
                </a:lnTo>
                <a:close/>
              </a:path>
            </a:pathLst>
          </a:custGeom>
          <a:blipFill>
            <a:blip r:embed="rId3"/>
            <a:stretch>
              <a:fillRect l="0" t="0" r="0" b="0"/>
            </a:stretch>
          </a:blipFill>
        </p:spPr>
      </p:sp>
      <p:sp>
        <p:nvSpPr>
          <p:cNvPr name="Freeform 5" id="5"/>
          <p:cNvSpPr/>
          <p:nvPr/>
        </p:nvSpPr>
        <p:spPr>
          <a:xfrm flipH="false" flipV="false" rot="0">
            <a:off x="15690323" y="-78855"/>
            <a:ext cx="2597677" cy="2215110"/>
          </a:xfrm>
          <a:custGeom>
            <a:avLst/>
            <a:gdLst/>
            <a:ahLst/>
            <a:cxnLst/>
            <a:rect r="r" b="b" t="t" l="l"/>
            <a:pathLst>
              <a:path h="2215110" w="2597677">
                <a:moveTo>
                  <a:pt x="0" y="0"/>
                </a:moveTo>
                <a:lnTo>
                  <a:pt x="2597677" y="0"/>
                </a:lnTo>
                <a:lnTo>
                  <a:pt x="2597677" y="2215110"/>
                </a:lnTo>
                <a:lnTo>
                  <a:pt x="0" y="221511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3380048" y="902135"/>
            <a:ext cx="11666878"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introduction</a:t>
            </a:r>
          </a:p>
        </p:txBody>
      </p:sp>
      <p:sp>
        <p:nvSpPr>
          <p:cNvPr name="Freeform 7" id="7"/>
          <p:cNvSpPr/>
          <p:nvPr/>
        </p:nvSpPr>
        <p:spPr>
          <a:xfrm flipH="false" flipV="false" rot="0">
            <a:off x="14595932" y="7262819"/>
            <a:ext cx="3805470" cy="3153783"/>
          </a:xfrm>
          <a:custGeom>
            <a:avLst/>
            <a:gdLst/>
            <a:ahLst/>
            <a:cxnLst/>
            <a:rect r="r" b="b" t="t" l="l"/>
            <a:pathLst>
              <a:path h="3153783" w="3805470">
                <a:moveTo>
                  <a:pt x="0" y="0"/>
                </a:moveTo>
                <a:lnTo>
                  <a:pt x="3805469" y="0"/>
                </a:lnTo>
                <a:lnTo>
                  <a:pt x="3805469" y="3153783"/>
                </a:lnTo>
                <a:lnTo>
                  <a:pt x="0" y="3153783"/>
                </a:lnTo>
                <a:lnTo>
                  <a:pt x="0" y="0"/>
                </a:lnTo>
                <a:close/>
              </a:path>
            </a:pathLst>
          </a:custGeom>
          <a:blipFill>
            <a:blip r:embed="rId6"/>
            <a:stretch>
              <a:fillRect l="0" t="0" r="0" b="0"/>
            </a:stretch>
          </a:blipFill>
        </p:spPr>
      </p:sp>
      <p:sp>
        <p:nvSpPr>
          <p:cNvPr name="Freeform 8" id="8"/>
          <p:cNvSpPr/>
          <p:nvPr/>
        </p:nvSpPr>
        <p:spPr>
          <a:xfrm flipH="true" flipV="true" rot="0">
            <a:off x="0" y="0"/>
            <a:ext cx="3488627" cy="2891200"/>
          </a:xfrm>
          <a:custGeom>
            <a:avLst/>
            <a:gdLst/>
            <a:ahLst/>
            <a:cxnLst/>
            <a:rect r="r" b="b" t="t" l="l"/>
            <a:pathLst>
              <a:path h="2891200" w="3488627">
                <a:moveTo>
                  <a:pt x="3488627" y="2891200"/>
                </a:moveTo>
                <a:lnTo>
                  <a:pt x="0" y="2891200"/>
                </a:lnTo>
                <a:lnTo>
                  <a:pt x="0" y="0"/>
                </a:lnTo>
                <a:lnTo>
                  <a:pt x="3488627" y="0"/>
                </a:lnTo>
                <a:lnTo>
                  <a:pt x="3488627" y="2891200"/>
                </a:lnTo>
                <a:close/>
              </a:path>
            </a:pathLst>
          </a:custGeom>
          <a:blipFill>
            <a:blip r:embed="rId6"/>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TextBox 3" id="3"/>
          <p:cNvSpPr txBox="true"/>
          <p:nvPr/>
        </p:nvSpPr>
        <p:spPr>
          <a:xfrm rot="0">
            <a:off x="1373160" y="187960"/>
            <a:ext cx="15628613"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education and school</a:t>
            </a:r>
          </a:p>
        </p:txBody>
      </p:sp>
      <p:sp>
        <p:nvSpPr>
          <p:cNvPr name="Freeform 4" id="4"/>
          <p:cNvSpPr/>
          <p:nvPr/>
        </p:nvSpPr>
        <p:spPr>
          <a:xfrm flipH="false" flipV="false" rot="0">
            <a:off x="14403372" y="7067615"/>
            <a:ext cx="3884628" cy="3219385"/>
          </a:xfrm>
          <a:custGeom>
            <a:avLst/>
            <a:gdLst/>
            <a:ahLst/>
            <a:cxnLst/>
            <a:rect r="r" b="b" t="t" l="l"/>
            <a:pathLst>
              <a:path h="3219385" w="3884628">
                <a:moveTo>
                  <a:pt x="0" y="0"/>
                </a:moveTo>
                <a:lnTo>
                  <a:pt x="3884628" y="0"/>
                </a:lnTo>
                <a:lnTo>
                  <a:pt x="3884628" y="3219385"/>
                </a:lnTo>
                <a:lnTo>
                  <a:pt x="0" y="3219385"/>
                </a:lnTo>
                <a:lnTo>
                  <a:pt x="0" y="0"/>
                </a:lnTo>
                <a:close/>
              </a:path>
            </a:pathLst>
          </a:custGeom>
          <a:blipFill>
            <a:blip r:embed="rId3"/>
            <a:stretch>
              <a:fillRect l="0" t="0" r="0" b="0"/>
            </a:stretch>
          </a:blipFill>
        </p:spPr>
      </p:sp>
      <p:sp>
        <p:nvSpPr>
          <p:cNvPr name="Freeform 5" id="5"/>
          <p:cNvSpPr/>
          <p:nvPr/>
        </p:nvSpPr>
        <p:spPr>
          <a:xfrm flipH="false" flipV="false" rot="0">
            <a:off x="-1004412" y="7163481"/>
            <a:ext cx="3380048" cy="4727339"/>
          </a:xfrm>
          <a:custGeom>
            <a:avLst/>
            <a:gdLst/>
            <a:ahLst/>
            <a:cxnLst/>
            <a:rect r="r" b="b" t="t" l="l"/>
            <a:pathLst>
              <a:path h="4727339" w="3380048">
                <a:moveTo>
                  <a:pt x="0" y="0"/>
                </a:moveTo>
                <a:lnTo>
                  <a:pt x="3380047" y="0"/>
                </a:lnTo>
                <a:lnTo>
                  <a:pt x="3380047" y="4727339"/>
                </a:lnTo>
                <a:lnTo>
                  <a:pt x="0" y="4727339"/>
                </a:lnTo>
                <a:lnTo>
                  <a:pt x="0" y="0"/>
                </a:lnTo>
                <a:close/>
              </a:path>
            </a:pathLst>
          </a:custGeom>
          <a:blipFill>
            <a:blip r:embed="rId4"/>
            <a:stretch>
              <a:fillRect l="0" t="0" r="0" b="0"/>
            </a:stretch>
          </a:blipFill>
        </p:spPr>
      </p:sp>
      <p:sp>
        <p:nvSpPr>
          <p:cNvPr name="Freeform 6" id="6"/>
          <p:cNvSpPr/>
          <p:nvPr/>
        </p:nvSpPr>
        <p:spPr>
          <a:xfrm flipH="false" flipV="false" rot="0">
            <a:off x="15486633" y="-78855"/>
            <a:ext cx="2597677" cy="2215110"/>
          </a:xfrm>
          <a:custGeom>
            <a:avLst/>
            <a:gdLst/>
            <a:ahLst/>
            <a:cxnLst/>
            <a:rect r="r" b="b" t="t" l="l"/>
            <a:pathLst>
              <a:path h="2215110" w="2597677">
                <a:moveTo>
                  <a:pt x="0" y="0"/>
                </a:moveTo>
                <a:lnTo>
                  <a:pt x="2597677" y="0"/>
                </a:lnTo>
                <a:lnTo>
                  <a:pt x="2597677"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true" flipV="true" rot="0">
            <a:off x="93095" y="0"/>
            <a:ext cx="4264842" cy="2756154"/>
          </a:xfrm>
          <a:custGeom>
            <a:avLst/>
            <a:gdLst/>
            <a:ahLst/>
            <a:cxnLst/>
            <a:rect r="r" b="b" t="t" l="l"/>
            <a:pathLst>
              <a:path h="2756154" w="4264842">
                <a:moveTo>
                  <a:pt x="4264842" y="2756154"/>
                </a:moveTo>
                <a:lnTo>
                  <a:pt x="0" y="2756154"/>
                </a:lnTo>
                <a:lnTo>
                  <a:pt x="0" y="0"/>
                </a:lnTo>
                <a:lnTo>
                  <a:pt x="4264842" y="0"/>
                </a:lnTo>
                <a:lnTo>
                  <a:pt x="4264842" y="2756154"/>
                </a:lnTo>
                <a:close/>
              </a:path>
            </a:pathLst>
          </a:custGeom>
          <a:blipFill>
            <a:blip r:embed="rId7"/>
            <a:stretch>
              <a:fillRect l="0" t="0" r="0" b="0"/>
            </a:stretch>
          </a:blipFill>
        </p:spPr>
      </p:sp>
      <p:sp>
        <p:nvSpPr>
          <p:cNvPr name="TextBox 8" id="8"/>
          <p:cNvSpPr txBox="true"/>
          <p:nvPr/>
        </p:nvSpPr>
        <p:spPr>
          <a:xfrm rot="0">
            <a:off x="1028700" y="1876102"/>
            <a:ext cx="16850036" cy="9020810"/>
          </a:xfrm>
          <a:prstGeom prst="rect">
            <a:avLst/>
          </a:prstGeom>
        </p:spPr>
        <p:txBody>
          <a:bodyPr anchor="t" rtlCol="false" tIns="0" lIns="0" bIns="0" rIns="0">
            <a:spAutoFit/>
          </a:bodyPr>
          <a:lstStyle/>
          <a:p>
            <a:pPr algn="l">
              <a:lnSpc>
                <a:spcPts val="4480"/>
              </a:lnSpc>
            </a:pPr>
            <a:r>
              <a:rPr lang="en-US" sz="3200">
                <a:solidFill>
                  <a:srgbClr val="FFFFFF"/>
                </a:solidFill>
                <a:latin typeface="More Sugar"/>
                <a:ea typeface="More Sugar"/>
                <a:cs typeface="More Sugar"/>
                <a:sym typeface="More Sugar"/>
              </a:rPr>
              <a:t>Cambridge university defines education as “the process of teaching or learning, especially in a school or college, or the knowledge that you get from this” this describes it as how a child learns and retains information. It isn’t just in schools and colleges that children experience education but also at home or any other setting. Simple things like learning how to tie their shoe lases is a part of education, however, that isn’t specific to schools.  Collins dictionary defines education as “Education involves teaching people various subjects, usually at a school or college, or being taught” this also mentions schools and collages however 6,156 children in Wales are educated at home and are not enrolled in schools. Collins does on to say various subjects, this means it isn’t just sat down learning languages and mathematics there is a large variety that the children learn whilst in education. Numerous dictionaries have a similar definition to oxford when researching what Is school and that is “a place where children go to be educated” this shows that school and education is not the same thing but do go together. School is the service provided to encourage and help provide education. The uncrc article 28 says that every child has the right to an education however does not mention school.</a:t>
            </a:r>
          </a:p>
          <a:p>
            <a:pPr algn="l">
              <a:lnSpc>
                <a:spcPts val="4900"/>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403372" y="7067615"/>
            <a:ext cx="3884628" cy="3219385"/>
          </a:xfrm>
          <a:custGeom>
            <a:avLst/>
            <a:gdLst/>
            <a:ahLst/>
            <a:cxnLst/>
            <a:rect r="r" b="b" t="t" l="l"/>
            <a:pathLst>
              <a:path h="3219385" w="3884628">
                <a:moveTo>
                  <a:pt x="0" y="0"/>
                </a:moveTo>
                <a:lnTo>
                  <a:pt x="3884628" y="0"/>
                </a:lnTo>
                <a:lnTo>
                  <a:pt x="3884628" y="3219385"/>
                </a:lnTo>
                <a:lnTo>
                  <a:pt x="0" y="3219385"/>
                </a:lnTo>
                <a:lnTo>
                  <a:pt x="0" y="0"/>
                </a:lnTo>
                <a:close/>
              </a:path>
            </a:pathLst>
          </a:custGeom>
          <a:blipFill>
            <a:blip r:embed="rId3"/>
            <a:stretch>
              <a:fillRect l="0" t="0" r="0" b="0"/>
            </a:stretch>
          </a:blipFill>
        </p:spPr>
      </p:sp>
      <p:sp>
        <p:nvSpPr>
          <p:cNvPr name="Freeform 4" id="4"/>
          <p:cNvSpPr/>
          <p:nvPr/>
        </p:nvSpPr>
        <p:spPr>
          <a:xfrm flipH="false" flipV="false" rot="0">
            <a:off x="-1004412" y="7163481"/>
            <a:ext cx="3380048" cy="4727339"/>
          </a:xfrm>
          <a:custGeom>
            <a:avLst/>
            <a:gdLst/>
            <a:ahLst/>
            <a:cxnLst/>
            <a:rect r="r" b="b" t="t" l="l"/>
            <a:pathLst>
              <a:path h="4727339" w="3380048">
                <a:moveTo>
                  <a:pt x="0" y="0"/>
                </a:moveTo>
                <a:lnTo>
                  <a:pt x="3380047" y="0"/>
                </a:lnTo>
                <a:lnTo>
                  <a:pt x="3380047" y="4727339"/>
                </a:lnTo>
                <a:lnTo>
                  <a:pt x="0" y="4727339"/>
                </a:lnTo>
                <a:lnTo>
                  <a:pt x="0" y="0"/>
                </a:lnTo>
                <a:close/>
              </a:path>
            </a:pathLst>
          </a:custGeom>
          <a:blipFill>
            <a:blip r:embed="rId4"/>
            <a:stretch>
              <a:fillRect l="0" t="0" r="0" b="0"/>
            </a:stretch>
          </a:blipFill>
        </p:spPr>
      </p:sp>
      <p:sp>
        <p:nvSpPr>
          <p:cNvPr name="Freeform 5" id="5"/>
          <p:cNvSpPr/>
          <p:nvPr/>
        </p:nvSpPr>
        <p:spPr>
          <a:xfrm flipH="false" flipV="false" rot="0">
            <a:off x="15486633" y="-78855"/>
            <a:ext cx="2597677" cy="2215110"/>
          </a:xfrm>
          <a:custGeom>
            <a:avLst/>
            <a:gdLst/>
            <a:ahLst/>
            <a:cxnLst/>
            <a:rect r="r" b="b" t="t" l="l"/>
            <a:pathLst>
              <a:path h="2215110" w="2597677">
                <a:moveTo>
                  <a:pt x="0" y="0"/>
                </a:moveTo>
                <a:lnTo>
                  <a:pt x="2597677" y="0"/>
                </a:lnTo>
                <a:lnTo>
                  <a:pt x="2597677"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true" flipV="true" rot="0">
            <a:off x="93095" y="0"/>
            <a:ext cx="4264842" cy="2756154"/>
          </a:xfrm>
          <a:custGeom>
            <a:avLst/>
            <a:gdLst/>
            <a:ahLst/>
            <a:cxnLst/>
            <a:rect r="r" b="b" t="t" l="l"/>
            <a:pathLst>
              <a:path h="2756154" w="4264842">
                <a:moveTo>
                  <a:pt x="4264842" y="2756154"/>
                </a:moveTo>
                <a:lnTo>
                  <a:pt x="0" y="2756154"/>
                </a:lnTo>
                <a:lnTo>
                  <a:pt x="0" y="0"/>
                </a:lnTo>
                <a:lnTo>
                  <a:pt x="4264842" y="0"/>
                </a:lnTo>
                <a:lnTo>
                  <a:pt x="4264842" y="2756154"/>
                </a:lnTo>
                <a:close/>
              </a:path>
            </a:pathLst>
          </a:custGeom>
          <a:blipFill>
            <a:blip r:embed="rId7"/>
            <a:stretch>
              <a:fillRect l="0" t="0" r="0" b="0"/>
            </a:stretch>
          </a:blipFill>
        </p:spPr>
      </p:sp>
      <p:sp>
        <p:nvSpPr>
          <p:cNvPr name="TextBox 7" id="7"/>
          <p:cNvSpPr txBox="true"/>
          <p:nvPr/>
        </p:nvSpPr>
        <p:spPr>
          <a:xfrm rot="0">
            <a:off x="489039" y="1711761"/>
            <a:ext cx="14997594" cy="8897982"/>
          </a:xfrm>
          <a:prstGeom prst="rect">
            <a:avLst/>
          </a:prstGeom>
        </p:spPr>
        <p:txBody>
          <a:bodyPr anchor="t" rtlCol="false" tIns="0" lIns="0" bIns="0" rIns="0">
            <a:spAutoFit/>
          </a:bodyPr>
          <a:lstStyle/>
          <a:p>
            <a:pPr algn="l">
              <a:lnSpc>
                <a:spcPts val="3480"/>
              </a:lnSpc>
            </a:pPr>
            <a:r>
              <a:rPr lang="en-US" sz="2485">
                <a:solidFill>
                  <a:srgbClr val="FFFFFF"/>
                </a:solidFill>
                <a:latin typeface="More Sugar"/>
                <a:ea typeface="More Sugar"/>
                <a:cs typeface="More Sugar"/>
                <a:sym typeface="More Sugar"/>
              </a:rPr>
              <a:t>John Holt was an American teacher and writer that had a different perspective on education and shared his views through writing books for many to read. “To a very great degree, school is a place where children learn to be stupid” a quote from holt himself where he explains that he believed that school is teaching children the incorrect things in the incorrect way. Holt wanted to change school from being sat at a desk being told to process information to being able to have the freedom to experience things for a greater understanding: getting the children to make their own decisions and develop further skills. He believed that children where able to learn from birth with a natural curiosity for their surroundings this should be used as an advantage to encourage the child to learn. Using topics they enjoy and new experienced to incorporate the curriculum will ensure excitement and enjoyment for the children whilst learning. He believed that this will help them retain information and they will learn through the experience of what works and what does not. hold did not agree with the strict rules of school settings and thought that schools should run more freely for children’s comfort and enjoyment as if not the children will not have the thrill from learning and experiences if they are uncomfortable. Holt believed that rewards where harmful for children’s education as they teach children to only participate for rewards rather than for the thrill and excitement of learning. Holt used the phrase “unschooling a lot in his research to refer to a setting that is the opposite to a school that gives the children the freedom and choice of experiences that schools did not provide. As he believed that things should be child led practitioners should not interfere with a child’s activity only support if absolutely needed. </a:t>
            </a:r>
          </a:p>
          <a:p>
            <a:pPr algn="l">
              <a:lnSpc>
                <a:spcPts val="4740"/>
              </a:lnSpc>
            </a:pPr>
            <a:r>
              <a:rPr lang="en-US" sz="3385">
                <a:solidFill>
                  <a:srgbClr val="FFFFFF"/>
                </a:solidFill>
                <a:latin typeface="More Sugar"/>
                <a:ea typeface="More Sugar"/>
                <a:cs typeface="More Sugar"/>
                <a:sym typeface="More Sugar"/>
              </a:rPr>
              <a:t>  </a:t>
            </a:r>
          </a:p>
        </p:txBody>
      </p:sp>
      <p:grpSp>
        <p:nvGrpSpPr>
          <p:cNvPr name="Group 8" id="8"/>
          <p:cNvGrpSpPr>
            <a:grpSpLocks noChangeAspect="true"/>
          </p:cNvGrpSpPr>
          <p:nvPr/>
        </p:nvGrpSpPr>
        <p:grpSpPr>
          <a:xfrm rot="0">
            <a:off x="15486633" y="3902784"/>
            <a:ext cx="2806807" cy="3260696"/>
            <a:chOff x="0" y="0"/>
            <a:chExt cx="5466080" cy="6350000"/>
          </a:xfrm>
        </p:grpSpPr>
        <p:sp>
          <p:nvSpPr>
            <p:cNvPr name="Freeform 9" id="9"/>
            <p:cNvSpPr/>
            <p:nvPr/>
          </p:nvSpPr>
          <p:spPr>
            <a:xfrm flipH="false" flipV="false" rot="0">
              <a:off x="0" y="0"/>
              <a:ext cx="5439410" cy="6348730"/>
            </a:xfrm>
            <a:custGeom>
              <a:avLst/>
              <a:gdLst/>
              <a:ahLst/>
              <a:cxnLst/>
              <a:rect r="r" b="b" t="t" l="l"/>
              <a:pathLst>
                <a:path h="6348730" w="543941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sp>
        <p:sp>
          <p:nvSpPr>
            <p:cNvPr name="Freeform 10" id="10"/>
            <p:cNvSpPr/>
            <p:nvPr/>
          </p:nvSpPr>
          <p:spPr>
            <a:xfrm flipH="false" flipV="false" rot="0">
              <a:off x="247650" y="294640"/>
              <a:ext cx="4889500" cy="4693920"/>
            </a:xfrm>
            <a:custGeom>
              <a:avLst/>
              <a:gdLst/>
              <a:ahLst/>
              <a:cxnLst/>
              <a:rect r="r" b="b" t="t" l="l"/>
              <a:pathLst>
                <a:path h="4693920" w="488950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8"/>
              <a:stretch>
                <a:fillRect l="0" t="-27316" r="0" b="-27316"/>
              </a:stretch>
            </a:blipFill>
          </p:spPr>
        </p:sp>
        <p:sp>
          <p:nvSpPr>
            <p:cNvPr name="Freeform 11" id="11"/>
            <p:cNvSpPr/>
            <p:nvPr/>
          </p:nvSpPr>
          <p:spPr>
            <a:xfrm flipH="false" flipV="false" rot="0">
              <a:off x="1270" y="6350"/>
              <a:ext cx="5457190" cy="6342380"/>
            </a:xfrm>
            <a:custGeom>
              <a:avLst/>
              <a:gdLst/>
              <a:ahLst/>
              <a:cxnLst/>
              <a:rect r="r" b="b" t="t" l="l"/>
              <a:pathLst>
                <a:path h="6342380" w="545719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sp>
        <p:sp>
          <p:nvSpPr>
            <p:cNvPr name="Freeform 12" id="12"/>
            <p:cNvSpPr/>
            <p:nvPr/>
          </p:nvSpPr>
          <p:spPr>
            <a:xfrm flipH="false" flipV="false" rot="0">
              <a:off x="7620" y="0"/>
              <a:ext cx="5458460" cy="6344920"/>
            </a:xfrm>
            <a:custGeom>
              <a:avLst/>
              <a:gdLst/>
              <a:ahLst/>
              <a:cxnLst/>
              <a:rect r="r" b="b" t="t" l="l"/>
              <a:pathLst>
                <a:path h="6344920" w="545846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sp>
      </p:grpSp>
      <p:sp>
        <p:nvSpPr>
          <p:cNvPr name="TextBox 13" id="13"/>
          <p:cNvSpPr txBox="true"/>
          <p:nvPr/>
        </p:nvSpPr>
        <p:spPr>
          <a:xfrm rot="0">
            <a:off x="6618139" y="249355"/>
            <a:ext cx="5051722"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Holt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TextBox 3" id="3"/>
          <p:cNvSpPr txBox="true"/>
          <p:nvPr/>
        </p:nvSpPr>
        <p:spPr>
          <a:xfrm rot="0">
            <a:off x="5893694" y="918645"/>
            <a:ext cx="6703456"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terminology</a:t>
            </a:r>
          </a:p>
        </p:txBody>
      </p:sp>
      <p:sp>
        <p:nvSpPr>
          <p:cNvPr name="TextBox 4" id="4"/>
          <p:cNvSpPr txBox="true"/>
          <p:nvPr/>
        </p:nvSpPr>
        <p:spPr>
          <a:xfrm rot="0">
            <a:off x="2017567" y="3330964"/>
            <a:ext cx="13137121" cy="3692887"/>
          </a:xfrm>
          <a:prstGeom prst="rect">
            <a:avLst/>
          </a:prstGeom>
        </p:spPr>
        <p:txBody>
          <a:bodyPr anchor="t" rtlCol="false" tIns="0" lIns="0" bIns="0" rIns="0">
            <a:spAutoFit/>
          </a:bodyPr>
          <a:lstStyle/>
          <a:p>
            <a:pPr algn="l">
              <a:lnSpc>
                <a:spcPts val="4880"/>
              </a:lnSpc>
            </a:pPr>
            <a:r>
              <a:rPr lang="en-US" sz="3485">
                <a:solidFill>
                  <a:srgbClr val="FFFFFF"/>
                </a:solidFill>
                <a:latin typeface="More Sugar"/>
                <a:ea typeface="More Sugar"/>
                <a:cs typeface="More Sugar"/>
                <a:sym typeface="More Sugar"/>
              </a:rPr>
              <a:t>uncrc- </a:t>
            </a:r>
            <a:r>
              <a:rPr lang="en-US" sz="3485" u="sng">
                <a:solidFill>
                  <a:srgbClr val="FFFFFF"/>
                </a:solidFill>
                <a:latin typeface="More Sugar"/>
                <a:ea typeface="More Sugar"/>
                <a:cs typeface="More Sugar"/>
                <a:sym typeface="More Sugar"/>
                <a:hlinkClick r:id="rId3" tooltip="https://www.bing.com/ck/a?!&amp;&amp;p=2a3c36d4fa30a87b549eed62182ad990c6660ccb69af75265c9d66689425b2c5JmltdHM9MTc0MzM3OTIwMA&amp;ptn=3&amp;ver=2&amp;hsh=4&amp;fclid=2ab82e1e-6aeb-6714-0e1c-3b7e6bda667a&amp;psq=what+does+uncrc+stand+for&amp;u=a1aHR0cHM6Ly93d3cuc2F2ZXRoZWNoaWxkcmVuLm9yZy51ay93aGF0LXdlLWRvL2NoaWxkcmVucy1yaWdodHMvdW5pdGVkLW5hdGlvbnMtY29udmVudGlvbi1vZi10aGUtcmlnaHRzLW9mLXRoZS1jaGlsZA&amp;ntb=1"/>
              </a:rPr>
              <a:t>United Nations Convention on the Rights of the Child</a:t>
            </a:r>
          </a:p>
          <a:p>
            <a:pPr algn="l">
              <a:lnSpc>
                <a:spcPts val="4880"/>
              </a:lnSpc>
            </a:pPr>
            <a:r>
              <a:rPr lang="en-US" sz="3485">
                <a:solidFill>
                  <a:srgbClr val="FFFFFF"/>
                </a:solidFill>
                <a:latin typeface="More Sugar"/>
                <a:ea typeface="More Sugar"/>
                <a:cs typeface="More Sugar"/>
                <a:sym typeface="More Sugar"/>
              </a:rPr>
              <a:t>unschooling- education in a different setting other than school</a:t>
            </a:r>
          </a:p>
          <a:p>
            <a:pPr algn="l">
              <a:lnSpc>
                <a:spcPts val="4880"/>
              </a:lnSpc>
            </a:pPr>
            <a:r>
              <a:rPr lang="en-US" sz="3485">
                <a:solidFill>
                  <a:srgbClr val="FFFFFF"/>
                </a:solidFill>
                <a:latin typeface="More Sugar"/>
                <a:ea typeface="More Sugar"/>
                <a:cs typeface="More Sugar"/>
                <a:sym typeface="More Sugar"/>
              </a:rPr>
              <a:t>child led- the child has controle of the situation</a:t>
            </a:r>
          </a:p>
          <a:p>
            <a:pPr algn="l">
              <a:lnSpc>
                <a:spcPts val="4880"/>
              </a:lnSpc>
            </a:pPr>
            <a:r>
              <a:rPr lang="en-US" sz="3485">
                <a:solidFill>
                  <a:srgbClr val="FFFFFF"/>
                </a:solidFill>
                <a:latin typeface="More Sugar"/>
                <a:ea typeface="More Sugar"/>
                <a:cs typeface="More Sugar"/>
                <a:sym typeface="More Sugar"/>
              </a:rPr>
              <a:t>ALN- additional learning needs</a:t>
            </a:r>
          </a:p>
          <a:p>
            <a:pPr algn="l">
              <a:lnSpc>
                <a:spcPts val="4880"/>
              </a:lnSpc>
            </a:pPr>
            <a:r>
              <a:rPr lang="en-US" sz="3485">
                <a:solidFill>
                  <a:srgbClr val="FFFFFF"/>
                </a:solidFill>
                <a:latin typeface="More Sugar"/>
                <a:ea typeface="More Sugar"/>
                <a:cs typeface="More Sugar"/>
                <a:sym typeface="More Sugar"/>
              </a:rPr>
              <a:t>ZPD- Zone of Proximal Development</a:t>
            </a:r>
          </a:p>
          <a:p>
            <a:pPr algn="l">
              <a:lnSpc>
                <a:spcPts val="4880"/>
              </a:lnSpc>
            </a:pPr>
            <a:r>
              <a:rPr lang="en-US" sz="3485">
                <a:solidFill>
                  <a:srgbClr val="FFFFFF"/>
                </a:solidFill>
                <a:latin typeface="More Sugar"/>
                <a:ea typeface="More Sugar"/>
                <a:cs typeface="More Sugar"/>
                <a:sym typeface="More Sugar"/>
              </a:rPr>
              <a:t> </a:t>
            </a:r>
          </a:p>
        </p:txBody>
      </p:sp>
      <p:sp>
        <p:nvSpPr>
          <p:cNvPr name="Freeform 5" id="5"/>
          <p:cNvSpPr/>
          <p:nvPr/>
        </p:nvSpPr>
        <p:spPr>
          <a:xfrm flipH="false" flipV="false" rot="0">
            <a:off x="14403372" y="7067615"/>
            <a:ext cx="3884628" cy="3219385"/>
          </a:xfrm>
          <a:custGeom>
            <a:avLst/>
            <a:gdLst/>
            <a:ahLst/>
            <a:cxnLst/>
            <a:rect r="r" b="b" t="t" l="l"/>
            <a:pathLst>
              <a:path h="3219385" w="3884628">
                <a:moveTo>
                  <a:pt x="0" y="0"/>
                </a:moveTo>
                <a:lnTo>
                  <a:pt x="3884628" y="0"/>
                </a:lnTo>
                <a:lnTo>
                  <a:pt x="3884628" y="3219385"/>
                </a:lnTo>
                <a:lnTo>
                  <a:pt x="0" y="3219385"/>
                </a:lnTo>
                <a:lnTo>
                  <a:pt x="0" y="0"/>
                </a:lnTo>
                <a:close/>
              </a:path>
            </a:pathLst>
          </a:custGeom>
          <a:blipFill>
            <a:blip r:embed="rId4"/>
            <a:stretch>
              <a:fillRect l="0" t="0" r="0" b="0"/>
            </a:stretch>
          </a:blipFill>
        </p:spPr>
      </p:sp>
      <p:sp>
        <p:nvSpPr>
          <p:cNvPr name="Freeform 6" id="6"/>
          <p:cNvSpPr/>
          <p:nvPr/>
        </p:nvSpPr>
        <p:spPr>
          <a:xfrm flipH="false" flipV="false" rot="0">
            <a:off x="-1004412" y="7163481"/>
            <a:ext cx="3380048" cy="4727339"/>
          </a:xfrm>
          <a:custGeom>
            <a:avLst/>
            <a:gdLst/>
            <a:ahLst/>
            <a:cxnLst/>
            <a:rect r="r" b="b" t="t" l="l"/>
            <a:pathLst>
              <a:path h="4727339" w="3380048">
                <a:moveTo>
                  <a:pt x="0" y="0"/>
                </a:moveTo>
                <a:lnTo>
                  <a:pt x="3380047" y="0"/>
                </a:lnTo>
                <a:lnTo>
                  <a:pt x="3380047" y="4727339"/>
                </a:lnTo>
                <a:lnTo>
                  <a:pt x="0" y="4727339"/>
                </a:lnTo>
                <a:lnTo>
                  <a:pt x="0" y="0"/>
                </a:lnTo>
                <a:close/>
              </a:path>
            </a:pathLst>
          </a:custGeom>
          <a:blipFill>
            <a:blip r:embed="rId5"/>
            <a:stretch>
              <a:fillRect l="0" t="0" r="0" b="0"/>
            </a:stretch>
          </a:blipFill>
        </p:spPr>
      </p:sp>
      <p:sp>
        <p:nvSpPr>
          <p:cNvPr name="Freeform 7" id="7"/>
          <p:cNvSpPr/>
          <p:nvPr/>
        </p:nvSpPr>
        <p:spPr>
          <a:xfrm flipH="false" flipV="false" rot="0">
            <a:off x="15486633" y="-78855"/>
            <a:ext cx="2597677" cy="2215110"/>
          </a:xfrm>
          <a:custGeom>
            <a:avLst/>
            <a:gdLst/>
            <a:ahLst/>
            <a:cxnLst/>
            <a:rect r="r" b="b" t="t" l="l"/>
            <a:pathLst>
              <a:path h="2215110" w="2597677">
                <a:moveTo>
                  <a:pt x="0" y="0"/>
                </a:moveTo>
                <a:lnTo>
                  <a:pt x="2597677" y="0"/>
                </a:lnTo>
                <a:lnTo>
                  <a:pt x="2597677" y="2215110"/>
                </a:lnTo>
                <a:lnTo>
                  <a:pt x="0" y="221511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true" flipV="true" rot="0">
            <a:off x="93095" y="0"/>
            <a:ext cx="4264842" cy="2756154"/>
          </a:xfrm>
          <a:custGeom>
            <a:avLst/>
            <a:gdLst/>
            <a:ahLst/>
            <a:cxnLst/>
            <a:rect r="r" b="b" t="t" l="l"/>
            <a:pathLst>
              <a:path h="2756154" w="4264842">
                <a:moveTo>
                  <a:pt x="4264842" y="2756154"/>
                </a:moveTo>
                <a:lnTo>
                  <a:pt x="0" y="2756154"/>
                </a:lnTo>
                <a:lnTo>
                  <a:pt x="0" y="0"/>
                </a:lnTo>
                <a:lnTo>
                  <a:pt x="4264842" y="0"/>
                </a:lnTo>
                <a:lnTo>
                  <a:pt x="4264842" y="2756154"/>
                </a:lnTo>
                <a:close/>
              </a:path>
            </a:pathLst>
          </a:custGeom>
          <a:blipFill>
            <a:blip r:embed="rId8"/>
            <a:stretch>
              <a:fillRect l="0" t="0" r="0" b="0"/>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069213" y="7276882"/>
            <a:ext cx="3380048" cy="4727339"/>
          </a:xfrm>
          <a:custGeom>
            <a:avLst/>
            <a:gdLst/>
            <a:ahLst/>
            <a:cxnLst/>
            <a:rect r="r" b="b" t="t" l="l"/>
            <a:pathLst>
              <a:path h="4727339" w="3380048">
                <a:moveTo>
                  <a:pt x="0" y="0"/>
                </a:moveTo>
                <a:lnTo>
                  <a:pt x="3380047" y="0"/>
                </a:lnTo>
                <a:lnTo>
                  <a:pt x="3380047" y="4727339"/>
                </a:lnTo>
                <a:lnTo>
                  <a:pt x="0" y="4727339"/>
                </a:lnTo>
                <a:lnTo>
                  <a:pt x="0" y="0"/>
                </a:lnTo>
                <a:close/>
              </a:path>
            </a:pathLst>
          </a:custGeom>
          <a:blipFill>
            <a:blip r:embed="rId3"/>
            <a:stretch>
              <a:fillRect l="0" t="0" r="0" b="0"/>
            </a:stretch>
          </a:blipFill>
        </p:spPr>
      </p:sp>
      <p:sp>
        <p:nvSpPr>
          <p:cNvPr name="Freeform 4" id="4"/>
          <p:cNvSpPr/>
          <p:nvPr/>
        </p:nvSpPr>
        <p:spPr>
          <a:xfrm flipH="true" flipV="true" rot="0">
            <a:off x="0" y="0"/>
            <a:ext cx="3853768" cy="3193810"/>
          </a:xfrm>
          <a:custGeom>
            <a:avLst/>
            <a:gdLst/>
            <a:ahLst/>
            <a:cxnLst/>
            <a:rect r="r" b="b" t="t" l="l"/>
            <a:pathLst>
              <a:path h="3193810" w="3853768">
                <a:moveTo>
                  <a:pt x="3853768" y="3193810"/>
                </a:moveTo>
                <a:lnTo>
                  <a:pt x="0" y="3193810"/>
                </a:lnTo>
                <a:lnTo>
                  <a:pt x="0" y="0"/>
                </a:lnTo>
                <a:lnTo>
                  <a:pt x="3853768" y="0"/>
                </a:lnTo>
                <a:lnTo>
                  <a:pt x="3853768" y="3193810"/>
                </a:lnTo>
                <a:close/>
              </a:path>
            </a:pathLst>
          </a:custGeom>
          <a:blipFill>
            <a:blip r:embed="rId4"/>
            <a:stretch>
              <a:fillRect l="0" t="0" r="0" b="0"/>
            </a:stretch>
          </a:blipFill>
        </p:spPr>
      </p:sp>
      <p:sp>
        <p:nvSpPr>
          <p:cNvPr name="Freeform 5" id="5"/>
          <p:cNvSpPr/>
          <p:nvPr/>
        </p:nvSpPr>
        <p:spPr>
          <a:xfrm flipH="false" flipV="false" rot="0">
            <a:off x="15960461" y="0"/>
            <a:ext cx="2597677" cy="2215110"/>
          </a:xfrm>
          <a:custGeom>
            <a:avLst/>
            <a:gdLst/>
            <a:ahLst/>
            <a:cxnLst/>
            <a:rect r="r" b="b" t="t" l="l"/>
            <a:pathLst>
              <a:path h="2215110" w="2597677">
                <a:moveTo>
                  <a:pt x="0" y="0"/>
                </a:moveTo>
                <a:lnTo>
                  <a:pt x="2597678" y="0"/>
                </a:lnTo>
                <a:lnTo>
                  <a:pt x="2597678"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4437422" y="7798564"/>
            <a:ext cx="3850578" cy="2488436"/>
          </a:xfrm>
          <a:custGeom>
            <a:avLst/>
            <a:gdLst/>
            <a:ahLst/>
            <a:cxnLst/>
            <a:rect r="r" b="b" t="t" l="l"/>
            <a:pathLst>
              <a:path h="2488436" w="3850578">
                <a:moveTo>
                  <a:pt x="0" y="0"/>
                </a:moveTo>
                <a:lnTo>
                  <a:pt x="3850578" y="0"/>
                </a:lnTo>
                <a:lnTo>
                  <a:pt x="3850578" y="2488436"/>
                </a:lnTo>
                <a:lnTo>
                  <a:pt x="0" y="2488436"/>
                </a:lnTo>
                <a:lnTo>
                  <a:pt x="0" y="0"/>
                </a:lnTo>
                <a:close/>
              </a:path>
            </a:pathLst>
          </a:custGeom>
          <a:blipFill>
            <a:blip r:embed="rId7"/>
            <a:stretch>
              <a:fillRect l="0" t="0" r="0" b="0"/>
            </a:stretch>
          </a:blipFill>
        </p:spPr>
      </p:sp>
      <p:grpSp>
        <p:nvGrpSpPr>
          <p:cNvPr name="Group 7" id="7"/>
          <p:cNvGrpSpPr/>
          <p:nvPr/>
        </p:nvGrpSpPr>
        <p:grpSpPr>
          <a:xfrm rot="0">
            <a:off x="-202725" y="258324"/>
            <a:ext cx="4675651" cy="4192012"/>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23949" t="-49349" r="-76337" b="-17127"/>
              </a:stretch>
            </a:blipFill>
            <a:ln w="38100" cap="sq">
              <a:solidFill>
                <a:srgbClr val="000000"/>
              </a:solidFill>
              <a:prstDash val="solid"/>
              <a:miter/>
            </a:ln>
          </p:spPr>
        </p:sp>
      </p:grpSp>
      <p:grpSp>
        <p:nvGrpSpPr>
          <p:cNvPr name="Group 9" id="9"/>
          <p:cNvGrpSpPr/>
          <p:nvPr/>
        </p:nvGrpSpPr>
        <p:grpSpPr>
          <a:xfrm rot="0">
            <a:off x="661920" y="927615"/>
            <a:ext cx="2954336" cy="2954336"/>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471" t="0" r="-25471" b="0"/>
              </a:stretch>
            </a:blipFill>
          </p:spPr>
        </p:sp>
      </p:grpSp>
      <p:sp>
        <p:nvSpPr>
          <p:cNvPr name="TextBox 11" id="11"/>
          <p:cNvSpPr txBox="true"/>
          <p:nvPr/>
        </p:nvSpPr>
        <p:spPr>
          <a:xfrm rot="0">
            <a:off x="4882618" y="86874"/>
            <a:ext cx="1048037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strawberry picking </a:t>
            </a:r>
          </a:p>
        </p:txBody>
      </p:sp>
      <p:sp>
        <p:nvSpPr>
          <p:cNvPr name="TextBox 12" id="12"/>
          <p:cNvSpPr txBox="true"/>
          <p:nvPr/>
        </p:nvSpPr>
        <p:spPr>
          <a:xfrm rot="0">
            <a:off x="3853768" y="1939600"/>
            <a:ext cx="14434232" cy="8210597"/>
          </a:xfrm>
          <a:prstGeom prst="rect">
            <a:avLst/>
          </a:prstGeom>
        </p:spPr>
        <p:txBody>
          <a:bodyPr anchor="t" rtlCol="false" tIns="0" lIns="0" bIns="0" rIns="0">
            <a:spAutoFit/>
          </a:bodyPr>
          <a:lstStyle/>
          <a:p>
            <a:pPr algn="l">
              <a:lnSpc>
                <a:spcPts val="3672"/>
              </a:lnSpc>
            </a:pPr>
            <a:r>
              <a:rPr lang="en-US" sz="2623">
                <a:solidFill>
                  <a:srgbClr val="FFFFFF"/>
                </a:solidFill>
                <a:latin typeface="More Sugar"/>
                <a:ea typeface="More Sugar"/>
                <a:cs typeface="More Sugar"/>
                <a:sym typeface="More Sugar"/>
              </a:rPr>
              <a:t>    </a:t>
            </a:r>
            <a:r>
              <a:rPr lang="en-US" sz="2623">
                <a:solidFill>
                  <a:srgbClr val="FFFFFF"/>
                </a:solidFill>
                <a:latin typeface="More Sugar"/>
                <a:ea typeface="More Sugar"/>
                <a:cs typeface="More Sugar"/>
                <a:sym typeface="More Sugar"/>
              </a:rPr>
              <a:t>Strawberry picking is covers all 6 areas of learning </a:t>
            </a:r>
          </a:p>
          <a:p>
            <a:pPr algn="l" marL="566334" indent="-283167" lvl="1">
              <a:lnSpc>
                <a:spcPts val="3672"/>
              </a:lnSpc>
              <a:buFont typeface="Arial"/>
              <a:buChar char="•"/>
            </a:pPr>
            <a:r>
              <a:rPr lang="en-US" sz="2623">
                <a:solidFill>
                  <a:srgbClr val="FFFFFF"/>
                </a:solidFill>
                <a:latin typeface="More Sugar"/>
                <a:ea typeface="More Sugar"/>
                <a:cs typeface="More Sugar"/>
                <a:sym typeface="More Sugar"/>
              </a:rPr>
              <a:t>Expressive arts- as they can use the strawberries in activities such as painting or crafting this provides them with the opportunity to express themselves and be creative with their ideas.</a:t>
            </a:r>
          </a:p>
          <a:p>
            <a:pPr algn="l" marL="566334" indent="-283167" lvl="1">
              <a:lnSpc>
                <a:spcPts val="3672"/>
              </a:lnSpc>
              <a:buFont typeface="Arial"/>
              <a:buChar char="•"/>
            </a:pPr>
            <a:r>
              <a:rPr lang="en-US" sz="2623">
                <a:solidFill>
                  <a:srgbClr val="FFFFFF"/>
                </a:solidFill>
                <a:latin typeface="More Sugar"/>
                <a:ea typeface="More Sugar"/>
                <a:cs typeface="More Sugar"/>
                <a:sym typeface="More Sugar"/>
              </a:rPr>
              <a:t>Health and wellbeing- physical exercise and fine motor skills is being used whilst reaching, bending, picking developing their muscles and skills. Healthy eating is being promoted when they get the opportunity to eat the strawberries. outdoor learning is relaxing and therapeutic for the brain therefor helping their wellbeing. </a:t>
            </a:r>
          </a:p>
          <a:p>
            <a:pPr algn="l" marL="566334" indent="-283167" lvl="1">
              <a:lnSpc>
                <a:spcPts val="3672"/>
              </a:lnSpc>
              <a:buFont typeface="Arial"/>
              <a:buChar char="•"/>
            </a:pPr>
            <a:r>
              <a:rPr lang="en-US" sz="2623">
                <a:solidFill>
                  <a:srgbClr val="FFFFFF"/>
                </a:solidFill>
                <a:latin typeface="More Sugar"/>
                <a:ea typeface="More Sugar"/>
                <a:cs typeface="More Sugar"/>
                <a:sym typeface="More Sugar"/>
              </a:rPr>
              <a:t>Humanities- understanding the environment and the area local to them. For example how food is grown and how they can do it too.</a:t>
            </a:r>
          </a:p>
          <a:p>
            <a:pPr algn="l" marL="566334" indent="-283167" lvl="1">
              <a:lnSpc>
                <a:spcPts val="3672"/>
              </a:lnSpc>
              <a:buFont typeface="Arial"/>
              <a:buChar char="•"/>
            </a:pPr>
            <a:r>
              <a:rPr lang="en-US" sz="2623">
                <a:solidFill>
                  <a:srgbClr val="FFFFFF"/>
                </a:solidFill>
                <a:latin typeface="More Sugar"/>
                <a:ea typeface="More Sugar"/>
                <a:cs typeface="More Sugar"/>
                <a:sym typeface="More Sugar"/>
              </a:rPr>
              <a:t>Languages, literacy and communication- vocabulary development when discussing the activity and communication between the children whilst partaking in the activity</a:t>
            </a:r>
          </a:p>
          <a:p>
            <a:pPr algn="l" marL="566334" indent="-283167" lvl="1">
              <a:lnSpc>
                <a:spcPts val="3672"/>
              </a:lnSpc>
              <a:buFont typeface="Arial"/>
              <a:buChar char="•"/>
            </a:pPr>
            <a:r>
              <a:rPr lang="en-US" sz="2623">
                <a:solidFill>
                  <a:srgbClr val="FFFFFF"/>
                </a:solidFill>
                <a:latin typeface="More Sugar"/>
                <a:ea typeface="More Sugar"/>
                <a:cs typeface="More Sugar"/>
                <a:sym typeface="More Sugar"/>
              </a:rPr>
              <a:t>Maths and numeracy – counting the strawberries if provided with a specific amount they are aloud to purchase, money handling when then take the strawberries to be purchased, sorting when organising the strawberries and measuring when wheighing the strawberries at the shop. </a:t>
            </a:r>
          </a:p>
          <a:p>
            <a:pPr algn="l" marL="566334" indent="-283167" lvl="1">
              <a:lnSpc>
                <a:spcPts val="3672"/>
              </a:lnSpc>
              <a:buFont typeface="Arial"/>
              <a:buChar char="•"/>
            </a:pPr>
            <a:r>
              <a:rPr lang="en-US" sz="2623">
                <a:solidFill>
                  <a:srgbClr val="FFFFFF"/>
                </a:solidFill>
                <a:latin typeface="More Sugar"/>
                <a:ea typeface="More Sugar"/>
                <a:cs typeface="More Sugar"/>
                <a:sym typeface="More Sugar"/>
              </a:rPr>
              <a:t>Science and technology- understanding growth and process to chieve that. understand environmental science like bees or green house to assist in the growth.</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069213" y="7276882"/>
            <a:ext cx="3380048" cy="4727339"/>
          </a:xfrm>
          <a:custGeom>
            <a:avLst/>
            <a:gdLst/>
            <a:ahLst/>
            <a:cxnLst/>
            <a:rect r="r" b="b" t="t" l="l"/>
            <a:pathLst>
              <a:path h="4727339" w="3380048">
                <a:moveTo>
                  <a:pt x="0" y="0"/>
                </a:moveTo>
                <a:lnTo>
                  <a:pt x="3380047" y="0"/>
                </a:lnTo>
                <a:lnTo>
                  <a:pt x="3380047" y="4727339"/>
                </a:lnTo>
                <a:lnTo>
                  <a:pt x="0" y="4727339"/>
                </a:lnTo>
                <a:lnTo>
                  <a:pt x="0" y="0"/>
                </a:lnTo>
                <a:close/>
              </a:path>
            </a:pathLst>
          </a:custGeom>
          <a:blipFill>
            <a:blip r:embed="rId3"/>
            <a:stretch>
              <a:fillRect l="0" t="0" r="0" b="0"/>
            </a:stretch>
          </a:blipFill>
        </p:spPr>
      </p:sp>
      <p:sp>
        <p:nvSpPr>
          <p:cNvPr name="Freeform 4" id="4"/>
          <p:cNvSpPr/>
          <p:nvPr/>
        </p:nvSpPr>
        <p:spPr>
          <a:xfrm flipH="true" flipV="true" rot="0">
            <a:off x="0" y="0"/>
            <a:ext cx="3853768" cy="3193810"/>
          </a:xfrm>
          <a:custGeom>
            <a:avLst/>
            <a:gdLst/>
            <a:ahLst/>
            <a:cxnLst/>
            <a:rect r="r" b="b" t="t" l="l"/>
            <a:pathLst>
              <a:path h="3193810" w="3853768">
                <a:moveTo>
                  <a:pt x="3853768" y="3193810"/>
                </a:moveTo>
                <a:lnTo>
                  <a:pt x="0" y="3193810"/>
                </a:lnTo>
                <a:lnTo>
                  <a:pt x="0" y="0"/>
                </a:lnTo>
                <a:lnTo>
                  <a:pt x="3853768" y="0"/>
                </a:lnTo>
                <a:lnTo>
                  <a:pt x="3853768" y="3193810"/>
                </a:lnTo>
                <a:close/>
              </a:path>
            </a:pathLst>
          </a:custGeom>
          <a:blipFill>
            <a:blip r:embed="rId4"/>
            <a:stretch>
              <a:fillRect l="0" t="0" r="0" b="0"/>
            </a:stretch>
          </a:blipFill>
        </p:spPr>
      </p:sp>
      <p:sp>
        <p:nvSpPr>
          <p:cNvPr name="Freeform 5" id="5"/>
          <p:cNvSpPr/>
          <p:nvPr/>
        </p:nvSpPr>
        <p:spPr>
          <a:xfrm flipH="false" flipV="false" rot="0">
            <a:off x="15960461" y="0"/>
            <a:ext cx="2597677" cy="2215110"/>
          </a:xfrm>
          <a:custGeom>
            <a:avLst/>
            <a:gdLst/>
            <a:ahLst/>
            <a:cxnLst/>
            <a:rect r="r" b="b" t="t" l="l"/>
            <a:pathLst>
              <a:path h="2215110" w="2597677">
                <a:moveTo>
                  <a:pt x="0" y="0"/>
                </a:moveTo>
                <a:lnTo>
                  <a:pt x="2597678" y="0"/>
                </a:lnTo>
                <a:lnTo>
                  <a:pt x="2597678"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4437422" y="7798564"/>
            <a:ext cx="3850578" cy="2488436"/>
          </a:xfrm>
          <a:custGeom>
            <a:avLst/>
            <a:gdLst/>
            <a:ahLst/>
            <a:cxnLst/>
            <a:rect r="r" b="b" t="t" l="l"/>
            <a:pathLst>
              <a:path h="2488436" w="3850578">
                <a:moveTo>
                  <a:pt x="0" y="0"/>
                </a:moveTo>
                <a:lnTo>
                  <a:pt x="3850578" y="0"/>
                </a:lnTo>
                <a:lnTo>
                  <a:pt x="3850578" y="2488436"/>
                </a:lnTo>
                <a:lnTo>
                  <a:pt x="0" y="2488436"/>
                </a:lnTo>
                <a:lnTo>
                  <a:pt x="0" y="0"/>
                </a:lnTo>
                <a:close/>
              </a:path>
            </a:pathLst>
          </a:custGeom>
          <a:blipFill>
            <a:blip r:embed="rId7"/>
            <a:stretch>
              <a:fillRect l="0" t="0" r="0" b="0"/>
            </a:stretch>
          </a:blipFill>
        </p:spPr>
      </p:sp>
      <p:grpSp>
        <p:nvGrpSpPr>
          <p:cNvPr name="Group 7" id="7"/>
          <p:cNvGrpSpPr/>
          <p:nvPr/>
        </p:nvGrpSpPr>
        <p:grpSpPr>
          <a:xfrm rot="0">
            <a:off x="-202725" y="258324"/>
            <a:ext cx="4675651" cy="4192012"/>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23949" t="-49349" r="-76337" b="-17127"/>
              </a:stretch>
            </a:blipFill>
            <a:ln w="38100" cap="sq">
              <a:solidFill>
                <a:srgbClr val="000000"/>
              </a:solidFill>
              <a:prstDash val="solid"/>
              <a:miter/>
            </a:ln>
          </p:spPr>
        </p:sp>
      </p:grpSp>
      <p:grpSp>
        <p:nvGrpSpPr>
          <p:cNvPr name="Group 9" id="9"/>
          <p:cNvGrpSpPr/>
          <p:nvPr/>
        </p:nvGrpSpPr>
        <p:grpSpPr>
          <a:xfrm rot="0">
            <a:off x="661920" y="927615"/>
            <a:ext cx="2954336" cy="2954336"/>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471" t="0" r="-25471" b="0"/>
              </a:stretch>
            </a:blipFill>
          </p:spPr>
        </p:sp>
      </p:grpSp>
      <p:sp>
        <p:nvSpPr>
          <p:cNvPr name="TextBox 11" id="11"/>
          <p:cNvSpPr txBox="true"/>
          <p:nvPr/>
        </p:nvSpPr>
        <p:spPr>
          <a:xfrm rot="0">
            <a:off x="4882618" y="86874"/>
            <a:ext cx="1048037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strawberry picking </a:t>
            </a:r>
          </a:p>
        </p:txBody>
      </p:sp>
      <p:sp>
        <p:nvSpPr>
          <p:cNvPr name="TextBox 12" id="12"/>
          <p:cNvSpPr txBox="true"/>
          <p:nvPr/>
        </p:nvSpPr>
        <p:spPr>
          <a:xfrm rot="0">
            <a:off x="3616257" y="2635067"/>
            <a:ext cx="14434232" cy="7296197"/>
          </a:xfrm>
          <a:prstGeom prst="rect">
            <a:avLst/>
          </a:prstGeom>
        </p:spPr>
        <p:txBody>
          <a:bodyPr anchor="t" rtlCol="false" tIns="0" lIns="0" bIns="0" rIns="0">
            <a:spAutoFit/>
          </a:bodyPr>
          <a:lstStyle/>
          <a:p>
            <a:pPr algn="l">
              <a:lnSpc>
                <a:spcPts val="3672"/>
              </a:lnSpc>
            </a:pPr>
            <a:r>
              <a:rPr lang="en-US" sz="2623">
                <a:solidFill>
                  <a:srgbClr val="FFFFFF"/>
                </a:solidFill>
                <a:latin typeface="More Sugar"/>
                <a:ea typeface="More Sugar"/>
                <a:cs typeface="More Sugar"/>
                <a:sym typeface="More Sugar"/>
              </a:rPr>
              <a:t>strawberry picking is a fun and freeing activity for children to do independently that is enjoyable so that they don’t even understand the benefits they just consider it as a fun playful activity. All it intails is the children to walk through a field of strawberries and pick the ones they want and put them in a basket. It is also appropriet for children with ALN such as autism or adhd as It is stimulating. it uses most the senses smell, touch, see, taste these help children focus and relaxes their mind its things they can prosses independently and encourages them to think. It is physical due to the walking  bending it is also relaxing and distracting for children which eases the brain. the task is fee flowing therefore the child isn’t being told what to do and it is child led there for the child is more likely to be engaged and not focused on different rules giving them more confidence; this is an example of holt. The task Involves focus and attention to solve problems such as how they can reach a strawberry or how they can move to a different area. The child will need to focus to find the strawberries and will focus on their senses whilst doing so, the Connection with nature is stimulating due the natural therapeutic surroundings for example birds chirping or rain bouncing on the greenhouse if located in one.  </a:t>
            </a:r>
          </a:p>
          <a:p>
            <a:pPr algn="l">
              <a:lnSpc>
                <a:spcPts val="3672"/>
              </a:lnSpc>
            </a:pPr>
            <a:r>
              <a:rPr lang="en-US" sz="2623">
                <a:solidFill>
                  <a:srgbClr val="FFFFFF"/>
                </a:solidFill>
                <a:latin typeface="More Sugar"/>
                <a:ea typeface="More Sugar"/>
                <a:cs typeface="More Sugar"/>
                <a:sym typeface="More Sugar"/>
              </a:rPr>
              <a:t>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069213" y="7276882"/>
            <a:ext cx="3380048" cy="4727339"/>
          </a:xfrm>
          <a:custGeom>
            <a:avLst/>
            <a:gdLst/>
            <a:ahLst/>
            <a:cxnLst/>
            <a:rect r="r" b="b" t="t" l="l"/>
            <a:pathLst>
              <a:path h="4727339" w="3380048">
                <a:moveTo>
                  <a:pt x="0" y="0"/>
                </a:moveTo>
                <a:lnTo>
                  <a:pt x="3380047" y="0"/>
                </a:lnTo>
                <a:lnTo>
                  <a:pt x="3380047" y="4727339"/>
                </a:lnTo>
                <a:lnTo>
                  <a:pt x="0" y="4727339"/>
                </a:lnTo>
                <a:lnTo>
                  <a:pt x="0" y="0"/>
                </a:lnTo>
                <a:close/>
              </a:path>
            </a:pathLst>
          </a:custGeom>
          <a:blipFill>
            <a:blip r:embed="rId3"/>
            <a:stretch>
              <a:fillRect l="0" t="0" r="0" b="0"/>
            </a:stretch>
          </a:blipFill>
        </p:spPr>
      </p:sp>
      <p:sp>
        <p:nvSpPr>
          <p:cNvPr name="Freeform 4" id="4"/>
          <p:cNvSpPr/>
          <p:nvPr/>
        </p:nvSpPr>
        <p:spPr>
          <a:xfrm flipH="true" flipV="true" rot="0">
            <a:off x="0" y="0"/>
            <a:ext cx="3853768" cy="3193810"/>
          </a:xfrm>
          <a:custGeom>
            <a:avLst/>
            <a:gdLst/>
            <a:ahLst/>
            <a:cxnLst/>
            <a:rect r="r" b="b" t="t" l="l"/>
            <a:pathLst>
              <a:path h="3193810" w="3853768">
                <a:moveTo>
                  <a:pt x="3853768" y="3193810"/>
                </a:moveTo>
                <a:lnTo>
                  <a:pt x="0" y="3193810"/>
                </a:lnTo>
                <a:lnTo>
                  <a:pt x="0" y="0"/>
                </a:lnTo>
                <a:lnTo>
                  <a:pt x="3853768" y="0"/>
                </a:lnTo>
                <a:lnTo>
                  <a:pt x="3853768" y="3193810"/>
                </a:lnTo>
                <a:close/>
              </a:path>
            </a:pathLst>
          </a:custGeom>
          <a:blipFill>
            <a:blip r:embed="rId4"/>
            <a:stretch>
              <a:fillRect l="0" t="0" r="0" b="0"/>
            </a:stretch>
          </a:blipFill>
        </p:spPr>
      </p:sp>
      <p:sp>
        <p:nvSpPr>
          <p:cNvPr name="Freeform 5" id="5"/>
          <p:cNvSpPr/>
          <p:nvPr/>
        </p:nvSpPr>
        <p:spPr>
          <a:xfrm flipH="false" flipV="false" rot="0">
            <a:off x="15960461" y="0"/>
            <a:ext cx="2597677" cy="2215110"/>
          </a:xfrm>
          <a:custGeom>
            <a:avLst/>
            <a:gdLst/>
            <a:ahLst/>
            <a:cxnLst/>
            <a:rect r="r" b="b" t="t" l="l"/>
            <a:pathLst>
              <a:path h="2215110" w="2597677">
                <a:moveTo>
                  <a:pt x="0" y="0"/>
                </a:moveTo>
                <a:lnTo>
                  <a:pt x="2597678" y="0"/>
                </a:lnTo>
                <a:lnTo>
                  <a:pt x="2597678"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4437422" y="7798564"/>
            <a:ext cx="3850578" cy="2488436"/>
          </a:xfrm>
          <a:custGeom>
            <a:avLst/>
            <a:gdLst/>
            <a:ahLst/>
            <a:cxnLst/>
            <a:rect r="r" b="b" t="t" l="l"/>
            <a:pathLst>
              <a:path h="2488436" w="3850578">
                <a:moveTo>
                  <a:pt x="0" y="0"/>
                </a:moveTo>
                <a:lnTo>
                  <a:pt x="3850578" y="0"/>
                </a:lnTo>
                <a:lnTo>
                  <a:pt x="3850578" y="2488436"/>
                </a:lnTo>
                <a:lnTo>
                  <a:pt x="0" y="2488436"/>
                </a:lnTo>
                <a:lnTo>
                  <a:pt x="0" y="0"/>
                </a:lnTo>
                <a:close/>
              </a:path>
            </a:pathLst>
          </a:custGeom>
          <a:blipFill>
            <a:blip r:embed="rId7"/>
            <a:stretch>
              <a:fillRect l="0" t="0" r="0" b="0"/>
            </a:stretch>
          </a:blipFill>
        </p:spPr>
      </p:sp>
      <p:grpSp>
        <p:nvGrpSpPr>
          <p:cNvPr name="Group 7" id="7"/>
          <p:cNvGrpSpPr/>
          <p:nvPr/>
        </p:nvGrpSpPr>
        <p:grpSpPr>
          <a:xfrm rot="0">
            <a:off x="-202725" y="258324"/>
            <a:ext cx="4675651" cy="4192012"/>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23949" t="-49349" r="-76337" b="-17127"/>
              </a:stretch>
            </a:blipFill>
            <a:ln w="38100" cap="sq">
              <a:solidFill>
                <a:srgbClr val="000000"/>
              </a:solidFill>
              <a:prstDash val="solid"/>
              <a:miter/>
            </a:ln>
          </p:spPr>
        </p:sp>
      </p:grpSp>
      <p:grpSp>
        <p:nvGrpSpPr>
          <p:cNvPr name="Group 9" id="9"/>
          <p:cNvGrpSpPr/>
          <p:nvPr/>
        </p:nvGrpSpPr>
        <p:grpSpPr>
          <a:xfrm rot="0">
            <a:off x="661920" y="927615"/>
            <a:ext cx="2954336" cy="2954336"/>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471" t="0" r="-25471" b="0"/>
              </a:stretch>
            </a:blipFill>
          </p:spPr>
        </p:sp>
      </p:grpSp>
      <p:sp>
        <p:nvSpPr>
          <p:cNvPr name="TextBox 11" id="11"/>
          <p:cNvSpPr txBox="true"/>
          <p:nvPr/>
        </p:nvSpPr>
        <p:spPr>
          <a:xfrm rot="0">
            <a:off x="4882618" y="86874"/>
            <a:ext cx="1048037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strawberry picking </a:t>
            </a:r>
          </a:p>
        </p:txBody>
      </p:sp>
      <p:sp>
        <p:nvSpPr>
          <p:cNvPr name="TextBox 12" id="12"/>
          <p:cNvSpPr txBox="true"/>
          <p:nvPr/>
        </p:nvSpPr>
        <p:spPr>
          <a:xfrm rot="0">
            <a:off x="3616257" y="1619203"/>
            <a:ext cx="14434232" cy="8667797"/>
          </a:xfrm>
          <a:prstGeom prst="rect">
            <a:avLst/>
          </a:prstGeom>
        </p:spPr>
        <p:txBody>
          <a:bodyPr anchor="t" rtlCol="false" tIns="0" lIns="0" bIns="0" rIns="0">
            <a:spAutoFit/>
          </a:bodyPr>
          <a:lstStyle/>
          <a:p>
            <a:pPr algn="l">
              <a:lnSpc>
                <a:spcPts val="3672"/>
              </a:lnSpc>
            </a:pPr>
            <a:r>
              <a:rPr lang="en-US" sz="2623">
                <a:solidFill>
                  <a:srgbClr val="FFFFFF"/>
                </a:solidFill>
                <a:latin typeface="More Sugar"/>
                <a:ea typeface="More Sugar"/>
                <a:cs typeface="More Sugar"/>
                <a:sym typeface="More Sugar"/>
              </a:rPr>
              <a:t>On the other hand there are also negatives to this task for example allergies if a child is allergic to strawberries then the task is not able to be done by anyone due to being fair. If a child has allergies and is unaware than it can cause serious issues that will lead to the child going to hospital not only effecting the child but the other children’s mental health of witnessing it. There can be pesticides on the fruit causing extreme illness for the children if they where to eat one before washing them this will have a larger effect not only physically but mentally as they will have to be absent from school until recovered: in extreme cases this can also lead to hospitalization too. The activity is weather permitted. It would not be able to happen if there was a storm or extreme winds due to the safety of the children and the weather is uncontrollable therefore could lead to a last-minute cancellation. Accessibility can be an issue if there is a child with a disability a wheelchair or crutches would not be appropriate as could lead to falling or further injury this would also lead to the whole group not participating due to being fair. Money for transport could be an issue if the field is not local. Also, money for the children to buy the strawberries as not all parents can afford to give their children the money to buy them. The money that the parents give the children for the strawberries can cause jealousy and arguments between the children if one pupil has more then the other. These are all things that need to be taken into account when planning this activity to ensure that it can proceed </a:t>
            </a:r>
          </a:p>
          <a:p>
            <a:pPr algn="l">
              <a:lnSpc>
                <a:spcPts val="3672"/>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069213" y="7276882"/>
            <a:ext cx="3380048" cy="4727339"/>
          </a:xfrm>
          <a:custGeom>
            <a:avLst/>
            <a:gdLst/>
            <a:ahLst/>
            <a:cxnLst/>
            <a:rect r="r" b="b" t="t" l="l"/>
            <a:pathLst>
              <a:path h="4727339" w="3380048">
                <a:moveTo>
                  <a:pt x="0" y="0"/>
                </a:moveTo>
                <a:lnTo>
                  <a:pt x="3380047" y="0"/>
                </a:lnTo>
                <a:lnTo>
                  <a:pt x="3380047" y="4727339"/>
                </a:lnTo>
                <a:lnTo>
                  <a:pt x="0" y="4727339"/>
                </a:lnTo>
                <a:lnTo>
                  <a:pt x="0" y="0"/>
                </a:lnTo>
                <a:close/>
              </a:path>
            </a:pathLst>
          </a:custGeom>
          <a:blipFill>
            <a:blip r:embed="rId3"/>
            <a:stretch>
              <a:fillRect l="0" t="0" r="0" b="0"/>
            </a:stretch>
          </a:blipFill>
        </p:spPr>
      </p:sp>
      <p:sp>
        <p:nvSpPr>
          <p:cNvPr name="Freeform 4" id="4"/>
          <p:cNvSpPr/>
          <p:nvPr/>
        </p:nvSpPr>
        <p:spPr>
          <a:xfrm flipH="true" flipV="true" rot="0">
            <a:off x="0" y="0"/>
            <a:ext cx="3853768" cy="3193810"/>
          </a:xfrm>
          <a:custGeom>
            <a:avLst/>
            <a:gdLst/>
            <a:ahLst/>
            <a:cxnLst/>
            <a:rect r="r" b="b" t="t" l="l"/>
            <a:pathLst>
              <a:path h="3193810" w="3853768">
                <a:moveTo>
                  <a:pt x="3853768" y="3193810"/>
                </a:moveTo>
                <a:lnTo>
                  <a:pt x="0" y="3193810"/>
                </a:lnTo>
                <a:lnTo>
                  <a:pt x="0" y="0"/>
                </a:lnTo>
                <a:lnTo>
                  <a:pt x="3853768" y="0"/>
                </a:lnTo>
                <a:lnTo>
                  <a:pt x="3853768" y="3193810"/>
                </a:lnTo>
                <a:close/>
              </a:path>
            </a:pathLst>
          </a:custGeom>
          <a:blipFill>
            <a:blip r:embed="rId4"/>
            <a:stretch>
              <a:fillRect l="0" t="0" r="0" b="0"/>
            </a:stretch>
          </a:blipFill>
        </p:spPr>
      </p:sp>
      <p:sp>
        <p:nvSpPr>
          <p:cNvPr name="Freeform 5" id="5"/>
          <p:cNvSpPr/>
          <p:nvPr/>
        </p:nvSpPr>
        <p:spPr>
          <a:xfrm flipH="false" flipV="false" rot="0">
            <a:off x="15960461" y="0"/>
            <a:ext cx="2597677" cy="2215110"/>
          </a:xfrm>
          <a:custGeom>
            <a:avLst/>
            <a:gdLst/>
            <a:ahLst/>
            <a:cxnLst/>
            <a:rect r="r" b="b" t="t" l="l"/>
            <a:pathLst>
              <a:path h="2215110" w="2597677">
                <a:moveTo>
                  <a:pt x="0" y="0"/>
                </a:moveTo>
                <a:lnTo>
                  <a:pt x="2597678" y="0"/>
                </a:lnTo>
                <a:lnTo>
                  <a:pt x="2597678"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4437422" y="7798564"/>
            <a:ext cx="3850578" cy="2488436"/>
          </a:xfrm>
          <a:custGeom>
            <a:avLst/>
            <a:gdLst/>
            <a:ahLst/>
            <a:cxnLst/>
            <a:rect r="r" b="b" t="t" l="l"/>
            <a:pathLst>
              <a:path h="2488436" w="3850578">
                <a:moveTo>
                  <a:pt x="0" y="0"/>
                </a:moveTo>
                <a:lnTo>
                  <a:pt x="3850578" y="0"/>
                </a:lnTo>
                <a:lnTo>
                  <a:pt x="3850578" y="2488436"/>
                </a:lnTo>
                <a:lnTo>
                  <a:pt x="0" y="2488436"/>
                </a:lnTo>
                <a:lnTo>
                  <a:pt x="0" y="0"/>
                </a:lnTo>
                <a:close/>
              </a:path>
            </a:pathLst>
          </a:custGeom>
          <a:blipFill>
            <a:blip r:embed="rId7"/>
            <a:stretch>
              <a:fillRect l="0" t="0" r="0" b="0"/>
            </a:stretch>
          </a:blipFill>
        </p:spPr>
      </p:sp>
      <p:grpSp>
        <p:nvGrpSpPr>
          <p:cNvPr name="Group 7" id="7"/>
          <p:cNvGrpSpPr/>
          <p:nvPr/>
        </p:nvGrpSpPr>
        <p:grpSpPr>
          <a:xfrm rot="0">
            <a:off x="-202725" y="258324"/>
            <a:ext cx="4675651" cy="4192012"/>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23949" t="-49349" r="-76337" b="-17127"/>
              </a:stretch>
            </a:blipFill>
            <a:ln w="38100" cap="sq">
              <a:solidFill>
                <a:srgbClr val="000000"/>
              </a:solidFill>
              <a:prstDash val="solid"/>
              <a:miter/>
            </a:ln>
          </p:spPr>
        </p:sp>
      </p:grpSp>
      <p:grpSp>
        <p:nvGrpSpPr>
          <p:cNvPr name="Group 9" id="9"/>
          <p:cNvGrpSpPr/>
          <p:nvPr/>
        </p:nvGrpSpPr>
        <p:grpSpPr>
          <a:xfrm rot="0">
            <a:off x="661920" y="927615"/>
            <a:ext cx="2954336" cy="2954336"/>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471" t="0" r="-25471" b="0"/>
              </a:stretch>
            </a:blipFill>
          </p:spPr>
        </p:sp>
      </p:grpSp>
      <p:grpSp>
        <p:nvGrpSpPr>
          <p:cNvPr name="Group 11" id="11"/>
          <p:cNvGrpSpPr/>
          <p:nvPr/>
        </p:nvGrpSpPr>
        <p:grpSpPr>
          <a:xfrm rot="0">
            <a:off x="1369699" y="4851214"/>
            <a:ext cx="3696950" cy="5048853"/>
            <a:chOff x="0" y="0"/>
            <a:chExt cx="4500905" cy="6146800"/>
          </a:xfrm>
        </p:grpSpPr>
        <p:sp>
          <p:nvSpPr>
            <p:cNvPr name="Freeform 12" id="12"/>
            <p:cNvSpPr/>
            <p:nvPr/>
          </p:nvSpPr>
          <p:spPr>
            <a:xfrm flipH="false" flipV="false" rot="0">
              <a:off x="0" y="13"/>
              <a:ext cx="4500906" cy="6146787"/>
            </a:xfrm>
            <a:custGeom>
              <a:avLst/>
              <a:gdLst/>
              <a:ahLst/>
              <a:cxnLst/>
              <a:rect r="r" b="b" t="t" l="l"/>
              <a:pathLst>
                <a:path h="6146787" w="4500906">
                  <a:moveTo>
                    <a:pt x="3861892" y="1321739"/>
                  </a:moveTo>
                  <a:lnTo>
                    <a:pt x="3199778" y="1028230"/>
                  </a:lnTo>
                  <a:cubicBezTo>
                    <a:pt x="3331083" y="990244"/>
                    <a:pt x="3460318" y="944638"/>
                    <a:pt x="3586759" y="890054"/>
                  </a:cubicBezTo>
                  <a:cubicBezTo>
                    <a:pt x="3599790" y="784110"/>
                    <a:pt x="3602647" y="676922"/>
                    <a:pt x="3595256" y="570446"/>
                  </a:cubicBezTo>
                  <a:cubicBezTo>
                    <a:pt x="3592055" y="524294"/>
                    <a:pt x="3583280" y="468592"/>
                    <a:pt x="3555505" y="431596"/>
                  </a:cubicBezTo>
                  <a:cubicBezTo>
                    <a:pt x="3497923" y="481342"/>
                    <a:pt x="3426765" y="512330"/>
                    <a:pt x="3355607" y="539292"/>
                  </a:cubicBezTo>
                  <a:cubicBezTo>
                    <a:pt x="3168586" y="610133"/>
                    <a:pt x="2998572" y="648449"/>
                    <a:pt x="2800045" y="672503"/>
                  </a:cubicBezTo>
                  <a:cubicBezTo>
                    <a:pt x="2765108" y="501662"/>
                    <a:pt x="2730170" y="330809"/>
                    <a:pt x="2695232" y="159969"/>
                  </a:cubicBezTo>
                  <a:cubicBezTo>
                    <a:pt x="2683053" y="100406"/>
                    <a:pt x="2647493" y="15811"/>
                    <a:pt x="2588781" y="0"/>
                  </a:cubicBezTo>
                  <a:cubicBezTo>
                    <a:pt x="2441423" y="181165"/>
                    <a:pt x="2270214" y="342925"/>
                    <a:pt x="2080971" y="479768"/>
                  </a:cubicBezTo>
                  <a:cubicBezTo>
                    <a:pt x="2070824" y="487108"/>
                    <a:pt x="2043265" y="509359"/>
                    <a:pt x="2030844" y="507809"/>
                  </a:cubicBezTo>
                  <a:cubicBezTo>
                    <a:pt x="1995691" y="458393"/>
                    <a:pt x="1956079" y="412153"/>
                    <a:pt x="1912633" y="369824"/>
                  </a:cubicBezTo>
                  <a:cubicBezTo>
                    <a:pt x="1900936" y="358432"/>
                    <a:pt x="1888769" y="347065"/>
                    <a:pt x="1880857" y="332778"/>
                  </a:cubicBezTo>
                  <a:cubicBezTo>
                    <a:pt x="1875371" y="322872"/>
                    <a:pt x="1872094" y="311823"/>
                    <a:pt x="1866252" y="302120"/>
                  </a:cubicBezTo>
                  <a:cubicBezTo>
                    <a:pt x="1855940" y="285000"/>
                    <a:pt x="1838592" y="273545"/>
                    <a:pt x="1821828" y="262661"/>
                  </a:cubicBezTo>
                  <a:cubicBezTo>
                    <a:pt x="1741780" y="210718"/>
                    <a:pt x="1661744" y="158775"/>
                    <a:pt x="1581696" y="106832"/>
                  </a:cubicBezTo>
                  <a:cubicBezTo>
                    <a:pt x="1535328" y="76746"/>
                    <a:pt x="1460462" y="40487"/>
                    <a:pt x="1409954" y="18034"/>
                  </a:cubicBezTo>
                  <a:cubicBezTo>
                    <a:pt x="1407185" y="10109"/>
                    <a:pt x="1396987" y="21437"/>
                    <a:pt x="1397483" y="29819"/>
                  </a:cubicBezTo>
                  <a:cubicBezTo>
                    <a:pt x="1407185" y="196227"/>
                    <a:pt x="1416901" y="362623"/>
                    <a:pt x="1426604" y="529031"/>
                  </a:cubicBezTo>
                  <a:cubicBezTo>
                    <a:pt x="1431963" y="620966"/>
                    <a:pt x="1445743" y="729183"/>
                    <a:pt x="1466901" y="818807"/>
                  </a:cubicBezTo>
                  <a:cubicBezTo>
                    <a:pt x="1289609" y="785215"/>
                    <a:pt x="1135977" y="726224"/>
                    <a:pt x="973125" y="648500"/>
                  </a:cubicBezTo>
                  <a:cubicBezTo>
                    <a:pt x="908101" y="670928"/>
                    <a:pt x="841210" y="687933"/>
                    <a:pt x="773379" y="699300"/>
                  </a:cubicBezTo>
                  <a:cubicBezTo>
                    <a:pt x="736321" y="705510"/>
                    <a:pt x="698640" y="710120"/>
                    <a:pt x="663359" y="723087"/>
                  </a:cubicBezTo>
                  <a:cubicBezTo>
                    <a:pt x="615086" y="740816"/>
                    <a:pt x="573850" y="773201"/>
                    <a:pt x="533489" y="805065"/>
                  </a:cubicBezTo>
                  <a:cubicBezTo>
                    <a:pt x="495821" y="834809"/>
                    <a:pt x="482092" y="902690"/>
                    <a:pt x="461188" y="945896"/>
                  </a:cubicBezTo>
                  <a:cubicBezTo>
                    <a:pt x="716966" y="1047750"/>
                    <a:pt x="984872" y="1118895"/>
                    <a:pt x="1257351" y="1158240"/>
                  </a:cubicBezTo>
                  <a:lnTo>
                    <a:pt x="685305" y="1460652"/>
                  </a:lnTo>
                  <a:lnTo>
                    <a:pt x="175946" y="2071890"/>
                  </a:lnTo>
                  <a:lnTo>
                    <a:pt x="0" y="3007271"/>
                  </a:lnTo>
                  <a:lnTo>
                    <a:pt x="731634" y="4516831"/>
                  </a:lnTo>
                  <a:lnTo>
                    <a:pt x="1870748" y="5915266"/>
                  </a:lnTo>
                  <a:lnTo>
                    <a:pt x="2509761" y="6146787"/>
                  </a:lnTo>
                  <a:lnTo>
                    <a:pt x="3380308" y="5618899"/>
                  </a:lnTo>
                  <a:lnTo>
                    <a:pt x="4158247" y="3581451"/>
                  </a:lnTo>
                  <a:lnTo>
                    <a:pt x="4500906" y="1877403"/>
                  </a:lnTo>
                  <a:lnTo>
                    <a:pt x="3861892" y="1321739"/>
                  </a:lnTo>
                  <a:close/>
                </a:path>
              </a:pathLst>
            </a:custGeom>
            <a:blipFill>
              <a:blip r:embed="rId10"/>
              <a:stretch>
                <a:fillRect l="-66821" t="0" r="-38157" b="0"/>
              </a:stretch>
            </a:blipFill>
          </p:spPr>
        </p:sp>
      </p:grpSp>
      <p:sp>
        <p:nvSpPr>
          <p:cNvPr name="TextBox 13" id="13"/>
          <p:cNvSpPr txBox="true"/>
          <p:nvPr/>
        </p:nvSpPr>
        <p:spPr>
          <a:xfrm rot="0">
            <a:off x="5731635" y="2357158"/>
            <a:ext cx="11913165" cy="5924597"/>
          </a:xfrm>
          <a:prstGeom prst="rect">
            <a:avLst/>
          </a:prstGeom>
        </p:spPr>
        <p:txBody>
          <a:bodyPr anchor="t" rtlCol="false" tIns="0" lIns="0" bIns="0" rIns="0">
            <a:spAutoFit/>
          </a:bodyPr>
          <a:lstStyle/>
          <a:p>
            <a:pPr algn="l">
              <a:lnSpc>
                <a:spcPts val="3672"/>
              </a:lnSpc>
            </a:pPr>
            <a:r>
              <a:rPr lang="en-US" sz="2623">
                <a:solidFill>
                  <a:srgbClr val="FFFFFF"/>
                </a:solidFill>
                <a:latin typeface="More Sugar"/>
                <a:ea typeface="More Sugar"/>
                <a:cs typeface="More Sugar"/>
                <a:sym typeface="More Sugar"/>
              </a:rPr>
              <a:t>Learning outdoors is a part of the national curriculum for Wales. Learning through doint is not only holt but Dewey too by actually picking the strawberries and seeing how they grow they can have a personal experience of the thing they are learning about. The task is considered as “working towards the bid idea” (Loxley) this means that the strawberry picking is just the activity but then the task relies on the child’s naturel curiosity to take part and have the child investigate and further their knowledge independently. We learn by doing. “Our world is an ever-changing, practical world that we can only know through action” this is what Dewey believed according to pedagogy4change organisation this shows that the only way a child can achieve current, personal knowledge is through experiencing it instead of through a book written multiple years before.</a:t>
            </a:r>
          </a:p>
          <a:p>
            <a:pPr algn="l">
              <a:lnSpc>
                <a:spcPts val="3672"/>
              </a:lnSpc>
            </a:pPr>
          </a:p>
        </p:txBody>
      </p:sp>
      <p:sp>
        <p:nvSpPr>
          <p:cNvPr name="TextBox 14" id="14"/>
          <p:cNvSpPr txBox="true"/>
          <p:nvPr/>
        </p:nvSpPr>
        <p:spPr>
          <a:xfrm rot="0">
            <a:off x="4882618" y="86874"/>
            <a:ext cx="1048037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strawberry picking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sp>
        <p:nvSpPr>
          <p:cNvPr name="TextBox 9" id="9"/>
          <p:cNvSpPr txBox="true"/>
          <p:nvPr/>
        </p:nvSpPr>
        <p:spPr>
          <a:xfrm rot="0">
            <a:off x="93095" y="1463961"/>
            <a:ext cx="13327456" cy="8787765"/>
          </a:xfrm>
          <a:prstGeom prst="rect">
            <a:avLst/>
          </a:prstGeom>
        </p:spPr>
        <p:txBody>
          <a:bodyPr anchor="t" rtlCol="false" tIns="0" lIns="0" bIns="0" rIns="0">
            <a:spAutoFit/>
          </a:bodyPr>
          <a:lstStyle/>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This activity covers all 6 areas of learning </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Expressive arts- as </a:t>
            </a:r>
            <a:r>
              <a:rPr lang="en-US" sz="2400">
                <a:solidFill>
                  <a:srgbClr val="FFFFFF"/>
                </a:solidFill>
                <a:latin typeface="More Sugar"/>
                <a:ea typeface="More Sugar"/>
                <a:cs typeface="More Sugar"/>
                <a:sym typeface="More Sugar"/>
              </a:rPr>
              <a:t>they are choosing what naturel resources they want to throw it gives them the opportunity to express themselves through the items or the way they throw them </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Health and wellbeing- physical exercise and fine motor skills is being used once again whilst bending, throwing, picking and walking. outdoor learning gives the children the opportunity to express themselves and be stress free as the atmosphere is more elaxing and is not as tense as the indoor classroom.</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Humanities- as they will have a better understanding of the area their in wheilst searching for natural items. They will be able to descover different things that grow around their area. </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Languages, literacy and communication- when arranging the numbers with their group their communication skills will be developed they will also learn skills like considering other peoples opinion. The children will have the opportunity to discuss the items they had chosen.</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Maths and numeracy – maths is the main focus of this task so they will learn organising from arranging the items they will be throwing their items into from largest to smallest and also the numbers to put on them from smallest to largest. They will be adding the amount of points they receive up independently whilst they finish.</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Science and technology- science will be developed though this task as they will be collecting naturel items. The children will also be throwing things so experemneting with force, gravity and weight. </a:t>
            </a:r>
          </a:p>
        </p:txBody>
      </p:sp>
      <p:grpSp>
        <p:nvGrpSpPr>
          <p:cNvPr name="Group 10" id="10"/>
          <p:cNvGrpSpPr/>
          <p:nvPr/>
        </p:nvGrpSpPr>
        <p:grpSpPr>
          <a:xfrm rot="0">
            <a:off x="14007141" y="6027751"/>
            <a:ext cx="3366363" cy="3366363"/>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0" t="-59029" r="0" b="-18748"/>
              </a:stretch>
            </a:blipFill>
          </p:spPr>
        </p:sp>
      </p:grpSp>
      <p:sp>
        <p:nvSpPr>
          <p:cNvPr name="TextBox 12" id="12"/>
          <p:cNvSpPr txBox="true"/>
          <p:nvPr/>
        </p:nvSpPr>
        <p:spPr>
          <a:xfrm rot="0">
            <a:off x="4951997" y="187960"/>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naturel resourses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sp>
        <p:nvSpPr>
          <p:cNvPr name="TextBox 9" id="9"/>
          <p:cNvSpPr txBox="true"/>
          <p:nvPr/>
        </p:nvSpPr>
        <p:spPr>
          <a:xfrm rot="0">
            <a:off x="266961" y="2423302"/>
            <a:ext cx="13095634" cy="7530465"/>
          </a:xfrm>
          <a:prstGeom prst="rect">
            <a:avLst/>
          </a:prstGeom>
        </p:spPr>
        <p:txBody>
          <a:bodyPr anchor="t" rtlCol="false" tIns="0" lIns="0" bIns="0" rIns="0">
            <a:spAutoFit/>
          </a:bodyPr>
          <a:lstStyle/>
          <a:p>
            <a:pPr algn="just">
              <a:lnSpc>
                <a:spcPts val="3360"/>
              </a:lnSpc>
            </a:pPr>
            <a:r>
              <a:rPr lang="en-US" sz="2400">
                <a:solidFill>
                  <a:srgbClr val="FFFFFF"/>
                </a:solidFill>
                <a:latin typeface="More Sugar"/>
                <a:ea typeface="More Sugar"/>
                <a:cs typeface="More Sugar"/>
                <a:sym typeface="More Sugar"/>
              </a:rPr>
              <a:t>The task involves arranging items from largest to smallest along with numbers to put on them then finding three naturel resources to throw in the items to receive the number of points stuck to the item. The child will note down the number of points and add them up independently at the end. This can be the outdoor environment is stimulating for children giving them a sense of freedom and refreshing to have a change of scenery. The choosing different naturel resources is stimulating as they are experimenting with different objects. These objects entail using their senses such as feel textures, smell flowers, see when finding the item, they want to choose and listening to their friends and nature around them. The child can express themselves when throwing the items this is stimulating for children as they are releasing their emotions and not holding themselves back. The physical aspect of this task releases energy which can be relieving for children if they have been in one area for a long period of time. the energy burst can be stimulating for a child as they will no longer feel the pressure to act a specific way. Throwing the items also has the child thinking and engages their brain this is stimulating for a child as they are experimenting with their formation and techniques whilst making their own judgement if they need to change it. The sense of achievement when the child scores is exiting for the child and encourages them to keep trying. The thrill of trying to score keeps their brain stimulated and engaged. </a:t>
            </a:r>
          </a:p>
          <a:p>
            <a:pPr algn="just">
              <a:lnSpc>
                <a:spcPts val="3360"/>
              </a:lnSpc>
            </a:pPr>
          </a:p>
        </p:txBody>
      </p:sp>
      <p:grpSp>
        <p:nvGrpSpPr>
          <p:cNvPr name="Group 10" id="10"/>
          <p:cNvGrpSpPr/>
          <p:nvPr/>
        </p:nvGrpSpPr>
        <p:grpSpPr>
          <a:xfrm rot="0">
            <a:off x="14007141" y="6027751"/>
            <a:ext cx="3366363" cy="3366363"/>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82" t="-41046" r="-5784" b="-3443"/>
              </a:stretch>
            </a:blipFill>
          </p:spPr>
        </p:sp>
      </p:grpSp>
      <p:sp>
        <p:nvSpPr>
          <p:cNvPr name="TextBox 12" id="12"/>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naturel resourses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sp>
        <p:nvSpPr>
          <p:cNvPr name="TextBox 9" id="9"/>
          <p:cNvSpPr txBox="true"/>
          <p:nvPr/>
        </p:nvSpPr>
        <p:spPr>
          <a:xfrm rot="0">
            <a:off x="266961" y="2423302"/>
            <a:ext cx="13095634" cy="7530465"/>
          </a:xfrm>
          <a:prstGeom prst="rect">
            <a:avLst/>
          </a:prstGeom>
        </p:spPr>
        <p:txBody>
          <a:bodyPr anchor="t" rtlCol="false" tIns="0" lIns="0" bIns="0" rIns="0">
            <a:spAutoFit/>
          </a:bodyPr>
          <a:lstStyle/>
          <a:p>
            <a:pPr algn="just">
              <a:lnSpc>
                <a:spcPts val="3360"/>
              </a:lnSpc>
            </a:pPr>
            <a:r>
              <a:rPr lang="en-US" sz="2400">
                <a:solidFill>
                  <a:srgbClr val="FFFFFF"/>
                </a:solidFill>
                <a:latin typeface="More Sugar"/>
                <a:ea typeface="More Sugar"/>
                <a:cs typeface="More Sugar"/>
                <a:sym typeface="More Sugar"/>
              </a:rPr>
              <a:t>There are berries to this activity such as weather, as the activity can only be done outside if the weather is raining or windy the activity can to be completed. location is important as it needs to be in a setting that is naturel and has multiple resources around for the children to use. If there is any children with ALN then the competition side can cause a breakdown and distress the child cause manic episodes and self-loathing  There is a risk to the activity when the children are throwing if it was to hit someone there could be an injury or when the children are finding their resources. When collecting their resources there’s a risk of different insects that can be harmful for example wasps also leading to injury. In regard to the insects there may be allergies that need to be considered or even other things in the area for example bulb allergies if a child was to choose a daffodil as their resource this can lead to hospitalisation. Wild animals are a risk such as birds or squirrels the risk of injuring them or their body fluids being on the items. If the child was to accidently touch this and rub their eye or put their hand near their mouth this could lead to serious illness or being blind. As this would have to be completed in a public setting there is a risk of the public being there and not being aware of who for example if a child is unable to see a member of family there is a risk of them being there. It is also a risk of litter that can be harmful to children being on the floor such as glass, used vapes or even cigarette. </a:t>
            </a:r>
          </a:p>
          <a:p>
            <a:pPr algn="just">
              <a:lnSpc>
                <a:spcPts val="3360"/>
              </a:lnSpc>
            </a:pPr>
          </a:p>
        </p:txBody>
      </p:sp>
      <p:grpSp>
        <p:nvGrpSpPr>
          <p:cNvPr name="Group 10" id="10"/>
          <p:cNvGrpSpPr/>
          <p:nvPr/>
        </p:nvGrpSpPr>
        <p:grpSpPr>
          <a:xfrm rot="0">
            <a:off x="14007141" y="6027751"/>
            <a:ext cx="3366363" cy="3366363"/>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82" t="-41046" r="-5784" b="-3443"/>
              </a:stretch>
            </a:blipFill>
          </p:spPr>
        </p:sp>
      </p:grpSp>
      <p:sp>
        <p:nvSpPr>
          <p:cNvPr name="TextBox 12" id="12"/>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naturel resourses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450196" y="5702519"/>
            <a:ext cx="4741721" cy="4251248"/>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sp>
        <p:nvSpPr>
          <p:cNvPr name="TextBox 9" id="9"/>
          <p:cNvSpPr txBox="true"/>
          <p:nvPr/>
        </p:nvSpPr>
        <p:spPr>
          <a:xfrm rot="0">
            <a:off x="2179495" y="2975546"/>
            <a:ext cx="10429678" cy="6116955"/>
          </a:xfrm>
          <a:prstGeom prst="rect">
            <a:avLst/>
          </a:prstGeom>
        </p:spPr>
        <p:txBody>
          <a:bodyPr anchor="t" rtlCol="false" tIns="0" lIns="0" bIns="0" rIns="0">
            <a:spAutoFit/>
          </a:bodyPr>
          <a:lstStyle/>
          <a:p>
            <a:pPr algn="just">
              <a:lnSpc>
                <a:spcPts val="3779"/>
              </a:lnSpc>
            </a:pPr>
            <a:r>
              <a:rPr lang="en-US" sz="2700">
                <a:solidFill>
                  <a:srgbClr val="FFFFFF"/>
                </a:solidFill>
                <a:latin typeface="More Sugar"/>
                <a:ea typeface="More Sugar"/>
                <a:cs typeface="More Sugar"/>
                <a:sym typeface="More Sugar"/>
              </a:rPr>
              <a:t>This activity also supports Holt’s theory but also Montessori who believed that child led situations where children explore, and experiment are where children are morel likely to learn due to having the choice and being able to control the situation to what best suits them. Montessori also believed that any activity taken outside would be more thrilling and engaging for the children even simple things like reading a book. Montessori believed that there should be no separation between the indoor and outdoor so that children should be able to roam freely between the two. Being outside gives the child a feeling of play. this also connects to Dewey as he also believes strongly in learning outdoors and the feedome it gives the children. </a:t>
            </a:r>
          </a:p>
          <a:p>
            <a:pPr algn="just">
              <a:lnSpc>
                <a:spcPts val="3360"/>
              </a:lnSpc>
            </a:pPr>
          </a:p>
        </p:txBody>
      </p:sp>
      <p:grpSp>
        <p:nvGrpSpPr>
          <p:cNvPr name="Group 10" id="10"/>
          <p:cNvGrpSpPr/>
          <p:nvPr/>
        </p:nvGrpSpPr>
        <p:grpSpPr>
          <a:xfrm rot="0">
            <a:off x="14438639" y="6376784"/>
            <a:ext cx="3134540" cy="3134540"/>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82" t="-41046" r="-5784" b="-3443"/>
              </a:stretch>
            </a:blipFill>
          </p:spPr>
        </p:sp>
      </p:grpSp>
      <p:grpSp>
        <p:nvGrpSpPr>
          <p:cNvPr name="Group 12" id="12"/>
          <p:cNvGrpSpPr>
            <a:grpSpLocks noChangeAspect="true"/>
          </p:cNvGrpSpPr>
          <p:nvPr/>
        </p:nvGrpSpPr>
        <p:grpSpPr>
          <a:xfrm rot="0">
            <a:off x="14206817" y="1730601"/>
            <a:ext cx="3217237" cy="3737496"/>
            <a:chOff x="0" y="0"/>
            <a:chExt cx="5466080" cy="6350000"/>
          </a:xfrm>
        </p:grpSpPr>
        <p:sp>
          <p:nvSpPr>
            <p:cNvPr name="Freeform 13" id="13"/>
            <p:cNvSpPr/>
            <p:nvPr/>
          </p:nvSpPr>
          <p:spPr>
            <a:xfrm flipH="false" flipV="false" rot="0">
              <a:off x="0" y="0"/>
              <a:ext cx="5439410" cy="6348730"/>
            </a:xfrm>
            <a:custGeom>
              <a:avLst/>
              <a:gdLst/>
              <a:ahLst/>
              <a:cxnLst/>
              <a:rect r="r" b="b" t="t" l="l"/>
              <a:pathLst>
                <a:path h="6348730" w="5439410">
                  <a:moveTo>
                    <a:pt x="5419090" y="0"/>
                  </a:moveTo>
                  <a:lnTo>
                    <a:pt x="19050" y="0"/>
                  </a:lnTo>
                  <a:cubicBezTo>
                    <a:pt x="8890" y="0"/>
                    <a:pt x="0" y="8890"/>
                    <a:pt x="0" y="20320"/>
                  </a:cubicBezTo>
                  <a:lnTo>
                    <a:pt x="0" y="6329680"/>
                  </a:lnTo>
                  <a:cubicBezTo>
                    <a:pt x="0" y="6339840"/>
                    <a:pt x="8890" y="6348730"/>
                    <a:pt x="19050" y="6348730"/>
                  </a:cubicBezTo>
                  <a:lnTo>
                    <a:pt x="5419090" y="6348730"/>
                  </a:lnTo>
                  <a:cubicBezTo>
                    <a:pt x="5429250" y="6348730"/>
                    <a:pt x="5438140" y="6339840"/>
                    <a:pt x="5438140" y="6329680"/>
                  </a:cubicBezTo>
                  <a:lnTo>
                    <a:pt x="5438140" y="20320"/>
                  </a:lnTo>
                  <a:cubicBezTo>
                    <a:pt x="5439410" y="8890"/>
                    <a:pt x="5430520" y="0"/>
                    <a:pt x="5419090" y="0"/>
                  </a:cubicBezTo>
                  <a:close/>
                  <a:moveTo>
                    <a:pt x="5137150" y="314960"/>
                  </a:moveTo>
                  <a:lnTo>
                    <a:pt x="5137150" y="4970780"/>
                  </a:lnTo>
                  <a:cubicBezTo>
                    <a:pt x="5137150" y="4980940"/>
                    <a:pt x="5128260" y="4989830"/>
                    <a:pt x="5118100" y="4989830"/>
                  </a:cubicBezTo>
                  <a:lnTo>
                    <a:pt x="266700" y="4989830"/>
                  </a:lnTo>
                  <a:cubicBezTo>
                    <a:pt x="256540" y="4989830"/>
                    <a:pt x="247650" y="4980940"/>
                    <a:pt x="247650" y="4970780"/>
                  </a:cubicBezTo>
                  <a:lnTo>
                    <a:pt x="247650" y="314960"/>
                  </a:lnTo>
                  <a:cubicBezTo>
                    <a:pt x="247650" y="304800"/>
                    <a:pt x="256540" y="295910"/>
                    <a:pt x="266700" y="295910"/>
                  </a:cubicBezTo>
                  <a:lnTo>
                    <a:pt x="5118100" y="295910"/>
                  </a:lnTo>
                  <a:cubicBezTo>
                    <a:pt x="5129530" y="294640"/>
                    <a:pt x="5137150" y="303530"/>
                    <a:pt x="5137150" y="314960"/>
                  </a:cubicBezTo>
                  <a:close/>
                </a:path>
              </a:pathLst>
            </a:custGeom>
            <a:solidFill>
              <a:srgbClr val="F2F1EB"/>
            </a:solidFill>
          </p:spPr>
        </p:sp>
        <p:sp>
          <p:nvSpPr>
            <p:cNvPr name="Freeform 14" id="14"/>
            <p:cNvSpPr/>
            <p:nvPr/>
          </p:nvSpPr>
          <p:spPr>
            <a:xfrm flipH="false" flipV="false" rot="0">
              <a:off x="247650" y="294640"/>
              <a:ext cx="4889500" cy="4693920"/>
            </a:xfrm>
            <a:custGeom>
              <a:avLst/>
              <a:gdLst/>
              <a:ahLst/>
              <a:cxnLst/>
              <a:rect r="r" b="b" t="t" l="l"/>
              <a:pathLst>
                <a:path h="4693920" w="4889500">
                  <a:moveTo>
                    <a:pt x="4870450" y="0"/>
                  </a:moveTo>
                  <a:lnTo>
                    <a:pt x="19050" y="0"/>
                  </a:lnTo>
                  <a:cubicBezTo>
                    <a:pt x="8890" y="0"/>
                    <a:pt x="0" y="8890"/>
                    <a:pt x="0" y="19050"/>
                  </a:cubicBezTo>
                  <a:lnTo>
                    <a:pt x="0" y="4674870"/>
                  </a:lnTo>
                  <a:cubicBezTo>
                    <a:pt x="0" y="4686300"/>
                    <a:pt x="8890" y="4693920"/>
                    <a:pt x="19050" y="4693920"/>
                  </a:cubicBezTo>
                  <a:lnTo>
                    <a:pt x="4870450" y="4693920"/>
                  </a:lnTo>
                  <a:cubicBezTo>
                    <a:pt x="4880610" y="4693920"/>
                    <a:pt x="4889500" y="4685030"/>
                    <a:pt x="4889500" y="4674870"/>
                  </a:cubicBezTo>
                  <a:lnTo>
                    <a:pt x="4889500" y="20320"/>
                  </a:lnTo>
                  <a:cubicBezTo>
                    <a:pt x="4889500" y="8890"/>
                    <a:pt x="4881880" y="0"/>
                    <a:pt x="4870450" y="0"/>
                  </a:cubicBezTo>
                  <a:close/>
                </a:path>
              </a:pathLst>
            </a:custGeom>
            <a:blipFill>
              <a:blip r:embed="rId10"/>
              <a:stretch>
                <a:fillRect l="0" t="-2083" r="0" b="-2083"/>
              </a:stretch>
            </a:blipFill>
          </p:spPr>
        </p:sp>
        <p:sp>
          <p:nvSpPr>
            <p:cNvPr name="Freeform 15" id="15"/>
            <p:cNvSpPr/>
            <p:nvPr/>
          </p:nvSpPr>
          <p:spPr>
            <a:xfrm flipH="false" flipV="false" rot="0">
              <a:off x="1270" y="6350"/>
              <a:ext cx="5457190" cy="6342380"/>
            </a:xfrm>
            <a:custGeom>
              <a:avLst/>
              <a:gdLst/>
              <a:ahLst/>
              <a:cxnLst/>
              <a:rect r="r" b="b" t="t" l="l"/>
              <a:pathLst>
                <a:path h="6342380" w="5457190">
                  <a:moveTo>
                    <a:pt x="5137150" y="302260"/>
                  </a:moveTo>
                  <a:cubicBezTo>
                    <a:pt x="5137150" y="302260"/>
                    <a:pt x="5133340" y="290830"/>
                    <a:pt x="5119370" y="289560"/>
                  </a:cubicBezTo>
                  <a:lnTo>
                    <a:pt x="248920" y="289560"/>
                  </a:lnTo>
                  <a:cubicBezTo>
                    <a:pt x="240030" y="289560"/>
                    <a:pt x="228600" y="293370"/>
                    <a:pt x="228600" y="303530"/>
                  </a:cubicBezTo>
                  <a:lnTo>
                    <a:pt x="232410" y="312420"/>
                  </a:lnTo>
                  <a:cubicBezTo>
                    <a:pt x="236220" y="307340"/>
                    <a:pt x="242570" y="304800"/>
                    <a:pt x="248920" y="304800"/>
                  </a:cubicBezTo>
                  <a:lnTo>
                    <a:pt x="5123180" y="304800"/>
                  </a:lnTo>
                  <a:lnTo>
                    <a:pt x="5123180" y="4966970"/>
                  </a:lnTo>
                  <a:cubicBezTo>
                    <a:pt x="5123180" y="4973320"/>
                    <a:pt x="5120640" y="4979670"/>
                    <a:pt x="5115560" y="4983480"/>
                  </a:cubicBezTo>
                  <a:lnTo>
                    <a:pt x="5120640" y="4983480"/>
                  </a:lnTo>
                  <a:cubicBezTo>
                    <a:pt x="5129530" y="4983480"/>
                    <a:pt x="5137150" y="4975860"/>
                    <a:pt x="5137150" y="4966970"/>
                  </a:cubicBezTo>
                  <a:lnTo>
                    <a:pt x="5137150" y="302260"/>
                  </a:lnTo>
                  <a:close/>
                  <a:moveTo>
                    <a:pt x="5438140" y="6324600"/>
                  </a:moveTo>
                  <a:lnTo>
                    <a:pt x="20320" y="6324600"/>
                  </a:lnTo>
                  <a:lnTo>
                    <a:pt x="20320" y="12700"/>
                  </a:lnTo>
                  <a:lnTo>
                    <a:pt x="6350" y="0"/>
                  </a:lnTo>
                  <a:lnTo>
                    <a:pt x="5080" y="0"/>
                  </a:lnTo>
                  <a:cubicBezTo>
                    <a:pt x="2540" y="3810"/>
                    <a:pt x="0" y="7620"/>
                    <a:pt x="0" y="12700"/>
                  </a:cubicBezTo>
                  <a:lnTo>
                    <a:pt x="0" y="6323330"/>
                  </a:lnTo>
                  <a:cubicBezTo>
                    <a:pt x="0" y="6334760"/>
                    <a:pt x="8890" y="6342380"/>
                    <a:pt x="19050" y="6342380"/>
                  </a:cubicBezTo>
                  <a:lnTo>
                    <a:pt x="5444490" y="6342380"/>
                  </a:lnTo>
                  <a:cubicBezTo>
                    <a:pt x="5449570" y="6342380"/>
                    <a:pt x="5453380" y="6341110"/>
                    <a:pt x="5457190" y="6337300"/>
                  </a:cubicBezTo>
                  <a:lnTo>
                    <a:pt x="5438140" y="6324600"/>
                  </a:lnTo>
                  <a:close/>
                </a:path>
              </a:pathLst>
            </a:custGeom>
            <a:solidFill>
              <a:srgbClr val="3C3333"/>
            </a:solidFill>
          </p:spPr>
        </p:sp>
        <p:sp>
          <p:nvSpPr>
            <p:cNvPr name="Freeform 16" id="16"/>
            <p:cNvSpPr/>
            <p:nvPr/>
          </p:nvSpPr>
          <p:spPr>
            <a:xfrm flipH="false" flipV="false" rot="0">
              <a:off x="7620" y="0"/>
              <a:ext cx="5458460" cy="6344920"/>
            </a:xfrm>
            <a:custGeom>
              <a:avLst/>
              <a:gdLst/>
              <a:ahLst/>
              <a:cxnLst/>
              <a:rect r="r" b="b" t="t" l="l"/>
              <a:pathLst>
                <a:path h="6344920" w="5458460">
                  <a:moveTo>
                    <a:pt x="5125720" y="4987290"/>
                  </a:moveTo>
                  <a:cubicBezTo>
                    <a:pt x="5121910" y="4992370"/>
                    <a:pt x="5116830" y="4994910"/>
                    <a:pt x="5110480" y="4994910"/>
                  </a:cubicBezTo>
                  <a:lnTo>
                    <a:pt x="243840" y="4994910"/>
                  </a:lnTo>
                  <a:cubicBezTo>
                    <a:pt x="237490" y="4994910"/>
                    <a:pt x="231140" y="4992370"/>
                    <a:pt x="227330" y="4986020"/>
                  </a:cubicBezTo>
                  <a:cubicBezTo>
                    <a:pt x="222250" y="4982210"/>
                    <a:pt x="219710" y="4977130"/>
                    <a:pt x="219710" y="4970780"/>
                  </a:cubicBezTo>
                  <a:lnTo>
                    <a:pt x="219710" y="314960"/>
                  </a:lnTo>
                  <a:cubicBezTo>
                    <a:pt x="219710" y="309880"/>
                    <a:pt x="222250" y="304800"/>
                    <a:pt x="226060" y="300990"/>
                  </a:cubicBezTo>
                  <a:lnTo>
                    <a:pt x="240030" y="311150"/>
                  </a:lnTo>
                  <a:lnTo>
                    <a:pt x="240030" y="4975860"/>
                  </a:lnTo>
                  <a:lnTo>
                    <a:pt x="5110480" y="4975860"/>
                  </a:lnTo>
                  <a:cubicBezTo>
                    <a:pt x="5113020" y="4975860"/>
                    <a:pt x="5115560" y="4974590"/>
                    <a:pt x="5116830" y="4974590"/>
                  </a:cubicBezTo>
                  <a:lnTo>
                    <a:pt x="5125720" y="4987290"/>
                  </a:lnTo>
                  <a:close/>
                  <a:moveTo>
                    <a:pt x="5458460" y="19050"/>
                  </a:moveTo>
                  <a:lnTo>
                    <a:pt x="5458460" y="6330950"/>
                  </a:lnTo>
                  <a:cubicBezTo>
                    <a:pt x="5458460" y="6336030"/>
                    <a:pt x="5455920" y="6341110"/>
                    <a:pt x="5450840" y="6344920"/>
                  </a:cubicBezTo>
                  <a:lnTo>
                    <a:pt x="5429250" y="6329680"/>
                  </a:lnTo>
                  <a:lnTo>
                    <a:pt x="5429250" y="20320"/>
                  </a:lnTo>
                  <a:lnTo>
                    <a:pt x="13970" y="20320"/>
                  </a:lnTo>
                  <a:lnTo>
                    <a:pt x="0" y="7620"/>
                  </a:lnTo>
                  <a:cubicBezTo>
                    <a:pt x="3810" y="2540"/>
                    <a:pt x="8890" y="0"/>
                    <a:pt x="15240" y="0"/>
                  </a:cubicBezTo>
                  <a:lnTo>
                    <a:pt x="5439410" y="0"/>
                  </a:lnTo>
                  <a:cubicBezTo>
                    <a:pt x="5449570" y="0"/>
                    <a:pt x="5458460" y="8890"/>
                    <a:pt x="5458460" y="19050"/>
                  </a:cubicBezTo>
                  <a:close/>
                  <a:moveTo>
                    <a:pt x="5455920" y="30480"/>
                  </a:moveTo>
                  <a:cubicBezTo>
                    <a:pt x="5453380" y="26670"/>
                    <a:pt x="5450840" y="24130"/>
                    <a:pt x="5447030" y="21590"/>
                  </a:cubicBezTo>
                  <a:lnTo>
                    <a:pt x="5455920" y="30480"/>
                  </a:lnTo>
                  <a:close/>
                </a:path>
              </a:pathLst>
            </a:custGeom>
            <a:solidFill>
              <a:srgbClr val="FFFFFF"/>
            </a:solidFill>
          </p:spPr>
        </p:sp>
      </p:grpSp>
      <p:sp>
        <p:nvSpPr>
          <p:cNvPr name="TextBox 17" id="17"/>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naturel resourses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sp>
        <p:nvSpPr>
          <p:cNvPr name="TextBox 9" id="9"/>
          <p:cNvSpPr txBox="true"/>
          <p:nvPr/>
        </p:nvSpPr>
        <p:spPr>
          <a:xfrm rot="0">
            <a:off x="266961" y="1463961"/>
            <a:ext cx="13095634" cy="9206865"/>
          </a:xfrm>
          <a:prstGeom prst="rect">
            <a:avLst/>
          </a:prstGeom>
        </p:spPr>
        <p:txBody>
          <a:bodyPr anchor="t" rtlCol="false" tIns="0" lIns="0" bIns="0" rIns="0">
            <a:spAutoFit/>
          </a:bodyPr>
          <a:lstStyle/>
          <a:p>
            <a:pPr algn="just">
              <a:lnSpc>
                <a:spcPts val="3360"/>
              </a:lnSpc>
            </a:pPr>
            <a:r>
              <a:rPr lang="en-US" sz="2400">
                <a:solidFill>
                  <a:srgbClr val="FFFFFF"/>
                </a:solidFill>
                <a:latin typeface="More Sugar"/>
                <a:ea typeface="More Sugar"/>
                <a:cs typeface="More Sugar"/>
                <a:sym typeface="More Sugar"/>
              </a:rPr>
              <a:t>the 6 areas of learning supports lego therapy by:</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Expressive arts- as they get to choose what they are building and can express themselves through artistic expression. They could choose to build something that is incorporated in a story they enjoy as a way of expressing themselves.</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Health and wellbeing- fine motor skills is being used when pussing and selecting the blocks needed. The task can be completed as a group and seen as play therefore supporting their wellbeing whilstr communicating with friends. Some children find it therapeutic.</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Humanities- the art that can be in lego education can create a form of history for example buildings. It is a resource used to support role play and literature for story telling whilst understanding the item they are creating. </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Languages, literacy and communication- as the tems created can be a part of a story this supports the communication and languages. The children working together to build also supports this whilst they are talking and discussing what to do, allocating roles and listening to eachother.</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Maths and numeracy – counting and organising the blocks is important in this task to complete correctly. The children will have to do problem solving if there is an issue with the build to discover where the issue is. Size measurements when creating the build is important and can compare to others. </a:t>
            </a:r>
          </a:p>
          <a:p>
            <a:pPr algn="just" marL="518162" indent="-259081" lvl="1">
              <a:lnSpc>
                <a:spcPts val="3360"/>
              </a:lnSpc>
              <a:buFont typeface="Arial"/>
              <a:buChar char="•"/>
            </a:pPr>
            <a:r>
              <a:rPr lang="en-US" sz="2400">
                <a:solidFill>
                  <a:srgbClr val="FFFFFF"/>
                </a:solidFill>
                <a:latin typeface="More Sugar"/>
                <a:ea typeface="More Sugar"/>
                <a:cs typeface="More Sugar"/>
                <a:sym typeface="More Sugar"/>
              </a:rPr>
              <a:t>Science and technology- as lego education is an online activity technology is paramount. Science is equally important due to the physics of everything being even to ensure a correct build and the structure support of the build.</a:t>
            </a:r>
          </a:p>
          <a:p>
            <a:pPr algn="just">
              <a:lnSpc>
                <a:spcPts val="3360"/>
              </a:lnSpc>
            </a:pPr>
          </a:p>
        </p:txBody>
      </p:sp>
      <p:grpSp>
        <p:nvGrpSpPr>
          <p:cNvPr name="Group 10" id="10"/>
          <p:cNvGrpSpPr/>
          <p:nvPr/>
        </p:nvGrpSpPr>
        <p:grpSpPr>
          <a:xfrm rot="0">
            <a:off x="14007141" y="6027751"/>
            <a:ext cx="3366363" cy="3366363"/>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046" t="0" r="-25046" b="0"/>
              </a:stretch>
            </a:blipFill>
          </p:spPr>
        </p:sp>
      </p:grpSp>
      <p:sp>
        <p:nvSpPr>
          <p:cNvPr name="TextBox 12" id="12"/>
          <p:cNvSpPr txBox="true"/>
          <p:nvPr/>
        </p:nvSpPr>
        <p:spPr>
          <a:xfrm rot="0">
            <a:off x="4951997" y="1555"/>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lego education</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sp>
        <p:nvSpPr>
          <p:cNvPr name="TextBox 9" id="9"/>
          <p:cNvSpPr txBox="true"/>
          <p:nvPr/>
        </p:nvSpPr>
        <p:spPr>
          <a:xfrm rot="0">
            <a:off x="93095" y="1918335"/>
            <a:ext cx="12843385" cy="8368665"/>
          </a:xfrm>
          <a:prstGeom prst="rect">
            <a:avLst/>
          </a:prstGeom>
        </p:spPr>
        <p:txBody>
          <a:bodyPr anchor="t" rtlCol="false" tIns="0" lIns="0" bIns="0" rIns="0">
            <a:spAutoFit/>
          </a:bodyPr>
          <a:lstStyle/>
          <a:p>
            <a:pPr algn="just">
              <a:lnSpc>
                <a:spcPts val="3360"/>
              </a:lnSpc>
            </a:pPr>
            <a:r>
              <a:rPr lang="en-US" sz="2400">
                <a:solidFill>
                  <a:srgbClr val="FFFFFF"/>
                </a:solidFill>
                <a:latin typeface="More Sugar"/>
                <a:ea typeface="More Sugar"/>
                <a:cs typeface="More Sugar"/>
                <a:sym typeface="More Sugar"/>
              </a:rPr>
              <a:t>lego education is a online recourse that teaches and develops childrens skills from the basics to building more advanced builds. it is focused to support the child with stem skills (Science, Technology, Engineering, and Mathematics) by delivering a hands-on task for the children to learn through experience and play. though this they will develop further skills such as problem solving and creativity. it quotes on their website that their aim is to provide “Engaging, curriculum-aligned lessons that are easy to get started, with the scalability to meet all learners where they are.” this shows that it is suitable for everybody. it is stimulating for children as it entails them focusing on a task which is mentally stimulating for them. it gives them a opportunity to work creatively this also has their brain working and gives them the sense of enjoyment. the problem solving aspect if something is not right makes the child focus this is a distraction from anything that can be frustrating them at the moment. the experimenting gives them a feeling of play this can be therapeutic to children that are feel stress easy. the opportunity to socialise and work as a group can be beneficial for the child's well being. the task can be easily adapted to the child for different levels to ensure that the work is nether to hard or simple to maintain their confidence. the child will feel a sense of achievement when the task is complete this is exiting for the child and can be stimulating. lego education is different to lego therapy however has very similar benefits. lego education is suitable for the whole class as it is more independent and focused on the skills however lego therapy needs to be done in smaller groups to focus more on their social skills </a:t>
            </a:r>
          </a:p>
        </p:txBody>
      </p:sp>
      <p:grpSp>
        <p:nvGrpSpPr>
          <p:cNvPr name="Group 10" id="10"/>
          <p:cNvGrpSpPr/>
          <p:nvPr/>
        </p:nvGrpSpPr>
        <p:grpSpPr>
          <a:xfrm rot="0">
            <a:off x="14007141" y="6027751"/>
            <a:ext cx="3366363" cy="3366363"/>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8585" t="0" r="-28585" b="0"/>
              </a:stretch>
            </a:blipFill>
          </p:spPr>
        </p:sp>
      </p:grpSp>
      <p:sp>
        <p:nvSpPr>
          <p:cNvPr name="TextBox 12" id="12"/>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lego education</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grpSp>
        <p:nvGrpSpPr>
          <p:cNvPr name="Group 9" id="9"/>
          <p:cNvGrpSpPr/>
          <p:nvPr/>
        </p:nvGrpSpPr>
        <p:grpSpPr>
          <a:xfrm rot="0">
            <a:off x="14007141" y="6027751"/>
            <a:ext cx="3366363" cy="3366363"/>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18610" t="0" r="-18610" b="0"/>
              </a:stretch>
            </a:blipFill>
          </p:spPr>
        </p:sp>
      </p:grpSp>
      <p:sp>
        <p:nvSpPr>
          <p:cNvPr name="TextBox 11" id="11"/>
          <p:cNvSpPr txBox="true"/>
          <p:nvPr/>
        </p:nvSpPr>
        <p:spPr>
          <a:xfrm rot="0">
            <a:off x="266961" y="2413777"/>
            <a:ext cx="12149703" cy="7442200"/>
          </a:xfrm>
          <a:prstGeom prst="rect">
            <a:avLst/>
          </a:prstGeom>
        </p:spPr>
        <p:txBody>
          <a:bodyPr anchor="t" rtlCol="false" tIns="0" lIns="0" bIns="0" rIns="0">
            <a:spAutoFit/>
          </a:bodyPr>
          <a:lstStyle/>
          <a:p>
            <a:pPr algn="just">
              <a:lnSpc>
                <a:spcPts val="3500"/>
              </a:lnSpc>
            </a:pPr>
            <a:r>
              <a:rPr lang="en-US" sz="2500">
                <a:solidFill>
                  <a:srgbClr val="FFFFFF"/>
                </a:solidFill>
                <a:latin typeface="More Sugar"/>
                <a:ea typeface="More Sugar"/>
                <a:cs typeface="More Sugar"/>
                <a:sym typeface="More Sugar"/>
              </a:rPr>
              <a:t>lego education on the other hand can be frustrating for some children if they are yet to develop the skills needed to achieve the outcome. If i child can not independently discover the issue in a build they may become extremely frustrated and overwhelmed. based on the child if they have any aln this may lead to extreme outbursts and self loathing too. the cost of lego can be extremely expensive and there may not be funding to purchase the blocks. teachers also need specialized training that also costs money. the more advanced tasks can be time consuming and with children being at different levels some may need much more time than others therefore holing the other children back or even having less time to do other activities. lego bricks are small and can be difficult to maintain therefore if one block goes missing the whole task is unable to be complete. childrem may become distracted in the play aspect of lego education and not be able to focus on the actual task therefore they will not be achieving the same beneficial outcomes as other children. the child will need a area to themselves not to get confused with other childrens activity and this may cause problems in smaller classrooms. this task is relient on the internet therefore if there is a techniacal issue that day then the children will not be able to complete </a:t>
            </a:r>
          </a:p>
        </p:txBody>
      </p:sp>
      <p:sp>
        <p:nvSpPr>
          <p:cNvPr name="TextBox 12" id="12"/>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lego education</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grpSp>
        <p:nvGrpSpPr>
          <p:cNvPr name="Group 9" id="9"/>
          <p:cNvGrpSpPr/>
          <p:nvPr/>
        </p:nvGrpSpPr>
        <p:grpSpPr>
          <a:xfrm rot="0">
            <a:off x="14007141" y="6027751"/>
            <a:ext cx="3366363" cy="3366363"/>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5046" t="0" r="-25046" b="0"/>
              </a:stretch>
            </a:blipFill>
          </p:spPr>
        </p:sp>
      </p:grpSp>
      <p:sp>
        <p:nvSpPr>
          <p:cNvPr name="TextBox 11" id="11"/>
          <p:cNvSpPr txBox="true"/>
          <p:nvPr/>
        </p:nvSpPr>
        <p:spPr>
          <a:xfrm rot="0">
            <a:off x="266961" y="2413777"/>
            <a:ext cx="11960516" cy="4443730"/>
          </a:xfrm>
          <a:prstGeom prst="rect">
            <a:avLst/>
          </a:prstGeom>
        </p:spPr>
        <p:txBody>
          <a:bodyPr anchor="t" rtlCol="false" tIns="0" lIns="0" bIns="0" rIns="0">
            <a:spAutoFit/>
          </a:bodyPr>
          <a:lstStyle/>
          <a:p>
            <a:pPr algn="just">
              <a:lnSpc>
                <a:spcPts val="3919"/>
              </a:lnSpc>
            </a:pPr>
            <a:r>
              <a:rPr lang="en-US" sz="2799">
                <a:solidFill>
                  <a:srgbClr val="FFFFFF"/>
                </a:solidFill>
                <a:latin typeface="More Sugar"/>
                <a:ea typeface="More Sugar"/>
                <a:cs typeface="More Sugar"/>
                <a:sym typeface="More Sugar"/>
              </a:rPr>
              <a:t>lev vygotsky was a play theorist that focused on the effect of play on a childs emotional development. he believed that play developed children to beyond their ability and was beneficial to all aspects of development. vygotskys ZPD shows the difference between what a child can do independently and what a child can achieve with assistance. the assistance is the bare minimum to push the child to develop independently and gives clear targets on what they need to work on. this is best used with play like activities to ensure that the child has the motivation and is intrigued enough to keep trying.</a:t>
            </a:r>
          </a:p>
        </p:txBody>
      </p:sp>
      <p:sp>
        <p:nvSpPr>
          <p:cNvPr name="TextBox 12" id="12"/>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lego education</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7" id="7"/>
          <p:cNvGrpSpPr/>
          <p:nvPr/>
        </p:nvGrpSpPr>
        <p:grpSpPr>
          <a:xfrm rot="0">
            <a:off x="13188728" y="5468097"/>
            <a:ext cx="5003188" cy="4485670"/>
            <a:chOff x="0" y="0"/>
            <a:chExt cx="812800" cy="728726"/>
          </a:xfrm>
        </p:grpSpPr>
        <p:sp>
          <p:nvSpPr>
            <p:cNvPr name="Freeform 8" id="8"/>
            <p:cNvSpPr/>
            <p:nvPr/>
          </p:nvSpPr>
          <p:spPr>
            <a:xfrm flipH="false" flipV="false" rot="0">
              <a:off x="0" y="0"/>
              <a:ext cx="827989" cy="732964"/>
            </a:xfrm>
            <a:custGeom>
              <a:avLst/>
              <a:gdLst/>
              <a:ahLst/>
              <a:cxnLst/>
              <a:rect r="r" b="b" t="t" l="l"/>
              <a:pathLst>
                <a:path h="732964" w="827989">
                  <a:moveTo>
                    <a:pt x="461490" y="0"/>
                  </a:moveTo>
                  <a:cubicBezTo>
                    <a:pt x="470405" y="0"/>
                    <a:pt x="479374" y="0"/>
                    <a:pt x="488272" y="0"/>
                  </a:cubicBezTo>
                  <a:cubicBezTo>
                    <a:pt x="559210" y="12171"/>
                    <a:pt x="603543" y="52686"/>
                    <a:pt x="623736" y="118981"/>
                  </a:cubicBezTo>
                  <a:cubicBezTo>
                    <a:pt x="742003" y="110140"/>
                    <a:pt x="827989" y="235495"/>
                    <a:pt x="775586" y="358524"/>
                  </a:cubicBezTo>
                  <a:cubicBezTo>
                    <a:pt x="793012" y="384377"/>
                    <a:pt x="807550" y="413295"/>
                    <a:pt x="812800" y="452108"/>
                  </a:cubicBezTo>
                  <a:cubicBezTo>
                    <a:pt x="812800" y="463227"/>
                    <a:pt x="812800" y="474319"/>
                    <a:pt x="812800" y="485435"/>
                  </a:cubicBezTo>
                  <a:cubicBezTo>
                    <a:pt x="797154" y="584219"/>
                    <a:pt x="729827" y="650971"/>
                    <a:pt x="619295" y="633001"/>
                  </a:cubicBezTo>
                  <a:cubicBezTo>
                    <a:pt x="590856" y="683722"/>
                    <a:pt x="540252" y="732964"/>
                    <a:pt x="461507" y="728190"/>
                  </a:cubicBezTo>
                  <a:cubicBezTo>
                    <a:pt x="420804" y="724860"/>
                    <a:pt x="392488" y="705573"/>
                    <a:pt x="367697" y="682141"/>
                  </a:cubicBezTo>
                  <a:cubicBezTo>
                    <a:pt x="341584" y="701619"/>
                    <a:pt x="313304" y="716905"/>
                    <a:pt x="272443" y="717073"/>
                  </a:cubicBezTo>
                  <a:cubicBezTo>
                    <a:pt x="177910" y="717361"/>
                    <a:pt x="114672" y="642321"/>
                    <a:pt x="113139" y="539392"/>
                  </a:cubicBezTo>
                  <a:cubicBezTo>
                    <a:pt x="52367" y="515313"/>
                    <a:pt x="11206" y="470366"/>
                    <a:pt x="0" y="393456"/>
                  </a:cubicBezTo>
                  <a:cubicBezTo>
                    <a:pt x="0" y="382340"/>
                    <a:pt x="0" y="371199"/>
                    <a:pt x="0" y="360129"/>
                  </a:cubicBezTo>
                  <a:cubicBezTo>
                    <a:pt x="12369" y="283917"/>
                    <a:pt x="51292" y="236045"/>
                    <a:pt x="116099" y="215751"/>
                  </a:cubicBezTo>
                  <a:cubicBezTo>
                    <a:pt x="112205" y="87187"/>
                    <a:pt x="241837" y="6852"/>
                    <a:pt x="348333" y="63492"/>
                  </a:cubicBezTo>
                  <a:cubicBezTo>
                    <a:pt x="373689" y="35484"/>
                    <a:pt x="409562" y="4936"/>
                    <a:pt x="461490" y="0"/>
                  </a:cubicBezTo>
                  <a:close/>
                </a:path>
              </a:pathLst>
            </a:custGeom>
            <a:blipFill>
              <a:blip r:embed="rId8"/>
              <a:stretch>
                <a:fillRect l="0" t="-5785" r="0" b="-5785"/>
              </a:stretch>
            </a:blipFill>
            <a:ln w="38100" cap="sq">
              <a:solidFill>
                <a:srgbClr val="000000"/>
              </a:solidFill>
              <a:prstDash val="solid"/>
              <a:miter/>
            </a:ln>
          </p:spPr>
        </p:sp>
      </p:grpSp>
      <p:grpSp>
        <p:nvGrpSpPr>
          <p:cNvPr name="Group 9" id="9"/>
          <p:cNvGrpSpPr/>
          <p:nvPr/>
        </p:nvGrpSpPr>
        <p:grpSpPr>
          <a:xfrm rot="0">
            <a:off x="14007141" y="6027751"/>
            <a:ext cx="3366363" cy="3366363"/>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24906" t="0" r="-24906" b="0"/>
              </a:stretch>
            </a:blipFill>
          </p:spPr>
        </p:sp>
      </p:grpSp>
      <p:sp>
        <p:nvSpPr>
          <p:cNvPr name="TextBox 11" id="11"/>
          <p:cNvSpPr txBox="true"/>
          <p:nvPr/>
        </p:nvSpPr>
        <p:spPr>
          <a:xfrm rot="0">
            <a:off x="1938106" y="3801237"/>
            <a:ext cx="10604682" cy="3909695"/>
          </a:xfrm>
          <a:prstGeom prst="rect">
            <a:avLst/>
          </a:prstGeom>
        </p:spPr>
        <p:txBody>
          <a:bodyPr anchor="t" rtlCol="false" tIns="0" lIns="0" bIns="0" rIns="0">
            <a:spAutoFit/>
          </a:bodyPr>
          <a:lstStyle/>
          <a:p>
            <a:pPr algn="just">
              <a:lnSpc>
                <a:spcPts val="4479"/>
              </a:lnSpc>
            </a:pPr>
            <a:r>
              <a:rPr lang="en-US" sz="3199">
                <a:solidFill>
                  <a:srgbClr val="FFFFFF"/>
                </a:solidFill>
                <a:latin typeface="More Sugar"/>
                <a:ea typeface="More Sugar"/>
                <a:cs typeface="More Sugar"/>
                <a:sym typeface="More Sugar"/>
              </a:rPr>
              <a:t>in conclution the importance of changing learning environments is paramount to maintain the childs focus. the sence of play engages the child into the activity achieveing better outcomes. the experimantal and independent tasks give the children a sense if play to achieve this.  changing scenery can stimulate children to help their mental health and wellbeing.</a:t>
            </a:r>
          </a:p>
        </p:txBody>
      </p:sp>
      <p:sp>
        <p:nvSpPr>
          <p:cNvPr name="TextBox 12" id="12"/>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conclution</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false" flipV="false" rot="0">
            <a:off x="14206817" y="6904720"/>
            <a:ext cx="4081183" cy="3382280"/>
          </a:xfrm>
          <a:custGeom>
            <a:avLst/>
            <a:gdLst/>
            <a:ahLst/>
            <a:cxnLst/>
            <a:rect r="r" b="b" t="t" l="l"/>
            <a:pathLst>
              <a:path h="3382280" w="4081183">
                <a:moveTo>
                  <a:pt x="0" y="0"/>
                </a:moveTo>
                <a:lnTo>
                  <a:pt x="4081183" y="0"/>
                </a:lnTo>
                <a:lnTo>
                  <a:pt x="4081183" y="3382280"/>
                </a:lnTo>
                <a:lnTo>
                  <a:pt x="0" y="3382280"/>
                </a:lnTo>
                <a:lnTo>
                  <a:pt x="0" y="0"/>
                </a:lnTo>
                <a:close/>
              </a:path>
            </a:pathLst>
          </a:custGeom>
          <a:blipFill>
            <a:blip r:embed="rId3"/>
            <a:stretch>
              <a:fillRect l="0" t="0" r="0" b="0"/>
            </a:stretch>
          </a:blipFill>
        </p:spPr>
      </p:sp>
      <p:sp>
        <p:nvSpPr>
          <p:cNvPr name="Freeform 4" id="4"/>
          <p:cNvSpPr/>
          <p:nvPr/>
        </p:nvSpPr>
        <p:spPr>
          <a:xfrm flipH="true" flipV="true" rot="0">
            <a:off x="93095" y="0"/>
            <a:ext cx="4678021" cy="3023171"/>
          </a:xfrm>
          <a:custGeom>
            <a:avLst/>
            <a:gdLst/>
            <a:ahLst/>
            <a:cxnLst/>
            <a:rect r="r" b="b" t="t" l="l"/>
            <a:pathLst>
              <a:path h="3023171" w="4678021">
                <a:moveTo>
                  <a:pt x="4678021" y="3023171"/>
                </a:moveTo>
                <a:lnTo>
                  <a:pt x="0" y="3023171"/>
                </a:lnTo>
                <a:lnTo>
                  <a:pt x="0" y="0"/>
                </a:lnTo>
                <a:lnTo>
                  <a:pt x="4678021" y="0"/>
                </a:lnTo>
                <a:lnTo>
                  <a:pt x="4678021" y="3023171"/>
                </a:lnTo>
                <a:close/>
              </a:path>
            </a:pathLst>
          </a:custGeom>
          <a:blipFill>
            <a:blip r:embed="rId4"/>
            <a:stretch>
              <a:fillRect l="0" t="0" r="0" b="0"/>
            </a:stretch>
          </a:blipFill>
        </p:spPr>
      </p:sp>
      <p:sp>
        <p:nvSpPr>
          <p:cNvPr name="Freeform 5" id="5"/>
          <p:cNvSpPr/>
          <p:nvPr/>
        </p:nvSpPr>
        <p:spPr>
          <a:xfrm flipH="false" flipV="false" rot="0">
            <a:off x="-947942" y="7147280"/>
            <a:ext cx="3380048" cy="4727339"/>
          </a:xfrm>
          <a:custGeom>
            <a:avLst/>
            <a:gdLst/>
            <a:ahLst/>
            <a:cxnLst/>
            <a:rect r="r" b="b" t="t" l="l"/>
            <a:pathLst>
              <a:path h="4727339" w="3380048">
                <a:moveTo>
                  <a:pt x="0" y="0"/>
                </a:moveTo>
                <a:lnTo>
                  <a:pt x="3380047" y="0"/>
                </a:lnTo>
                <a:lnTo>
                  <a:pt x="3380047" y="4727340"/>
                </a:lnTo>
                <a:lnTo>
                  <a:pt x="0" y="4727340"/>
                </a:lnTo>
                <a:lnTo>
                  <a:pt x="0" y="0"/>
                </a:lnTo>
                <a:close/>
              </a:path>
            </a:pathLst>
          </a:custGeom>
          <a:blipFill>
            <a:blip r:embed="rId5"/>
            <a:stretch>
              <a:fillRect l="0" t="0" r="0" b="0"/>
            </a:stretch>
          </a:blipFill>
        </p:spPr>
      </p:sp>
      <p:sp>
        <p:nvSpPr>
          <p:cNvPr name="Freeform 6" id="6"/>
          <p:cNvSpPr/>
          <p:nvPr/>
        </p:nvSpPr>
        <p:spPr>
          <a:xfrm flipH="false" flipV="false" rot="0">
            <a:off x="15690323" y="-190748"/>
            <a:ext cx="2597677" cy="2215110"/>
          </a:xfrm>
          <a:custGeom>
            <a:avLst/>
            <a:gdLst/>
            <a:ahLst/>
            <a:cxnLst/>
            <a:rect r="r" b="b" t="t" l="l"/>
            <a:pathLst>
              <a:path h="2215110" w="2597677">
                <a:moveTo>
                  <a:pt x="0" y="0"/>
                </a:moveTo>
                <a:lnTo>
                  <a:pt x="2597677" y="0"/>
                </a:lnTo>
                <a:lnTo>
                  <a:pt x="2597677" y="2215111"/>
                </a:lnTo>
                <a:lnTo>
                  <a:pt x="0" y="221511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7" id="7"/>
          <p:cNvSpPr txBox="true"/>
          <p:nvPr/>
        </p:nvSpPr>
        <p:spPr>
          <a:xfrm rot="0">
            <a:off x="266961" y="2451877"/>
            <a:ext cx="18021039" cy="7062470"/>
          </a:xfrm>
          <a:prstGeom prst="rect">
            <a:avLst/>
          </a:prstGeom>
        </p:spPr>
        <p:txBody>
          <a:bodyPr anchor="t" rtlCol="false" tIns="0" lIns="0" bIns="0" rIns="0">
            <a:spAutoFit/>
          </a:bodyPr>
          <a:lstStyle/>
          <a:p>
            <a:pPr algn="just">
              <a:lnSpc>
                <a:spcPts val="2379"/>
              </a:lnSpc>
            </a:pPr>
            <a:r>
              <a:rPr lang="en-US" sz="1699">
                <a:solidFill>
                  <a:srgbClr val="FFFFFF"/>
                </a:solidFill>
                <a:latin typeface="More Sugar"/>
                <a:ea typeface="More Sugar"/>
                <a:cs typeface="More Sugar"/>
                <a:sym typeface="More Sugar"/>
              </a:rPr>
              <a:t>Anderson, Ange. Learning through Play for Children with PMLD and Complex Needs : Using Purposeful Play to Support Cognition, Mental Health and Wellbeing. Abingdon, Oxon, Routledge, 2022.</a:t>
            </a:r>
          </a:p>
          <a:p>
            <a:pPr algn="just">
              <a:lnSpc>
                <a:spcPts val="2379"/>
              </a:lnSpc>
            </a:pPr>
            <a:r>
              <a:rPr lang="en-US" sz="1699">
                <a:solidFill>
                  <a:srgbClr val="FFFFFF"/>
                </a:solidFill>
                <a:latin typeface="More Sugar"/>
                <a:ea typeface="More Sugar"/>
                <a:cs typeface="More Sugar"/>
                <a:sym typeface="More Sugar"/>
              </a:rPr>
              <a:t>Caldwell, Sharon. The Montessori Outdoor Environment a Not-Quite-Completed Resource. 2009.</a:t>
            </a:r>
          </a:p>
          <a:p>
            <a:pPr algn="just">
              <a:lnSpc>
                <a:spcPts val="2379"/>
              </a:lnSpc>
            </a:pPr>
            <a:r>
              <a:rPr lang="en-US" sz="1699">
                <a:solidFill>
                  <a:srgbClr val="FFFFFF"/>
                </a:solidFill>
                <a:latin typeface="More Sugar"/>
                <a:ea typeface="More Sugar"/>
                <a:cs typeface="More Sugar"/>
                <a:sym typeface="More Sugar"/>
              </a:rPr>
              <a:t>Cambridge Dictionary. “EDUCATION | Meaning in the Cambridge English Dictionary.” Cambridge.org, 2019, dictionary.cambridge.org/dictionary/english/education. Accessed 30 Mar. 2025.</a:t>
            </a:r>
          </a:p>
          <a:p>
            <a:pPr algn="just">
              <a:lnSpc>
                <a:spcPts val="2379"/>
              </a:lnSpc>
            </a:pPr>
            <a:r>
              <a:rPr lang="en-US" sz="1699">
                <a:solidFill>
                  <a:srgbClr val="FFFFFF"/>
                </a:solidFill>
                <a:latin typeface="More Sugar"/>
                <a:ea typeface="More Sugar"/>
                <a:cs typeface="More Sugar"/>
                <a:sym typeface="More Sugar"/>
              </a:rPr>
              <a:t>Collins Dictionary. “Education Definition and Meaning | Collins English Dictionary.” Www.collinsdictionary.com, www.collinsdictionary.com/dictionary/english/education. Accessed 31 Mar. 2025.</a:t>
            </a:r>
          </a:p>
          <a:p>
            <a:pPr algn="just">
              <a:lnSpc>
                <a:spcPts val="2379"/>
              </a:lnSpc>
            </a:pPr>
            <a:r>
              <a:rPr lang="en-US" sz="1699">
                <a:solidFill>
                  <a:srgbClr val="FFFFFF"/>
                </a:solidFill>
                <a:latin typeface="More Sugar"/>
                <a:ea typeface="More Sugar"/>
                <a:cs typeface="More Sugar"/>
                <a:sym typeface="More Sugar"/>
              </a:rPr>
              <a:t>Donohue, Chip. Technology and Digital Media in the Early Years : Tools for Teaching and Learning. New York, Ny, Routledge, 2015.</a:t>
            </a:r>
          </a:p>
          <a:p>
            <a:pPr algn="just">
              <a:lnSpc>
                <a:spcPts val="2379"/>
              </a:lnSpc>
            </a:pPr>
            <a:r>
              <a:rPr lang="en-US" sz="1699">
                <a:solidFill>
                  <a:srgbClr val="FFFFFF"/>
                </a:solidFill>
                <a:latin typeface="More Sugar"/>
                <a:ea typeface="More Sugar"/>
                <a:cs typeface="More Sugar"/>
                <a:sym typeface="More Sugar"/>
              </a:rPr>
              <a:t>“Education History.” HISTORY of EDUCATION in the UNITED STATES, 2025, cmete115.weebly.com/education-history.html. Accessed 31 Mar. 2025.</a:t>
            </a:r>
          </a:p>
          <a:p>
            <a:pPr algn="just">
              <a:lnSpc>
                <a:spcPts val="2379"/>
              </a:lnSpc>
            </a:pPr>
            <a:r>
              <a:rPr lang="en-US" sz="1699">
                <a:solidFill>
                  <a:srgbClr val="FFFFFF"/>
                </a:solidFill>
                <a:latin typeface="More Sugar"/>
                <a:ea typeface="More Sugar"/>
                <a:cs typeface="More Sugar"/>
                <a:sym typeface="More Sugar"/>
              </a:rPr>
              <a:t>Grenier, Julian, and Caroline Vollans. Putting the Eyfs Curriculum into Practice. Sage Publications Limited, 13 Feb. 2023.</a:t>
            </a:r>
          </a:p>
          <a:p>
            <a:pPr algn="just">
              <a:lnSpc>
                <a:spcPts val="2379"/>
              </a:lnSpc>
            </a:pPr>
            <a:r>
              <a:rPr lang="en-US" sz="1699">
                <a:solidFill>
                  <a:srgbClr val="FFFFFF"/>
                </a:solidFill>
                <a:latin typeface="More Sugar"/>
                <a:ea typeface="More Sugar"/>
                <a:cs typeface="More Sugar"/>
                <a:sym typeface="More Sugar"/>
              </a:rPr>
              <a:t>Harriman, Hilary. The Outdoor Classroom : A Place to Learn. Purton Stoke Swindon, Corner To Learn, 2014.</a:t>
            </a:r>
          </a:p>
          <a:p>
            <a:pPr algn="just">
              <a:lnSpc>
                <a:spcPts val="2379"/>
              </a:lnSpc>
            </a:pPr>
            <a:r>
              <a:rPr lang="en-US" sz="1699">
                <a:solidFill>
                  <a:srgbClr val="FFFFFF"/>
                </a:solidFill>
                <a:latin typeface="More Sugar"/>
                <a:ea typeface="More Sugar"/>
                <a:cs typeface="More Sugar"/>
                <a:sym typeface="More Sugar"/>
              </a:rPr>
              <a:t>“Holt: Where Children Learn to Be Stupid.” Unschoolers.org, 7 Apr. 2013, unschoolers.org/holt-where-children-learn-to-be-stupid/.</a:t>
            </a:r>
            <a:r>
              <a:rPr lang="en-US" sz="1699">
                <a:solidFill>
                  <a:srgbClr val="FFFFFF"/>
                </a:solidFill>
                <a:latin typeface="More Sugar"/>
                <a:ea typeface="More Sugar"/>
                <a:cs typeface="More Sugar"/>
                <a:sym typeface="More Sugar"/>
              </a:rPr>
              <a:t> Accessed 31 Mar. 2025.</a:t>
            </a:r>
          </a:p>
          <a:p>
            <a:pPr algn="just">
              <a:lnSpc>
                <a:spcPts val="2379"/>
              </a:lnSpc>
            </a:pPr>
            <a:r>
              <a:rPr lang="en-US" sz="1699">
                <a:solidFill>
                  <a:srgbClr val="FFFFFF"/>
                </a:solidFill>
                <a:latin typeface="More Sugar"/>
                <a:ea typeface="More Sugar"/>
                <a:cs typeface="More Sugar"/>
                <a:sym typeface="More Sugar"/>
              </a:rPr>
              <a:t>Kurt, Serhat. “Vygotsky’s Theories and How to Incorporate Vygotsky’s Theories in the Classroom.” Education Library, 22 Oct. 2022, educationlibrary.org/vygotskys-theories-and-how-to-incorporate-vygotskys-theories-in-the-classroom/.</a:t>
            </a:r>
          </a:p>
          <a:p>
            <a:pPr algn="just">
              <a:lnSpc>
                <a:spcPts val="2379"/>
              </a:lnSpc>
            </a:pPr>
            <a:r>
              <a:rPr lang="en-US" sz="1699">
                <a:solidFill>
                  <a:srgbClr val="FFFFFF"/>
                </a:solidFill>
                <a:latin typeface="More Sugar"/>
                <a:ea typeface="More Sugar"/>
                <a:cs typeface="More Sugar"/>
                <a:sym typeface="More Sugar"/>
              </a:rPr>
              <a:t>Lego. “Classroom Solutions for STEM and STEAM.” LEGO® Education, education.lego.com/en-gb/. Accessed 31 Mar. 2025.</a:t>
            </a:r>
          </a:p>
          <a:p>
            <a:pPr algn="just">
              <a:lnSpc>
                <a:spcPts val="2379"/>
              </a:lnSpc>
            </a:pPr>
            <a:r>
              <a:rPr lang="en-US" sz="1699">
                <a:solidFill>
                  <a:srgbClr val="FFFFFF"/>
                </a:solidFill>
                <a:latin typeface="More Sugar"/>
                <a:ea typeface="More Sugar"/>
                <a:cs typeface="More Sugar"/>
                <a:sym typeface="More Sugar"/>
              </a:rPr>
              <a:t>Liv Torunn Grindheim, et al. Outdoor Learning and Play : Pedagogical Practices and Children’s Cultural Formation. Cham, Switzerland, Springer, 2021.</a:t>
            </a:r>
          </a:p>
          <a:p>
            <a:pPr algn="just">
              <a:lnSpc>
                <a:spcPts val="2379"/>
              </a:lnSpc>
            </a:pPr>
            <a:r>
              <a:rPr lang="en-US" sz="1699">
                <a:solidFill>
                  <a:srgbClr val="FFFFFF"/>
                </a:solidFill>
                <a:latin typeface="More Sugar"/>
                <a:ea typeface="More Sugar"/>
                <a:cs typeface="More Sugar"/>
                <a:sym typeface="More Sugar"/>
              </a:rPr>
              <a:t>Loxley, Peter. Big Ideas in Outdoor Primary Science : Understanding and Enjoying the Natural World. Routledge Uuuu-Uuuu, 2020.</a:t>
            </a:r>
          </a:p>
          <a:p>
            <a:pPr algn="just">
              <a:lnSpc>
                <a:spcPts val="2379"/>
              </a:lnSpc>
            </a:pPr>
            <a:r>
              <a:rPr lang="en-US" sz="1699">
                <a:solidFill>
                  <a:srgbClr val="FFFFFF"/>
                </a:solidFill>
                <a:latin typeface="More Sugar"/>
                <a:ea typeface="More Sugar"/>
                <a:cs typeface="More Sugar"/>
                <a:sym typeface="More Sugar"/>
              </a:rPr>
              <a:t>Pedagogy for Change. “Great Pedagogical Thinkers: John Dewey.” Pedagogy4Change, 2019, www.pedagogy4change.org/john-dewey/.</a:t>
            </a:r>
          </a:p>
          <a:p>
            <a:pPr algn="just">
              <a:lnSpc>
                <a:spcPts val="2379"/>
              </a:lnSpc>
            </a:pPr>
            <a:r>
              <a:rPr lang="en-US" sz="1699">
                <a:solidFill>
                  <a:srgbClr val="FFFFFF"/>
                </a:solidFill>
                <a:latin typeface="More Sugar"/>
                <a:ea typeface="More Sugar"/>
                <a:cs typeface="More Sugar"/>
                <a:sym typeface="More Sugar"/>
              </a:rPr>
              <a:t>“Pupils Educated Other than at School: September 2023 to August 2024 (Revised) [HTML] | GOV.WALES.” GOV.WALES, 12 Sept. 2024, www.gov.wales/pupils-educated-other-school-september-2023-august-2024-revised-html. Accessed 31 Mar. 2025.</a:t>
            </a:r>
          </a:p>
          <a:p>
            <a:pPr algn="just">
              <a:lnSpc>
                <a:spcPts val="2379"/>
              </a:lnSpc>
            </a:pPr>
            <a:r>
              <a:rPr lang="en-US" sz="1699">
                <a:solidFill>
                  <a:srgbClr val="FFFFFF"/>
                </a:solidFill>
                <a:latin typeface="More Sugar"/>
                <a:ea typeface="More Sugar"/>
                <a:cs typeface="More Sugar"/>
                <a:sym typeface="More Sugar"/>
              </a:rPr>
              <a:t>“School_1 Noun - Definition, Pictures, Pronunciation and Usage Notes | Oxford Advanced Learner’s Dictionary at OxfordLearnersDictionaries.com.” Oxfordlearnersdictionaries.com, 2022, www.oxfordlearnersdictionaries.com/definition/english/school_1. Accessed 31 Mar. 2025.</a:t>
            </a:r>
          </a:p>
          <a:p>
            <a:pPr algn="just">
              <a:lnSpc>
                <a:spcPts val="2379"/>
              </a:lnSpc>
            </a:pPr>
            <a:r>
              <a:rPr lang="en-US" sz="1699">
                <a:solidFill>
                  <a:srgbClr val="FFFFFF"/>
                </a:solidFill>
                <a:latin typeface="More Sugar"/>
                <a:ea typeface="More Sugar"/>
                <a:cs typeface="More Sugar"/>
                <a:sym typeface="More Sugar"/>
              </a:rPr>
              <a:t>Sofia william. “Maria Montessori — Quotes, Theories &amp; Facts.” Medium, 11 July 2023, sofiawilliamz.medium.com/maria-montessori-quotes-theories-facts-c05c276449df.</a:t>
            </a:r>
          </a:p>
          <a:p>
            <a:pPr algn="just">
              <a:lnSpc>
                <a:spcPts val="2379"/>
              </a:lnSpc>
            </a:pPr>
            <a:r>
              <a:rPr lang="en-US" sz="1699">
                <a:solidFill>
                  <a:srgbClr val="FFFFFF"/>
                </a:solidFill>
                <a:latin typeface="More Sugar"/>
                <a:ea typeface="More Sugar"/>
                <a:cs typeface="More Sugar"/>
                <a:sym typeface="More Sugar"/>
              </a:rPr>
              <a:t>UNCRC CHILD-FRIENDLY VERSIONS | Child Rights Coalition Asia. www.crcasia.org/uncrc-child-friendly-versions/. Accessed 31 Mar. 2025</a:t>
            </a:r>
          </a:p>
        </p:txBody>
      </p:sp>
      <p:sp>
        <p:nvSpPr>
          <p:cNvPr name="TextBox 8" id="8"/>
          <p:cNvSpPr txBox="true"/>
          <p:nvPr/>
        </p:nvSpPr>
        <p:spPr>
          <a:xfrm rot="0">
            <a:off x="4951997" y="514332"/>
            <a:ext cx="9254820" cy="1510031"/>
          </a:xfrm>
          <a:prstGeom prst="rect">
            <a:avLst/>
          </a:prstGeom>
        </p:spPr>
        <p:txBody>
          <a:bodyPr anchor="t" rtlCol="false" tIns="0" lIns="0" bIns="0" rIns="0">
            <a:spAutoFit/>
          </a:bodyPr>
          <a:lstStyle/>
          <a:p>
            <a:pPr algn="ctr">
              <a:lnSpc>
                <a:spcPts val="12319"/>
              </a:lnSpc>
            </a:pPr>
            <a:r>
              <a:rPr lang="en-US" sz="8799">
                <a:solidFill>
                  <a:srgbClr val="FFFFFF"/>
                </a:solidFill>
                <a:latin typeface="More Sugar"/>
                <a:ea typeface="More Sugar"/>
                <a:cs typeface="More Sugar"/>
                <a:sym typeface="More Sugar"/>
              </a:rPr>
              <a:t>reference list</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42232" r="0" b="-42232"/>
            </a:stretch>
          </a:blipFill>
        </p:spPr>
      </p:sp>
      <p:sp>
        <p:nvSpPr>
          <p:cNvPr name="Freeform 3" id="3"/>
          <p:cNvSpPr/>
          <p:nvPr/>
        </p:nvSpPr>
        <p:spPr>
          <a:xfrm flipH="true" flipV="true" rot="0">
            <a:off x="0" y="0"/>
            <a:ext cx="8040814" cy="6663825"/>
          </a:xfrm>
          <a:custGeom>
            <a:avLst/>
            <a:gdLst/>
            <a:ahLst/>
            <a:cxnLst/>
            <a:rect r="r" b="b" t="t" l="l"/>
            <a:pathLst>
              <a:path h="6663825" w="8040814">
                <a:moveTo>
                  <a:pt x="8040814" y="6663825"/>
                </a:moveTo>
                <a:lnTo>
                  <a:pt x="0" y="6663825"/>
                </a:lnTo>
                <a:lnTo>
                  <a:pt x="0" y="0"/>
                </a:lnTo>
                <a:lnTo>
                  <a:pt x="8040814" y="0"/>
                </a:lnTo>
                <a:lnTo>
                  <a:pt x="8040814" y="6663825"/>
                </a:lnTo>
                <a:close/>
              </a:path>
            </a:pathLst>
          </a:custGeom>
          <a:blipFill>
            <a:blip r:embed="rId3"/>
            <a:stretch>
              <a:fillRect l="0" t="0" r="0" b="0"/>
            </a:stretch>
          </a:blipFill>
        </p:spPr>
      </p:sp>
      <p:sp>
        <p:nvSpPr>
          <p:cNvPr name="Freeform 4" id="4"/>
          <p:cNvSpPr/>
          <p:nvPr/>
        </p:nvSpPr>
        <p:spPr>
          <a:xfrm flipH="false" flipV="false" rot="0">
            <a:off x="0" y="5143500"/>
            <a:ext cx="3677602" cy="5143500"/>
          </a:xfrm>
          <a:custGeom>
            <a:avLst/>
            <a:gdLst/>
            <a:ahLst/>
            <a:cxnLst/>
            <a:rect r="r" b="b" t="t" l="l"/>
            <a:pathLst>
              <a:path h="5143500" w="3677602">
                <a:moveTo>
                  <a:pt x="0" y="0"/>
                </a:moveTo>
                <a:lnTo>
                  <a:pt x="3677602" y="0"/>
                </a:lnTo>
                <a:lnTo>
                  <a:pt x="3677602" y="5143500"/>
                </a:lnTo>
                <a:lnTo>
                  <a:pt x="0" y="5143500"/>
                </a:lnTo>
                <a:lnTo>
                  <a:pt x="0" y="0"/>
                </a:lnTo>
                <a:close/>
              </a:path>
            </a:pathLst>
          </a:custGeom>
          <a:blipFill>
            <a:blip r:embed="rId4"/>
            <a:stretch>
              <a:fillRect l="0" t="0" r="0" b="0"/>
            </a:stretch>
          </a:blipFill>
        </p:spPr>
      </p:sp>
      <p:sp>
        <p:nvSpPr>
          <p:cNvPr name="Freeform 5" id="5"/>
          <p:cNvSpPr/>
          <p:nvPr/>
        </p:nvSpPr>
        <p:spPr>
          <a:xfrm flipH="false" flipV="false" rot="0">
            <a:off x="13504082" y="1116802"/>
            <a:ext cx="2597677" cy="2215110"/>
          </a:xfrm>
          <a:custGeom>
            <a:avLst/>
            <a:gdLst/>
            <a:ahLst/>
            <a:cxnLst/>
            <a:rect r="r" b="b" t="t" l="l"/>
            <a:pathLst>
              <a:path h="2215110" w="2597677">
                <a:moveTo>
                  <a:pt x="0" y="0"/>
                </a:moveTo>
                <a:lnTo>
                  <a:pt x="2597678" y="0"/>
                </a:lnTo>
                <a:lnTo>
                  <a:pt x="2597678" y="2215110"/>
                </a:lnTo>
                <a:lnTo>
                  <a:pt x="0" y="221511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0311448" y="5143500"/>
            <a:ext cx="7976552" cy="5154847"/>
          </a:xfrm>
          <a:custGeom>
            <a:avLst/>
            <a:gdLst/>
            <a:ahLst/>
            <a:cxnLst/>
            <a:rect r="r" b="b" t="t" l="l"/>
            <a:pathLst>
              <a:path h="5154847" w="7976552">
                <a:moveTo>
                  <a:pt x="0" y="0"/>
                </a:moveTo>
                <a:lnTo>
                  <a:pt x="7976552" y="0"/>
                </a:lnTo>
                <a:lnTo>
                  <a:pt x="7976552" y="5154847"/>
                </a:lnTo>
                <a:lnTo>
                  <a:pt x="0" y="5154847"/>
                </a:lnTo>
                <a:lnTo>
                  <a:pt x="0" y="0"/>
                </a:lnTo>
                <a:close/>
              </a:path>
            </a:pathLst>
          </a:custGeom>
          <a:blipFill>
            <a:blip r:embed="rId7"/>
            <a:stretch>
              <a:fillRect l="0" t="0" r="0" b="0"/>
            </a:stretch>
          </a:blipFill>
        </p:spPr>
      </p:sp>
      <p:sp>
        <p:nvSpPr>
          <p:cNvPr name="TextBox 7" id="7"/>
          <p:cNvSpPr txBox="true"/>
          <p:nvPr/>
        </p:nvSpPr>
        <p:spPr>
          <a:xfrm rot="0">
            <a:off x="3253659" y="4334622"/>
            <a:ext cx="11780682" cy="1735517"/>
          </a:xfrm>
          <a:prstGeom prst="rect">
            <a:avLst/>
          </a:prstGeom>
        </p:spPr>
        <p:txBody>
          <a:bodyPr anchor="t" rtlCol="false" tIns="0" lIns="0" bIns="0" rIns="0">
            <a:spAutoFit/>
          </a:bodyPr>
          <a:lstStyle/>
          <a:p>
            <a:pPr algn="ctr">
              <a:lnSpc>
                <a:spcPts val="13370"/>
              </a:lnSpc>
            </a:pPr>
            <a:r>
              <a:rPr lang="en-US" sz="12154">
                <a:solidFill>
                  <a:srgbClr val="FFFFFF"/>
                </a:solidFill>
                <a:latin typeface="More Sugar"/>
                <a:ea typeface="More Sugar"/>
                <a:cs typeface="More Sugar"/>
                <a:sym typeface="More Sugar"/>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DAGjPpJGpYI</dc:identifier>
  <dcterms:modified xsi:type="dcterms:W3CDTF">2011-08-01T06:04:30Z</dcterms:modified>
  <cp:revision>1</cp:revision>
  <dc:title>Blue Pink Colorfull Fun Cute Ripped Paper Creative Portfolio Presentation</dc:title>
</cp:coreProperties>
</file>