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p:scale>
          <a:sx n="100" d="100"/>
          <a:sy n="100" d="100"/>
        </p:scale>
        <p:origin x="-168" y="-2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presProps" Target="presProps.xml"/><Relationship Id="rId12" Type="http://schemas.openxmlformats.org/officeDocument/2006/relationships/viewProps" Target="viewProps.xml"/><Relationship Id="rId13" Type="http://schemas.openxmlformats.org/officeDocument/2006/relationships/theme" Target="theme/theme1.xml"/><Relationship Id="rId14"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printerSettings" Target="printerSettings/printerSettings1.bin"/></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6.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17/12/5</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17/12/5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17/12/5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17/12/5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17/12/5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17/12/5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17/12/5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17/12/5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17/12/5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17/12/5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17/12/5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20" Type="http://schemas.openxmlformats.org/officeDocument/2006/relationships/image" Target="../media/image4.png"/><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3.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17/12/5</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13800" dirty="0">
                <a:solidFill>
                  <a:schemeClr val="accent2">
                    <a:lumMod val="50000"/>
                  </a:schemeClr>
                </a:solidFill>
              </a:rPr>
              <a:t>Walmart</a:t>
            </a:r>
          </a:p>
        </p:txBody>
      </p:sp>
      <p:sp>
        <p:nvSpPr>
          <p:cNvPr id="3" name="Subtitle 2"/>
          <p:cNvSpPr>
            <a:spLocks noGrp="1"/>
          </p:cNvSpPr>
          <p:nvPr>
            <p:ph type="subTitle" idx="1"/>
          </p:nvPr>
        </p:nvSpPr>
        <p:spPr/>
        <p:txBody>
          <a:bodyPr>
            <a:normAutofit/>
          </a:bodyPr>
          <a:lstStyle/>
          <a:p>
            <a:r>
              <a:rPr lang="en-GB" sz="5400" dirty="0" smtClean="0">
                <a:solidFill>
                  <a:schemeClr val="accent4">
                    <a:lumMod val="60000"/>
                    <a:lumOff val="40000"/>
                  </a:schemeClr>
                </a:solidFill>
              </a:rPr>
              <a:t>KAI PAN&amp;DARIN</a:t>
            </a:r>
            <a:endParaRPr lang="en-GB" sz="5400" dirty="0">
              <a:solidFill>
                <a:schemeClr val="accent4">
                  <a:lumMod val="60000"/>
                  <a:lumOff val="40000"/>
                </a:schemeClr>
              </a:solidFill>
            </a:endParaRPr>
          </a:p>
        </p:txBody>
      </p:sp>
    </p:spTree>
    <p:extLst>
      <p:ext uri="{BB962C8B-B14F-4D97-AF65-F5344CB8AC3E}">
        <p14:creationId xmlns:p14="http://schemas.microsoft.com/office/powerpoint/2010/main" val="146241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smtClean="0">
                <a:solidFill>
                  <a:schemeClr val="accent2">
                    <a:lumMod val="75000"/>
                  </a:schemeClr>
                </a:solidFill>
              </a:rPr>
              <a:t>OBJECTIVES</a:t>
            </a:r>
            <a:endParaRPr lang="en-GB" sz="6000" dirty="0">
              <a:solidFill>
                <a:schemeClr val="accent2">
                  <a:lumMod val="75000"/>
                </a:schemeClr>
              </a:solidFill>
            </a:endParaRPr>
          </a:p>
        </p:txBody>
      </p:sp>
      <p:sp>
        <p:nvSpPr>
          <p:cNvPr id="3" name="Content Placeholder 2"/>
          <p:cNvSpPr>
            <a:spLocks noGrp="1"/>
          </p:cNvSpPr>
          <p:nvPr>
            <p:ph idx="1"/>
          </p:nvPr>
        </p:nvSpPr>
        <p:spPr/>
        <p:txBody>
          <a:bodyPr>
            <a:normAutofit/>
          </a:bodyPr>
          <a:lstStyle/>
          <a:p>
            <a:pPr marL="0" indent="0">
              <a:buNone/>
            </a:pPr>
            <a:r>
              <a:rPr lang="en-GB" sz="2800" dirty="0" smtClean="0">
                <a:solidFill>
                  <a:schemeClr val="accent6">
                    <a:lumMod val="50000"/>
                  </a:schemeClr>
                </a:solidFill>
              </a:rPr>
              <a:t>1.0 THE BACKGROUND OF WALMART</a:t>
            </a:r>
          </a:p>
          <a:p>
            <a:pPr marL="0" indent="0">
              <a:buNone/>
            </a:pPr>
            <a:r>
              <a:rPr lang="en-GB" sz="2800" dirty="0" smtClean="0">
                <a:solidFill>
                  <a:schemeClr val="accent6">
                    <a:lumMod val="50000"/>
                  </a:schemeClr>
                </a:solidFill>
              </a:rPr>
              <a:t>2.0 WALMART’S ATTEMPT TO ENTER GERMARY</a:t>
            </a:r>
          </a:p>
          <a:p>
            <a:pPr marL="0" indent="0">
              <a:buNone/>
            </a:pPr>
            <a:r>
              <a:rPr lang="en-GB" sz="2800" dirty="0" smtClean="0">
                <a:solidFill>
                  <a:schemeClr val="accent6">
                    <a:lumMod val="50000"/>
                  </a:schemeClr>
                </a:solidFill>
              </a:rPr>
              <a:t>3.0 </a:t>
            </a:r>
            <a:r>
              <a:rPr lang="en-GB" sz="2800" dirty="0">
                <a:solidFill>
                  <a:schemeClr val="accent6">
                    <a:lumMod val="50000"/>
                  </a:schemeClr>
                </a:solidFill>
              </a:rPr>
              <a:t>EXTERNAL REASONS</a:t>
            </a:r>
          </a:p>
          <a:p>
            <a:pPr marL="0" indent="0">
              <a:buNone/>
            </a:pPr>
            <a:r>
              <a:rPr lang="en-GB" sz="2800" dirty="0" smtClean="0">
                <a:solidFill>
                  <a:schemeClr val="accent6">
                    <a:lumMod val="50000"/>
                  </a:schemeClr>
                </a:solidFill>
              </a:rPr>
              <a:t>4.0 </a:t>
            </a:r>
            <a:r>
              <a:rPr lang="en-GB" sz="2800" dirty="0">
                <a:solidFill>
                  <a:schemeClr val="accent6">
                    <a:lumMod val="50000"/>
                  </a:schemeClr>
                </a:solidFill>
              </a:rPr>
              <a:t>SUBJECTIVE REASONS</a:t>
            </a:r>
          </a:p>
          <a:p>
            <a:pPr marL="0" indent="0">
              <a:buNone/>
            </a:pPr>
            <a:r>
              <a:rPr lang="en-GB" sz="2800" dirty="0" smtClean="0">
                <a:solidFill>
                  <a:schemeClr val="accent6">
                    <a:lumMod val="50000"/>
                  </a:schemeClr>
                </a:solidFill>
              </a:rPr>
              <a:t> </a:t>
            </a:r>
            <a:r>
              <a:rPr lang="en-GB" sz="2800" dirty="0">
                <a:solidFill>
                  <a:schemeClr val="accent6">
                    <a:lumMod val="50000"/>
                  </a:schemeClr>
                </a:solidFill>
              </a:rPr>
              <a:t>5.0 CONCLUSION</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19062" y="3469714"/>
            <a:ext cx="2434241" cy="2781456"/>
          </a:xfrm>
          <a:prstGeom prst="rect">
            <a:avLst/>
          </a:prstGeom>
        </p:spPr>
      </p:pic>
    </p:spTree>
    <p:extLst>
      <p:ext uri="{BB962C8B-B14F-4D97-AF65-F5344CB8AC3E}">
        <p14:creationId xmlns:p14="http://schemas.microsoft.com/office/powerpoint/2010/main" val="1866784577"/>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accent6">
                    <a:lumMod val="50000"/>
                  </a:schemeClr>
                </a:solidFill>
              </a:rPr>
              <a:t> 1.0 THE BACKGROUND OF WALMART</a:t>
            </a:r>
            <a:br>
              <a:rPr lang="en-GB" dirty="0">
                <a:solidFill>
                  <a:schemeClr val="accent6">
                    <a:lumMod val="50000"/>
                  </a:schemeClr>
                </a:solidFill>
              </a:rPr>
            </a:br>
            <a:endParaRPr lang="en-GB" dirty="0"/>
          </a:p>
        </p:txBody>
      </p:sp>
      <p:sp>
        <p:nvSpPr>
          <p:cNvPr id="3" name="Content Placeholder 2"/>
          <p:cNvSpPr>
            <a:spLocks noGrp="1"/>
          </p:cNvSpPr>
          <p:nvPr>
            <p:ph idx="1"/>
          </p:nvPr>
        </p:nvSpPr>
        <p:spPr/>
        <p:txBody>
          <a:bodyPr>
            <a:normAutofit/>
          </a:bodyPr>
          <a:lstStyle/>
          <a:p>
            <a:r>
              <a:rPr lang="en-GB" sz="1800" dirty="0"/>
              <a:t>Wal-Mart Stores Inc. was founded in 1962 by the American retail legend Sam Walton in Arkansas. After more than 50 years of development, Wal-Mart has become the largest private employer in the United States and the largest retail chain in the world. Wal-Mart has opened more than 10,000 shopping malls in 27 countries and has 69 brands under its belt. The number of employees in the world is more than 2.2 million. Its customers visiting Wal-Mart are reaching 200 million each </a:t>
            </a:r>
            <a:r>
              <a:rPr lang="en-GB" sz="1800" dirty="0" smtClean="0"/>
              <a:t>week</a:t>
            </a:r>
          </a:p>
          <a:p>
            <a:endParaRPr lang="en-GB" sz="1800" dirty="0" smtClean="0"/>
          </a:p>
          <a:p>
            <a:pPr marL="0" indent="0">
              <a:buNone/>
            </a:pPr>
            <a:r>
              <a:rPr lang="en-GB" sz="1600" dirty="0" smtClean="0"/>
              <a:t>    </a:t>
            </a:r>
            <a:endParaRPr lang="en-GB" sz="1600"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22500" y="4176545"/>
            <a:ext cx="7670800" cy="1837251"/>
          </a:xfrm>
          <a:prstGeom prst="rect">
            <a:avLst/>
          </a:prstGeom>
        </p:spPr>
      </p:pic>
    </p:spTree>
    <p:extLst>
      <p:ext uri="{BB962C8B-B14F-4D97-AF65-F5344CB8AC3E}">
        <p14:creationId xmlns:p14="http://schemas.microsoft.com/office/powerpoint/2010/main" val="2372273870"/>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accent6">
                    <a:lumMod val="50000"/>
                  </a:schemeClr>
                </a:solidFill>
              </a:rPr>
              <a:t>2.0 WALMART’S ATTEMPT TO ENTER </a:t>
            </a:r>
            <a:r>
              <a:rPr lang="en-GB" dirty="0" smtClean="0">
                <a:solidFill>
                  <a:schemeClr val="accent6">
                    <a:lumMod val="50000"/>
                  </a:schemeClr>
                </a:solidFill>
              </a:rPr>
              <a:t>GERMANY</a:t>
            </a:r>
            <a:endParaRPr lang="en-GB" dirty="0"/>
          </a:p>
        </p:txBody>
      </p:sp>
      <p:sp>
        <p:nvSpPr>
          <p:cNvPr id="3" name="Content Placeholder 2"/>
          <p:cNvSpPr>
            <a:spLocks noGrp="1"/>
          </p:cNvSpPr>
          <p:nvPr>
            <p:ph idx="1"/>
          </p:nvPr>
        </p:nvSpPr>
        <p:spPr/>
        <p:txBody>
          <a:bodyPr>
            <a:normAutofit/>
          </a:bodyPr>
          <a:lstStyle/>
          <a:p>
            <a:r>
              <a:rPr lang="en-GB" sz="1600" dirty="0" err="1"/>
              <a:t>Walmart</a:t>
            </a:r>
            <a:r>
              <a:rPr lang="en-GB" sz="1600" dirty="0"/>
              <a:t> won the top $ 421.8 billion in revenue on the list of the </a:t>
            </a:r>
            <a:r>
              <a:rPr lang="en-GB" sz="1600" dirty="0" smtClean="0"/>
              <a:t>“U.S</a:t>
            </a:r>
            <a:r>
              <a:rPr lang="en-GB" sz="1600" dirty="0"/>
              <a:t>. Top </a:t>
            </a:r>
            <a:r>
              <a:rPr lang="en-GB" sz="1600" dirty="0" smtClean="0"/>
              <a:t>500” </a:t>
            </a:r>
            <a:r>
              <a:rPr lang="en-GB" sz="1600" dirty="0"/>
              <a:t>released by Fortune in the United States on the 5th of this month. Facts have proved that Wal-Mart has indeed achieved remarkable results in major overseas markets such as Canada, Mexico, the United Kingdom and </a:t>
            </a:r>
            <a:r>
              <a:rPr lang="en-GB" sz="1600" dirty="0" smtClean="0"/>
              <a:t>China. Therefore, start having </a:t>
            </a:r>
            <a:r>
              <a:rPr lang="en-GB" sz="1600" dirty="0"/>
              <a:t>set up shop in Germany in </a:t>
            </a:r>
            <a:r>
              <a:rPr lang="en-GB" sz="1600" dirty="0" smtClean="0"/>
              <a:t>1997</a:t>
            </a:r>
          </a:p>
          <a:p>
            <a:endParaRPr lang="en-GB" sz="1600" dirty="0" smtClean="0"/>
          </a:p>
          <a:p>
            <a:r>
              <a:rPr lang="en-GB" sz="1600" dirty="0"/>
              <a:t>1 </a:t>
            </a:r>
            <a:r>
              <a:rPr lang="en-GB" sz="1600" dirty="0" smtClean="0"/>
              <a:t> Wal</a:t>
            </a:r>
            <a:r>
              <a:rPr lang="en-GB" sz="1600" dirty="0"/>
              <a:t>-</a:t>
            </a:r>
            <a:r>
              <a:rPr lang="en-GB" sz="1600" dirty="0" smtClean="0"/>
              <a:t>Mart </a:t>
            </a:r>
            <a:r>
              <a:rPr lang="en-GB" sz="1600" dirty="0"/>
              <a:t>has an extremely advanced </a:t>
            </a:r>
            <a:r>
              <a:rPr lang="en-GB" sz="1600" dirty="0" smtClean="0"/>
              <a:t>logistics</a:t>
            </a:r>
          </a:p>
          <a:p>
            <a:r>
              <a:rPr lang="en-GB" sz="1600" dirty="0"/>
              <a:t>2  a strong brand name</a:t>
            </a:r>
            <a:r>
              <a:rPr lang="en-GB" sz="1600" dirty="0" smtClean="0"/>
              <a:t>,</a:t>
            </a:r>
          </a:p>
          <a:p>
            <a:r>
              <a:rPr lang="en-GB" sz="1600" dirty="0"/>
              <a:t>3 </a:t>
            </a:r>
            <a:r>
              <a:rPr lang="en-GB" sz="1600" dirty="0" smtClean="0"/>
              <a:t> sufficient </a:t>
            </a:r>
            <a:r>
              <a:rPr lang="en-GB" sz="1600" dirty="0"/>
              <a:t>capital and extensive experience in the retail industry</a:t>
            </a:r>
          </a:p>
          <a:p>
            <a:endParaRPr lang="en-GB" sz="1600"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19565" y="4011372"/>
            <a:ext cx="4090396" cy="2045198"/>
          </a:xfrm>
          <a:prstGeom prst="rect">
            <a:avLst/>
          </a:prstGeom>
        </p:spPr>
      </p:pic>
    </p:spTree>
    <p:extLst>
      <p:ext uri="{BB962C8B-B14F-4D97-AF65-F5344CB8AC3E}">
        <p14:creationId xmlns:p14="http://schemas.microsoft.com/office/powerpoint/2010/main" val="1405608457"/>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solidFill>
                  <a:schemeClr val="accent6">
                    <a:lumMod val="50000"/>
                  </a:schemeClr>
                </a:solidFill>
              </a:rPr>
              <a:t>3.0 EXTERNAL REASONS</a:t>
            </a:r>
            <a:endParaRPr lang="en-GB" sz="4800" dirty="0"/>
          </a:p>
        </p:txBody>
      </p:sp>
      <p:sp>
        <p:nvSpPr>
          <p:cNvPr id="3" name="Content Placeholder 2"/>
          <p:cNvSpPr>
            <a:spLocks noGrp="1"/>
          </p:cNvSpPr>
          <p:nvPr>
            <p:ph idx="1"/>
          </p:nvPr>
        </p:nvSpPr>
        <p:spPr/>
        <p:txBody>
          <a:bodyPr>
            <a:normAutofit/>
          </a:bodyPr>
          <a:lstStyle/>
          <a:p>
            <a:r>
              <a:rPr lang="en-GB" sz="1900" dirty="0"/>
              <a:t>Though no one can say precisely why the venture failed, there’s been no shortage of explanations.</a:t>
            </a:r>
          </a:p>
          <a:p>
            <a:endParaRPr lang="en-GB" sz="1900" dirty="0" smtClean="0"/>
          </a:p>
          <a:p>
            <a:r>
              <a:rPr lang="en-GB" sz="1900" dirty="0" smtClean="0"/>
              <a:t>1 </a:t>
            </a:r>
            <a:r>
              <a:rPr lang="en-GB" sz="1900" dirty="0"/>
              <a:t>One of point  that is plastic bags and plastic junk </a:t>
            </a:r>
          </a:p>
          <a:p>
            <a:r>
              <a:rPr lang="en-GB" sz="1900" dirty="0"/>
              <a:t>2Another is that </a:t>
            </a:r>
            <a:r>
              <a:rPr lang="en-GB" sz="1900" dirty="0" err="1"/>
              <a:t>Walmart</a:t>
            </a:r>
            <a:r>
              <a:rPr lang="en-GB" sz="1900" dirty="0"/>
              <a:t> couldn’t hack the pro-</a:t>
            </a:r>
            <a:r>
              <a:rPr lang="en-GB" sz="1900" dirty="0" err="1"/>
              <a:t>labor</a:t>
            </a:r>
            <a:r>
              <a:rPr lang="en-GB" sz="1900" dirty="0"/>
              <a:t> union culture of Germany.</a:t>
            </a:r>
          </a:p>
          <a:p>
            <a:r>
              <a:rPr lang="en-GB" sz="1900" dirty="0"/>
              <a:t>3Another is that Germany is anti-American when it comes to name-brand retailers </a:t>
            </a:r>
            <a:endParaRPr lang="en-GB" sz="1900" dirty="0" smtClean="0"/>
          </a:p>
          <a:p>
            <a:r>
              <a:rPr lang="en-GB" sz="1900" dirty="0" smtClean="0"/>
              <a:t>4Another </a:t>
            </a:r>
            <a:r>
              <a:rPr lang="en-GB" sz="1900" dirty="0"/>
              <a:t>is that German consumers prefer small </a:t>
            </a:r>
            <a:r>
              <a:rPr lang="en-GB" sz="1900" dirty="0" err="1"/>
              <a:t>neighborhood</a:t>
            </a:r>
            <a:r>
              <a:rPr lang="en-GB" sz="1900" dirty="0"/>
              <a:t> stores rather than impersonal chain</a:t>
            </a:r>
          </a:p>
          <a:p>
            <a:endParaRPr lang="en-GB" dirty="0"/>
          </a:p>
        </p:txBody>
      </p:sp>
    </p:spTree>
    <p:extLst>
      <p:ext uri="{BB962C8B-B14F-4D97-AF65-F5344CB8AC3E}">
        <p14:creationId xmlns:p14="http://schemas.microsoft.com/office/powerpoint/2010/main" val="2916855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900" dirty="0">
                <a:solidFill>
                  <a:schemeClr val="accent6">
                    <a:lumMod val="50000"/>
                  </a:schemeClr>
                </a:solidFill>
              </a:rPr>
              <a:t>4.0 SUBJECTIVE REASONS</a:t>
            </a:r>
            <a:r>
              <a:rPr lang="en-GB" dirty="0">
                <a:solidFill>
                  <a:schemeClr val="accent6">
                    <a:lumMod val="50000"/>
                  </a:schemeClr>
                </a:solidFill>
              </a:rPr>
              <a:t/>
            </a:r>
            <a:br>
              <a:rPr lang="en-GB" dirty="0">
                <a:solidFill>
                  <a:schemeClr val="accent6">
                    <a:lumMod val="50000"/>
                  </a:schemeClr>
                </a:solidFill>
              </a:rPr>
            </a:br>
            <a:endParaRPr lang="en-GB" dirty="0"/>
          </a:p>
        </p:txBody>
      </p:sp>
      <p:sp>
        <p:nvSpPr>
          <p:cNvPr id="3" name="Content Placeholder 2"/>
          <p:cNvSpPr>
            <a:spLocks noGrp="1"/>
          </p:cNvSpPr>
          <p:nvPr>
            <p:ph idx="1"/>
          </p:nvPr>
        </p:nvSpPr>
        <p:spPr/>
        <p:txBody>
          <a:bodyPr/>
          <a:lstStyle/>
          <a:p>
            <a:r>
              <a:rPr lang="en-GB" dirty="0"/>
              <a:t>While there is probably some validity to all of these explanations, three additional cross-cultural idiosyncrasies have been identified as determining factors</a:t>
            </a:r>
            <a:r>
              <a:rPr lang="en-GB" dirty="0" smtClean="0"/>
              <a:t>.</a:t>
            </a:r>
          </a:p>
          <a:p>
            <a:r>
              <a:rPr lang="en-GB" dirty="0"/>
              <a:t>1 One issue was the </a:t>
            </a:r>
            <a:r>
              <a:rPr lang="en-GB" dirty="0" smtClean="0"/>
              <a:t>chanting</a:t>
            </a:r>
          </a:p>
          <a:p>
            <a:r>
              <a:rPr lang="en-GB" dirty="0" smtClean="0"/>
              <a:t>2 Another </a:t>
            </a:r>
            <a:r>
              <a:rPr lang="en-GB" dirty="0"/>
              <a:t>issue was the </a:t>
            </a:r>
            <a:r>
              <a:rPr lang="en-GB" dirty="0" smtClean="0"/>
              <a:t>smiling</a:t>
            </a:r>
          </a:p>
          <a:p>
            <a:r>
              <a:rPr lang="en-GB" dirty="0" smtClean="0"/>
              <a:t>3 The </a:t>
            </a:r>
            <a:r>
              <a:rPr lang="en-GB" dirty="0"/>
              <a:t>third was the “ethics problem.”</a:t>
            </a:r>
          </a:p>
        </p:txBody>
      </p:sp>
    </p:spTree>
    <p:extLst>
      <p:ext uri="{BB962C8B-B14F-4D97-AF65-F5344CB8AC3E}">
        <p14:creationId xmlns:p14="http://schemas.microsoft.com/office/powerpoint/2010/main" val="10786465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dirty="0">
                <a:solidFill>
                  <a:schemeClr val="accent6">
                    <a:lumMod val="50000"/>
                  </a:schemeClr>
                </a:solidFill>
              </a:rPr>
              <a:t>5.0 CONCLUSION</a:t>
            </a:r>
            <a:br>
              <a:rPr lang="en-GB" sz="4800" dirty="0">
                <a:solidFill>
                  <a:schemeClr val="accent6">
                    <a:lumMod val="50000"/>
                  </a:schemeClr>
                </a:solidFill>
              </a:rPr>
            </a:br>
            <a:endParaRPr lang="en-GB" sz="4800" dirty="0"/>
          </a:p>
        </p:txBody>
      </p:sp>
      <p:sp>
        <p:nvSpPr>
          <p:cNvPr id="3" name="Content Placeholder 2"/>
          <p:cNvSpPr>
            <a:spLocks noGrp="1"/>
          </p:cNvSpPr>
          <p:nvPr>
            <p:ph idx="1"/>
          </p:nvPr>
        </p:nvSpPr>
        <p:spPr/>
        <p:txBody>
          <a:bodyPr>
            <a:normAutofit/>
          </a:bodyPr>
          <a:lstStyle/>
          <a:p>
            <a:r>
              <a:rPr lang="en-GB" sz="1800" dirty="0"/>
              <a:t> </a:t>
            </a:r>
            <a:endParaRPr lang="en-GB" sz="1800" dirty="0" smtClean="0"/>
          </a:p>
          <a:p>
            <a:r>
              <a:rPr lang="en-GB" sz="1800" dirty="0" smtClean="0"/>
              <a:t>Clearly</a:t>
            </a:r>
            <a:r>
              <a:rPr lang="en-GB" sz="1800" dirty="0"/>
              <a:t>, the failed experiment was a severe blow to the company’s pocketbook and pride. . No matter how powerful any enterprise, if it can not handle the cultural issues in its internationalization, it will certainly fail.</a:t>
            </a:r>
            <a:endParaRPr lang="en-GB" sz="1800" dirty="0" smtClean="0"/>
          </a:p>
          <a:p>
            <a:endParaRPr lang="en-GB" sz="1800" dirty="0"/>
          </a:p>
          <a:p>
            <a:endParaRPr lang="en-GB" sz="1800" dirty="0"/>
          </a:p>
        </p:txBody>
      </p:sp>
    </p:spTree>
    <p:extLst>
      <p:ext uri="{BB962C8B-B14F-4D97-AF65-F5344CB8AC3E}">
        <p14:creationId xmlns:p14="http://schemas.microsoft.com/office/powerpoint/2010/main" val="17938797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smtClean="0">
                <a:solidFill>
                  <a:schemeClr val="accent5">
                    <a:lumMod val="60000"/>
                    <a:lumOff val="40000"/>
                  </a:schemeClr>
                </a:solidFill>
              </a:rPr>
              <a:t>REFERENCE</a:t>
            </a:r>
            <a:endParaRPr lang="en-GB" sz="6000" dirty="0">
              <a:solidFill>
                <a:schemeClr val="accent5">
                  <a:lumMod val="60000"/>
                  <a:lumOff val="40000"/>
                </a:schemeClr>
              </a:solidFill>
            </a:endParaRPr>
          </a:p>
        </p:txBody>
      </p:sp>
      <p:sp>
        <p:nvSpPr>
          <p:cNvPr id="3" name="Content Placeholder 2"/>
          <p:cNvSpPr>
            <a:spLocks noGrp="1"/>
          </p:cNvSpPr>
          <p:nvPr>
            <p:ph idx="1"/>
          </p:nvPr>
        </p:nvSpPr>
        <p:spPr/>
        <p:txBody>
          <a:bodyPr>
            <a:normAutofit/>
          </a:bodyPr>
          <a:lstStyle/>
          <a:p>
            <a:r>
              <a:rPr lang="en-GB" sz="1600" dirty="0" err="1">
                <a:solidFill>
                  <a:schemeClr val="accent3">
                    <a:lumMod val="50000"/>
                  </a:schemeClr>
                </a:solidFill>
              </a:rPr>
              <a:t>HuffPost</a:t>
            </a:r>
            <a:r>
              <a:rPr lang="en-GB" sz="1600" dirty="0">
                <a:solidFill>
                  <a:schemeClr val="accent3">
                    <a:lumMod val="50000"/>
                  </a:schemeClr>
                </a:solidFill>
              </a:rPr>
              <a:t>. (2017). </a:t>
            </a:r>
            <a:r>
              <a:rPr lang="en-GB" sz="1600" i="1" dirty="0">
                <a:solidFill>
                  <a:schemeClr val="accent3">
                    <a:lumMod val="50000"/>
                  </a:schemeClr>
                </a:solidFill>
              </a:rPr>
              <a:t>Why Did Walmart Leave Germany?</a:t>
            </a:r>
            <a:r>
              <a:rPr lang="en-GB" sz="1600" dirty="0">
                <a:solidFill>
                  <a:schemeClr val="accent3">
                    <a:lumMod val="50000"/>
                  </a:schemeClr>
                </a:solidFill>
              </a:rPr>
              <a:t>. [online] Available at: https://www.huffingtonpost.com/david-macaray/why-did-walmart-leave-ger_b_940542.html [Accessed 8 Nov. 2017</a:t>
            </a:r>
            <a:r>
              <a:rPr lang="en-GB" sz="1600" dirty="0" smtClean="0">
                <a:solidFill>
                  <a:schemeClr val="accent3">
                    <a:lumMod val="50000"/>
                  </a:schemeClr>
                </a:solidFill>
              </a:rPr>
              <a:t>].</a:t>
            </a:r>
          </a:p>
          <a:p>
            <a:r>
              <a:rPr lang="en-GB" sz="1600" dirty="0">
                <a:solidFill>
                  <a:schemeClr val="accent3">
                    <a:lumMod val="50000"/>
                  </a:schemeClr>
                </a:solidFill>
              </a:rPr>
              <a:t>Baike.baidu.com. (2017). </a:t>
            </a:r>
            <a:r>
              <a:rPr lang="ja-JP" altLang="en-US" sz="1600" i="1" dirty="0">
                <a:solidFill>
                  <a:schemeClr val="accent3">
                    <a:lumMod val="50000"/>
                  </a:schemeClr>
                </a:solidFill>
              </a:rPr>
              <a:t>沃尔玛百货有限公司</a:t>
            </a:r>
            <a:r>
              <a:rPr lang="en-US" altLang="ja-JP" sz="1600" i="1" dirty="0">
                <a:solidFill>
                  <a:schemeClr val="accent3">
                    <a:lumMod val="50000"/>
                  </a:schemeClr>
                </a:solidFill>
              </a:rPr>
              <a:t>_</a:t>
            </a:r>
            <a:r>
              <a:rPr lang="ja-JP" altLang="en-US" sz="1600" i="1" dirty="0">
                <a:solidFill>
                  <a:schemeClr val="accent3">
                    <a:lumMod val="50000"/>
                  </a:schemeClr>
                </a:solidFill>
              </a:rPr>
              <a:t>百度百科</a:t>
            </a:r>
            <a:r>
              <a:rPr lang="en-US" altLang="ja-JP" sz="1600" dirty="0">
                <a:solidFill>
                  <a:schemeClr val="accent3">
                    <a:lumMod val="50000"/>
                  </a:schemeClr>
                </a:solidFill>
              </a:rPr>
              <a:t>. [</a:t>
            </a:r>
            <a:r>
              <a:rPr lang="en-GB" sz="1600" dirty="0">
                <a:solidFill>
                  <a:schemeClr val="accent3">
                    <a:lumMod val="50000"/>
                  </a:schemeClr>
                </a:solidFill>
              </a:rPr>
              <a:t>online] Available at: https://baike.baidu.com/item/%E6%B2%83%E5%B0%94%E7%8E%9B%E7%99%BE%E8%B4%A7%E6%9C%89%E9%99%90%E5%85%AC%E5%8F%B8/2955918?fr=aladdin [Accessed 8 Nov. 2017</a:t>
            </a:r>
            <a:r>
              <a:rPr lang="en-GB" sz="1600" dirty="0" smtClean="0">
                <a:solidFill>
                  <a:schemeClr val="accent3">
                    <a:lumMod val="50000"/>
                  </a:schemeClr>
                </a:solidFill>
              </a:rPr>
              <a:t>].</a:t>
            </a:r>
          </a:p>
          <a:p>
            <a:r>
              <a:rPr lang="en-GB" sz="1600" dirty="0">
                <a:solidFill>
                  <a:schemeClr val="accent3">
                    <a:lumMod val="50000"/>
                  </a:schemeClr>
                </a:solidFill>
              </a:rPr>
              <a:t>Clark, A. (2017). </a:t>
            </a:r>
            <a:r>
              <a:rPr lang="en-GB" sz="1600" i="1" dirty="0">
                <a:solidFill>
                  <a:schemeClr val="accent3">
                    <a:lumMod val="50000"/>
                  </a:schemeClr>
                </a:solidFill>
              </a:rPr>
              <a:t>Wal-Mart pulls out of Germany</a:t>
            </a:r>
            <a:r>
              <a:rPr lang="en-GB" sz="1600" dirty="0">
                <a:solidFill>
                  <a:schemeClr val="accent3">
                    <a:lumMod val="50000"/>
                  </a:schemeClr>
                </a:solidFill>
              </a:rPr>
              <a:t>. [online] the Guardian. Available at: https://www.theguardian.com/business/2006/jul/28/retail.money [Accessed 8 Nov. 2017</a:t>
            </a:r>
            <a:r>
              <a:rPr lang="en-GB" sz="1600" dirty="0" smtClean="0">
                <a:solidFill>
                  <a:schemeClr val="accent3">
                    <a:lumMod val="50000"/>
                  </a:schemeClr>
                </a:solidFill>
              </a:rPr>
              <a:t>].</a:t>
            </a:r>
          </a:p>
          <a:p>
            <a:r>
              <a:rPr lang="en-GB" sz="1600" dirty="0">
                <a:solidFill>
                  <a:schemeClr val="accent3">
                    <a:lumMod val="50000"/>
                  </a:schemeClr>
                </a:solidFill>
              </a:rPr>
              <a:t>The Tim Channel. (2017). </a:t>
            </a:r>
            <a:r>
              <a:rPr lang="en-GB" sz="1600" i="1" dirty="0">
                <a:solidFill>
                  <a:schemeClr val="accent3">
                    <a:lumMod val="50000"/>
                  </a:schemeClr>
                </a:solidFill>
              </a:rPr>
              <a:t>Why Walmart Failed in Germany</a:t>
            </a:r>
            <a:r>
              <a:rPr lang="en-GB" sz="1600" dirty="0">
                <a:solidFill>
                  <a:schemeClr val="accent3">
                    <a:lumMod val="50000"/>
                  </a:schemeClr>
                </a:solidFill>
              </a:rPr>
              <a:t>. [online] Available at: https://thetimchannel.wordpress.com/2012/11/18/why-walmart-failed-in-germany/ [Accessed 8 Nov. 2017].</a:t>
            </a:r>
            <a:endParaRPr lang="en-GB" sz="1600" dirty="0" smtClean="0">
              <a:solidFill>
                <a:schemeClr val="accent3">
                  <a:lumMod val="50000"/>
                </a:schemeClr>
              </a:solidFill>
            </a:endParaRPr>
          </a:p>
        </p:txBody>
      </p:sp>
    </p:spTree>
    <p:extLst>
      <p:ext uri="{BB962C8B-B14F-4D97-AF65-F5344CB8AC3E}">
        <p14:creationId xmlns:p14="http://schemas.microsoft.com/office/powerpoint/2010/main" val="18584709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105</TotalTime>
  <Words>410</Words>
  <Application>Microsoft Macintosh PowerPoint</Application>
  <PresentationFormat>自定义</PresentationFormat>
  <Paragraphs>38</Paragraphs>
  <Slides>8</Slides>
  <Notes>0</Notes>
  <HiddenSlides>0</HiddenSlides>
  <MMClips>0</MMClips>
  <ScaleCrop>false</ScaleCrop>
  <HeadingPairs>
    <vt:vector size="4" baseType="variant">
      <vt:variant>
        <vt:lpstr>主题</vt:lpstr>
      </vt:variant>
      <vt:variant>
        <vt:i4>1</vt:i4>
      </vt:variant>
      <vt:variant>
        <vt:lpstr>幻灯片标题</vt:lpstr>
      </vt:variant>
      <vt:variant>
        <vt:i4>8</vt:i4>
      </vt:variant>
    </vt:vector>
  </HeadingPairs>
  <TitlesOfParts>
    <vt:vector size="9" baseType="lpstr">
      <vt:lpstr>Organic</vt:lpstr>
      <vt:lpstr>Walmart</vt:lpstr>
      <vt:lpstr>OBJECTIVES</vt:lpstr>
      <vt:lpstr> 1.0 THE BACKGROUND OF WALMART </vt:lpstr>
      <vt:lpstr>2.0 WALMART’S ATTEMPT TO ENTER GERMANY</vt:lpstr>
      <vt:lpstr>3.0 EXTERNAL REASONS</vt:lpstr>
      <vt:lpstr>4.0 SUBJECTIVE REASONS </vt:lpstr>
      <vt:lpstr>5.0 CONCLUSION </vt:lpstr>
      <vt:lpstr>REFERENCE</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Walmart</dc:title>
  <dc:creator>Kai Pan (1703508)</dc:creator>
  <cp:lastModifiedBy>凯 潘</cp:lastModifiedBy>
  <cp:revision>18</cp:revision>
  <dcterms:created xsi:type="dcterms:W3CDTF">2017-11-08T09:31:10Z</dcterms:created>
  <dcterms:modified xsi:type="dcterms:W3CDTF">2017-12-04T19:45:54Z</dcterms:modified>
</cp:coreProperties>
</file>