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0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710274-684A-4A14-9808-15EEE1F8D943}" v="2" dt="2023-01-11T22:14:06.8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son day" userId="27efd30c59762b01" providerId="LiveId" clId="{2A710274-684A-4A14-9808-15EEE1F8D943}"/>
    <pc:docChg chg="undo custSel addSld delSld modSld">
      <pc:chgData name="jason day" userId="27efd30c59762b01" providerId="LiveId" clId="{2A710274-684A-4A14-9808-15EEE1F8D943}" dt="2023-01-11T22:06:40.710" v="1772" actId="255"/>
      <pc:docMkLst>
        <pc:docMk/>
      </pc:docMkLst>
      <pc:sldChg chg="modSp mod">
        <pc:chgData name="jason day" userId="27efd30c59762b01" providerId="LiveId" clId="{2A710274-684A-4A14-9808-15EEE1F8D943}" dt="2023-01-11T21:42:45.311" v="250" actId="20577"/>
        <pc:sldMkLst>
          <pc:docMk/>
          <pc:sldMk cId="4103006891" sldId="257"/>
        </pc:sldMkLst>
        <pc:spChg chg="mod">
          <ac:chgData name="jason day" userId="27efd30c59762b01" providerId="LiveId" clId="{2A710274-684A-4A14-9808-15EEE1F8D943}" dt="2023-01-11T21:42:45.311" v="250" actId="20577"/>
          <ac:spMkLst>
            <pc:docMk/>
            <pc:sldMk cId="4103006891" sldId="257"/>
            <ac:spMk id="6" creationId="{E8042A8F-1AE7-5372-A275-4E8B2B525B2E}"/>
          </ac:spMkLst>
        </pc:spChg>
      </pc:sldChg>
      <pc:sldChg chg="modSp mod">
        <pc:chgData name="jason day" userId="27efd30c59762b01" providerId="LiveId" clId="{2A710274-684A-4A14-9808-15EEE1F8D943}" dt="2023-01-11T21:38:06.869" v="246" actId="20577"/>
        <pc:sldMkLst>
          <pc:docMk/>
          <pc:sldMk cId="3876335996" sldId="259"/>
        </pc:sldMkLst>
        <pc:spChg chg="mod">
          <ac:chgData name="jason day" userId="27efd30c59762b01" providerId="LiveId" clId="{2A710274-684A-4A14-9808-15EEE1F8D943}" dt="2023-01-11T21:38:06.869" v="246" actId="20577"/>
          <ac:spMkLst>
            <pc:docMk/>
            <pc:sldMk cId="3876335996" sldId="259"/>
            <ac:spMk id="4" creationId="{347631BB-09F1-1582-326B-B6D9FB29AB87}"/>
          </ac:spMkLst>
        </pc:spChg>
      </pc:sldChg>
      <pc:sldChg chg="modSp new del mod">
        <pc:chgData name="jason day" userId="27efd30c59762b01" providerId="LiveId" clId="{2A710274-684A-4A14-9808-15EEE1F8D943}" dt="2023-01-11T22:00:18.652" v="1401" actId="47"/>
        <pc:sldMkLst>
          <pc:docMk/>
          <pc:sldMk cId="280602675" sldId="260"/>
        </pc:sldMkLst>
        <pc:spChg chg="mod">
          <ac:chgData name="jason day" userId="27efd30c59762b01" providerId="LiveId" clId="{2A710274-684A-4A14-9808-15EEE1F8D943}" dt="2023-01-08T21:07:35.379" v="41" actId="255"/>
          <ac:spMkLst>
            <pc:docMk/>
            <pc:sldMk cId="280602675" sldId="260"/>
            <ac:spMk id="2" creationId="{36363750-6975-E695-BBEF-5EB18ED18B2C}"/>
          </ac:spMkLst>
        </pc:spChg>
        <pc:spChg chg="mod">
          <ac:chgData name="jason day" userId="27efd30c59762b01" providerId="LiveId" clId="{2A710274-684A-4A14-9808-15EEE1F8D943}" dt="2023-01-11T21:59:50.416" v="1400" actId="20577"/>
          <ac:spMkLst>
            <pc:docMk/>
            <pc:sldMk cId="280602675" sldId="260"/>
            <ac:spMk id="3" creationId="{9B6D8664-EECB-4F50-5388-05A987C2D978}"/>
          </ac:spMkLst>
        </pc:spChg>
      </pc:sldChg>
      <pc:sldChg chg="new del">
        <pc:chgData name="jason day" userId="27efd30c59762b01" providerId="LiveId" clId="{2A710274-684A-4A14-9808-15EEE1F8D943}" dt="2023-01-08T21:05:31.391" v="5" actId="680"/>
        <pc:sldMkLst>
          <pc:docMk/>
          <pc:sldMk cId="438049208" sldId="260"/>
        </pc:sldMkLst>
      </pc:sldChg>
      <pc:sldChg chg="new del">
        <pc:chgData name="jason day" userId="27efd30c59762b01" providerId="LiveId" clId="{2A710274-684A-4A14-9808-15EEE1F8D943}" dt="2023-01-08T21:05:06.934" v="1" actId="680"/>
        <pc:sldMkLst>
          <pc:docMk/>
          <pc:sldMk cId="1140763535" sldId="260"/>
        </pc:sldMkLst>
      </pc:sldChg>
      <pc:sldChg chg="new del">
        <pc:chgData name="jason day" userId="27efd30c59762b01" providerId="LiveId" clId="{2A710274-684A-4A14-9808-15EEE1F8D943}" dt="2023-01-08T21:05:24.969" v="3" actId="680"/>
        <pc:sldMkLst>
          <pc:docMk/>
          <pc:sldMk cId="4237458166" sldId="260"/>
        </pc:sldMkLst>
      </pc:sldChg>
      <pc:sldChg chg="new del">
        <pc:chgData name="jason day" userId="27efd30c59762b01" providerId="LiveId" clId="{2A710274-684A-4A14-9808-15EEE1F8D943}" dt="2023-01-11T21:55:02.297" v="358" actId="680"/>
        <pc:sldMkLst>
          <pc:docMk/>
          <pc:sldMk cId="1646558083" sldId="261"/>
        </pc:sldMkLst>
      </pc:sldChg>
      <pc:sldChg chg="modSp new mod">
        <pc:chgData name="jason day" userId="27efd30c59762b01" providerId="LiveId" clId="{2A710274-684A-4A14-9808-15EEE1F8D943}" dt="2023-01-11T22:06:40.710" v="1772" actId="255"/>
        <pc:sldMkLst>
          <pc:docMk/>
          <pc:sldMk cId="3304783313" sldId="261"/>
        </pc:sldMkLst>
        <pc:spChg chg="mod">
          <ac:chgData name="jason day" userId="27efd30c59762b01" providerId="LiveId" clId="{2A710274-684A-4A14-9808-15EEE1F8D943}" dt="2023-01-11T22:06:40.710" v="1772" actId="255"/>
          <ac:spMkLst>
            <pc:docMk/>
            <pc:sldMk cId="3304783313" sldId="261"/>
            <ac:spMk id="2" creationId="{40D5948F-4250-5530-8E9D-06A56F6E605E}"/>
          </ac:spMkLst>
        </pc:spChg>
        <pc:spChg chg="mod">
          <ac:chgData name="jason day" userId="27efd30c59762b01" providerId="LiveId" clId="{2A710274-684A-4A14-9808-15EEE1F8D943}" dt="2023-01-11T22:06:02.118" v="1770" actId="14100"/>
          <ac:spMkLst>
            <pc:docMk/>
            <pc:sldMk cId="3304783313" sldId="261"/>
            <ac:spMk id="3" creationId="{4C5CCBCF-B5AE-6C57-F068-9BB2832BDB8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12801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1/11/2023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9346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1/11/2023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8663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1/11/2023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813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1/11/2023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05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1/11/2023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3713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1/11/2023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8398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9727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2285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1/11/2023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159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1/11/2023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5939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0515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2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1">
            <a:extLst>
              <a:ext uri="{FF2B5EF4-FFF2-40B4-BE49-F238E27FC236}">
                <a16:creationId xmlns:a16="http://schemas.microsoft.com/office/drawing/2014/main" id="{E4C489C6-72D6-C404-9388-2820606C8C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743" b="13286"/>
          <a:stretch/>
        </p:blipFill>
        <p:spPr>
          <a:xfrm>
            <a:off x="-32" y="10"/>
            <a:ext cx="12192031" cy="491506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B4FB531-34DA-4777-9BD5-5B885DC38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15076"/>
            <a:ext cx="12188952" cy="1942924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8FB45A5-FBFC-733C-F7FF-84EAC79916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8675" y="5120639"/>
            <a:ext cx="7137263" cy="1280161"/>
          </a:xfrm>
        </p:spPr>
        <p:txBody>
          <a:bodyPr anchor="ctr">
            <a:normAutofit/>
          </a:bodyPr>
          <a:lstStyle/>
          <a:p>
            <a:pPr algn="ctr"/>
            <a:r>
              <a:rPr lang="en-GB" sz="3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did </a:t>
            </a:r>
            <a:r>
              <a:rPr lang="en-GB" sz="3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COVID-19 </a:t>
            </a:r>
            <a:r>
              <a:rPr lang="en-GB" sz="3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lockdowns affect primary school children in the UK?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2FBDFBF5-37FF-2080-33A1-662185306E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89580" y="5120639"/>
            <a:ext cx="3073745" cy="1280160"/>
          </a:xfrm>
        </p:spPr>
        <p:txBody>
          <a:bodyPr anchor="ctr">
            <a:normAutofit/>
          </a:bodyPr>
          <a:lstStyle/>
          <a:p>
            <a:r>
              <a:rPr lang="en-GB" sz="1500" b="1" dirty="0">
                <a:solidFill>
                  <a:srgbClr val="FFFFFF"/>
                </a:solidFill>
              </a:rPr>
              <a:t>A literature review</a:t>
            </a:r>
          </a:p>
          <a:p>
            <a:pPr algn="ctr"/>
            <a:r>
              <a:rPr lang="en-GB" sz="1500" b="1" dirty="0">
                <a:solidFill>
                  <a:srgbClr val="FFFFFF"/>
                </a:solidFill>
              </a:rPr>
              <a:t>Jason Day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5B557D3-D7B4-404B-84A1-9BD182BE5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7532813" y="5760720"/>
            <a:ext cx="11887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30528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23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3" name="Straight Connector 25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 27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6C2FE53-23FC-F9EC-3C4F-EFCDEA936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>
                <a:solidFill>
                  <a:srgbClr val="0070C0"/>
                </a:solidFill>
              </a:rPr>
              <a:t>Covid-19    </a:t>
            </a:r>
            <a:r>
              <a:rPr lang="en-US" sz="4000" dirty="0"/>
              <a:t>lockdowns</a:t>
            </a:r>
          </a:p>
        </p:txBody>
      </p:sp>
      <p:cxnSp>
        <p:nvCxnSpPr>
          <p:cNvPr id="35" name="Straight Connector 29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8042A8F-1AE7-5372-A275-4E8B2B525B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20749" y="2845838"/>
            <a:ext cx="3448259" cy="2974626"/>
          </a:xfrm>
        </p:spPr>
        <p:txBody>
          <a:bodyPr vert="horz" lIns="0" tIns="45720" rIns="0" bIns="45720" rtlCol="0"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US" sz="1600" dirty="0"/>
              <a:t>March 19, 2020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Schools closed to pupils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Vulnerable and children of essential            workers could still attend.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Non-essential shops, restaurants, all sport and leisure activities forbidden, healthcare facilities closed, unless severe or life threatening. </a:t>
            </a:r>
          </a:p>
          <a:p>
            <a:pPr>
              <a:lnSpc>
                <a:spcPct val="90000"/>
              </a:lnSpc>
            </a:pPr>
            <a:r>
              <a:rPr lang="en-US" sz="1200" dirty="0"/>
              <a:t>(Gov.uk, 2023)</a:t>
            </a:r>
          </a:p>
          <a:p>
            <a:pPr>
              <a:lnSpc>
                <a:spcPct val="90000"/>
              </a:lnSpc>
            </a:pPr>
            <a:r>
              <a:rPr lang="en-US" sz="1200" dirty="0"/>
              <a:t> </a:t>
            </a:r>
          </a:p>
        </p:txBody>
      </p:sp>
      <p:pic>
        <p:nvPicPr>
          <p:cNvPr id="8" name="Content Placeholder 7" descr="A picture containing text, vector graphics, sign&#10;&#10;Description automatically generated">
            <a:extLst>
              <a:ext uri="{FF2B5EF4-FFF2-40B4-BE49-F238E27FC236}">
                <a16:creationId xmlns:a16="http://schemas.microsoft.com/office/drawing/2014/main" id="{DBD1FAF5-EDB8-1EE1-EEF1-7A21FF116B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81" r="13294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30068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B99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D6A90D-559E-CE89-DE73-78C7A7B45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000" dirty="0">
                <a:solidFill>
                  <a:schemeClr val="tx1"/>
                </a:solidFill>
              </a:rPr>
              <a:t>Impact of </a:t>
            </a:r>
            <a:r>
              <a:rPr lang="en-US" sz="4000" dirty="0">
                <a:solidFill>
                  <a:srgbClr val="0070C0"/>
                </a:solidFill>
              </a:rPr>
              <a:t>Covid-19 </a:t>
            </a:r>
            <a:r>
              <a:rPr lang="en-US" sz="4000" dirty="0">
                <a:solidFill>
                  <a:schemeClr val="tx1"/>
                </a:solidFill>
              </a:rPr>
              <a:t>lockdowns on children</a:t>
            </a:r>
          </a:p>
        </p:txBody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2B4260-601D-6B0E-F523-8FE59FFE0C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1752" y="2799654"/>
            <a:ext cx="3005462" cy="3189665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400" dirty="0">
                <a:solidFill>
                  <a:schemeClr val="tx1"/>
                </a:solidFill>
              </a:rPr>
              <a:t>Education</a:t>
            </a:r>
          </a:p>
          <a:p>
            <a:pPr>
              <a:lnSpc>
                <a:spcPct val="100000"/>
              </a:lnSpc>
            </a:pPr>
            <a:r>
              <a:rPr lang="en-US" sz="2400" dirty="0">
                <a:solidFill>
                  <a:schemeClr val="tx1"/>
                </a:solidFill>
              </a:rPr>
              <a:t>Poverty</a:t>
            </a:r>
          </a:p>
          <a:p>
            <a:pPr>
              <a:lnSpc>
                <a:spcPct val="100000"/>
              </a:lnSpc>
            </a:pPr>
            <a:r>
              <a:rPr lang="en-US" sz="2400" dirty="0">
                <a:solidFill>
                  <a:schemeClr val="tx1"/>
                </a:solidFill>
              </a:rPr>
              <a:t>Mental/Physical health</a:t>
            </a:r>
          </a:p>
          <a:p>
            <a:pPr>
              <a:lnSpc>
                <a:spcPct val="100000"/>
              </a:lnSpc>
            </a:pPr>
            <a:r>
              <a:rPr lang="en-US" sz="2400" dirty="0">
                <a:solidFill>
                  <a:schemeClr val="tx1"/>
                </a:solidFill>
              </a:rPr>
              <a:t>ACEs</a:t>
            </a:r>
          </a:p>
        </p:txBody>
      </p:sp>
      <p:pic>
        <p:nvPicPr>
          <p:cNvPr id="6" name="Content Placeholder 5" descr="A picture containing text, vector graphics, sign">
            <a:extLst>
              <a:ext uri="{FF2B5EF4-FFF2-40B4-BE49-F238E27FC236}">
                <a16:creationId xmlns:a16="http://schemas.microsoft.com/office/drawing/2014/main" id="{F3BC72E2-F58F-61D4-60C4-EABEB9D5D7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10" r="19065"/>
          <a:stretch/>
        </p:blipFill>
        <p:spPr>
          <a:xfrm>
            <a:off x="4059935" y="0"/>
            <a:ext cx="8134575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3538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 60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Rectangle 64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9F2417-A4C7-C285-96EB-9E3C0AEA1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025" y="410552"/>
            <a:ext cx="4454269" cy="155820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1600" b="1" dirty="0"/>
              <a:t>    </a:t>
            </a:r>
            <a:br>
              <a:rPr lang="en-US" sz="1600" b="1" dirty="0"/>
            </a:br>
            <a:br>
              <a:rPr lang="en-US" sz="1600" b="1" dirty="0"/>
            </a:br>
            <a:br>
              <a:rPr lang="en-US" sz="1600" b="1" dirty="0"/>
            </a:br>
            <a:br>
              <a:rPr lang="en-US" sz="1600" b="1" dirty="0"/>
            </a:br>
            <a:r>
              <a:rPr lang="en-US" sz="4400" b="1" dirty="0"/>
              <a:t>                                  </a:t>
            </a:r>
            <a:br>
              <a:rPr lang="en-US" sz="4400" b="1" dirty="0"/>
            </a:br>
            <a:br>
              <a:rPr lang="en-US" sz="4400" b="1" dirty="0"/>
            </a:br>
            <a:r>
              <a:rPr lang="en-US" sz="4400" b="1" dirty="0"/>
              <a:t>Recommendations</a:t>
            </a:r>
            <a:br>
              <a:rPr lang="en-US" sz="3200" b="1" dirty="0"/>
            </a:br>
            <a:br>
              <a:rPr lang="en-US" sz="1600" dirty="0"/>
            </a:br>
            <a:endParaRPr lang="en-US" sz="1600" dirty="0"/>
          </a:p>
        </p:txBody>
      </p: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7631BB-09F1-1582-326B-B6D9FB29AB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850" y="3004458"/>
            <a:ext cx="4330443" cy="3731624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Education – providing safe environments and building relationships.</a:t>
            </a:r>
          </a:p>
          <a:p>
            <a:pPr>
              <a:lnSpc>
                <a:spcPct val="90000"/>
              </a:lnSpc>
            </a:pPr>
            <a:r>
              <a:rPr lang="en-US" dirty="0"/>
              <a:t>Poverty – government support</a:t>
            </a:r>
          </a:p>
          <a:p>
            <a:pPr>
              <a:lnSpc>
                <a:spcPct val="90000"/>
              </a:lnSpc>
            </a:pPr>
            <a:r>
              <a:rPr lang="en-US" dirty="0"/>
              <a:t>Mental/Physical health - Parents, educators understand and recognize children’s needs</a:t>
            </a:r>
          </a:p>
          <a:p>
            <a:pPr>
              <a:lnSpc>
                <a:spcPct val="90000"/>
              </a:lnSpc>
            </a:pPr>
            <a:r>
              <a:rPr lang="en-US" dirty="0"/>
              <a:t>ACEs – parental responsibility, trained educators that can recognize trauma and respond. </a:t>
            </a:r>
          </a:p>
          <a:p>
            <a:pPr>
              <a:lnSpc>
                <a:spcPct val="90000"/>
              </a:lnSpc>
            </a:pPr>
            <a:r>
              <a:rPr lang="en-US" sz="1200" dirty="0"/>
              <a:t>(Centers for Disease Control and Prevention, 2023) (GOV.UK, 2023) (</a:t>
            </a:r>
            <a:r>
              <a:rPr lang="en-US" sz="1200" dirty="0" err="1"/>
              <a:t>unicef</a:t>
            </a:r>
            <a:r>
              <a:rPr lang="en-US" sz="1200" dirty="0"/>
              <a:t>, 2023)</a:t>
            </a:r>
          </a:p>
          <a:p>
            <a:pPr>
              <a:lnSpc>
                <a:spcPct val="90000"/>
              </a:lnSpc>
            </a:pPr>
            <a:endParaRPr lang="en-US" sz="1200" dirty="0"/>
          </a:p>
        </p:txBody>
      </p:sp>
      <p:pic>
        <p:nvPicPr>
          <p:cNvPr id="6" name="Content Placeholder 5" descr="A picture containing text, vector graphics, sign">
            <a:extLst>
              <a:ext uri="{FF2B5EF4-FFF2-40B4-BE49-F238E27FC236}">
                <a16:creationId xmlns:a16="http://schemas.microsoft.com/office/drawing/2014/main" id="{88D7BB2D-C3C8-D5B1-FB32-F8BAB51051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00" r="19075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3359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5948F-4250-5530-8E9D-06A56F6E6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280939"/>
          </a:xfrm>
        </p:spPr>
        <p:txBody>
          <a:bodyPr>
            <a:normAutofit/>
          </a:bodyPr>
          <a:lstStyle/>
          <a:p>
            <a:pPr algn="ctr"/>
            <a:r>
              <a:rPr lang="en-GB" sz="66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CCBCF-B5AE-6C57-F068-9BB2832BDB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220686"/>
            <a:ext cx="10058400" cy="364840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457200" indent="-457200">
              <a:lnSpc>
                <a:spcPct val="150000"/>
              </a:lnSpc>
            </a:pPr>
            <a:r>
              <a:rPr lang="en-GB" sz="5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Centers for Disease Control and Prevention. (2023, January 11). </a:t>
            </a:r>
            <a:r>
              <a:rPr lang="en-GB" sz="5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Helping Young Children and Parents Transition Back to School</a:t>
            </a:r>
            <a:r>
              <a:rPr lang="en-GB" sz="5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Retrieved from Centers for Disease Control and Prevention: https://www.cdc.gov/childrensmentalhealth/features/COVID-19-helping-children-transition-back-to-school.html</a:t>
            </a:r>
          </a:p>
          <a:p>
            <a:pPr marL="457200" indent="-457200">
              <a:lnSpc>
                <a:spcPct val="150000"/>
              </a:lnSpc>
            </a:pPr>
            <a:r>
              <a:rPr lang="en-GB" sz="5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GOV.UK. (2023, January 11). </a:t>
            </a:r>
            <a:r>
              <a:rPr lang="en-GB" sz="5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4. Children and young people</a:t>
            </a:r>
            <a:r>
              <a:rPr lang="en-GB" sz="5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Retrieved from GOV.UK: https://www.gov.uk/government/publications/covid-19-mental-health-and-wellbeing-surveillance-report/7-children-and-young-people</a:t>
            </a:r>
          </a:p>
          <a:p>
            <a:pPr marL="457200" indent="-457200">
              <a:lnSpc>
                <a:spcPct val="150000"/>
              </a:lnSpc>
            </a:pPr>
            <a:r>
              <a:rPr lang="en-GB" sz="5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GOV.UK. (2023, January 11). </a:t>
            </a:r>
            <a:r>
              <a:rPr lang="en-GB" sz="5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Prime Minister announces national lockdown</a:t>
            </a:r>
            <a:r>
              <a:rPr lang="en-GB" sz="5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Retrieved from GOV.UK: https://www.gov.uk/government/news/prime-minister-announces-national-lockdown</a:t>
            </a:r>
          </a:p>
          <a:p>
            <a:pPr marL="457200" indent="-457200">
              <a:lnSpc>
                <a:spcPct val="150000"/>
              </a:lnSpc>
            </a:pPr>
            <a:r>
              <a:rPr lang="en-GB" sz="5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unicef. (2023, January 11). </a:t>
            </a:r>
            <a:r>
              <a:rPr lang="en-GB" sz="5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How to support your child through reopening</a:t>
            </a:r>
            <a:r>
              <a:rPr lang="en-GB" sz="5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Retrieved from unicef: https://www.unicef.org/coronavirus/support-child-covid-reopening</a:t>
            </a:r>
          </a:p>
          <a:p>
            <a:pPr>
              <a:lnSpc>
                <a:spcPct val="150000"/>
              </a:lnSpc>
            </a:pPr>
            <a:r>
              <a:rPr lang="en-GB" sz="5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GB" sz="5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 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30478331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LightSeedLeftStep">
      <a:dk1>
        <a:srgbClr val="000000"/>
      </a:dk1>
      <a:lt1>
        <a:srgbClr val="FFFFFF"/>
      </a:lt1>
      <a:dk2>
        <a:srgbClr val="412D24"/>
      </a:dk2>
      <a:lt2>
        <a:srgbClr val="E2E4E8"/>
      </a:lt2>
      <a:accent1>
        <a:srgbClr val="B99F5F"/>
      </a:accent1>
      <a:accent2>
        <a:srgbClr val="D38766"/>
      </a:accent2>
      <a:accent3>
        <a:srgbClr val="DB828C"/>
      </a:accent3>
      <a:accent4>
        <a:srgbClr val="D366A0"/>
      </a:accent4>
      <a:accent5>
        <a:srgbClr val="DB82D6"/>
      </a:accent5>
      <a:accent6>
        <a:srgbClr val="AB66D3"/>
      </a:accent6>
      <a:hlink>
        <a:srgbClr val="697DAE"/>
      </a:hlink>
      <a:folHlink>
        <a:srgbClr val="7F7F7F"/>
      </a:folHlink>
    </a:clrScheme>
    <a:fontScheme name="Retrospect">
      <a:majorFont>
        <a:latin typeface="Univers Condensed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Univers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308</Words>
  <Application>Microsoft Office PowerPoint</Application>
  <PresentationFormat>Widescreen</PresentationFormat>
  <Paragraphs>31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Calibri</vt:lpstr>
      <vt:lpstr>Times New Roman</vt:lpstr>
      <vt:lpstr>Univers</vt:lpstr>
      <vt:lpstr>Univers Condensed</vt:lpstr>
      <vt:lpstr>RetrospectVTI</vt:lpstr>
      <vt:lpstr>How did COVID-19 lockdowns affect primary school children in the UK?</vt:lpstr>
      <vt:lpstr>Covid-19    lockdowns</vt:lpstr>
      <vt:lpstr>Impact of Covid-19 lockdowns on children</vt:lpstr>
      <vt:lpstr>                                            Recommendations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did COVID-19 lockdowns affect primary school children in the UK?</dc:title>
  <dc:creator>Jason Day (2107471)</dc:creator>
  <cp:lastModifiedBy>Jason Day (2107471)</cp:lastModifiedBy>
  <cp:revision>1</cp:revision>
  <dcterms:created xsi:type="dcterms:W3CDTF">2023-01-08T19:57:11Z</dcterms:created>
  <dcterms:modified xsi:type="dcterms:W3CDTF">2023-01-11T22:14:11Z</dcterms:modified>
</cp:coreProperties>
</file>