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comment1.xml" ContentType="application/vnd.openxmlformats-officedocument.presentationml.comment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4"/>
  </p:notesMasterIdLst>
  <p:sldIdLst>
    <p:sldId id="256" r:id="rId2"/>
    <p:sldId id="257" r:id="rId3"/>
    <p:sldId id="258" r:id="rId4"/>
    <p:sldId id="260" r:id="rId5"/>
    <p:sldId id="261" r:id="rId6"/>
    <p:sldId id="262" r:id="rId7"/>
    <p:sldId id="263" r:id="rId8"/>
    <p:sldId id="264" r:id="rId9"/>
    <p:sldId id="265" r:id="rId10"/>
    <p:sldId id="267" r:id="rId11"/>
    <p:sldId id="266" r:id="rId12"/>
    <p:sldId id="25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Owain Revitt (1903225)" initials="OR(" lastIdx="1" clrIdx="0">
    <p:extLst>
      <p:ext uri="{19B8F6BF-5375-455C-9EA6-DF929625EA0E}">
        <p15:presenceInfo xmlns:p15="http://schemas.microsoft.com/office/powerpoint/2012/main" userId="S::1903225@student.uwtsd.ac.uk::6486ef5d-ced1-484c-8f12-2c8e8bd4d05a"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85664" autoAdjust="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4-03T13:53:59.761" idx="1">
    <p:pos x="10" y="10"/>
    <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9F8DE2-2368-435B-8A1F-36428C748207}" type="datetimeFigureOut">
              <a:rPr lang="en-GB" smtClean="0"/>
              <a:t>17/04/2020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5A8193-1F1B-4E4D-91F3-481E01A63FC2}" type="slidenum">
              <a:rPr lang="en-GB" smtClean="0"/>
              <a:t>‹#›</a:t>
            </a:fld>
            <a:endParaRPr lang="en-GB"/>
          </a:p>
        </p:txBody>
      </p:sp>
    </p:spTree>
    <p:extLst>
      <p:ext uri="{BB962C8B-B14F-4D97-AF65-F5344CB8AC3E}">
        <p14:creationId xmlns:p14="http://schemas.microsoft.com/office/powerpoint/2010/main" val="2084989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hrdconnect.com/2020/01/20/dave-ulrich-norm-smallwood-and-alan-todd-break-down-organization-guidance-systems-what-they-are-and-why-they-are-essential-for-hrs-role-in-business/"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I’m Owain and today I will be discussing what I have learnt in the module Inter-cultural workplace.</a:t>
            </a:r>
          </a:p>
          <a:p>
            <a:endParaRPr lang="en-GB" dirty="0"/>
          </a:p>
        </p:txBody>
      </p:sp>
      <p:sp>
        <p:nvSpPr>
          <p:cNvPr id="4" name="Slide Number Placeholder 3"/>
          <p:cNvSpPr>
            <a:spLocks noGrp="1"/>
          </p:cNvSpPr>
          <p:nvPr>
            <p:ph type="sldNum" sz="quarter" idx="5"/>
          </p:nvPr>
        </p:nvSpPr>
        <p:spPr/>
        <p:txBody>
          <a:bodyPr/>
          <a:lstStyle/>
          <a:p>
            <a:fld id="{6A5A8193-1F1B-4E4D-91F3-481E01A63FC2}" type="slidenum">
              <a:rPr lang="en-GB" smtClean="0"/>
              <a:t>1</a:t>
            </a:fld>
            <a:endParaRPr lang="en-GB"/>
          </a:p>
        </p:txBody>
      </p:sp>
    </p:spTree>
    <p:extLst>
      <p:ext uri="{BB962C8B-B14F-4D97-AF65-F5344CB8AC3E}">
        <p14:creationId xmlns:p14="http://schemas.microsoft.com/office/powerpoint/2010/main" val="28014351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begin this </a:t>
            </a:r>
            <a:r>
              <a:rPr lang="en-GB" dirty="0" err="1"/>
              <a:t>powerpoint</a:t>
            </a:r>
            <a:r>
              <a:rPr lang="en-GB" dirty="0"/>
              <a:t> I would like to quote </a:t>
            </a:r>
            <a:r>
              <a:rPr lang="en-GB" dirty="0" err="1"/>
              <a:t>Prehaled</a:t>
            </a:r>
            <a:r>
              <a:rPr lang="en-GB" dirty="0"/>
              <a:t> &amp; Hamel (1990), they state that “People are the only source of continuing competitive advantage.”</a:t>
            </a:r>
          </a:p>
        </p:txBody>
      </p:sp>
      <p:sp>
        <p:nvSpPr>
          <p:cNvPr id="4" name="Slide Number Placeholder 3"/>
          <p:cNvSpPr>
            <a:spLocks noGrp="1"/>
          </p:cNvSpPr>
          <p:nvPr>
            <p:ph type="sldNum" sz="quarter" idx="5"/>
          </p:nvPr>
        </p:nvSpPr>
        <p:spPr/>
        <p:txBody>
          <a:bodyPr/>
          <a:lstStyle/>
          <a:p>
            <a:fld id="{6A5A8193-1F1B-4E4D-91F3-481E01A63FC2}" type="slidenum">
              <a:rPr lang="en-GB" smtClean="0"/>
              <a:t>2</a:t>
            </a:fld>
            <a:endParaRPr lang="en-GB"/>
          </a:p>
        </p:txBody>
      </p:sp>
    </p:spTree>
    <p:extLst>
      <p:ext uri="{BB962C8B-B14F-4D97-AF65-F5344CB8AC3E}">
        <p14:creationId xmlns:p14="http://schemas.microsoft.com/office/powerpoint/2010/main" val="13163168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bg1"/>
                </a:solidFill>
                <a:effectLst/>
                <a:latin typeface="+mn-lt"/>
                <a:ea typeface="+mn-ea"/>
                <a:cs typeface="+mn-cs"/>
              </a:rPr>
              <a:t>According to </a:t>
            </a:r>
            <a:r>
              <a:rPr lang="en-GB" dirty="0">
                <a:solidFill>
                  <a:schemeClr val="bg1"/>
                </a:solidFill>
              </a:rPr>
              <a:t>Sweetman (2018 “t</a:t>
            </a:r>
            <a:r>
              <a:rPr lang="en-GB" sz="1200" b="0" i="0" kern="1200" dirty="0">
                <a:solidFill>
                  <a:schemeClr val="bg1"/>
                </a:solidFill>
                <a:effectLst/>
                <a:latin typeface="+mn-lt"/>
                <a:ea typeface="+mn-ea"/>
                <a:cs typeface="+mn-cs"/>
              </a:rPr>
              <a:t>he CIPD defines </a:t>
            </a:r>
            <a:r>
              <a:rPr lang="en-GB" sz="1200" b="1" i="0" u="none" strike="noStrike" kern="1200" dirty="0">
                <a:solidFill>
                  <a:schemeClr val="bg1"/>
                </a:solidFill>
                <a:effectLst/>
                <a:latin typeface="+mn-lt"/>
                <a:ea typeface="+mn-ea"/>
                <a:cs typeface="+mn-cs"/>
                <a:hlinkClick r:id="rId3">
                  <a:extLst>
                    <a:ext uri="{A12FA001-AC4F-418D-AE19-62706E023703}">
                      <ahyp:hlinkClr xmlns:ahyp="http://schemas.microsoft.com/office/drawing/2018/hyperlinkcolor" val="tx"/>
                    </a:ext>
                  </a:extLst>
                </a:hlinkClick>
              </a:rPr>
              <a:t>organisational development</a:t>
            </a:r>
            <a:r>
              <a:rPr lang="en-GB" sz="1200" b="1" i="0" u="none" kern="1200" dirty="0">
                <a:solidFill>
                  <a:schemeClr val="bg1"/>
                </a:solidFill>
                <a:effectLst/>
                <a:latin typeface="+mn-lt"/>
                <a:ea typeface="+mn-ea"/>
                <a:cs typeface="+mn-cs"/>
              </a:rPr>
              <a:t> </a:t>
            </a:r>
            <a:r>
              <a:rPr lang="en-GB" sz="1200" b="0" i="0" kern="1200" dirty="0">
                <a:solidFill>
                  <a:schemeClr val="bg1"/>
                </a:solidFill>
                <a:effectLst/>
                <a:latin typeface="+mn-lt"/>
                <a:ea typeface="+mn-ea"/>
                <a:cs typeface="+mn-cs"/>
              </a:rPr>
              <a:t>(OD) as the ‘planned and systematic approach to enabling sustained organisation performance through the involvement of its people’. The term came about in the 1960s to describe managing and developing the behavioural aspects of people in organisations.”</a:t>
            </a:r>
          </a:p>
          <a:p>
            <a:endParaRPr lang="en-GB" sz="1200" b="0" i="0" kern="1200" dirty="0">
              <a:solidFill>
                <a:schemeClr val="bg1"/>
              </a:solidFill>
              <a:effectLst/>
              <a:latin typeface="+mn-lt"/>
              <a:ea typeface="+mn-ea"/>
              <a:cs typeface="+mn-cs"/>
            </a:endParaRPr>
          </a:p>
          <a:p>
            <a:r>
              <a:rPr lang="en-GB" sz="1200" b="0" i="0" kern="1200" dirty="0">
                <a:solidFill>
                  <a:schemeClr val="bg1"/>
                </a:solidFill>
                <a:effectLst/>
                <a:latin typeface="+mn-lt"/>
                <a:ea typeface="+mn-ea"/>
                <a:cs typeface="+mn-cs"/>
              </a:rPr>
              <a:t>According to Engage for Success (No date) “</a:t>
            </a:r>
            <a:r>
              <a:rPr lang="en-GB" sz="1200" b="1" i="0" kern="1200" dirty="0">
                <a:solidFill>
                  <a:schemeClr val="bg1"/>
                </a:solidFill>
                <a:effectLst/>
                <a:latin typeface="+mn-lt"/>
                <a:ea typeface="+mn-ea"/>
                <a:cs typeface="+mn-cs"/>
              </a:rPr>
              <a:t>Employee engagement</a:t>
            </a:r>
            <a:r>
              <a:rPr lang="en-GB" sz="1200" b="0" i="0" kern="1200" dirty="0">
                <a:solidFill>
                  <a:schemeClr val="bg1"/>
                </a:solidFill>
                <a:effectLst/>
                <a:latin typeface="+mn-lt"/>
                <a:ea typeface="+mn-ea"/>
                <a:cs typeface="+mn-cs"/>
              </a:rPr>
              <a:t> is a workplace approach resulting in the right conditions for all members of an organisation to give of their best each day, committed to their organisation's goals and values, motivated to contribute to organisational success, with an enhanced sense of their own well-being.”</a:t>
            </a:r>
          </a:p>
          <a:p>
            <a:endParaRPr lang="en-GB" sz="1200" b="0" i="0" kern="1200" dirty="0">
              <a:solidFill>
                <a:schemeClr val="bg1"/>
              </a:solidFill>
              <a:effectLst/>
              <a:latin typeface="+mn-lt"/>
              <a:ea typeface="+mn-ea"/>
              <a:cs typeface="+mn-cs"/>
            </a:endParaRPr>
          </a:p>
          <a:p>
            <a:r>
              <a:rPr lang="en-GB" sz="1200" b="0" i="0" kern="1200" dirty="0">
                <a:solidFill>
                  <a:schemeClr val="bg1"/>
                </a:solidFill>
                <a:effectLst/>
                <a:latin typeface="+mn-lt"/>
                <a:ea typeface="+mn-ea"/>
                <a:cs typeface="+mn-cs"/>
              </a:rPr>
              <a:t>According to CIPD (No date), “</a:t>
            </a:r>
            <a:r>
              <a:rPr lang="en-GB" sz="1200" b="1" i="0" kern="1200" dirty="0">
                <a:solidFill>
                  <a:schemeClr val="bg1"/>
                </a:solidFill>
                <a:effectLst/>
                <a:latin typeface="+mn-lt"/>
                <a:ea typeface="+mn-ea"/>
                <a:cs typeface="+mn-cs"/>
              </a:rPr>
              <a:t>Performance and reward</a:t>
            </a:r>
            <a:r>
              <a:rPr lang="en-GB" sz="1200" b="0" i="0" kern="1200" dirty="0">
                <a:solidFill>
                  <a:schemeClr val="bg1"/>
                </a:solidFill>
                <a:effectLst/>
                <a:latin typeface="+mn-lt"/>
                <a:ea typeface="+mn-ea"/>
                <a:cs typeface="+mn-cs"/>
              </a:rPr>
              <a:t>. Help create and maintain a high-achieving organisation culture by delivering programmes that </a:t>
            </a:r>
            <a:r>
              <a:rPr lang="en-GB" sz="1200" b="1" i="0" kern="1200" dirty="0">
                <a:solidFill>
                  <a:schemeClr val="bg1"/>
                </a:solidFill>
                <a:effectLst/>
                <a:latin typeface="+mn-lt"/>
                <a:ea typeface="+mn-ea"/>
                <a:cs typeface="+mn-cs"/>
              </a:rPr>
              <a:t>reward</a:t>
            </a:r>
            <a:r>
              <a:rPr lang="en-GB" sz="1200" b="0" i="0" kern="1200" dirty="0">
                <a:solidFill>
                  <a:schemeClr val="bg1"/>
                </a:solidFill>
                <a:effectLst/>
                <a:latin typeface="+mn-lt"/>
                <a:ea typeface="+mn-ea"/>
                <a:cs typeface="+mn-cs"/>
              </a:rPr>
              <a:t> and recognise key employee capabilities, skills, behaviours, experience and </a:t>
            </a:r>
            <a:r>
              <a:rPr lang="en-GB" sz="1200" b="1" i="0" kern="1200" dirty="0">
                <a:solidFill>
                  <a:schemeClr val="bg1"/>
                </a:solidFill>
                <a:effectLst/>
                <a:latin typeface="+mn-lt"/>
                <a:ea typeface="+mn-ea"/>
                <a:cs typeface="+mn-cs"/>
              </a:rPr>
              <a:t>performance</a:t>
            </a:r>
            <a:r>
              <a:rPr lang="en-GB" sz="1200" b="0" i="0" kern="1200" dirty="0">
                <a:solidFill>
                  <a:schemeClr val="bg1"/>
                </a:solidFill>
                <a:effectLst/>
                <a:latin typeface="+mn-lt"/>
                <a:ea typeface="+mn-ea"/>
                <a:cs typeface="+mn-cs"/>
              </a:rPr>
              <a:t>, and ensure that </a:t>
            </a:r>
            <a:r>
              <a:rPr lang="en-GB" sz="1200" b="1" i="0" kern="1200" dirty="0">
                <a:solidFill>
                  <a:schemeClr val="bg1"/>
                </a:solidFill>
                <a:effectLst/>
                <a:latin typeface="+mn-lt"/>
                <a:ea typeface="+mn-ea"/>
                <a:cs typeface="+mn-cs"/>
              </a:rPr>
              <a:t>reward</a:t>
            </a:r>
            <a:r>
              <a:rPr lang="en-GB" sz="1200" b="0" i="0" kern="1200" dirty="0">
                <a:solidFill>
                  <a:schemeClr val="bg1"/>
                </a:solidFill>
                <a:effectLst/>
                <a:latin typeface="+mn-lt"/>
                <a:ea typeface="+mn-ea"/>
                <a:cs typeface="+mn-cs"/>
              </a:rPr>
              <a:t> systems are market-relevant, fair and cost-effective.”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According to </a:t>
            </a:r>
            <a:r>
              <a:rPr lang="en-GB" sz="1200" b="0" i="0" kern="1200" dirty="0" err="1">
                <a:solidFill>
                  <a:schemeClr val="tx1"/>
                </a:solidFill>
                <a:effectLst/>
                <a:latin typeface="+mn-lt"/>
                <a:ea typeface="+mn-ea"/>
                <a:cs typeface="+mn-cs"/>
              </a:rPr>
              <a:t>Bamboohr</a:t>
            </a:r>
            <a:r>
              <a:rPr lang="en-GB" sz="1200" b="0" i="0" kern="1200" dirty="0">
                <a:solidFill>
                  <a:schemeClr val="tx1"/>
                </a:solidFill>
                <a:effectLst/>
                <a:latin typeface="+mn-lt"/>
                <a:ea typeface="+mn-ea"/>
                <a:cs typeface="+mn-cs"/>
              </a:rPr>
              <a:t> (no date), “The definition of employee relations refers to an organisation’s efforts to create and maintain a positive relationship with its employees. By maintain positive, constructive employee relations, organisations hope to keep employees loyal and more engaged in their work.” Google are a great example of this. Forbes (2018) state that, “Google has individuals whose one and only purpose is to keep employees more than happy and sustain productivity.”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According to HR Zone (No date), “Learning and development, a subset of HR , aims to improve group and individual performance by increasing and honing skills and knowledge.”</a:t>
            </a:r>
          </a:p>
          <a:p>
            <a:endParaRPr lang="en-GB" sz="1200" b="0" i="0" kern="1200" dirty="0">
              <a:solidFill>
                <a:schemeClr val="tx1"/>
              </a:solidFill>
              <a:effectLst/>
              <a:latin typeface="+mn-lt"/>
              <a:ea typeface="+mn-ea"/>
              <a:cs typeface="+mn-cs"/>
            </a:endParaRPr>
          </a:p>
          <a:p>
            <a:r>
              <a:rPr lang="en-GB" sz="1200" b="0" i="0" kern="1200" dirty="0" err="1">
                <a:solidFill>
                  <a:schemeClr val="tx1"/>
                </a:solidFill>
                <a:effectLst/>
                <a:latin typeface="+mn-lt"/>
                <a:ea typeface="+mn-ea"/>
                <a:cs typeface="+mn-cs"/>
              </a:rPr>
              <a:t>Digitalhrtech</a:t>
            </a:r>
            <a:r>
              <a:rPr lang="en-GB" sz="1200" b="0" i="0" kern="1200" dirty="0">
                <a:solidFill>
                  <a:schemeClr val="tx1"/>
                </a:solidFill>
                <a:effectLst/>
                <a:latin typeface="+mn-lt"/>
                <a:ea typeface="+mn-ea"/>
                <a:cs typeface="+mn-cs"/>
              </a:rPr>
              <a:t>, (No date), states that “An HR generalist is a person with a brad range of responsibilities instead of a specialized line of work. The HR generalist thus covers most of the HR functions, including hiring, compensation and benefits, HR administration, and other tasks.”</a:t>
            </a:r>
          </a:p>
          <a:p>
            <a:endParaRPr lang="en-GB" sz="1200" b="0" i="0" kern="1200" dirty="0">
              <a:solidFill>
                <a:schemeClr val="tx1"/>
              </a:solidFill>
              <a:effectLst/>
              <a:latin typeface="+mn-lt"/>
              <a:ea typeface="+mn-ea"/>
              <a:cs typeface="+mn-cs"/>
            </a:endParaRPr>
          </a:p>
          <a:p>
            <a:r>
              <a:rPr lang="en-GB" dirty="0" err="1"/>
              <a:t>Ramu</a:t>
            </a:r>
            <a:r>
              <a:rPr lang="en-GB" dirty="0"/>
              <a:t>, G (2014), states that “Resourcing and Talent Planning is a critical function that involves coordination from recruitment team and business in various aspects like analysis on forecast of required resources, networking and selection of proper hiring channel, delivery of resources on schedule, maintain talent pool for future recruitment. </a:t>
            </a:r>
          </a:p>
          <a:p>
            <a:endParaRPr lang="en-GB" dirty="0"/>
          </a:p>
          <a:p>
            <a:endParaRPr lang="en-GB" dirty="0"/>
          </a:p>
        </p:txBody>
      </p:sp>
      <p:sp>
        <p:nvSpPr>
          <p:cNvPr id="4" name="Slide Number Placeholder 3"/>
          <p:cNvSpPr>
            <a:spLocks noGrp="1"/>
          </p:cNvSpPr>
          <p:nvPr>
            <p:ph type="sldNum" sz="quarter" idx="5"/>
          </p:nvPr>
        </p:nvSpPr>
        <p:spPr/>
        <p:txBody>
          <a:bodyPr/>
          <a:lstStyle/>
          <a:p>
            <a:fld id="{6A5A8193-1F1B-4E4D-91F3-481E01A63FC2}" type="slidenum">
              <a:rPr lang="en-GB" smtClean="0"/>
              <a:t>3</a:t>
            </a:fld>
            <a:endParaRPr lang="en-GB"/>
          </a:p>
        </p:txBody>
      </p:sp>
    </p:spTree>
    <p:extLst>
      <p:ext uri="{BB962C8B-B14F-4D97-AF65-F5344CB8AC3E}">
        <p14:creationId xmlns:p14="http://schemas.microsoft.com/office/powerpoint/2010/main" val="1946574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you can see in this graph, the evolution of HR, how it’s adapted over the years. </a:t>
            </a:r>
          </a:p>
          <a:p>
            <a:endParaRPr lang="en-GB" dirty="0"/>
          </a:p>
          <a:p>
            <a:r>
              <a:rPr lang="en-GB" dirty="0"/>
              <a:t>Before 1945 HR didn’t even exist and only became a thing in the 1990-2000s. Then in the 2000s you had more ‘strategic HRM’.</a:t>
            </a:r>
          </a:p>
          <a:p>
            <a:endParaRPr lang="en-GB" dirty="0"/>
          </a:p>
          <a:p>
            <a:r>
              <a:rPr lang="en-GB" dirty="0"/>
              <a:t>This graph makes you think what could be next for HRM.</a:t>
            </a:r>
          </a:p>
        </p:txBody>
      </p:sp>
      <p:sp>
        <p:nvSpPr>
          <p:cNvPr id="4" name="Slide Number Placeholder 3"/>
          <p:cNvSpPr>
            <a:spLocks noGrp="1"/>
          </p:cNvSpPr>
          <p:nvPr>
            <p:ph type="sldNum" sz="quarter" idx="5"/>
          </p:nvPr>
        </p:nvSpPr>
        <p:spPr/>
        <p:txBody>
          <a:bodyPr/>
          <a:lstStyle/>
          <a:p>
            <a:fld id="{6A5A8193-1F1B-4E4D-91F3-481E01A63FC2}" type="slidenum">
              <a:rPr lang="en-GB" smtClean="0"/>
              <a:t>4</a:t>
            </a:fld>
            <a:endParaRPr lang="en-GB"/>
          </a:p>
        </p:txBody>
      </p:sp>
    </p:spTree>
    <p:extLst>
      <p:ext uri="{BB962C8B-B14F-4D97-AF65-F5344CB8AC3E}">
        <p14:creationId xmlns:p14="http://schemas.microsoft.com/office/powerpoint/2010/main" val="39398476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signifies the fourth in a series of industrial revolutions, which are </a:t>
            </a:r>
            <a:r>
              <a:rPr lang="en-GB" dirty="0" err="1"/>
              <a:t>charecterised</a:t>
            </a:r>
            <a:r>
              <a:rPr lang="en-GB" dirty="0"/>
              <a:t> by their ability to transform economies, jobs and even society itself through the introduction of new technologies and processes.</a:t>
            </a:r>
          </a:p>
          <a:p>
            <a:endParaRPr lang="en-GB" dirty="0"/>
          </a:p>
          <a:p>
            <a:r>
              <a:rPr lang="en-GB" dirty="0"/>
              <a:t>Take the first revolution as an example. This was the time when the manufacturing of goods moved from small shops and homes to large factories. </a:t>
            </a:r>
          </a:p>
          <a:p>
            <a:endParaRPr lang="en-GB" dirty="0"/>
          </a:p>
          <a:p>
            <a:r>
              <a:rPr lang="en-GB" dirty="0"/>
              <a:t>The shift brought about changes in culture as people moved from rural areas to big cities in order to work. </a:t>
            </a:r>
          </a:p>
          <a:p>
            <a:endParaRPr lang="en-GB" dirty="0"/>
          </a:p>
          <a:p>
            <a:r>
              <a:rPr lang="en-GB" dirty="0"/>
              <a:t>Industry 4.0 encompasses a wide range of advanced technologies including the internet of things, automation, AI, robotics and additive manufacturing.   </a:t>
            </a:r>
          </a:p>
          <a:p>
            <a:endParaRPr lang="en-GB" dirty="0"/>
          </a:p>
          <a:p>
            <a:endParaRPr lang="en-GB" dirty="0"/>
          </a:p>
        </p:txBody>
      </p:sp>
      <p:sp>
        <p:nvSpPr>
          <p:cNvPr id="4" name="Slide Number Placeholder 3"/>
          <p:cNvSpPr>
            <a:spLocks noGrp="1"/>
          </p:cNvSpPr>
          <p:nvPr>
            <p:ph type="sldNum" sz="quarter" idx="5"/>
          </p:nvPr>
        </p:nvSpPr>
        <p:spPr/>
        <p:txBody>
          <a:bodyPr/>
          <a:lstStyle/>
          <a:p>
            <a:fld id="{6A5A8193-1F1B-4E4D-91F3-481E01A63FC2}" type="slidenum">
              <a:rPr lang="en-GB" smtClean="0"/>
              <a:t>5</a:t>
            </a:fld>
            <a:endParaRPr lang="en-GB"/>
          </a:p>
        </p:txBody>
      </p:sp>
    </p:spTree>
    <p:extLst>
      <p:ext uri="{BB962C8B-B14F-4D97-AF65-F5344CB8AC3E}">
        <p14:creationId xmlns:p14="http://schemas.microsoft.com/office/powerpoint/2010/main" val="12300889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Several studies have shown that AI may displace huge sectors of the workforce, and not only blue-collar jobs.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role of technology in many types of businesses has changed dramatically over the last few years.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While technology was once simply a tool for improving worker efficiencies and streamlining certain tasks, today it’s helping companies rethink how they do business</a:t>
            </a:r>
          </a:p>
          <a:p>
            <a:endParaRPr lang="en-GB" dirty="0"/>
          </a:p>
        </p:txBody>
      </p:sp>
      <p:sp>
        <p:nvSpPr>
          <p:cNvPr id="4" name="Slide Number Placeholder 3"/>
          <p:cNvSpPr>
            <a:spLocks noGrp="1"/>
          </p:cNvSpPr>
          <p:nvPr>
            <p:ph type="sldNum" sz="quarter" idx="5"/>
          </p:nvPr>
        </p:nvSpPr>
        <p:spPr/>
        <p:txBody>
          <a:bodyPr/>
          <a:lstStyle/>
          <a:p>
            <a:fld id="{6A5A8193-1F1B-4E4D-91F3-481E01A63FC2}" type="slidenum">
              <a:rPr lang="en-GB" smtClean="0"/>
              <a:t>6</a:t>
            </a:fld>
            <a:endParaRPr lang="en-GB"/>
          </a:p>
        </p:txBody>
      </p:sp>
    </p:spTree>
    <p:extLst>
      <p:ext uri="{BB962C8B-B14F-4D97-AF65-F5344CB8AC3E}">
        <p14:creationId xmlns:p14="http://schemas.microsoft.com/office/powerpoint/2010/main" val="33436514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I’ll touch on how HR should add value. </a:t>
            </a:r>
          </a:p>
          <a:p>
            <a:endParaRPr lang="en-GB" dirty="0"/>
          </a:p>
          <a:p>
            <a:r>
              <a:rPr lang="en-GB" dirty="0"/>
              <a:t>One , by delivering business objectives;</a:t>
            </a:r>
          </a:p>
          <a:p>
            <a:r>
              <a:rPr lang="en-GB" dirty="0"/>
              <a:t>Two, by providing an excellent administration service;</a:t>
            </a:r>
          </a:p>
          <a:p>
            <a:r>
              <a:rPr lang="en-GB" dirty="0"/>
              <a:t>And three, by championing effective people management.</a:t>
            </a:r>
          </a:p>
        </p:txBody>
      </p:sp>
      <p:sp>
        <p:nvSpPr>
          <p:cNvPr id="4" name="Slide Number Placeholder 3"/>
          <p:cNvSpPr>
            <a:spLocks noGrp="1"/>
          </p:cNvSpPr>
          <p:nvPr>
            <p:ph type="sldNum" sz="quarter" idx="5"/>
          </p:nvPr>
        </p:nvSpPr>
        <p:spPr/>
        <p:txBody>
          <a:bodyPr/>
          <a:lstStyle/>
          <a:p>
            <a:fld id="{6A5A8193-1F1B-4E4D-91F3-481E01A63FC2}" type="slidenum">
              <a:rPr lang="en-GB" smtClean="0"/>
              <a:t>7</a:t>
            </a:fld>
            <a:endParaRPr lang="en-GB"/>
          </a:p>
        </p:txBody>
      </p:sp>
    </p:spTree>
    <p:extLst>
      <p:ext uri="{BB962C8B-B14F-4D97-AF65-F5344CB8AC3E}">
        <p14:creationId xmlns:p14="http://schemas.microsoft.com/office/powerpoint/2010/main" val="3312597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dirty="0"/>
              <a:t>According to the British Institute of Management study, cited in </a:t>
            </a:r>
            <a:r>
              <a:rPr lang="en-GB" dirty="0" err="1"/>
              <a:t>Weightman</a:t>
            </a:r>
            <a:r>
              <a:rPr lang="en-GB" dirty="0"/>
              <a:t>  J.(1990):</a:t>
            </a:r>
          </a:p>
          <a:p>
            <a:pPr marL="0" indent="0" algn="ctr">
              <a:buNone/>
              <a:defRPr/>
            </a:pPr>
            <a:r>
              <a:rPr lang="en-GB" b="1" i="1" dirty="0"/>
              <a:t>‘In a turbulent, demanding, global market place, business organisations are having to become more FLEXIBLE and ADAPTABLE, more RESPONSIVE to their own staff and to customers ....... In a world in which company's products, services and technology can be replicated by competitors with increasing speed, there is a growing realisation that PEOPLE can become the most distinctive ASSET of an organisation’ </a:t>
            </a:r>
          </a:p>
          <a:p>
            <a:endParaRPr lang="en-GB" dirty="0"/>
          </a:p>
        </p:txBody>
      </p:sp>
      <p:sp>
        <p:nvSpPr>
          <p:cNvPr id="4" name="Slide Number Placeholder 3"/>
          <p:cNvSpPr>
            <a:spLocks noGrp="1"/>
          </p:cNvSpPr>
          <p:nvPr>
            <p:ph type="sldNum" sz="quarter" idx="5"/>
          </p:nvPr>
        </p:nvSpPr>
        <p:spPr/>
        <p:txBody>
          <a:bodyPr/>
          <a:lstStyle/>
          <a:p>
            <a:fld id="{6A5A8193-1F1B-4E4D-91F3-481E01A63FC2}" type="slidenum">
              <a:rPr lang="en-GB" smtClean="0"/>
              <a:t>8</a:t>
            </a:fld>
            <a:endParaRPr lang="en-GB"/>
          </a:p>
        </p:txBody>
      </p:sp>
    </p:spTree>
    <p:extLst>
      <p:ext uri="{BB962C8B-B14F-4D97-AF65-F5344CB8AC3E}">
        <p14:creationId xmlns:p14="http://schemas.microsoft.com/office/powerpoint/2010/main" val="41528308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Managing HR is essential for a business to thrive and survive</a:t>
            </a:r>
          </a:p>
          <a:p>
            <a:r>
              <a:rPr lang="en-GB" dirty="0"/>
              <a:t>People determine the organisation’s goals and of course people run the organisation to ensure goals are met</a:t>
            </a:r>
          </a:p>
          <a:p>
            <a:r>
              <a:rPr lang="en-GB" dirty="0"/>
              <a:t>People are the competitive advantage to an organisation’s success</a:t>
            </a:r>
          </a:p>
          <a:p>
            <a:endParaRPr lang="en-GB" dirty="0"/>
          </a:p>
        </p:txBody>
      </p:sp>
      <p:sp>
        <p:nvSpPr>
          <p:cNvPr id="4" name="Slide Number Placeholder 3"/>
          <p:cNvSpPr>
            <a:spLocks noGrp="1"/>
          </p:cNvSpPr>
          <p:nvPr>
            <p:ph type="sldNum" sz="quarter" idx="5"/>
          </p:nvPr>
        </p:nvSpPr>
        <p:spPr/>
        <p:txBody>
          <a:bodyPr/>
          <a:lstStyle/>
          <a:p>
            <a:fld id="{6A5A8193-1F1B-4E4D-91F3-481E01A63FC2}" type="slidenum">
              <a:rPr lang="en-GB" smtClean="0"/>
              <a:t>9</a:t>
            </a:fld>
            <a:endParaRPr lang="en-GB"/>
          </a:p>
        </p:txBody>
      </p:sp>
    </p:spTree>
    <p:extLst>
      <p:ext uri="{BB962C8B-B14F-4D97-AF65-F5344CB8AC3E}">
        <p14:creationId xmlns:p14="http://schemas.microsoft.com/office/powerpoint/2010/main" val="8407490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also different strategic approaches to HRM.</a:t>
            </a:r>
          </a:p>
          <a:p>
            <a:r>
              <a:rPr lang="en-GB" dirty="0"/>
              <a:t>They include:</a:t>
            </a:r>
          </a:p>
          <a:p>
            <a:pPr marL="0" indent="0">
              <a:buNone/>
            </a:pPr>
            <a:r>
              <a:rPr lang="en-GB" dirty="0"/>
              <a:t>Hard – </a:t>
            </a:r>
          </a:p>
          <a:p>
            <a:r>
              <a:rPr lang="en-GB" dirty="0"/>
              <a:t>Treating employees ‘rationally’ as a key resource from which competitive advantage can be obtained (</a:t>
            </a:r>
            <a:r>
              <a:rPr lang="en-GB" dirty="0" err="1"/>
              <a:t>Legge</a:t>
            </a:r>
            <a:r>
              <a:rPr lang="en-GB" dirty="0"/>
              <a:t> 1998)</a:t>
            </a:r>
          </a:p>
          <a:p>
            <a:pPr marL="0" indent="0">
              <a:buNone/>
            </a:pPr>
            <a:r>
              <a:rPr lang="en-GB" dirty="0"/>
              <a:t>Soft – </a:t>
            </a:r>
          </a:p>
          <a:p>
            <a:r>
              <a:rPr lang="en-GB" dirty="0"/>
              <a:t>Emphasis on need to develop a high commitment, high trust organisation – focus on ‘mutuality’, communication &amp; involvement</a:t>
            </a:r>
          </a:p>
          <a:p>
            <a:pPr marL="0" indent="0">
              <a:buNone/>
            </a:pPr>
            <a:r>
              <a:rPr lang="en-GB" dirty="0"/>
              <a:t>Hard/Soft</a:t>
            </a:r>
          </a:p>
          <a:p>
            <a:r>
              <a:rPr lang="en-GB" dirty="0"/>
              <a:t>A mix of both</a:t>
            </a:r>
          </a:p>
          <a:p>
            <a:endParaRPr lang="en-GB" dirty="0"/>
          </a:p>
          <a:p>
            <a:endParaRPr lang="en-GB" dirty="0"/>
          </a:p>
        </p:txBody>
      </p:sp>
      <p:sp>
        <p:nvSpPr>
          <p:cNvPr id="4" name="Slide Number Placeholder 3"/>
          <p:cNvSpPr>
            <a:spLocks noGrp="1"/>
          </p:cNvSpPr>
          <p:nvPr>
            <p:ph type="sldNum" sz="quarter" idx="5"/>
          </p:nvPr>
        </p:nvSpPr>
        <p:spPr/>
        <p:txBody>
          <a:bodyPr/>
          <a:lstStyle/>
          <a:p>
            <a:fld id="{6A5A8193-1F1B-4E4D-91F3-481E01A63FC2}" type="slidenum">
              <a:rPr lang="en-GB" smtClean="0"/>
              <a:t>10</a:t>
            </a:fld>
            <a:endParaRPr lang="en-GB"/>
          </a:p>
        </p:txBody>
      </p:sp>
    </p:spTree>
    <p:extLst>
      <p:ext uri="{BB962C8B-B14F-4D97-AF65-F5344CB8AC3E}">
        <p14:creationId xmlns:p14="http://schemas.microsoft.com/office/powerpoint/2010/main" val="42235231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Despite all the value that HR provides, there are still some criticisms. This includes:</a:t>
            </a:r>
          </a:p>
          <a:p>
            <a:endParaRPr lang="en-GB" dirty="0"/>
          </a:p>
          <a:p>
            <a:r>
              <a:rPr lang="en-GB" dirty="0"/>
              <a:t>Focus on individuals, not organisation</a:t>
            </a:r>
          </a:p>
          <a:p>
            <a:r>
              <a:rPr lang="en-GB" dirty="0"/>
              <a:t>Technologically challenged </a:t>
            </a:r>
          </a:p>
          <a:p>
            <a:r>
              <a:rPr lang="en-GB" dirty="0"/>
              <a:t>Lack courage to challenge bad behaviour</a:t>
            </a:r>
          </a:p>
          <a:p>
            <a:endParaRPr lang="en-GB" dirty="0"/>
          </a:p>
        </p:txBody>
      </p:sp>
      <p:sp>
        <p:nvSpPr>
          <p:cNvPr id="4" name="Slide Number Placeholder 3"/>
          <p:cNvSpPr>
            <a:spLocks noGrp="1"/>
          </p:cNvSpPr>
          <p:nvPr>
            <p:ph type="sldNum" sz="quarter" idx="5"/>
          </p:nvPr>
        </p:nvSpPr>
        <p:spPr/>
        <p:txBody>
          <a:bodyPr/>
          <a:lstStyle/>
          <a:p>
            <a:fld id="{6A5A8193-1F1B-4E4D-91F3-481E01A63FC2}" type="slidenum">
              <a:rPr lang="en-GB" smtClean="0"/>
              <a:t>11</a:t>
            </a:fld>
            <a:endParaRPr lang="en-GB"/>
          </a:p>
        </p:txBody>
      </p:sp>
    </p:spTree>
    <p:extLst>
      <p:ext uri="{BB962C8B-B14F-4D97-AF65-F5344CB8AC3E}">
        <p14:creationId xmlns:p14="http://schemas.microsoft.com/office/powerpoint/2010/main" val="5596016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3C81F6-276A-4A3D-B06A-4C31BE17C479}" type="datetimeFigureOut">
              <a:rPr lang="en-GB" smtClean="0"/>
              <a:t>17/04/2020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0DE910-7324-408E-9C8A-E2C89CDF9B81}"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114753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3C81F6-276A-4A3D-B06A-4C31BE17C479}" type="datetimeFigureOut">
              <a:rPr lang="en-GB" smtClean="0"/>
              <a:t>17/04/2020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0DE910-7324-408E-9C8A-E2C89CDF9B81}" type="slidenum">
              <a:rPr lang="en-GB" smtClean="0"/>
              <a:t>‹#›</a:t>
            </a:fld>
            <a:endParaRPr lang="en-GB"/>
          </a:p>
        </p:txBody>
      </p:sp>
    </p:spTree>
    <p:extLst>
      <p:ext uri="{BB962C8B-B14F-4D97-AF65-F5344CB8AC3E}">
        <p14:creationId xmlns:p14="http://schemas.microsoft.com/office/powerpoint/2010/main" val="2241330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3C81F6-276A-4A3D-B06A-4C31BE17C479}" type="datetimeFigureOut">
              <a:rPr lang="en-GB" smtClean="0"/>
              <a:t>17/04/2020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0DE910-7324-408E-9C8A-E2C89CDF9B81}" type="slidenum">
              <a:rPr lang="en-GB" smtClean="0"/>
              <a:t>‹#›</a:t>
            </a:fld>
            <a:endParaRPr lang="en-GB"/>
          </a:p>
        </p:txBody>
      </p:sp>
    </p:spTree>
    <p:extLst>
      <p:ext uri="{BB962C8B-B14F-4D97-AF65-F5344CB8AC3E}">
        <p14:creationId xmlns:p14="http://schemas.microsoft.com/office/powerpoint/2010/main" val="355862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C3C81F6-276A-4A3D-B06A-4C31BE17C479}" type="datetimeFigureOut">
              <a:rPr lang="en-GB" smtClean="0"/>
              <a:t>17/04/2020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0DE910-7324-408E-9C8A-E2C89CDF9B81}" type="slidenum">
              <a:rPr lang="en-GB" smtClean="0"/>
              <a:t>‹#›</a:t>
            </a:fld>
            <a:endParaRPr lang="en-GB"/>
          </a:p>
        </p:txBody>
      </p:sp>
    </p:spTree>
    <p:extLst>
      <p:ext uri="{BB962C8B-B14F-4D97-AF65-F5344CB8AC3E}">
        <p14:creationId xmlns:p14="http://schemas.microsoft.com/office/powerpoint/2010/main" val="16598346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3C81F6-276A-4A3D-B06A-4C31BE17C479}" type="datetimeFigureOut">
              <a:rPr lang="en-GB" smtClean="0"/>
              <a:t>17/04/2020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0DE910-7324-408E-9C8A-E2C89CDF9B81}" type="slidenum">
              <a:rPr lang="en-GB" smtClean="0"/>
              <a:t>‹#›</a:t>
            </a:fld>
            <a:endParaRPr lang="en-GB"/>
          </a:p>
        </p:txBody>
      </p:sp>
    </p:spTree>
    <p:extLst>
      <p:ext uri="{BB962C8B-B14F-4D97-AF65-F5344CB8AC3E}">
        <p14:creationId xmlns:p14="http://schemas.microsoft.com/office/powerpoint/2010/main" val="11161185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C3C81F6-276A-4A3D-B06A-4C31BE17C479}" type="datetimeFigureOut">
              <a:rPr lang="en-GB" smtClean="0"/>
              <a:t>17/04/2020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0DE910-7324-408E-9C8A-E2C89CDF9B81}" type="slidenum">
              <a:rPr lang="en-GB" smtClean="0"/>
              <a:t>‹#›</a:t>
            </a:fld>
            <a:endParaRPr lang="en-GB"/>
          </a:p>
        </p:txBody>
      </p:sp>
    </p:spTree>
    <p:extLst>
      <p:ext uri="{BB962C8B-B14F-4D97-AF65-F5344CB8AC3E}">
        <p14:creationId xmlns:p14="http://schemas.microsoft.com/office/powerpoint/2010/main" val="16460447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3C81F6-276A-4A3D-B06A-4C31BE17C479}" type="datetimeFigureOut">
              <a:rPr lang="en-GB" smtClean="0"/>
              <a:t>17/04/2020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0DE910-7324-408E-9C8A-E2C89CDF9B81}" type="slidenum">
              <a:rPr lang="en-GB" smtClean="0"/>
              <a:t>‹#›</a:t>
            </a:fld>
            <a:endParaRPr lang="en-GB"/>
          </a:p>
        </p:txBody>
      </p:sp>
    </p:spTree>
    <p:extLst>
      <p:ext uri="{BB962C8B-B14F-4D97-AF65-F5344CB8AC3E}">
        <p14:creationId xmlns:p14="http://schemas.microsoft.com/office/powerpoint/2010/main" val="13597408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3C81F6-276A-4A3D-B06A-4C31BE17C479}" type="datetimeFigureOut">
              <a:rPr lang="en-GB" smtClean="0"/>
              <a:t>17/04/2020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0DE910-7324-408E-9C8A-E2C89CDF9B81}" type="slidenum">
              <a:rPr lang="en-GB" smtClean="0"/>
              <a:t>‹#›</a:t>
            </a:fld>
            <a:endParaRPr lang="en-GB"/>
          </a:p>
        </p:txBody>
      </p:sp>
    </p:spTree>
    <p:extLst>
      <p:ext uri="{BB962C8B-B14F-4D97-AF65-F5344CB8AC3E}">
        <p14:creationId xmlns:p14="http://schemas.microsoft.com/office/powerpoint/2010/main" val="4067924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3C81F6-276A-4A3D-B06A-4C31BE17C479}" type="datetimeFigureOut">
              <a:rPr lang="en-GB" smtClean="0"/>
              <a:t>17/04/2020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0DE910-7324-408E-9C8A-E2C89CDF9B81}" type="slidenum">
              <a:rPr lang="en-GB" smtClean="0"/>
              <a:t>‹#›</a:t>
            </a:fld>
            <a:endParaRPr lang="en-GB"/>
          </a:p>
        </p:txBody>
      </p:sp>
    </p:spTree>
    <p:extLst>
      <p:ext uri="{BB962C8B-B14F-4D97-AF65-F5344CB8AC3E}">
        <p14:creationId xmlns:p14="http://schemas.microsoft.com/office/powerpoint/2010/main" val="15938367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CC3C81F6-276A-4A3D-B06A-4C31BE17C479}" type="datetimeFigureOut">
              <a:rPr lang="en-GB" smtClean="0"/>
              <a:t>17/04/2020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0DE910-7324-408E-9C8A-E2C89CDF9B81}" type="slidenum">
              <a:rPr lang="en-GB" smtClean="0"/>
              <a:t>‹#›</a:t>
            </a:fld>
            <a:endParaRPr lang="en-GB"/>
          </a:p>
        </p:txBody>
      </p:sp>
    </p:spTree>
    <p:extLst>
      <p:ext uri="{BB962C8B-B14F-4D97-AF65-F5344CB8AC3E}">
        <p14:creationId xmlns:p14="http://schemas.microsoft.com/office/powerpoint/2010/main" val="4879151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3C81F6-276A-4A3D-B06A-4C31BE17C479}" type="datetimeFigureOut">
              <a:rPr lang="en-GB" smtClean="0"/>
              <a:t>17/04/2020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0DE910-7324-408E-9C8A-E2C89CDF9B81}" type="slidenum">
              <a:rPr lang="en-GB" smtClean="0"/>
              <a:t>‹#›</a:t>
            </a:fld>
            <a:endParaRPr lang="en-GB"/>
          </a:p>
        </p:txBody>
      </p:sp>
    </p:spTree>
    <p:extLst>
      <p:ext uri="{BB962C8B-B14F-4D97-AF65-F5344CB8AC3E}">
        <p14:creationId xmlns:p14="http://schemas.microsoft.com/office/powerpoint/2010/main" val="13150386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3C81F6-276A-4A3D-B06A-4C31BE17C479}" type="datetimeFigureOut">
              <a:rPr lang="en-GB" smtClean="0"/>
              <a:t>17/04/2020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0DE910-7324-408E-9C8A-E2C89CDF9B81}"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4744088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3C81F6-276A-4A3D-B06A-4C31BE17C479}" type="datetimeFigureOut">
              <a:rPr lang="en-GB" smtClean="0"/>
              <a:t>17/04/2020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0DE910-7324-408E-9C8A-E2C89CDF9B81}" type="slidenum">
              <a:rPr lang="en-GB" smtClean="0"/>
              <a:t>‹#›</a:t>
            </a:fld>
            <a:endParaRPr lang="en-GB"/>
          </a:p>
        </p:txBody>
      </p:sp>
    </p:spTree>
    <p:extLst>
      <p:ext uri="{BB962C8B-B14F-4D97-AF65-F5344CB8AC3E}">
        <p14:creationId xmlns:p14="http://schemas.microsoft.com/office/powerpoint/2010/main" val="40493199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3C81F6-276A-4A3D-B06A-4C31BE17C479}" type="datetimeFigureOut">
              <a:rPr lang="en-GB" smtClean="0"/>
              <a:t>17/04/2020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0DE910-7324-408E-9C8A-E2C89CDF9B81}"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1616533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3C81F6-276A-4A3D-B06A-4C31BE17C479}" type="datetimeFigureOut">
              <a:rPr lang="en-GB" smtClean="0"/>
              <a:t>17/04/2020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0DE910-7324-408E-9C8A-E2C89CDF9B81}" type="slidenum">
              <a:rPr lang="en-GB" smtClean="0"/>
              <a:t>‹#›</a:t>
            </a:fld>
            <a:endParaRPr lang="en-GB"/>
          </a:p>
        </p:txBody>
      </p:sp>
    </p:spTree>
    <p:extLst>
      <p:ext uri="{BB962C8B-B14F-4D97-AF65-F5344CB8AC3E}">
        <p14:creationId xmlns:p14="http://schemas.microsoft.com/office/powerpoint/2010/main" val="19414379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3C81F6-276A-4A3D-B06A-4C31BE17C479}" type="datetimeFigureOut">
              <a:rPr lang="en-GB" smtClean="0"/>
              <a:t>17/04/2020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0DE910-7324-408E-9C8A-E2C89CDF9B81}" type="slidenum">
              <a:rPr lang="en-GB" smtClean="0"/>
              <a:t>‹#›</a:t>
            </a:fld>
            <a:endParaRPr lang="en-GB"/>
          </a:p>
        </p:txBody>
      </p:sp>
    </p:spTree>
    <p:extLst>
      <p:ext uri="{BB962C8B-B14F-4D97-AF65-F5344CB8AC3E}">
        <p14:creationId xmlns:p14="http://schemas.microsoft.com/office/powerpoint/2010/main" val="26741763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3C81F6-276A-4A3D-B06A-4C31BE17C479}" type="datetimeFigureOut">
              <a:rPr lang="en-GB" smtClean="0"/>
              <a:t>17/04/2020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0DE910-7324-408E-9C8A-E2C89CDF9B81}" type="slidenum">
              <a:rPr lang="en-GB" smtClean="0"/>
              <a:t>‹#›</a:t>
            </a:fld>
            <a:endParaRPr lang="en-GB"/>
          </a:p>
        </p:txBody>
      </p:sp>
    </p:spTree>
    <p:extLst>
      <p:ext uri="{BB962C8B-B14F-4D97-AF65-F5344CB8AC3E}">
        <p14:creationId xmlns:p14="http://schemas.microsoft.com/office/powerpoint/2010/main" val="25450667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CC3C81F6-276A-4A3D-B06A-4C31BE17C479}" type="datetimeFigureOut">
              <a:rPr lang="en-GB" smtClean="0"/>
              <a:t>17/04/2020</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FF0DE910-7324-408E-9C8A-E2C89CDF9B81}" type="slidenum">
              <a:rPr lang="en-GB" smtClean="0"/>
              <a:t>‹#›</a:t>
            </a:fld>
            <a:endParaRPr lang="en-GB"/>
          </a:p>
        </p:txBody>
      </p:sp>
    </p:spTree>
    <p:extLst>
      <p:ext uri="{BB962C8B-B14F-4D97-AF65-F5344CB8AC3E}">
        <p14:creationId xmlns:p14="http://schemas.microsoft.com/office/powerpoint/2010/main" val="32189964"/>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blog.itsyourskills.com/resourcing-talent-planning/" TargetMode="External"/><Relationship Id="rId3" Type="http://schemas.openxmlformats.org/officeDocument/2006/relationships/hyperlink" Target="https://www.cipd.co.uk/Images/Perfomance_tcm18-9652.pdf" TargetMode="External"/><Relationship Id="rId7" Type="http://schemas.openxmlformats.org/officeDocument/2006/relationships/hyperlink" Target="https://www.hrzone.com/hr-glossary/what-is-learning-and-development" TargetMode="External"/><Relationship Id="rId2" Type="http://schemas.openxmlformats.org/officeDocument/2006/relationships/hyperlink" Target="https://www.bamboohr.com/hr-glossary/employee-relations/" TargetMode="External"/><Relationship Id="rId1" Type="http://schemas.openxmlformats.org/officeDocument/2006/relationships/slideLayout" Target="../slideLayouts/slideLayout2.xml"/><Relationship Id="rId6" Type="http://schemas.openxmlformats.org/officeDocument/2006/relationships/hyperlink" Target="https://www.forbes.com/sites/forbestechcouncil/2018/02/08/13-reasons-google-deserves-its-best-company-culture-award/#71de42ab3482" TargetMode="External"/><Relationship Id="rId5" Type="http://schemas.openxmlformats.org/officeDocument/2006/relationships/hyperlink" Target="https://engageforsuccess.org/what-is-employee-engagement" TargetMode="External"/><Relationship Id="rId4" Type="http://schemas.openxmlformats.org/officeDocument/2006/relationships/hyperlink" Target="https://www.digitalhrtech.com/hr-generalist/" TargetMode="External"/><Relationship Id="rId9" Type="http://schemas.openxmlformats.org/officeDocument/2006/relationships/hyperlink" Target="https://www.hrdconnect.com/2018/06/18/what-is-organisational-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23BD-E8D7-4263-A666-1A8235C44A2E}"/>
              </a:ext>
            </a:extLst>
          </p:cNvPr>
          <p:cNvSpPr>
            <a:spLocks noGrp="1"/>
          </p:cNvSpPr>
          <p:nvPr>
            <p:ph type="ctrTitle"/>
          </p:nvPr>
        </p:nvSpPr>
        <p:spPr/>
        <p:txBody>
          <a:bodyPr/>
          <a:lstStyle/>
          <a:p>
            <a:r>
              <a:rPr lang="en-GB" dirty="0"/>
              <a:t>The Inter-cultural Workplace</a:t>
            </a:r>
          </a:p>
        </p:txBody>
      </p:sp>
      <p:sp>
        <p:nvSpPr>
          <p:cNvPr id="3" name="Subtitle 2">
            <a:extLst>
              <a:ext uri="{FF2B5EF4-FFF2-40B4-BE49-F238E27FC236}">
                <a16:creationId xmlns:a16="http://schemas.microsoft.com/office/drawing/2014/main" id="{56955945-64BB-4837-9630-43FC4407D6A2}"/>
              </a:ext>
            </a:extLst>
          </p:cNvPr>
          <p:cNvSpPr>
            <a:spLocks noGrp="1"/>
          </p:cNvSpPr>
          <p:nvPr>
            <p:ph type="subTitle" idx="1"/>
          </p:nvPr>
        </p:nvSpPr>
        <p:spPr/>
        <p:txBody>
          <a:bodyPr/>
          <a:lstStyle/>
          <a:p>
            <a:r>
              <a:rPr lang="en-GB" dirty="0"/>
              <a:t>What I have learned in the module</a:t>
            </a:r>
          </a:p>
        </p:txBody>
      </p:sp>
    </p:spTree>
    <p:extLst>
      <p:ext uri="{BB962C8B-B14F-4D97-AF65-F5344CB8AC3E}">
        <p14:creationId xmlns:p14="http://schemas.microsoft.com/office/powerpoint/2010/main" val="39440521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DDA58-1648-48FB-B248-08FE80BC0065}"/>
              </a:ext>
            </a:extLst>
          </p:cNvPr>
          <p:cNvSpPr>
            <a:spLocks noGrp="1"/>
          </p:cNvSpPr>
          <p:nvPr>
            <p:ph type="title"/>
          </p:nvPr>
        </p:nvSpPr>
        <p:spPr/>
        <p:txBody>
          <a:bodyPr/>
          <a:lstStyle/>
          <a:p>
            <a:r>
              <a:rPr lang="en-GB" dirty="0"/>
              <a:t>Managing people and </a:t>
            </a:r>
            <a:r>
              <a:rPr lang="en-GB" dirty="0" err="1"/>
              <a:t>hrm</a:t>
            </a:r>
            <a:endParaRPr lang="en-GB" dirty="0"/>
          </a:p>
        </p:txBody>
      </p:sp>
      <p:sp>
        <p:nvSpPr>
          <p:cNvPr id="3" name="Content Placeholder 2">
            <a:extLst>
              <a:ext uri="{FF2B5EF4-FFF2-40B4-BE49-F238E27FC236}">
                <a16:creationId xmlns:a16="http://schemas.microsoft.com/office/drawing/2014/main" id="{5669442E-C294-40EE-A5B9-9AAB8DA71BF0}"/>
              </a:ext>
            </a:extLst>
          </p:cNvPr>
          <p:cNvSpPr>
            <a:spLocks noGrp="1"/>
          </p:cNvSpPr>
          <p:nvPr>
            <p:ph idx="1"/>
          </p:nvPr>
        </p:nvSpPr>
        <p:spPr/>
        <p:txBody>
          <a:bodyPr/>
          <a:lstStyle/>
          <a:p>
            <a:r>
              <a:rPr lang="en-GB" dirty="0" err="1"/>
              <a:t>Prehaled</a:t>
            </a:r>
            <a:r>
              <a:rPr lang="en-GB" dirty="0"/>
              <a:t> &amp; Hamel (1990) state that: “People are the only source of continuing competitive advantage.”</a:t>
            </a:r>
          </a:p>
        </p:txBody>
      </p:sp>
    </p:spTree>
    <p:extLst>
      <p:ext uri="{BB962C8B-B14F-4D97-AF65-F5344CB8AC3E}">
        <p14:creationId xmlns:p14="http://schemas.microsoft.com/office/powerpoint/2010/main" val="1010109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4C2DA-E0AD-4F3C-8D62-FD8D220E7D42}"/>
              </a:ext>
            </a:extLst>
          </p:cNvPr>
          <p:cNvSpPr>
            <a:spLocks noGrp="1"/>
          </p:cNvSpPr>
          <p:nvPr>
            <p:ph type="title"/>
          </p:nvPr>
        </p:nvSpPr>
        <p:spPr/>
        <p:txBody>
          <a:bodyPr/>
          <a:lstStyle/>
          <a:p>
            <a:r>
              <a:rPr lang="en-GB" dirty="0"/>
              <a:t>What areas are found within hr?</a:t>
            </a:r>
          </a:p>
        </p:txBody>
      </p:sp>
      <p:sp>
        <p:nvSpPr>
          <p:cNvPr id="3" name="Content Placeholder 2">
            <a:extLst>
              <a:ext uri="{FF2B5EF4-FFF2-40B4-BE49-F238E27FC236}">
                <a16:creationId xmlns:a16="http://schemas.microsoft.com/office/drawing/2014/main" id="{359459AD-81B2-4A75-9766-31AF6DC9D300}"/>
              </a:ext>
            </a:extLst>
          </p:cNvPr>
          <p:cNvSpPr>
            <a:spLocks noGrp="1"/>
          </p:cNvSpPr>
          <p:nvPr>
            <p:ph idx="1"/>
          </p:nvPr>
        </p:nvSpPr>
        <p:spPr/>
        <p:txBody>
          <a:bodyPr/>
          <a:lstStyle/>
          <a:p>
            <a:r>
              <a:rPr lang="en-GB"/>
              <a:t>Organisational Development</a:t>
            </a:r>
          </a:p>
          <a:p>
            <a:r>
              <a:rPr lang="en-GB"/>
              <a:t>Employee Engagement</a:t>
            </a:r>
          </a:p>
          <a:p>
            <a:r>
              <a:rPr lang="en-GB"/>
              <a:t>Performance and Reward</a:t>
            </a:r>
          </a:p>
          <a:p>
            <a:r>
              <a:rPr lang="en-GB"/>
              <a:t>Employee Relations</a:t>
            </a:r>
          </a:p>
          <a:p>
            <a:r>
              <a:rPr lang="en-GB"/>
              <a:t>Learning and Development</a:t>
            </a:r>
          </a:p>
          <a:p>
            <a:r>
              <a:rPr lang="en-GB"/>
              <a:t>HR Generalist</a:t>
            </a:r>
          </a:p>
          <a:p>
            <a:r>
              <a:rPr lang="en-GB"/>
              <a:t>Recruitment and Talen Planning</a:t>
            </a:r>
          </a:p>
        </p:txBody>
      </p:sp>
    </p:spTree>
    <p:extLst>
      <p:ext uri="{BB962C8B-B14F-4D97-AF65-F5344CB8AC3E}">
        <p14:creationId xmlns:p14="http://schemas.microsoft.com/office/powerpoint/2010/main" val="2905851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13190-AA18-46D7-8D21-CBC2E0B2C39D}"/>
              </a:ext>
            </a:extLst>
          </p:cNvPr>
          <p:cNvSpPr>
            <a:spLocks noGrp="1"/>
          </p:cNvSpPr>
          <p:nvPr>
            <p:ph type="title"/>
          </p:nvPr>
        </p:nvSpPr>
        <p:spPr>
          <a:xfrm>
            <a:off x="825601" y="4866641"/>
            <a:ext cx="8534400" cy="1507067"/>
          </a:xfrm>
        </p:spPr>
        <p:txBody>
          <a:bodyPr/>
          <a:lstStyle/>
          <a:p>
            <a:r>
              <a:rPr lang="en-GB" dirty="0"/>
              <a:t>HR’s evolution</a:t>
            </a:r>
          </a:p>
        </p:txBody>
      </p:sp>
      <p:grpSp>
        <p:nvGrpSpPr>
          <p:cNvPr id="51" name="Group 21">
            <a:extLst>
              <a:ext uri="{FF2B5EF4-FFF2-40B4-BE49-F238E27FC236}">
                <a16:creationId xmlns:a16="http://schemas.microsoft.com/office/drawing/2014/main" id="{5BB6373F-0A2E-4988-A94C-7EBD2EF4E59E}"/>
              </a:ext>
            </a:extLst>
          </p:cNvPr>
          <p:cNvGrpSpPr>
            <a:grpSpLocks/>
          </p:cNvGrpSpPr>
          <p:nvPr/>
        </p:nvGrpSpPr>
        <p:grpSpPr bwMode="auto">
          <a:xfrm>
            <a:off x="1740693" y="317662"/>
            <a:ext cx="8710613" cy="4548188"/>
            <a:chOff x="-23864" y="1206044"/>
            <a:chExt cx="8486563" cy="5186320"/>
          </a:xfrm>
        </p:grpSpPr>
        <p:cxnSp>
          <p:nvCxnSpPr>
            <p:cNvPr id="52" name="Straight Connector 51">
              <a:extLst>
                <a:ext uri="{FF2B5EF4-FFF2-40B4-BE49-F238E27FC236}">
                  <a16:creationId xmlns:a16="http://schemas.microsoft.com/office/drawing/2014/main" id="{388C284E-B5AA-4E89-B1C2-F7AA7EE219B3}"/>
                </a:ext>
              </a:extLst>
            </p:cNvPr>
            <p:cNvCxnSpPr/>
            <p:nvPr/>
          </p:nvCxnSpPr>
          <p:spPr>
            <a:xfrm>
              <a:off x="551497" y="1551799"/>
              <a:ext cx="0" cy="4393437"/>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DC4EF3A-0F6C-4FFE-B2E6-F50E3761C973}"/>
                </a:ext>
              </a:extLst>
            </p:cNvPr>
            <p:cNvCxnSpPr/>
            <p:nvPr/>
          </p:nvCxnSpPr>
          <p:spPr>
            <a:xfrm>
              <a:off x="551497" y="5939806"/>
              <a:ext cx="7632802" cy="543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54" name="TextBox 5">
              <a:extLst>
                <a:ext uri="{FF2B5EF4-FFF2-40B4-BE49-F238E27FC236}">
                  <a16:creationId xmlns:a16="http://schemas.microsoft.com/office/drawing/2014/main" id="{1E8B483F-933E-4787-B0C7-AC67BEC88F70}"/>
                </a:ext>
              </a:extLst>
            </p:cNvPr>
            <p:cNvSpPr txBox="1">
              <a:spLocks noChangeArrowheads="1"/>
            </p:cNvSpPr>
            <p:nvPr/>
          </p:nvSpPr>
          <p:spPr bwMode="auto">
            <a:xfrm>
              <a:off x="520459" y="5994575"/>
              <a:ext cx="122413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IE" altLang="en-US" sz="1800" b="1"/>
                <a:t>Pre-1945</a:t>
              </a:r>
            </a:p>
          </p:txBody>
        </p:sp>
        <p:cxnSp>
          <p:nvCxnSpPr>
            <p:cNvPr id="55" name="Straight Connector 54">
              <a:extLst>
                <a:ext uri="{FF2B5EF4-FFF2-40B4-BE49-F238E27FC236}">
                  <a16:creationId xmlns:a16="http://schemas.microsoft.com/office/drawing/2014/main" id="{6D23CE01-46B0-45B1-B874-EE25EEEDB0D9}"/>
                </a:ext>
              </a:extLst>
            </p:cNvPr>
            <p:cNvCxnSpPr/>
            <p:nvPr/>
          </p:nvCxnSpPr>
          <p:spPr>
            <a:xfrm>
              <a:off x="1920297" y="1551799"/>
              <a:ext cx="0" cy="4393437"/>
            </a:xfrm>
            <a:prstGeom prst="line">
              <a:avLst/>
            </a:prstGeom>
            <a:ln>
              <a:prstDash val="dash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A23B2B4C-4C91-420F-87D7-765A6F57B9C8}"/>
                </a:ext>
              </a:extLst>
            </p:cNvPr>
            <p:cNvCxnSpPr/>
            <p:nvPr/>
          </p:nvCxnSpPr>
          <p:spPr>
            <a:xfrm>
              <a:off x="3576778" y="1551799"/>
              <a:ext cx="0" cy="4393437"/>
            </a:xfrm>
            <a:prstGeom prst="line">
              <a:avLst/>
            </a:prstGeom>
            <a:ln>
              <a:prstDash val="dash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0797AD94-D312-42DD-B758-B7761035D211}"/>
                </a:ext>
              </a:extLst>
            </p:cNvPr>
            <p:cNvCxnSpPr/>
            <p:nvPr/>
          </p:nvCxnSpPr>
          <p:spPr>
            <a:xfrm>
              <a:off x="5188405" y="1551799"/>
              <a:ext cx="0" cy="4393437"/>
            </a:xfrm>
            <a:prstGeom prst="line">
              <a:avLst/>
            </a:prstGeom>
            <a:ln>
              <a:prstDash val="dash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9CD41B84-7F69-4E74-A28E-308F99151260}"/>
                </a:ext>
              </a:extLst>
            </p:cNvPr>
            <p:cNvCxnSpPr/>
            <p:nvPr/>
          </p:nvCxnSpPr>
          <p:spPr>
            <a:xfrm>
              <a:off x="6817045" y="1602486"/>
              <a:ext cx="0" cy="4391627"/>
            </a:xfrm>
            <a:prstGeom prst="line">
              <a:avLst/>
            </a:prstGeom>
            <a:ln>
              <a:prstDash val="dashDot"/>
            </a:ln>
          </p:spPr>
          <p:style>
            <a:lnRef idx="1">
              <a:schemeClr val="accent1"/>
            </a:lnRef>
            <a:fillRef idx="0">
              <a:schemeClr val="accent1"/>
            </a:fillRef>
            <a:effectRef idx="0">
              <a:schemeClr val="accent1"/>
            </a:effectRef>
            <a:fontRef idx="minor">
              <a:schemeClr val="tx1"/>
            </a:fontRef>
          </p:style>
        </p:cxnSp>
        <p:sp>
          <p:nvSpPr>
            <p:cNvPr id="59" name="TextBox 10">
              <a:extLst>
                <a:ext uri="{FF2B5EF4-FFF2-40B4-BE49-F238E27FC236}">
                  <a16:creationId xmlns:a16="http://schemas.microsoft.com/office/drawing/2014/main" id="{E61F5A51-AB89-45D9-BFE1-29798CC3EC77}"/>
                </a:ext>
              </a:extLst>
            </p:cNvPr>
            <p:cNvSpPr txBox="1">
              <a:spLocks noChangeArrowheads="1"/>
            </p:cNvSpPr>
            <p:nvPr/>
          </p:nvSpPr>
          <p:spPr bwMode="auto">
            <a:xfrm>
              <a:off x="583074" y="4326709"/>
              <a:ext cx="1296144"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IE" altLang="en-US" sz="1800" b="1"/>
                <a:t>From </a:t>
              </a:r>
            </a:p>
            <a:p>
              <a:pPr eaLnBrk="1" hangingPunct="1">
                <a:spcBef>
                  <a:spcPct val="0"/>
                </a:spcBef>
                <a:buFontTx/>
                <a:buNone/>
              </a:pPr>
              <a:r>
                <a:rPr lang="en-IE" altLang="en-US" sz="1800" b="1"/>
                <a:t>Welfare </a:t>
              </a:r>
            </a:p>
            <a:p>
              <a:pPr eaLnBrk="1" hangingPunct="1">
                <a:spcBef>
                  <a:spcPct val="0"/>
                </a:spcBef>
                <a:buFontTx/>
                <a:buNone/>
              </a:pPr>
              <a:r>
                <a:rPr lang="en-IE" altLang="en-US" sz="1800" b="1"/>
                <a:t>Officer to Labour </a:t>
              </a:r>
            </a:p>
            <a:p>
              <a:pPr eaLnBrk="1" hangingPunct="1">
                <a:spcBef>
                  <a:spcPct val="0"/>
                </a:spcBef>
                <a:buFontTx/>
                <a:buNone/>
              </a:pPr>
              <a:r>
                <a:rPr lang="en-IE" altLang="en-US" sz="1800" b="1"/>
                <a:t>Manager</a:t>
              </a:r>
            </a:p>
          </p:txBody>
        </p:sp>
        <p:sp>
          <p:nvSpPr>
            <p:cNvPr id="60" name="TextBox 11">
              <a:extLst>
                <a:ext uri="{FF2B5EF4-FFF2-40B4-BE49-F238E27FC236}">
                  <a16:creationId xmlns:a16="http://schemas.microsoft.com/office/drawing/2014/main" id="{DFEBA591-D88D-4826-9C8B-2E252D677ECD}"/>
                </a:ext>
              </a:extLst>
            </p:cNvPr>
            <p:cNvSpPr txBox="1">
              <a:spLocks noChangeArrowheads="1"/>
            </p:cNvSpPr>
            <p:nvPr/>
          </p:nvSpPr>
          <p:spPr bwMode="auto">
            <a:xfrm>
              <a:off x="2121074" y="4289003"/>
              <a:ext cx="1296144"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IE" altLang="en-US" sz="1800" b="1"/>
                <a:t>Personnel dept &amp; </a:t>
              </a:r>
            </a:p>
            <a:p>
              <a:pPr eaLnBrk="1" hangingPunct="1">
                <a:spcBef>
                  <a:spcPct val="0"/>
                </a:spcBef>
                <a:buFontTx/>
                <a:buNone/>
              </a:pPr>
              <a:r>
                <a:rPr lang="en-IE" altLang="en-US" sz="1800" b="1"/>
                <a:t>Training </a:t>
              </a:r>
            </a:p>
            <a:p>
              <a:pPr eaLnBrk="1" hangingPunct="1">
                <a:spcBef>
                  <a:spcPct val="0"/>
                </a:spcBef>
                <a:buFontTx/>
                <a:buNone/>
              </a:pPr>
              <a:r>
                <a:rPr lang="en-IE" altLang="en-US" sz="1800" b="1"/>
                <a:t>dept</a:t>
              </a:r>
            </a:p>
            <a:p>
              <a:pPr eaLnBrk="1" hangingPunct="1">
                <a:spcBef>
                  <a:spcPct val="0"/>
                </a:spcBef>
                <a:buFontTx/>
                <a:buNone/>
              </a:pPr>
              <a:endParaRPr lang="en-IE" altLang="en-US" sz="1800" b="1"/>
            </a:p>
          </p:txBody>
        </p:sp>
        <p:sp>
          <p:nvSpPr>
            <p:cNvPr id="61" name="TextBox 12">
              <a:extLst>
                <a:ext uri="{FF2B5EF4-FFF2-40B4-BE49-F238E27FC236}">
                  <a16:creationId xmlns:a16="http://schemas.microsoft.com/office/drawing/2014/main" id="{A58775F8-9651-4B43-A6C2-90EDF6721E20}"/>
                </a:ext>
              </a:extLst>
            </p:cNvPr>
            <p:cNvSpPr txBox="1">
              <a:spLocks noChangeArrowheads="1"/>
            </p:cNvSpPr>
            <p:nvPr/>
          </p:nvSpPr>
          <p:spPr bwMode="auto">
            <a:xfrm>
              <a:off x="3576536" y="3805679"/>
              <a:ext cx="172819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IE" altLang="en-US" sz="1800" b="1"/>
                <a:t>HR </a:t>
              </a:r>
            </a:p>
            <a:p>
              <a:pPr eaLnBrk="1" hangingPunct="1">
                <a:spcBef>
                  <a:spcPct val="0"/>
                </a:spcBef>
                <a:buFontTx/>
                <a:buNone/>
              </a:pPr>
              <a:r>
                <a:rPr lang="en-IE" altLang="en-US" sz="1800" b="1"/>
                <a:t>management</a:t>
              </a:r>
            </a:p>
          </p:txBody>
        </p:sp>
        <p:sp>
          <p:nvSpPr>
            <p:cNvPr id="62" name="TextBox 13">
              <a:extLst>
                <a:ext uri="{FF2B5EF4-FFF2-40B4-BE49-F238E27FC236}">
                  <a16:creationId xmlns:a16="http://schemas.microsoft.com/office/drawing/2014/main" id="{68FD84A5-4476-4834-A93E-2D3775055CAF}"/>
                </a:ext>
              </a:extLst>
            </p:cNvPr>
            <p:cNvSpPr txBox="1">
              <a:spLocks noChangeArrowheads="1"/>
            </p:cNvSpPr>
            <p:nvPr/>
          </p:nvSpPr>
          <p:spPr bwMode="auto">
            <a:xfrm>
              <a:off x="5252225" y="2888925"/>
              <a:ext cx="1564671"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IE" altLang="en-US" sz="1800" b="1"/>
                <a:t>‘Strategic’ </a:t>
              </a:r>
            </a:p>
            <a:p>
              <a:pPr eaLnBrk="1" hangingPunct="1">
                <a:spcBef>
                  <a:spcPct val="0"/>
                </a:spcBef>
                <a:buFontTx/>
                <a:buNone/>
              </a:pPr>
              <a:r>
                <a:rPr lang="en-IE" altLang="en-US" sz="1800" b="1"/>
                <a:t>HRM, </a:t>
              </a:r>
            </a:p>
            <a:p>
              <a:pPr eaLnBrk="1" hangingPunct="1">
                <a:spcBef>
                  <a:spcPct val="0"/>
                </a:spcBef>
                <a:buFontTx/>
                <a:buNone/>
              </a:pPr>
              <a:r>
                <a:rPr lang="en-IE" altLang="en-US" sz="1800" b="1"/>
                <a:t>human </a:t>
              </a:r>
            </a:p>
            <a:p>
              <a:pPr eaLnBrk="1" hangingPunct="1">
                <a:spcBef>
                  <a:spcPct val="0"/>
                </a:spcBef>
                <a:buFontTx/>
                <a:buNone/>
              </a:pPr>
              <a:r>
                <a:rPr lang="en-IE" altLang="en-US" sz="1800" b="1"/>
                <a:t>capital mgt</a:t>
              </a:r>
            </a:p>
          </p:txBody>
        </p:sp>
        <p:sp>
          <p:nvSpPr>
            <p:cNvPr id="63" name="TextBox 14">
              <a:extLst>
                <a:ext uri="{FF2B5EF4-FFF2-40B4-BE49-F238E27FC236}">
                  <a16:creationId xmlns:a16="http://schemas.microsoft.com/office/drawing/2014/main" id="{860A5C1E-7796-4EAE-8807-0E63145F31C1}"/>
                </a:ext>
              </a:extLst>
            </p:cNvPr>
            <p:cNvSpPr txBox="1">
              <a:spLocks noChangeArrowheads="1"/>
            </p:cNvSpPr>
            <p:nvPr/>
          </p:nvSpPr>
          <p:spPr bwMode="auto">
            <a:xfrm>
              <a:off x="7022539" y="2172995"/>
              <a:ext cx="144016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IE" altLang="en-US" sz="1800" b="1"/>
                <a:t>What next?</a:t>
              </a:r>
            </a:p>
          </p:txBody>
        </p:sp>
        <p:sp>
          <p:nvSpPr>
            <p:cNvPr id="64" name="Right Arrow 22">
              <a:extLst>
                <a:ext uri="{FF2B5EF4-FFF2-40B4-BE49-F238E27FC236}">
                  <a16:creationId xmlns:a16="http://schemas.microsoft.com/office/drawing/2014/main" id="{83EB1981-4A93-43BB-B2D1-E9B4326660CA}"/>
                </a:ext>
              </a:extLst>
            </p:cNvPr>
            <p:cNvSpPr/>
            <p:nvPr/>
          </p:nvSpPr>
          <p:spPr>
            <a:xfrm rot="20147137">
              <a:off x="1135348" y="2417415"/>
              <a:ext cx="6443415" cy="510486"/>
            </a:xfrm>
            <a:prstGeom prst="right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IE" dirty="0"/>
            </a:p>
          </p:txBody>
        </p:sp>
        <p:sp>
          <p:nvSpPr>
            <p:cNvPr id="65" name="TextBox 16">
              <a:extLst>
                <a:ext uri="{FF2B5EF4-FFF2-40B4-BE49-F238E27FC236}">
                  <a16:creationId xmlns:a16="http://schemas.microsoft.com/office/drawing/2014/main" id="{22BEDC65-AE9A-4A0B-94EB-470C693B0239}"/>
                </a:ext>
              </a:extLst>
            </p:cNvPr>
            <p:cNvSpPr txBox="1">
              <a:spLocks noChangeArrowheads="1"/>
            </p:cNvSpPr>
            <p:nvPr/>
          </p:nvSpPr>
          <p:spPr bwMode="auto">
            <a:xfrm rot="-5400000">
              <a:off x="-2385319" y="3567499"/>
              <a:ext cx="518457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IE" altLang="en-US" sz="2400" b="1"/>
                <a:t>Organisational impact</a:t>
              </a:r>
            </a:p>
          </p:txBody>
        </p:sp>
        <p:sp>
          <p:nvSpPr>
            <p:cNvPr id="66" name="TextBox 17">
              <a:extLst>
                <a:ext uri="{FF2B5EF4-FFF2-40B4-BE49-F238E27FC236}">
                  <a16:creationId xmlns:a16="http://schemas.microsoft.com/office/drawing/2014/main" id="{D32A9182-6CFF-4E87-8F36-831E804EE06C}"/>
                </a:ext>
              </a:extLst>
            </p:cNvPr>
            <p:cNvSpPr txBox="1">
              <a:spLocks noChangeArrowheads="1"/>
            </p:cNvSpPr>
            <p:nvPr/>
          </p:nvSpPr>
          <p:spPr bwMode="auto">
            <a:xfrm>
              <a:off x="2088196" y="6021288"/>
              <a:ext cx="165618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IE" altLang="en-US" sz="1800" b="1"/>
                <a:t>1945-80s</a:t>
              </a:r>
            </a:p>
          </p:txBody>
        </p:sp>
        <p:sp>
          <p:nvSpPr>
            <p:cNvPr id="67" name="TextBox 18">
              <a:extLst>
                <a:ext uri="{FF2B5EF4-FFF2-40B4-BE49-F238E27FC236}">
                  <a16:creationId xmlns:a16="http://schemas.microsoft.com/office/drawing/2014/main" id="{01E0548D-43AF-4CDD-BA90-A40617678648}"/>
                </a:ext>
              </a:extLst>
            </p:cNvPr>
            <p:cNvSpPr txBox="1">
              <a:spLocks noChangeArrowheads="1"/>
            </p:cNvSpPr>
            <p:nvPr/>
          </p:nvSpPr>
          <p:spPr bwMode="auto">
            <a:xfrm>
              <a:off x="3646973" y="6021288"/>
              <a:ext cx="144330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IE" altLang="en-US" sz="1800" b="1"/>
                <a:t>1990-2000s</a:t>
              </a:r>
            </a:p>
          </p:txBody>
        </p:sp>
        <p:sp>
          <p:nvSpPr>
            <p:cNvPr id="68" name="TextBox 19">
              <a:extLst>
                <a:ext uri="{FF2B5EF4-FFF2-40B4-BE49-F238E27FC236}">
                  <a16:creationId xmlns:a16="http://schemas.microsoft.com/office/drawing/2014/main" id="{E3F7646D-673F-4B85-9843-DC789F4D996E}"/>
                </a:ext>
              </a:extLst>
            </p:cNvPr>
            <p:cNvSpPr txBox="1">
              <a:spLocks noChangeArrowheads="1"/>
            </p:cNvSpPr>
            <p:nvPr/>
          </p:nvSpPr>
          <p:spPr bwMode="auto">
            <a:xfrm>
              <a:off x="5429237" y="6023032"/>
              <a:ext cx="138765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IE" altLang="en-US" sz="1800" b="1"/>
                <a:t>2000s</a:t>
              </a:r>
            </a:p>
          </p:txBody>
        </p:sp>
        <p:sp>
          <p:nvSpPr>
            <p:cNvPr id="69" name="TextBox 20">
              <a:extLst>
                <a:ext uri="{FF2B5EF4-FFF2-40B4-BE49-F238E27FC236}">
                  <a16:creationId xmlns:a16="http://schemas.microsoft.com/office/drawing/2014/main" id="{E8582CC3-3A2C-47C2-8E98-5F52D9A55AD7}"/>
                </a:ext>
              </a:extLst>
            </p:cNvPr>
            <p:cNvSpPr txBox="1">
              <a:spLocks noChangeArrowheads="1"/>
            </p:cNvSpPr>
            <p:nvPr/>
          </p:nvSpPr>
          <p:spPr bwMode="auto">
            <a:xfrm>
              <a:off x="7022539" y="6023032"/>
              <a:ext cx="116250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IE" altLang="en-US" sz="1800" b="1"/>
                <a:t>2018-??</a:t>
              </a:r>
            </a:p>
          </p:txBody>
        </p:sp>
      </p:grpSp>
    </p:spTree>
    <p:extLst>
      <p:ext uri="{BB962C8B-B14F-4D97-AF65-F5344CB8AC3E}">
        <p14:creationId xmlns:p14="http://schemas.microsoft.com/office/powerpoint/2010/main" val="21201352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A4EEE-D16A-4305-9C40-2CF7A52E0E37}"/>
              </a:ext>
            </a:extLst>
          </p:cNvPr>
          <p:cNvSpPr>
            <a:spLocks noGrp="1"/>
          </p:cNvSpPr>
          <p:nvPr>
            <p:ph type="title"/>
          </p:nvPr>
        </p:nvSpPr>
        <p:spPr/>
        <p:txBody>
          <a:bodyPr/>
          <a:lstStyle/>
          <a:p>
            <a:r>
              <a:rPr lang="en-GB" dirty="0"/>
              <a:t>Industry 4.0</a:t>
            </a:r>
          </a:p>
        </p:txBody>
      </p:sp>
      <p:sp>
        <p:nvSpPr>
          <p:cNvPr id="3" name="Content Placeholder 2">
            <a:extLst>
              <a:ext uri="{FF2B5EF4-FFF2-40B4-BE49-F238E27FC236}">
                <a16:creationId xmlns:a16="http://schemas.microsoft.com/office/drawing/2014/main" id="{BFC1D6D8-7358-414D-BF34-FEA5AA76486B}"/>
              </a:ext>
            </a:extLst>
          </p:cNvPr>
          <p:cNvSpPr>
            <a:spLocks noGrp="1"/>
          </p:cNvSpPr>
          <p:nvPr>
            <p:ph idx="1"/>
          </p:nvPr>
        </p:nvSpPr>
        <p:spPr/>
        <p:txBody>
          <a:bodyPr/>
          <a:lstStyle/>
          <a:p>
            <a:r>
              <a:rPr lang="en-GB" dirty="0"/>
              <a:t>Signification of the fourth in a series of industrial revolutions.</a:t>
            </a:r>
          </a:p>
          <a:p>
            <a:r>
              <a:rPr lang="en-GB" dirty="0"/>
              <a:t>They transform economies, jobs, and society itself </a:t>
            </a:r>
          </a:p>
          <a:p>
            <a:r>
              <a:rPr lang="en-GB" dirty="0"/>
              <a:t>E.g. The first revolution was the time when the manufacturing of goods moved from small shops and homes to large factories.</a:t>
            </a:r>
          </a:p>
          <a:p>
            <a:r>
              <a:rPr lang="en-GB" dirty="0"/>
              <a:t>The shift brought about changes in culture as people moved from rural areas to big cities in order to work</a:t>
            </a:r>
          </a:p>
        </p:txBody>
      </p:sp>
    </p:spTree>
    <p:extLst>
      <p:ext uri="{BB962C8B-B14F-4D97-AF65-F5344CB8AC3E}">
        <p14:creationId xmlns:p14="http://schemas.microsoft.com/office/powerpoint/2010/main" val="17197191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FA90F-E575-4DC8-A8A9-3205E5A9F93D}"/>
              </a:ext>
            </a:extLst>
          </p:cNvPr>
          <p:cNvSpPr>
            <a:spLocks noGrp="1"/>
          </p:cNvSpPr>
          <p:nvPr>
            <p:ph type="title"/>
          </p:nvPr>
        </p:nvSpPr>
        <p:spPr/>
        <p:txBody>
          <a:bodyPr/>
          <a:lstStyle/>
          <a:p>
            <a:r>
              <a:rPr lang="en-GB" dirty="0"/>
              <a:t>Technology &amp; people</a:t>
            </a:r>
          </a:p>
        </p:txBody>
      </p:sp>
      <p:sp>
        <p:nvSpPr>
          <p:cNvPr id="3" name="Content Placeholder 2">
            <a:extLst>
              <a:ext uri="{FF2B5EF4-FFF2-40B4-BE49-F238E27FC236}">
                <a16:creationId xmlns:a16="http://schemas.microsoft.com/office/drawing/2014/main" id="{96B38366-1781-4E78-8352-5B1A1361CE51}"/>
              </a:ext>
            </a:extLst>
          </p:cNvPr>
          <p:cNvSpPr>
            <a:spLocks noGrp="1"/>
          </p:cNvSpPr>
          <p:nvPr>
            <p:ph idx="1"/>
          </p:nvPr>
        </p:nvSpPr>
        <p:spPr/>
        <p:txBody>
          <a:bodyPr/>
          <a:lstStyle/>
          <a:p>
            <a:r>
              <a:rPr lang="en-GB" dirty="0"/>
              <a:t>Several studies have shown that AI may displace huge sectors of the workforce, and not only blue-collar jobs. </a:t>
            </a:r>
          </a:p>
          <a:p>
            <a:r>
              <a:rPr lang="en-GB" dirty="0"/>
              <a:t>The role of technology in many types of businesses has changed dramatically over the last few years. </a:t>
            </a:r>
          </a:p>
          <a:p>
            <a:r>
              <a:rPr lang="en-GB" dirty="0"/>
              <a:t>While technology was once simply a tool for improving worker efficiencies and streamlining certain tasks, today it’s helping companies rethink how they do business</a:t>
            </a:r>
          </a:p>
        </p:txBody>
      </p:sp>
    </p:spTree>
    <p:extLst>
      <p:ext uri="{BB962C8B-B14F-4D97-AF65-F5344CB8AC3E}">
        <p14:creationId xmlns:p14="http://schemas.microsoft.com/office/powerpoint/2010/main" val="3052504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A71F1-1081-47E8-A4AF-AE9BA1271CB8}"/>
              </a:ext>
            </a:extLst>
          </p:cNvPr>
          <p:cNvSpPr>
            <a:spLocks noGrp="1"/>
          </p:cNvSpPr>
          <p:nvPr>
            <p:ph type="title"/>
          </p:nvPr>
        </p:nvSpPr>
        <p:spPr/>
        <p:txBody>
          <a:bodyPr/>
          <a:lstStyle/>
          <a:p>
            <a:r>
              <a:rPr lang="en-GB" dirty="0"/>
              <a:t>HR SHOULD ADD VALUE BY:</a:t>
            </a:r>
          </a:p>
        </p:txBody>
      </p:sp>
      <p:sp>
        <p:nvSpPr>
          <p:cNvPr id="3" name="Content Placeholder 2">
            <a:extLst>
              <a:ext uri="{FF2B5EF4-FFF2-40B4-BE49-F238E27FC236}">
                <a16:creationId xmlns:a16="http://schemas.microsoft.com/office/drawing/2014/main" id="{77DBCEF6-1EB9-46CE-A4B9-9816C2C265EA}"/>
              </a:ext>
            </a:extLst>
          </p:cNvPr>
          <p:cNvSpPr>
            <a:spLocks noGrp="1"/>
          </p:cNvSpPr>
          <p:nvPr>
            <p:ph idx="1"/>
          </p:nvPr>
        </p:nvSpPr>
        <p:spPr/>
        <p:txBody>
          <a:bodyPr/>
          <a:lstStyle/>
          <a:p>
            <a:r>
              <a:rPr lang="en-GB" dirty="0"/>
              <a:t>Delivering business objectives </a:t>
            </a:r>
          </a:p>
          <a:p>
            <a:r>
              <a:rPr lang="en-GB" dirty="0"/>
              <a:t>Providing an excellent administration service</a:t>
            </a:r>
          </a:p>
          <a:p>
            <a:r>
              <a:rPr lang="en-GB" dirty="0"/>
              <a:t>Championing effective people management</a:t>
            </a:r>
          </a:p>
        </p:txBody>
      </p:sp>
    </p:spTree>
    <p:extLst>
      <p:ext uri="{BB962C8B-B14F-4D97-AF65-F5344CB8AC3E}">
        <p14:creationId xmlns:p14="http://schemas.microsoft.com/office/powerpoint/2010/main" val="27586676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D48FF-456F-4D97-B765-6C62AA7C33ED}"/>
              </a:ext>
            </a:extLst>
          </p:cNvPr>
          <p:cNvSpPr>
            <a:spLocks noGrp="1"/>
          </p:cNvSpPr>
          <p:nvPr>
            <p:ph type="title"/>
          </p:nvPr>
        </p:nvSpPr>
        <p:spPr/>
        <p:txBody>
          <a:bodyPr/>
          <a:lstStyle/>
          <a:p>
            <a:r>
              <a:rPr lang="en-GB" dirty="0"/>
              <a:t>The value of hr</a:t>
            </a:r>
          </a:p>
        </p:txBody>
      </p:sp>
      <p:sp>
        <p:nvSpPr>
          <p:cNvPr id="3" name="Content Placeholder 2">
            <a:extLst>
              <a:ext uri="{FF2B5EF4-FFF2-40B4-BE49-F238E27FC236}">
                <a16:creationId xmlns:a16="http://schemas.microsoft.com/office/drawing/2014/main" id="{D4E6D31D-3AA6-423F-8818-CE74DD019D3E}"/>
              </a:ext>
            </a:extLst>
          </p:cNvPr>
          <p:cNvSpPr>
            <a:spLocks noGrp="1"/>
          </p:cNvSpPr>
          <p:nvPr>
            <p:ph idx="1"/>
          </p:nvPr>
        </p:nvSpPr>
        <p:spPr/>
        <p:txBody>
          <a:bodyPr/>
          <a:lstStyle/>
          <a:p>
            <a:pPr>
              <a:defRPr/>
            </a:pPr>
            <a:r>
              <a:rPr lang="en-GB" dirty="0"/>
              <a:t>According to the British Institute of Management study, cited in </a:t>
            </a:r>
            <a:r>
              <a:rPr lang="en-GB" dirty="0" err="1"/>
              <a:t>Weightman</a:t>
            </a:r>
            <a:r>
              <a:rPr lang="en-GB" dirty="0"/>
              <a:t>  J.(1990):</a:t>
            </a:r>
          </a:p>
          <a:p>
            <a:pPr marL="0" indent="0" algn="ctr">
              <a:buNone/>
              <a:defRPr/>
            </a:pPr>
            <a:r>
              <a:rPr lang="en-GB" b="1" i="1" dirty="0"/>
              <a:t>‘In a turbulent, demanding, global market place, business organisations are having to become more FLEXIBLE and ADAPTABLE, more RESPONSIVE to their own staff and to customers ....... In a world in which company's products, services and technology can be replicated by competitors with increasing speed, there is a growing realisation that PEOPLE can become the most distinctive ASSET of an organisation’ </a:t>
            </a:r>
          </a:p>
          <a:p>
            <a:endParaRPr lang="en-GB" dirty="0"/>
          </a:p>
        </p:txBody>
      </p:sp>
    </p:spTree>
    <p:extLst>
      <p:ext uri="{BB962C8B-B14F-4D97-AF65-F5344CB8AC3E}">
        <p14:creationId xmlns:p14="http://schemas.microsoft.com/office/powerpoint/2010/main" val="18349493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2F827-EA34-4825-9F05-CA5C5F7C6946}"/>
              </a:ext>
            </a:extLst>
          </p:cNvPr>
          <p:cNvSpPr>
            <a:spLocks noGrp="1"/>
          </p:cNvSpPr>
          <p:nvPr>
            <p:ph type="title"/>
          </p:nvPr>
        </p:nvSpPr>
        <p:spPr/>
        <p:txBody>
          <a:bodyPr/>
          <a:lstStyle/>
          <a:p>
            <a:r>
              <a:rPr lang="en-GB" dirty="0"/>
              <a:t>HR &amp; COMPETITIVE ADVANTAGE</a:t>
            </a:r>
          </a:p>
        </p:txBody>
      </p:sp>
      <p:sp>
        <p:nvSpPr>
          <p:cNvPr id="3" name="Content Placeholder 2">
            <a:extLst>
              <a:ext uri="{FF2B5EF4-FFF2-40B4-BE49-F238E27FC236}">
                <a16:creationId xmlns:a16="http://schemas.microsoft.com/office/drawing/2014/main" id="{F1DEF052-77EB-4C43-B729-6B32EF8FF7E5}"/>
              </a:ext>
            </a:extLst>
          </p:cNvPr>
          <p:cNvSpPr>
            <a:spLocks noGrp="1"/>
          </p:cNvSpPr>
          <p:nvPr>
            <p:ph idx="1"/>
          </p:nvPr>
        </p:nvSpPr>
        <p:spPr/>
        <p:txBody>
          <a:bodyPr/>
          <a:lstStyle/>
          <a:p>
            <a:r>
              <a:rPr lang="en-GB" dirty="0"/>
              <a:t>Managing HR is essential for a business to thrive and survive</a:t>
            </a:r>
          </a:p>
          <a:p>
            <a:r>
              <a:rPr lang="en-GB" dirty="0"/>
              <a:t>People determine the organisation’s goals and of course people run the organisation to ensure goals are met</a:t>
            </a:r>
          </a:p>
          <a:p>
            <a:r>
              <a:rPr lang="en-GB" dirty="0"/>
              <a:t>People are the competitive advantage to an organisation’s success</a:t>
            </a:r>
          </a:p>
        </p:txBody>
      </p:sp>
    </p:spTree>
    <p:extLst>
      <p:ext uri="{BB962C8B-B14F-4D97-AF65-F5344CB8AC3E}">
        <p14:creationId xmlns:p14="http://schemas.microsoft.com/office/powerpoint/2010/main" val="16915759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86E6A-A2FB-491D-80F9-89536166BAEC}"/>
              </a:ext>
            </a:extLst>
          </p:cNvPr>
          <p:cNvSpPr>
            <a:spLocks noGrp="1"/>
          </p:cNvSpPr>
          <p:nvPr>
            <p:ph type="title"/>
          </p:nvPr>
        </p:nvSpPr>
        <p:spPr/>
        <p:txBody>
          <a:bodyPr/>
          <a:lstStyle/>
          <a:p>
            <a:r>
              <a:rPr lang="en-GB" dirty="0"/>
              <a:t>Different strategic approaches to </a:t>
            </a:r>
            <a:r>
              <a:rPr lang="en-GB" dirty="0" err="1"/>
              <a:t>hrm</a:t>
            </a:r>
            <a:endParaRPr lang="en-GB" dirty="0"/>
          </a:p>
        </p:txBody>
      </p:sp>
      <p:sp>
        <p:nvSpPr>
          <p:cNvPr id="3" name="Content Placeholder 2">
            <a:extLst>
              <a:ext uri="{FF2B5EF4-FFF2-40B4-BE49-F238E27FC236}">
                <a16:creationId xmlns:a16="http://schemas.microsoft.com/office/drawing/2014/main" id="{53EF714C-0014-4A36-A597-1C17F025052F}"/>
              </a:ext>
            </a:extLst>
          </p:cNvPr>
          <p:cNvSpPr>
            <a:spLocks noGrp="1"/>
          </p:cNvSpPr>
          <p:nvPr>
            <p:ph idx="1"/>
          </p:nvPr>
        </p:nvSpPr>
        <p:spPr/>
        <p:txBody>
          <a:bodyPr/>
          <a:lstStyle/>
          <a:p>
            <a:pPr marL="0" indent="0">
              <a:buNone/>
            </a:pPr>
            <a:r>
              <a:rPr lang="en-GB" dirty="0"/>
              <a:t>Hard – </a:t>
            </a:r>
          </a:p>
          <a:p>
            <a:r>
              <a:rPr lang="en-GB" dirty="0"/>
              <a:t>Treating employees ‘rationally’ as a key resource from which competitive advantage can be obtained (</a:t>
            </a:r>
            <a:r>
              <a:rPr lang="en-GB" dirty="0" err="1"/>
              <a:t>Legge</a:t>
            </a:r>
            <a:r>
              <a:rPr lang="en-GB" dirty="0"/>
              <a:t> 1998)</a:t>
            </a:r>
          </a:p>
          <a:p>
            <a:pPr marL="0" indent="0">
              <a:buNone/>
            </a:pPr>
            <a:r>
              <a:rPr lang="en-GB" dirty="0"/>
              <a:t>Soft – </a:t>
            </a:r>
          </a:p>
          <a:p>
            <a:r>
              <a:rPr lang="en-GB" dirty="0"/>
              <a:t>Emphasis on need to develop a high commitment, high trust organisation – focus on ‘mutuality’, communication &amp; involvement</a:t>
            </a:r>
          </a:p>
          <a:p>
            <a:pPr marL="0" indent="0">
              <a:buNone/>
            </a:pPr>
            <a:r>
              <a:rPr lang="en-GB" dirty="0"/>
              <a:t>Hard/Soft</a:t>
            </a:r>
          </a:p>
          <a:p>
            <a:r>
              <a:rPr lang="en-GB" dirty="0"/>
              <a:t>A mix of both</a:t>
            </a:r>
          </a:p>
          <a:p>
            <a:pPr marL="0" indent="0">
              <a:buNone/>
            </a:pPr>
            <a:endParaRPr lang="en-GB" dirty="0"/>
          </a:p>
        </p:txBody>
      </p:sp>
    </p:spTree>
    <p:extLst>
      <p:ext uri="{BB962C8B-B14F-4D97-AF65-F5344CB8AC3E}">
        <p14:creationId xmlns:p14="http://schemas.microsoft.com/office/powerpoint/2010/main" val="24033573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98786-6925-4A09-AF90-D8947E9D5584}"/>
              </a:ext>
            </a:extLst>
          </p:cNvPr>
          <p:cNvSpPr>
            <a:spLocks noGrp="1"/>
          </p:cNvSpPr>
          <p:nvPr>
            <p:ph type="title"/>
          </p:nvPr>
        </p:nvSpPr>
        <p:spPr/>
        <p:txBody>
          <a:bodyPr/>
          <a:lstStyle/>
          <a:p>
            <a:r>
              <a:rPr lang="en-GB" dirty="0"/>
              <a:t>Criticism of hr</a:t>
            </a:r>
          </a:p>
        </p:txBody>
      </p:sp>
      <p:sp>
        <p:nvSpPr>
          <p:cNvPr id="3" name="Content Placeholder 2">
            <a:extLst>
              <a:ext uri="{FF2B5EF4-FFF2-40B4-BE49-F238E27FC236}">
                <a16:creationId xmlns:a16="http://schemas.microsoft.com/office/drawing/2014/main" id="{3D68471F-25E8-44D8-A902-6F8DC67843FC}"/>
              </a:ext>
            </a:extLst>
          </p:cNvPr>
          <p:cNvSpPr>
            <a:spLocks noGrp="1"/>
          </p:cNvSpPr>
          <p:nvPr>
            <p:ph idx="1"/>
          </p:nvPr>
        </p:nvSpPr>
        <p:spPr/>
        <p:txBody>
          <a:bodyPr/>
          <a:lstStyle/>
          <a:p>
            <a:r>
              <a:rPr lang="en-GB" dirty="0"/>
              <a:t>Focus on individuals, not organisation</a:t>
            </a:r>
          </a:p>
          <a:p>
            <a:r>
              <a:rPr lang="en-GB" dirty="0"/>
              <a:t>Technologically challenged </a:t>
            </a:r>
          </a:p>
          <a:p>
            <a:r>
              <a:rPr lang="en-GB" dirty="0"/>
              <a:t>Lack courage to challenge bad behaviour</a:t>
            </a:r>
          </a:p>
        </p:txBody>
      </p:sp>
    </p:spTree>
    <p:extLst>
      <p:ext uri="{BB962C8B-B14F-4D97-AF65-F5344CB8AC3E}">
        <p14:creationId xmlns:p14="http://schemas.microsoft.com/office/powerpoint/2010/main" val="1642212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F4DA7-BAEC-4C2F-ACBE-98C5F5F400EC}"/>
              </a:ext>
            </a:extLst>
          </p:cNvPr>
          <p:cNvSpPr>
            <a:spLocks noGrp="1"/>
          </p:cNvSpPr>
          <p:nvPr>
            <p:ph type="title"/>
          </p:nvPr>
        </p:nvSpPr>
        <p:spPr>
          <a:xfrm>
            <a:off x="949683" y="5136261"/>
            <a:ext cx="8534400" cy="1507067"/>
          </a:xfrm>
        </p:spPr>
        <p:txBody>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1DB5AD91-EE32-4AD4-9544-9295047EF250}"/>
              </a:ext>
            </a:extLst>
          </p:cNvPr>
          <p:cNvSpPr>
            <a:spLocks noGrp="1"/>
          </p:cNvSpPr>
          <p:nvPr>
            <p:ph idx="1"/>
          </p:nvPr>
        </p:nvSpPr>
        <p:spPr>
          <a:xfrm>
            <a:off x="949683" y="951272"/>
            <a:ext cx="8534400" cy="3615267"/>
          </a:xfrm>
        </p:spPr>
        <p:txBody>
          <a:bodyPr>
            <a:noAutofit/>
          </a:bodyPr>
          <a:lstStyle/>
          <a:p>
            <a:endParaRPr lang="en-GB" sz="900" dirty="0">
              <a:solidFill>
                <a:schemeClr val="bg1"/>
              </a:solidFill>
            </a:endParaRPr>
          </a:p>
          <a:p>
            <a:r>
              <a:rPr lang="en-GB" sz="900" dirty="0" err="1">
                <a:solidFill>
                  <a:schemeClr val="bg1"/>
                </a:solidFill>
              </a:rPr>
              <a:t>Bamboohr</a:t>
            </a:r>
            <a:r>
              <a:rPr lang="en-GB" sz="900" dirty="0">
                <a:solidFill>
                  <a:schemeClr val="bg1"/>
                </a:solidFill>
              </a:rPr>
              <a:t> (no date), </a:t>
            </a:r>
            <a:r>
              <a:rPr lang="en-GB" sz="900" i="1" dirty="0">
                <a:solidFill>
                  <a:schemeClr val="bg1"/>
                </a:solidFill>
              </a:rPr>
              <a:t>What is the definition of Employee Relations? </a:t>
            </a:r>
            <a:r>
              <a:rPr lang="en-GB" sz="900" dirty="0">
                <a:solidFill>
                  <a:schemeClr val="bg1"/>
                </a:solidFill>
              </a:rPr>
              <a:t>Retrieved from: 	</a:t>
            </a:r>
            <a:r>
              <a:rPr lang="en-GB" sz="900" dirty="0">
                <a:solidFill>
                  <a:schemeClr val="bg1"/>
                </a:solidFill>
                <a:hlinkClick r:id="rId2">
                  <a:extLst>
                    <a:ext uri="{A12FA001-AC4F-418D-AE19-62706E023703}">
                      <ahyp:hlinkClr xmlns:ahyp="http://schemas.microsoft.com/office/drawing/2018/hyperlinkcolor" val="tx"/>
                    </a:ext>
                  </a:extLst>
                </a:hlinkClick>
              </a:rPr>
              <a:t>https://www.bamboohr.com/hr-glossary/employee-relations/</a:t>
            </a:r>
            <a:endParaRPr lang="en-GB" sz="900" dirty="0">
              <a:solidFill>
                <a:schemeClr val="bg1"/>
              </a:solidFill>
            </a:endParaRPr>
          </a:p>
          <a:p>
            <a:endParaRPr lang="en-GB" sz="900" dirty="0">
              <a:solidFill>
                <a:schemeClr val="bg1"/>
              </a:solidFill>
            </a:endParaRPr>
          </a:p>
          <a:p>
            <a:r>
              <a:rPr lang="en-GB" sz="900" dirty="0">
                <a:solidFill>
                  <a:schemeClr val="bg1"/>
                </a:solidFill>
              </a:rPr>
              <a:t>CIPD (No date), </a:t>
            </a:r>
            <a:r>
              <a:rPr lang="en-GB" sz="900" i="1" dirty="0">
                <a:solidFill>
                  <a:schemeClr val="bg1"/>
                </a:solidFill>
              </a:rPr>
              <a:t>Performance. Retrieved from: 	</a:t>
            </a:r>
            <a:r>
              <a:rPr lang="en-GB" sz="900" dirty="0">
                <a:solidFill>
                  <a:schemeClr val="bg1"/>
                </a:solidFill>
                <a:hlinkClick r:id="rId3">
                  <a:extLst>
                    <a:ext uri="{A12FA001-AC4F-418D-AE19-62706E023703}">
                      <ahyp:hlinkClr xmlns:ahyp="http://schemas.microsoft.com/office/drawing/2018/hyperlinkcolor" val="tx"/>
                    </a:ext>
                  </a:extLst>
                </a:hlinkClick>
              </a:rPr>
              <a:t>https://www.cipd.co.uk/Images/Perfomance_tcm18-9652.pdf</a:t>
            </a:r>
            <a:endParaRPr lang="en-GB" sz="900" dirty="0">
              <a:solidFill>
                <a:schemeClr val="bg1"/>
              </a:solidFill>
            </a:endParaRPr>
          </a:p>
          <a:p>
            <a:endParaRPr lang="en-GB" sz="900" dirty="0">
              <a:solidFill>
                <a:schemeClr val="bg1"/>
              </a:solidFill>
            </a:endParaRPr>
          </a:p>
          <a:p>
            <a:r>
              <a:rPr lang="en-GB" sz="900" dirty="0" err="1">
                <a:solidFill>
                  <a:schemeClr val="bg1"/>
                </a:solidFill>
              </a:rPr>
              <a:t>Digitalhrtech</a:t>
            </a:r>
            <a:r>
              <a:rPr lang="en-GB" sz="900" dirty="0">
                <a:solidFill>
                  <a:schemeClr val="bg1"/>
                </a:solidFill>
              </a:rPr>
              <a:t>, (No date), </a:t>
            </a:r>
            <a:r>
              <a:rPr lang="en-GB" sz="900" i="1" dirty="0">
                <a:solidFill>
                  <a:schemeClr val="bg1"/>
                </a:solidFill>
              </a:rPr>
              <a:t>A Full Guide to the HR Generalist. Retrieved from: </a:t>
            </a:r>
          </a:p>
          <a:p>
            <a:pPr marL="457200" lvl="1" indent="0">
              <a:buNone/>
            </a:pPr>
            <a:r>
              <a:rPr lang="en-GB" sz="900" dirty="0">
                <a:hlinkClick r:id="rId4"/>
              </a:rPr>
              <a:t>https://www.digitalhrtech.com/hr-generalist/</a:t>
            </a:r>
            <a:endParaRPr lang="en-GB" sz="900" dirty="0">
              <a:solidFill>
                <a:schemeClr val="bg1"/>
              </a:solidFill>
            </a:endParaRPr>
          </a:p>
          <a:p>
            <a:pPr marL="0" indent="0">
              <a:buNone/>
            </a:pPr>
            <a:endParaRPr lang="en-GB" sz="900" dirty="0">
              <a:solidFill>
                <a:schemeClr val="bg1"/>
              </a:solidFill>
            </a:endParaRPr>
          </a:p>
          <a:p>
            <a:r>
              <a:rPr lang="en-GB" sz="900" dirty="0">
                <a:solidFill>
                  <a:schemeClr val="bg1"/>
                </a:solidFill>
              </a:rPr>
              <a:t>Engage for Success (No date), </a:t>
            </a:r>
            <a:r>
              <a:rPr lang="en-GB" sz="900" i="1" dirty="0">
                <a:solidFill>
                  <a:schemeClr val="bg1"/>
                </a:solidFill>
              </a:rPr>
              <a:t>What is Employee Engagement? Retrieved from: </a:t>
            </a:r>
          </a:p>
          <a:p>
            <a:pPr marL="457200" lvl="1" indent="0">
              <a:buNone/>
            </a:pPr>
            <a:r>
              <a:rPr lang="en-GB" sz="900" dirty="0">
                <a:solidFill>
                  <a:schemeClr val="bg1"/>
                </a:solidFill>
                <a:hlinkClick r:id="rId5">
                  <a:extLst>
                    <a:ext uri="{A12FA001-AC4F-418D-AE19-62706E023703}">
                      <ahyp:hlinkClr xmlns:ahyp="http://schemas.microsoft.com/office/drawing/2018/hyperlinkcolor" val="tx"/>
                    </a:ext>
                  </a:extLst>
                </a:hlinkClick>
              </a:rPr>
              <a:t>https://engageforsuccess.org/what-is-employee-engagement</a:t>
            </a:r>
            <a:endParaRPr lang="en-GB" sz="900" dirty="0">
              <a:solidFill>
                <a:schemeClr val="bg1"/>
              </a:solidFill>
            </a:endParaRPr>
          </a:p>
          <a:p>
            <a:pPr marL="457200" lvl="1" indent="0">
              <a:buNone/>
            </a:pPr>
            <a:endParaRPr lang="en-GB" sz="900" dirty="0">
              <a:solidFill>
                <a:schemeClr val="bg1"/>
              </a:solidFill>
            </a:endParaRPr>
          </a:p>
          <a:p>
            <a:r>
              <a:rPr lang="en-GB" sz="900" dirty="0">
                <a:solidFill>
                  <a:schemeClr val="bg1"/>
                </a:solidFill>
              </a:rPr>
              <a:t>Forbes (2018), </a:t>
            </a:r>
            <a:r>
              <a:rPr lang="en-GB" sz="900" i="1" dirty="0">
                <a:solidFill>
                  <a:schemeClr val="bg1"/>
                </a:solidFill>
              </a:rPr>
              <a:t>13 Reasons Google Deserves Its ‘Best Company Culture’ Award. </a:t>
            </a:r>
            <a:r>
              <a:rPr lang="en-GB" sz="900" dirty="0">
                <a:solidFill>
                  <a:schemeClr val="bg1"/>
                </a:solidFill>
              </a:rPr>
              <a:t>Retrieved from: 	</a:t>
            </a:r>
            <a:r>
              <a:rPr lang="en-GB" sz="900" dirty="0">
                <a:solidFill>
                  <a:schemeClr val="bg1"/>
                </a:solidFill>
                <a:hlinkClick r:id="rId6">
                  <a:extLst>
                    <a:ext uri="{A12FA001-AC4F-418D-AE19-62706E023703}">
                      <ahyp:hlinkClr xmlns:ahyp="http://schemas.microsoft.com/office/drawing/2018/hyperlinkcolor" val="tx"/>
                    </a:ext>
                  </a:extLst>
                </a:hlinkClick>
              </a:rPr>
              <a:t>https://www.forbes.com/sites/forbestechcouncil/2018/02/08/13-reasons-google-deserves-its-best-company-culture-	award/#71de42ab3482</a:t>
            </a:r>
            <a:endParaRPr lang="en-GB" sz="900" i="1" dirty="0">
              <a:solidFill>
                <a:schemeClr val="bg1"/>
              </a:solidFill>
            </a:endParaRPr>
          </a:p>
          <a:p>
            <a:pPr marL="0" indent="0">
              <a:buNone/>
            </a:pPr>
            <a:endParaRPr lang="en-GB" sz="900" dirty="0">
              <a:solidFill>
                <a:schemeClr val="bg1"/>
              </a:solidFill>
            </a:endParaRPr>
          </a:p>
          <a:p>
            <a:r>
              <a:rPr lang="en-GB" sz="900" dirty="0">
                <a:solidFill>
                  <a:schemeClr val="bg1"/>
                </a:solidFill>
              </a:rPr>
              <a:t>HR Zone (No date), </a:t>
            </a:r>
            <a:r>
              <a:rPr lang="en-GB" sz="900" i="1" dirty="0">
                <a:solidFill>
                  <a:schemeClr val="bg1"/>
                </a:solidFill>
              </a:rPr>
              <a:t>What is Learning and Development? Retrieved from: </a:t>
            </a:r>
          </a:p>
          <a:p>
            <a:pPr marL="457200" lvl="1" indent="0">
              <a:buNone/>
            </a:pPr>
            <a:endParaRPr lang="en-GB" sz="900" dirty="0">
              <a:solidFill>
                <a:schemeClr val="bg1"/>
              </a:solidFill>
              <a:hlinkClick r:id="rId7">
                <a:extLst>
                  <a:ext uri="{A12FA001-AC4F-418D-AE19-62706E023703}">
                    <ahyp:hlinkClr xmlns:ahyp="http://schemas.microsoft.com/office/drawing/2018/hyperlinkcolor" val="tx"/>
                  </a:ext>
                </a:extLst>
              </a:hlinkClick>
            </a:endParaRPr>
          </a:p>
          <a:p>
            <a:pPr marL="457200" lvl="1" indent="0">
              <a:buNone/>
            </a:pPr>
            <a:r>
              <a:rPr lang="en-GB" sz="900" dirty="0">
                <a:solidFill>
                  <a:schemeClr val="bg1"/>
                </a:solidFill>
                <a:hlinkClick r:id="rId7">
                  <a:extLst>
                    <a:ext uri="{A12FA001-AC4F-418D-AE19-62706E023703}">
                      <ahyp:hlinkClr xmlns:ahyp="http://schemas.microsoft.com/office/drawing/2018/hyperlinkcolor" val="tx"/>
                    </a:ext>
                  </a:extLst>
                </a:hlinkClick>
              </a:rPr>
              <a:t>https://www.hrzone.com/hr-glossary/what-is-learning-	and-development</a:t>
            </a:r>
            <a:endParaRPr lang="en-GB" sz="900" dirty="0">
              <a:solidFill>
                <a:schemeClr val="bg1"/>
              </a:solidFill>
            </a:endParaRPr>
          </a:p>
          <a:p>
            <a:endParaRPr lang="en-GB" sz="900" dirty="0">
              <a:solidFill>
                <a:schemeClr val="bg1"/>
              </a:solidFill>
            </a:endParaRPr>
          </a:p>
          <a:p>
            <a:r>
              <a:rPr lang="en-GB" sz="900" dirty="0" err="1">
                <a:solidFill>
                  <a:schemeClr val="bg1"/>
                </a:solidFill>
              </a:rPr>
              <a:t>Ramu</a:t>
            </a:r>
            <a:r>
              <a:rPr lang="en-GB" sz="900" dirty="0">
                <a:solidFill>
                  <a:schemeClr val="bg1"/>
                </a:solidFill>
              </a:rPr>
              <a:t>, G (2014), </a:t>
            </a:r>
            <a:r>
              <a:rPr lang="en-GB" sz="900" i="1" dirty="0">
                <a:solidFill>
                  <a:schemeClr val="bg1"/>
                </a:solidFill>
              </a:rPr>
              <a:t>Resourcing and Talent Planning.</a:t>
            </a:r>
            <a:r>
              <a:rPr lang="en-GB" sz="900" dirty="0">
                <a:solidFill>
                  <a:schemeClr val="bg1"/>
                </a:solidFill>
              </a:rPr>
              <a:t> Retrieved from: </a:t>
            </a:r>
          </a:p>
          <a:p>
            <a:pPr marL="457200" lvl="1" indent="0">
              <a:buNone/>
            </a:pPr>
            <a:r>
              <a:rPr lang="en-GB" sz="900" dirty="0">
                <a:hlinkClick r:id="rId8"/>
              </a:rPr>
              <a:t>https://blog.itsyourskills.com/resourcing-talent-planning/</a:t>
            </a:r>
            <a:endParaRPr lang="en-GB" sz="900" dirty="0">
              <a:solidFill>
                <a:schemeClr val="bg1"/>
              </a:solidFill>
            </a:endParaRPr>
          </a:p>
          <a:p>
            <a:pPr marL="0" indent="0">
              <a:buNone/>
            </a:pPr>
            <a:endParaRPr lang="en-GB" sz="900" dirty="0">
              <a:solidFill>
                <a:schemeClr val="bg1"/>
              </a:solidFill>
            </a:endParaRPr>
          </a:p>
          <a:p>
            <a:r>
              <a:rPr lang="en-GB" sz="900" dirty="0">
                <a:solidFill>
                  <a:schemeClr val="bg1"/>
                </a:solidFill>
              </a:rPr>
              <a:t>S, Sweetman (2018), </a:t>
            </a:r>
            <a:r>
              <a:rPr lang="en-GB" sz="900" i="1" dirty="0">
                <a:solidFill>
                  <a:schemeClr val="bg1"/>
                </a:solidFill>
              </a:rPr>
              <a:t>What is organisational development? 	Retrieved from: 	</a:t>
            </a:r>
            <a:r>
              <a:rPr lang="en-GB" sz="900" dirty="0">
                <a:solidFill>
                  <a:schemeClr val="bg1"/>
                </a:solidFill>
                <a:hlinkClick r:id="rId9">
                  <a:extLst>
                    <a:ext uri="{A12FA001-AC4F-418D-AE19-62706E023703}">
                      <ahyp:hlinkClr xmlns:ahyp="http://schemas.microsoft.com/office/drawing/2018/hyperlinkcolor" val="tx"/>
                    </a:ext>
                  </a:extLst>
                </a:hlinkClick>
              </a:rPr>
              <a:t>https://www.hrdconnect.com/2018/06/18/what-is-	organisational-development/</a:t>
            </a:r>
            <a:endParaRPr lang="en-GB" sz="900" dirty="0">
              <a:solidFill>
                <a:schemeClr val="bg1"/>
              </a:solidFill>
            </a:endParaRPr>
          </a:p>
          <a:p>
            <a:pPr marL="0" indent="0">
              <a:buNone/>
            </a:pPr>
            <a:endParaRPr lang="en-GB" sz="500" dirty="0">
              <a:solidFill>
                <a:schemeClr val="bg1"/>
              </a:solidFill>
            </a:endParaRPr>
          </a:p>
          <a:p>
            <a:endParaRPr lang="en-GB" sz="500" dirty="0">
              <a:solidFill>
                <a:schemeClr val="bg1"/>
              </a:solidFill>
            </a:endParaRPr>
          </a:p>
          <a:p>
            <a:endParaRPr lang="en-GB" sz="500" dirty="0">
              <a:solidFill>
                <a:schemeClr val="bg1"/>
              </a:solidFill>
            </a:endParaRPr>
          </a:p>
        </p:txBody>
      </p:sp>
    </p:spTree>
    <p:extLst>
      <p:ext uri="{BB962C8B-B14F-4D97-AF65-F5344CB8AC3E}">
        <p14:creationId xmlns:p14="http://schemas.microsoft.com/office/powerpoint/2010/main" val="3991123473"/>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5127</TotalTime>
  <Words>1607</Words>
  <Application>Microsoft Office PowerPoint</Application>
  <PresentationFormat>Widescreen</PresentationFormat>
  <Paragraphs>153</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Wingdings 3</vt:lpstr>
      <vt:lpstr>Slice</vt:lpstr>
      <vt:lpstr>The Inter-cultural Workplace</vt:lpstr>
      <vt:lpstr>Managing people and hrm</vt:lpstr>
      <vt:lpstr>What areas are found within hr?</vt:lpstr>
      <vt:lpstr>HR’s evolution</vt:lpstr>
      <vt:lpstr>Industry 4.0</vt:lpstr>
      <vt:lpstr>Technology &amp; people</vt:lpstr>
      <vt:lpstr>HR SHOULD ADD VALUE BY:</vt:lpstr>
      <vt:lpstr>The value of hr</vt:lpstr>
      <vt:lpstr>HR &amp; COMPETITIVE ADVANTAGE</vt:lpstr>
      <vt:lpstr>Different strategic approaches to hrm</vt:lpstr>
      <vt:lpstr>Criticism of hr</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Inter-cultural Workplace</dc:title>
  <dc:creator>Owain Revitt (1903225)</dc:creator>
  <cp:lastModifiedBy>Owain Revitt (1903225)</cp:lastModifiedBy>
  <cp:revision>20</cp:revision>
  <dcterms:created xsi:type="dcterms:W3CDTF">2020-04-03T12:41:37Z</dcterms:created>
  <dcterms:modified xsi:type="dcterms:W3CDTF">2020-04-17T15:50:39Z</dcterms:modified>
</cp:coreProperties>
</file>