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87" r:id="rId5"/>
    <p:sldId id="259" r:id="rId6"/>
    <p:sldId id="261" r:id="rId7"/>
    <p:sldId id="262" r:id="rId8"/>
    <p:sldId id="263" r:id="rId9"/>
    <p:sldId id="264" r:id="rId10"/>
    <p:sldId id="265" r:id="rId11"/>
    <p:sldId id="286" r:id="rId12"/>
    <p:sldId id="267" r:id="rId13"/>
    <p:sldId id="268" r:id="rId14"/>
    <p:sldId id="269" r:id="rId15"/>
    <p:sldId id="270" r:id="rId16"/>
    <p:sldId id="271" r:id="rId17"/>
    <p:sldId id="272" r:id="rId18"/>
    <p:sldId id="273" r:id="rId19"/>
    <p:sldId id="289" r:id="rId20"/>
    <p:sldId id="274" r:id="rId21"/>
    <p:sldId id="275" r:id="rId22"/>
    <p:sldId id="276" r:id="rId23"/>
    <p:sldId id="277" r:id="rId24"/>
    <p:sldId id="278" r:id="rId25"/>
    <p:sldId id="279" r:id="rId26"/>
    <p:sldId id="280" r:id="rId27"/>
    <p:sldId id="288" r:id="rId28"/>
    <p:sldId id="285"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7A3F67-59F8-421A-A7DE-276FBFB5D01D}" v="210" dt="2019-06-14T11:40:23.0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14/06/2019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snowaddiction.org/2015/01/visit-sacred-mount-fuji-and-the-chureito-pagoda-in-japan.html" TargetMode="External"/><Relationship Id="rId3" Type="http://schemas.openxmlformats.org/officeDocument/2006/relationships/audio" Target="../media/media1.mp3"/><Relationship Id="rId7" Type="http://schemas.openxmlformats.org/officeDocument/2006/relationships/hyperlink" Target="https://creativecommons.org/licenses/by/3.0/" TargetMode="External"/><Relationship Id="rId2" Type="http://schemas.microsoft.com/office/2007/relationships/media" Target="../media/media1.mp3"/><Relationship Id="rId1" Type="http://schemas.openxmlformats.org/officeDocument/2006/relationships/audio" Target="NULL" TargetMode="External"/><Relationship Id="rId6" Type="http://schemas.openxmlformats.org/officeDocument/2006/relationships/image" Target="../media/image1.jpeg"/><Relationship Id="rId5" Type="http://schemas.openxmlformats.org/officeDocument/2006/relationships/audio" Target="../media/audio1.wav"/><Relationship Id="rId4" Type="http://schemas.openxmlformats.org/officeDocument/2006/relationships/slideLayout" Target="../slideLayouts/slideLayout1.xml"/><Relationship Id="rId9"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9.xml"/><Relationship Id="rId7" Type="http://schemas.openxmlformats.org/officeDocument/2006/relationships/hyperlink" Target="http://www.clashboomband.com/japan-beauty-suicide-forest-mount-fuji/" TargetMode="Externa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hyperlink" Target="https://creativecommons.org/licenses/by-nc-nd/3.0/" TargetMode="External"/><Relationship Id="rId5" Type="http://schemas.openxmlformats.org/officeDocument/2006/relationships/image" Target="../media/image3.jpeg"/><Relationship Id="rId4" Type="http://schemas.openxmlformats.org/officeDocument/2006/relationships/audio" Target="../media/audio2.wav"/></Relationships>
</file>

<file path=ppt/slides/_rels/slide3.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blocs.xtec.cat/bibliotecartd/"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flickr.com/photos/huitze/3505092418" TargetMode="External"/><Relationship Id="rId3" Type="http://schemas.openxmlformats.org/officeDocument/2006/relationships/hyperlink" Target="https://creativecommons.org/licenses/by/3.0/" TargetMode="External"/><Relationship Id="rId7" Type="http://schemas.openxmlformats.org/officeDocument/2006/relationships/hyperlink" Target="https://creativecommons.org/licenses/by-nc/3.0/" TargetMode="External"/><Relationship Id="rId2" Type="http://schemas.openxmlformats.org/officeDocument/2006/relationships/image" Target="../media/image5.jpeg"/><Relationship Id="rId1" Type="http://schemas.openxmlformats.org/officeDocument/2006/relationships/slideLayout" Target="../slideLayouts/slideLayout9.xml"/><Relationship Id="rId6" Type="http://schemas.openxmlformats.org/officeDocument/2006/relationships/hyperlink" Target="http://www.flickr.com/photos/dugspr/5939083282/" TargetMode="External"/><Relationship Id="rId11" Type="http://schemas.openxmlformats.org/officeDocument/2006/relationships/hyperlink" Target="https://flickr.com/photos/skyseeker/3037881700" TargetMode="External"/><Relationship Id="rId5" Type="http://schemas.openxmlformats.org/officeDocument/2006/relationships/hyperlink" Target="https://creativecommons.org/licenses/by-nc-sa/3.0/" TargetMode="External"/><Relationship Id="rId10" Type="http://schemas.openxmlformats.org/officeDocument/2006/relationships/hyperlink" Target="https://flickr.com/photos/hase236/8448334719" TargetMode="External"/><Relationship Id="rId4" Type="http://schemas.openxmlformats.org/officeDocument/2006/relationships/hyperlink" Target="https://www.flickr.com/photos/14284621@N06/2474536607/" TargetMode="External"/><Relationship Id="rId9"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6.jpeg"/><Relationship Id="rId1" Type="http://schemas.openxmlformats.org/officeDocument/2006/relationships/slideLayout" Target="../slideLayouts/slideLayout8.xml"/><Relationship Id="rId4" Type="http://schemas.openxmlformats.org/officeDocument/2006/relationships/hyperlink" Target="http://piliapp-mapping.nanai.tw/blog/post/45781846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xml"/><Relationship Id="rId6" Type="http://schemas.openxmlformats.org/officeDocument/2006/relationships/hyperlink" Target="https://snapshotsoffood.blogspot.com/2015/05/travel-post-our-japan-trip-day-4-mt.html" TargetMode="External"/><Relationship Id="rId5" Type="http://schemas.openxmlformats.org/officeDocument/2006/relationships/image" Target="../media/image9.png"/><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10.jpeg"/><Relationship Id="rId1" Type="http://schemas.openxmlformats.org/officeDocument/2006/relationships/slideLayout" Target="../slideLayouts/slideLayout9.xml"/><Relationship Id="rId4" Type="http://schemas.openxmlformats.org/officeDocument/2006/relationships/hyperlink" Target="http://muza-chan.net/japan/index.php/blog/japanese-torii-photo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hyperlink" Target="https://www.flickr.com/photos/uniquehotelsgroup/5689789727"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12.jpeg"/><Relationship Id="rId1" Type="http://schemas.openxmlformats.org/officeDocument/2006/relationships/slideLayout" Target="../slideLayouts/slideLayout9.xml"/><Relationship Id="rId5" Type="http://schemas.openxmlformats.org/officeDocument/2006/relationships/hyperlink" Target="http://www.travelthewholeworld.org/2014/11/soak-in-wine-green-tea-coffee-or-sake-at-yunessun-spa-resort.html"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9.xml"/><Relationship Id="rId6" Type="http://schemas.openxmlformats.org/officeDocument/2006/relationships/image" Target="../media/image16.png"/><Relationship Id="rId5" Type="http://schemas.openxmlformats.org/officeDocument/2006/relationships/hyperlink" Target="http://ifitshipitshere.blogspot.com/2012/08/soaking-in-stainless-steel-and-copper.html" TargetMode="Externa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20.jpeg"/><Relationship Id="rId1" Type="http://schemas.openxmlformats.org/officeDocument/2006/relationships/slideLayout" Target="../slideLayouts/slideLayout9.xml"/><Relationship Id="rId5" Type="http://schemas.openxmlformats.org/officeDocument/2006/relationships/hyperlink" Target="https://www.flickr.com/photos/129412214@N05/16366485377" TargetMode="Externa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4.png"/><Relationship Id="rId1" Type="http://schemas.openxmlformats.org/officeDocument/2006/relationships/slideLayout" Target="../slideLayouts/slideLayout9.xml"/><Relationship Id="rId5" Type="http://schemas.openxmlformats.org/officeDocument/2006/relationships/hyperlink" Target="http://www.tradurreilgiappone.com/2014/04/06/3-cose-per-il-vostro-hanami/" TargetMode="Externa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22.jpeg"/><Relationship Id="rId1" Type="http://schemas.openxmlformats.org/officeDocument/2006/relationships/slideLayout" Target="../slideLayouts/slideLayout9.xml"/><Relationship Id="rId4" Type="http://schemas.openxmlformats.org/officeDocument/2006/relationships/hyperlink" Target="http://muza-chan.net/japan/index.php/blog/japanese-story-shinkyo-bridg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3.jpeg"/><Relationship Id="rId1" Type="http://schemas.openxmlformats.org/officeDocument/2006/relationships/slideLayout" Target="../slideLayouts/slideLayout9.xml"/><Relationship Id="rId4" Type="http://schemas.openxmlformats.org/officeDocument/2006/relationships/hyperlink" Target="https://commons.wikimedia.org/wiki/File:Historic_Monuments_of_Ancient_Kyoto_(Kyoto,_Uji_and_Otsu_Cities)-112511.jp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image" Target="../media/image26.jpeg"/><Relationship Id="rId1" Type="http://schemas.openxmlformats.org/officeDocument/2006/relationships/slideLayout" Target="../slideLayouts/slideLayout7.xml"/><Relationship Id="rId4" Type="http://schemas.openxmlformats.org/officeDocument/2006/relationships/hyperlink" Target="https://www.flickr.com/photos/dannychoo/721444282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14.png"/><Relationship Id="rId1" Type="http://schemas.openxmlformats.org/officeDocument/2006/relationships/slideLayout" Target="../slideLayouts/slideLayout9.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29.jpeg"/><Relationship Id="rId1" Type="http://schemas.openxmlformats.org/officeDocument/2006/relationships/slideLayout" Target="../slideLayouts/slideLayout9.xml"/><Relationship Id="rId4" Type="http://schemas.openxmlformats.org/officeDocument/2006/relationships/hyperlink" Target="https://anakjajan.com/2018/08/09/japan-8-things-to-do-reasons-to-visit-japan-in-summer/"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3.png"/><Relationship Id="rId1" Type="http://schemas.openxmlformats.org/officeDocument/2006/relationships/slideLayout" Target="../slideLayouts/slideLayout9.xml"/><Relationship Id="rId5" Type="http://schemas.openxmlformats.org/officeDocument/2006/relationships/hyperlink" Target="http://corrosive1944.deviantart.com/art/fall-in-japan-516504294" TargetMode="Externa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creativecommons.org/licenses/by-nc-sa/3.0/" TargetMode="External"/><Relationship Id="rId2" Type="http://schemas.openxmlformats.org/officeDocument/2006/relationships/image" Target="../media/image31.jpeg"/><Relationship Id="rId1" Type="http://schemas.openxmlformats.org/officeDocument/2006/relationships/slideLayout" Target="../slideLayouts/slideLayout9.xml"/><Relationship Id="rId4" Type="http://schemas.openxmlformats.org/officeDocument/2006/relationships/hyperlink" Target="https://muza-chan.net/japan/index.php/blog/simply-beautiful-japanese-scenes-korakuen-autumn-landscap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reativecommons.org/licenses/by/3.0/" TargetMode="External"/><Relationship Id="rId2" Type="http://schemas.openxmlformats.org/officeDocument/2006/relationships/image" Target="../media/image32.jpeg"/><Relationship Id="rId1" Type="http://schemas.openxmlformats.org/officeDocument/2006/relationships/slideLayout" Target="../slideLayouts/slideLayout9.xml"/><Relationship Id="rId5" Type="http://schemas.openxmlformats.org/officeDocument/2006/relationships/hyperlink" Target="http://www.snowaddiction.org/2014/11/the-temple-of-the-golden-pavilion-in-japan.html" TargetMode="Externa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s://creativecommons.org/licenses/by-sa/3.0/" TargetMode="External"/><Relationship Id="rId7" Type="http://schemas.openxmlformats.org/officeDocument/2006/relationships/hyperlink" Target="https://www.flickr.com/photos/rodrixap/10591010993" TargetMode="External"/><Relationship Id="rId2" Type="http://schemas.openxmlformats.org/officeDocument/2006/relationships/image" Target="../media/image35.jpeg"/><Relationship Id="rId1" Type="http://schemas.openxmlformats.org/officeDocument/2006/relationships/slideLayout" Target="../slideLayouts/slideLayout9.xml"/><Relationship Id="rId6" Type="http://schemas.openxmlformats.org/officeDocument/2006/relationships/hyperlink" Target="https://creativecommons.org/licenses/by-nc-nd/3.0/" TargetMode="External"/><Relationship Id="rId11" Type="http://schemas.openxmlformats.org/officeDocument/2006/relationships/hyperlink" Target="https://www.flickr.com/photos/zhzheka/347562090/" TargetMode="External"/><Relationship Id="rId5" Type="http://schemas.openxmlformats.org/officeDocument/2006/relationships/image" Target="../media/image37.jpeg"/><Relationship Id="rId10" Type="http://schemas.openxmlformats.org/officeDocument/2006/relationships/hyperlink" Target="https://en.wikipedia.org/wiki/Kyoto_Imperial_Palace" TargetMode="External"/><Relationship Id="rId4" Type="http://schemas.openxmlformats.org/officeDocument/2006/relationships/image" Target="../media/image36.jpeg"/><Relationship Id="rId9" Type="http://schemas.openxmlformats.org/officeDocument/2006/relationships/hyperlink" Target="https://en.wikipedia.org/wiki/Japanese_cuisine"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38.jpeg"/><Relationship Id="rId1" Type="http://schemas.openxmlformats.org/officeDocument/2006/relationships/slideLayout" Target="../slideLayouts/slideLayout9.xml"/><Relationship Id="rId6" Type="http://schemas.openxmlformats.org/officeDocument/2006/relationships/hyperlink" Target="https://japankaleidoskop.wordpress.com/tag/woodblock-printing" TargetMode="External"/><Relationship Id="rId5" Type="http://schemas.openxmlformats.org/officeDocument/2006/relationships/hyperlink" Target="https://creativecommons.org/licenses/by-sa/3.0/" TargetMode="External"/><Relationship Id="rId4" Type="http://schemas.openxmlformats.org/officeDocument/2006/relationships/hyperlink" Target="http://pl.wikipedia.org/wiki/japo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descr="A large body of water&#10;&#10;Description generated with very high confidence">
            <a:extLst>
              <a:ext uri="{FF2B5EF4-FFF2-40B4-BE49-F238E27FC236}">
                <a16:creationId xmlns:a16="http://schemas.microsoft.com/office/drawing/2014/main" id="{21F364AD-AAC8-4131-A80D-87A50C504D90}"/>
              </a:ext>
            </a:extLst>
          </p:cNvPr>
          <p:cNvPicPr>
            <a:picLocks noChangeAspect="1"/>
          </p:cNvPicPr>
          <p:nvPr/>
        </p:nvPicPr>
        <p:blipFill rotWithShape="1">
          <a:blip r:embed="rId6">
            <a:alphaModFix amt="50000"/>
            <a:extLst>
              <a:ext uri="{837473B0-CC2E-450A-ABE3-18F120FF3D39}">
                <a1611:picAttrSrcUrl xmlns:a1611="http://schemas.microsoft.com/office/drawing/2016/11/main" r:id="rId7"/>
              </a:ext>
            </a:extLst>
          </a:blip>
          <a:srcRect t="15730"/>
          <a:stretch/>
        </p:blipFill>
        <p:spPr>
          <a:xfrm>
            <a:off x="3614" y="-12701"/>
            <a:ext cx="12191980" cy="6857999"/>
          </a:xfrm>
          <a:prstGeom prst="rect">
            <a:avLst/>
          </a:prstGeom>
        </p:spPr>
      </p:pic>
      <p:sp>
        <p:nvSpPr>
          <p:cNvPr id="2" name="Title 1">
            <a:extLst>
              <a:ext uri="{FF2B5EF4-FFF2-40B4-BE49-F238E27FC236}">
                <a16:creationId xmlns:a16="http://schemas.microsoft.com/office/drawing/2014/main" id="{1A236558-6F51-4922-BE9F-8D65F1912F14}"/>
              </a:ext>
            </a:extLst>
          </p:cNvPr>
          <p:cNvSpPr>
            <a:spLocks noGrp="1"/>
          </p:cNvSpPr>
          <p:nvPr>
            <p:ph type="ctrTitle"/>
          </p:nvPr>
        </p:nvSpPr>
        <p:spPr>
          <a:xfrm>
            <a:off x="3594" y="1510551"/>
            <a:ext cx="7181850" cy="5300818"/>
          </a:xfrm>
        </p:spPr>
        <p:txBody>
          <a:bodyPr>
            <a:normAutofit/>
          </a:bodyPr>
          <a:lstStyle/>
          <a:p>
            <a:br>
              <a:rPr lang="en-US">
                <a:latin typeface="Algerian"/>
                <a:cs typeface="Calibri Light"/>
              </a:rPr>
            </a:br>
            <a:r>
              <a:rPr lang="en-US">
                <a:solidFill>
                  <a:srgbClr val="FFFFFF"/>
                </a:solidFill>
                <a:latin typeface="Algerian"/>
                <a:cs typeface="Calibri Light"/>
              </a:rPr>
              <a:t>Marketing essential</a:t>
            </a:r>
            <a:br>
              <a:rPr lang="en-US">
                <a:latin typeface="Algerian"/>
                <a:cs typeface="Calibri Light"/>
              </a:rPr>
            </a:br>
            <a:r>
              <a:rPr lang="en-US">
                <a:solidFill>
                  <a:srgbClr val="FFFFFF"/>
                </a:solidFill>
                <a:latin typeface="Algerian"/>
                <a:cs typeface="Calibri Light"/>
              </a:rPr>
              <a:t>m4x01916</a:t>
            </a:r>
            <a:br>
              <a:rPr lang="en-US">
                <a:latin typeface="Algerian"/>
                <a:cs typeface="Calibri Light"/>
              </a:rPr>
            </a:br>
            <a:endParaRPr lang="en-US">
              <a:solidFill>
                <a:srgbClr val="FFFFFF"/>
              </a:solidFill>
              <a:latin typeface="Algerian"/>
              <a:cs typeface="Calibri Light"/>
            </a:endParaRPr>
          </a:p>
        </p:txBody>
      </p:sp>
      <p:sp>
        <p:nvSpPr>
          <p:cNvPr id="6" name="TextBox 5">
            <a:extLst>
              <a:ext uri="{FF2B5EF4-FFF2-40B4-BE49-F238E27FC236}">
                <a16:creationId xmlns:a16="http://schemas.microsoft.com/office/drawing/2014/main" id="{92E141A7-069E-4162-9A9E-65D1F043B6BC}"/>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4" name="TextBox 13">
            <a:extLst>
              <a:ext uri="{FF2B5EF4-FFF2-40B4-BE49-F238E27FC236}">
                <a16:creationId xmlns:a16="http://schemas.microsoft.com/office/drawing/2014/main" id="{250C5E5F-8DA6-436D-B02D-A1507E572082}"/>
              </a:ext>
            </a:extLst>
          </p:cNvPr>
          <p:cNvSpPr txBox="1"/>
          <p:nvPr/>
        </p:nvSpPr>
        <p:spPr>
          <a:xfrm>
            <a:off x="7776812"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a:t>
            </a:r>
            <a:r>
              <a:rPr lang="en-US" sz="700">
                <a:solidFill>
                  <a:srgbClr val="FFFFFF"/>
                </a:solidFill>
              </a:rPr>
              <a:t>.</a:t>
            </a:r>
          </a:p>
        </p:txBody>
      </p:sp>
      <p:pic>
        <p:nvPicPr>
          <p:cNvPr id="3" name="Ivan Torrent - Skyborn">
            <a:hlinkClick r:id="" action="ppaction://media"/>
            <a:extLst>
              <a:ext uri="{FF2B5EF4-FFF2-40B4-BE49-F238E27FC236}">
                <a16:creationId xmlns:a16="http://schemas.microsoft.com/office/drawing/2014/main" id="{3ABDA37D-9C94-4D32-AA09-C79A81AB5460}"/>
              </a:ext>
            </a:extLst>
          </p:cNvPr>
          <p:cNvPicPr>
            <a:picLocks noChangeAspect="1"/>
          </p:cNvPicPr>
          <p:nvPr>
            <a:audioFile r:link="rId1"/>
            <p:extLst>
              <p:ext uri="{DAA4B4D4-6D71-4841-9C94-3DE7FCFB9230}">
                <p14:media xmlns:p14="http://schemas.microsoft.com/office/powerpoint/2010/main" r:embed="rId2">
                  <p14:trim end="0.7916"/>
                </p14:media>
              </p:ext>
            </p:extLst>
          </p:nvPr>
        </p:nvPicPr>
        <p:blipFill>
          <a:blip r:embed="rId9"/>
          <a:stretch>
            <a:fillRect/>
          </a:stretch>
        </p:blipFill>
        <p:spPr>
          <a:xfrm>
            <a:off x="5791200" y="3124200"/>
            <a:ext cx="609600" cy="609600"/>
          </a:xfrm>
          <a:prstGeom prst="rect">
            <a:avLst/>
          </a:prstGeom>
        </p:spPr>
      </p:pic>
      <p:pic>
        <p:nvPicPr>
          <p:cNvPr id="4" name="Ivan Torrent - Skyborn">
            <a:hlinkClick r:id="" action="ppaction://media"/>
            <a:extLst>
              <a:ext uri="{FF2B5EF4-FFF2-40B4-BE49-F238E27FC236}">
                <a16:creationId xmlns:a16="http://schemas.microsoft.com/office/drawing/2014/main" id="{A8927EB2-17E9-472A-A2EA-3E3A2B82B9E2}"/>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791200" y="3124200"/>
            <a:ext cx="609600" cy="609600"/>
          </a:xfrm>
          <a:prstGeom prst="rect">
            <a:avLst/>
          </a:prstGeom>
        </p:spPr>
      </p:pic>
      <p:pic>
        <p:nvPicPr>
          <p:cNvPr id="5" name="Ivan Torrent - Skyborn">
            <a:hlinkClick r:id="" action="ppaction://media"/>
            <a:extLst>
              <a:ext uri="{FF2B5EF4-FFF2-40B4-BE49-F238E27FC236}">
                <a16:creationId xmlns:a16="http://schemas.microsoft.com/office/drawing/2014/main" id="{EFE6BE49-3A0F-455A-884C-D748F8E8D4CB}"/>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791200" y="3124200"/>
            <a:ext cx="609600" cy="609600"/>
          </a:xfrm>
          <a:prstGeom prst="rect">
            <a:avLst/>
          </a:prstGeom>
        </p:spPr>
      </p:pic>
      <p:pic>
        <p:nvPicPr>
          <p:cNvPr id="7" name="Ivan Torrent - Skyborn">
            <a:hlinkClick r:id="" action="ppaction://media"/>
            <a:extLst>
              <a:ext uri="{FF2B5EF4-FFF2-40B4-BE49-F238E27FC236}">
                <a16:creationId xmlns:a16="http://schemas.microsoft.com/office/drawing/2014/main" id="{DA2F6D39-2407-4B39-ADB7-2D32AD2E5DE2}"/>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08366923"/>
      </p:ext>
    </p:extLst>
  </p:cSld>
  <p:clrMapOvr>
    <a:overrideClrMapping bg1="dk1" tx1="lt1" bg2="dk2" tx2="lt2" accent1="accent1" accent2="accent2" accent3="accent3" accent4="accent4" accent5="accent5" accent6="accent6" hlink="hlink" folHlink="folHlink"/>
  </p:clrMapOvr>
  <p:transition spd="slow">
    <p:wipe/>
    <p:sndAc>
      <p:stSnd>
        <p:snd r:embed="rId5" name="explode.wav"/>
      </p:stSnd>
    </p:sndAc>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
                                        </p:tgtEl>
                                      </p:cBhvr>
                                    </p:cmd>
                                  </p:childTnLst>
                                </p:cTn>
                              </p:par>
                            </p:childTnLst>
                          </p:cTn>
                        </p:par>
                        <p:par>
                          <p:cTn id="10" fill="hold">
                            <p:stCondLst>
                              <p:cond delay="0"/>
                            </p:stCondLst>
                            <p:childTnLst>
                              <p:par>
                                <p:cTn id="11" presetID="1" presetClass="mediacall" presetSubtype="0" fill="hold" nodeType="afterEffect">
                                  <p:stCondLst>
                                    <p:cond delay="0"/>
                                  </p:stCondLst>
                                  <p:childTnLst>
                                    <p:cmd type="call" cmd="playFrom(0.0)">
                                      <p:cBhvr>
                                        <p:cTn id="12" dur="1" fill="hold"/>
                                        <p:tgtEl>
                                          <p:spTgt spid="4"/>
                                        </p:tgtEl>
                                      </p:cBhvr>
                                    </p:cmd>
                                  </p:childTnLst>
                                </p:cTn>
                              </p:par>
                            </p:childTnLst>
                          </p:cTn>
                        </p:par>
                        <p:par>
                          <p:cTn id="13" fill="hold">
                            <p:stCondLst>
                              <p:cond delay="0"/>
                            </p:stCondLst>
                            <p:childTnLst>
                              <p:par>
                                <p:cTn id="14" presetID="1" presetClass="mediacall" presetSubtype="0" fill="hold" nodeType="afterEffect">
                                  <p:stCondLst>
                                    <p:cond delay="0"/>
                                  </p:stCondLst>
                                  <p:childTnLst>
                                    <p:cmd type="call" cmd="playFrom(0.0)">
                                      <p:cBhvr>
                                        <p:cTn id="15"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6" repeatCount="indefinite" fill="remove" display="0">
                  <p:stCondLst>
                    <p:cond delay="indefinite"/>
                  </p:stCondLst>
                  <p:endCondLst>
                    <p:cond evt="onStopAudio" delay="0">
                      <p:tgtEl>
                        <p:sldTgt/>
                      </p:tgtEl>
                    </p:cond>
                  </p:endCondLst>
                </p:cTn>
                <p:tgtEl>
                  <p:spTgt spid="3"/>
                </p:tgtEl>
              </p:cMediaNode>
            </p:audio>
            <p:audio>
              <p:cMediaNode numSld="999" showWhenStopped="0">
                <p:cTn id="17" repeatCount="indefinite" fill="remove" display="0">
                  <p:stCondLst>
                    <p:cond delay="indefinite"/>
                  </p:stCondLst>
                  <p:endCondLst>
                    <p:cond evt="onStopAudio" delay="0">
                      <p:tgtEl>
                        <p:sldTgt/>
                      </p:tgtEl>
                    </p:cond>
                  </p:endCondLst>
                </p:cTn>
                <p:tgtEl>
                  <p:spTgt spid="4"/>
                </p:tgtEl>
              </p:cMediaNode>
            </p:audio>
            <p:audio>
              <p:cMediaNode numSld="999" showWhenStopped="0">
                <p:cTn id="18" repeatCount="indefinite" fill="remove" display="0">
                  <p:stCondLst>
                    <p:cond delay="indefinite"/>
                  </p:stCondLst>
                  <p:endCondLst>
                    <p:cond evt="onStopAudio" delay="0">
                      <p:tgtEl>
                        <p:sldTgt/>
                      </p:tgtEl>
                    </p:cond>
                  </p:endCondLst>
                </p:cTn>
                <p:tgtEl>
                  <p:spTgt spid="5"/>
                </p:tgtEl>
              </p:cMediaNode>
            </p:audio>
            <p:audio>
              <p:cMediaNode numSld="999" showWhenStopped="0">
                <p:cTn id="19" repeatCount="indefinite" fill="remove"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large body of water with a mountain in the background&#10;&#10;Description generated with very high confidence">
            <a:extLst>
              <a:ext uri="{FF2B5EF4-FFF2-40B4-BE49-F238E27FC236}">
                <a16:creationId xmlns:a16="http://schemas.microsoft.com/office/drawing/2014/main" id="{99781DC8-57F2-41DB-BA5D-728C3A2A85F4}"/>
              </a:ext>
            </a:extLst>
          </p:cNvPr>
          <p:cNvPicPr>
            <a:picLocks noGrp="1" noChangeAspect="1"/>
          </p:cNvPicPr>
          <p:nvPr>
            <p:ph type="pic" idx="1"/>
          </p:nvPr>
        </p:nvPicPr>
        <p:blipFill rotWithShape="1">
          <a:blip r:embed="rId5">
            <a:extLst>
              <a:ext uri="{837473B0-CC2E-450A-ABE3-18F120FF3D39}">
                <a1611:picAttrSrcUrl xmlns:a1611="http://schemas.microsoft.com/office/drawing/2016/11/main" r:id="rId6"/>
              </a:ext>
            </a:extLst>
          </a:blip>
          <a:srcRect t="11067"/>
          <a:stretch/>
        </p:blipFill>
        <p:spPr>
          <a:xfrm>
            <a:off x="-1" y="10"/>
            <a:ext cx="12191999"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21E5D86D-8E0F-4F45-820C-D0C9D4AC6EAC}"/>
              </a:ext>
            </a:extLst>
          </p:cNvPr>
          <p:cNvSpPr>
            <a:spLocks noGrp="1"/>
          </p:cNvSpPr>
          <p:nvPr>
            <p:ph type="body" sz="half" idx="2"/>
          </p:nvPr>
        </p:nvSpPr>
        <p:spPr>
          <a:xfrm>
            <a:off x="-1773" y="2297218"/>
            <a:ext cx="8043583" cy="3241839"/>
          </a:xfrm>
        </p:spPr>
        <p:txBody>
          <a:bodyPr vert="horz" lIns="91440" tIns="45720" rIns="91440" bIns="45720" rtlCol="0" anchor="ctr">
            <a:normAutofit/>
          </a:bodyPr>
          <a:lstStyle/>
          <a:p>
            <a:pPr indent="-228600">
              <a:buFont typeface="Arial" panose="020B0604020202020204" pitchFamily="34" charset="0"/>
              <a:buChar char="•"/>
            </a:pPr>
            <a:r>
              <a:rPr lang="en-US" sz="2800" err="1">
                <a:latin typeface="Algerian"/>
                <a:cs typeface="Calibri"/>
              </a:rPr>
              <a:t>Aurel</a:t>
            </a:r>
            <a:r>
              <a:rPr lang="en-US" sz="2800">
                <a:latin typeface="Algerian"/>
                <a:cs typeface="Calibri"/>
              </a:rPr>
              <a:t>  </a:t>
            </a:r>
            <a:r>
              <a:rPr lang="en-US" sz="2800" err="1">
                <a:latin typeface="Algerian"/>
                <a:cs typeface="Calibri"/>
              </a:rPr>
              <a:t>badica</a:t>
            </a:r>
            <a:r>
              <a:rPr lang="en-US" sz="2800">
                <a:latin typeface="Algerian"/>
                <a:cs typeface="Calibri"/>
              </a:rPr>
              <a:t>      1815467</a:t>
            </a:r>
          </a:p>
          <a:p>
            <a:pPr indent="-228600">
              <a:buFont typeface="Arial" panose="020B0604020202020204" pitchFamily="34" charset="0"/>
              <a:buChar char="•"/>
            </a:pPr>
            <a:r>
              <a:rPr lang="en-US" sz="2800">
                <a:latin typeface="Algerian"/>
                <a:cs typeface="Calibri"/>
              </a:rPr>
              <a:t>EMANUELA  STAN  1815346</a:t>
            </a:r>
          </a:p>
          <a:p>
            <a:pPr indent="-228600">
              <a:buFont typeface="Arial" panose="020B0604020202020204" pitchFamily="34" charset="0"/>
              <a:buChar char="•"/>
            </a:pPr>
            <a:r>
              <a:rPr lang="en-US" sz="2800">
                <a:latin typeface="Algerian"/>
                <a:cs typeface="Calibri"/>
              </a:rPr>
              <a:t>STEFAN  ILIE           1815223</a:t>
            </a:r>
            <a:endParaRPr lang="en-US">
              <a:cs typeface="Calibri" panose="020F0502020204030204"/>
            </a:endParaRPr>
          </a:p>
          <a:p>
            <a:pPr indent="-228600">
              <a:buFont typeface="Arial" panose="020B0604020202020204" pitchFamily="34" charset="0"/>
              <a:buChar char="•"/>
            </a:pPr>
            <a:endParaRPr lang="en-US" sz="2800">
              <a:latin typeface="Algerian"/>
              <a:cs typeface="Calibri"/>
            </a:endParaRPr>
          </a:p>
          <a:p>
            <a:pPr indent="-228600">
              <a:buFont typeface="Arial" panose="020B0604020202020204" pitchFamily="34" charset="0"/>
              <a:buChar char="•"/>
            </a:pPr>
            <a:endParaRPr lang="en-US" sz="2800">
              <a:latin typeface="Algerian"/>
              <a:cs typeface="Calibri"/>
            </a:endParaRPr>
          </a:p>
          <a:p>
            <a:pPr indent="-228600">
              <a:buFont typeface="Arial" panose="020B0604020202020204" pitchFamily="34" charset="0"/>
              <a:buChar char="•"/>
            </a:pPr>
            <a:r>
              <a:rPr lang="en-US" sz="2800">
                <a:latin typeface="Algerian"/>
                <a:cs typeface="Calibri"/>
              </a:rPr>
              <a:t>Lecturer  dr. </a:t>
            </a:r>
            <a:r>
              <a:rPr lang="en-US" sz="2800" err="1">
                <a:latin typeface="Algerian"/>
                <a:cs typeface="Calibri"/>
              </a:rPr>
              <a:t>Olu</a:t>
            </a:r>
            <a:r>
              <a:rPr lang="en-US" sz="2800">
                <a:latin typeface="Algerian"/>
                <a:cs typeface="Calibri"/>
              </a:rPr>
              <a:t> </a:t>
            </a:r>
            <a:r>
              <a:rPr lang="en-US" sz="2800" err="1">
                <a:latin typeface="Algerian"/>
                <a:cs typeface="Calibri"/>
              </a:rPr>
              <a:t>adegbite</a:t>
            </a:r>
            <a:r>
              <a:rPr lang="en-US" sz="2800">
                <a:latin typeface="Algerian"/>
                <a:cs typeface="Calibri"/>
              </a:rPr>
              <a:t>    </a:t>
            </a:r>
            <a:r>
              <a:rPr lang="en-US" sz="2000">
                <a:latin typeface="Algerian"/>
                <a:cs typeface="Calibri"/>
              </a:rPr>
              <a:t>                         </a:t>
            </a:r>
          </a:p>
        </p:txBody>
      </p:sp>
      <p:sp>
        <p:nvSpPr>
          <p:cNvPr id="7" name="TextBox 6">
            <a:extLst>
              <a:ext uri="{FF2B5EF4-FFF2-40B4-BE49-F238E27FC236}">
                <a16:creationId xmlns:a16="http://schemas.microsoft.com/office/drawing/2014/main" id="{F889B300-6CEF-4A2C-B8D8-2718CB24E6D1}"/>
              </a:ext>
            </a:extLst>
          </p:cNvPr>
          <p:cNvSpPr txBox="1"/>
          <p:nvPr/>
        </p:nvSpPr>
        <p:spPr>
          <a:xfrm>
            <a:off x="9718245"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2" name="Ivan Torrent - Skyborn">
            <a:hlinkClick r:id="" action="ppaction://media"/>
            <a:extLst>
              <a:ext uri="{FF2B5EF4-FFF2-40B4-BE49-F238E27FC236}">
                <a16:creationId xmlns:a16="http://schemas.microsoft.com/office/drawing/2014/main" id="{2E6B3F0C-C402-409B-97E0-F0F6216EA33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0616100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7750">
        <p15:prstTrans prst="curtains"/>
        <p:sndAc>
          <p:stSnd>
            <p:snd r:embed="rId4" name="applause.wav"/>
          </p:stSnd>
        </p:sndAc>
      </p:transition>
    </mc:Choice>
    <mc:Fallback>
      <p:transition spd="slow">
        <p:fade/>
        <p:sndAc>
          <p:stSnd>
            <p:snd r:embed="rId4"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remove"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4">
            <a:extLst>
              <a:ext uri="{FF2B5EF4-FFF2-40B4-BE49-F238E27FC236}">
                <a16:creationId xmlns:a16="http://schemas.microsoft.com/office/drawing/2014/main" id="{AA960F22-2337-4AF8-9200-2A600FF1A50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413"/>
          <a:stretch/>
        </p:blipFill>
        <p:spPr>
          <a:xfrm>
            <a:off x="20" y="10"/>
            <a:ext cx="12191980" cy="6857990"/>
          </a:xfrm>
          <a:prstGeom prst="rect">
            <a:avLst/>
          </a:prstGeom>
        </p:spPr>
      </p:pic>
      <p:sp>
        <p:nvSpPr>
          <p:cNvPr id="15" name="Freeform: Shape 13">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5">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3"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48CA698E-F380-4887-9C9C-7232EA20FD95}"/>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 name="Content Placeholder 2">
            <a:extLst>
              <a:ext uri="{FF2B5EF4-FFF2-40B4-BE49-F238E27FC236}">
                <a16:creationId xmlns:a16="http://schemas.microsoft.com/office/drawing/2014/main" id="{E743717A-8C5E-9148-BBE9-24B7B3125E01}"/>
              </a:ext>
            </a:extLst>
          </p:cNvPr>
          <p:cNvSpPr>
            <a:spLocks noGrp="1"/>
          </p:cNvSpPr>
          <p:nvPr>
            <p:ph idx="1"/>
          </p:nvPr>
        </p:nvSpPr>
        <p:spPr>
          <a:xfrm>
            <a:off x="16817" y="238126"/>
            <a:ext cx="4545658" cy="5143500"/>
          </a:xfrm>
        </p:spPr>
        <p:txBody>
          <a:bodyPr vert="horz" lIns="91440" tIns="45720" rIns="91440" bIns="45720" rtlCol="0" anchor="t">
            <a:noAutofit/>
          </a:bodyPr>
          <a:lstStyle/>
          <a:p>
            <a:pPr marL="0" indent="0">
              <a:buNone/>
            </a:pPr>
            <a:r>
              <a:rPr lang="en-US" dirty="0">
                <a:latin typeface="Arial"/>
                <a:ea typeface="+mn-lt"/>
                <a:cs typeface="+mn-lt"/>
              </a:rPr>
              <a:t>Hi Everyone</a:t>
            </a:r>
            <a:br>
              <a:rPr lang="en-US" dirty="0">
                <a:latin typeface="Arial"/>
                <a:ea typeface="+mn-lt"/>
                <a:cs typeface="+mn-lt"/>
              </a:rPr>
            </a:br>
            <a:r>
              <a:rPr lang="en-US" dirty="0">
                <a:latin typeface="Arial"/>
                <a:ea typeface="+mn-lt"/>
                <a:cs typeface="+mn-lt"/>
              </a:rPr>
              <a:t>Thank you for being here today </a:t>
            </a:r>
            <a:br>
              <a:rPr lang="en-US" dirty="0">
                <a:latin typeface="Arial"/>
                <a:ea typeface="+mn-lt"/>
                <a:cs typeface="+mn-lt"/>
              </a:rPr>
            </a:br>
            <a:r>
              <a:rPr lang="en-US" dirty="0">
                <a:latin typeface="Arial"/>
                <a:ea typeface="+mn-lt"/>
                <a:cs typeface="+mn-lt"/>
              </a:rPr>
              <a:t>I am </a:t>
            </a:r>
            <a:r>
              <a:rPr lang="en-US" dirty="0" err="1">
                <a:latin typeface="Arial"/>
                <a:ea typeface="+mn-lt"/>
                <a:cs typeface="+mn-lt"/>
              </a:rPr>
              <a:t>Emanuela</a:t>
            </a:r>
            <a:r>
              <a:rPr lang="en-US" dirty="0">
                <a:latin typeface="Arial"/>
                <a:ea typeface="+mn-lt"/>
                <a:cs typeface="+mn-lt"/>
              </a:rPr>
              <a:t> and I am proud to be part of the best Team ever.</a:t>
            </a:r>
            <a:br>
              <a:rPr lang="en-US" dirty="0">
                <a:latin typeface="Arial"/>
                <a:ea typeface="+mn-lt"/>
                <a:cs typeface="+mn-lt"/>
              </a:rPr>
            </a:br>
            <a:r>
              <a:rPr lang="en-US" dirty="0">
                <a:latin typeface="Arial"/>
                <a:ea typeface="+mn-lt"/>
                <a:cs typeface="+mn-lt"/>
              </a:rPr>
              <a:t>My team and I are here today to present you our chosen product for our Group Team Presentation. </a:t>
            </a:r>
            <a:br>
              <a:rPr lang="en-US" dirty="0">
                <a:latin typeface="Arial"/>
                <a:ea typeface="+mn-lt"/>
                <a:cs typeface="+mn-lt"/>
              </a:rPr>
            </a:br>
            <a:r>
              <a:rPr lang="en-US" dirty="0">
                <a:latin typeface="Arial"/>
                <a:ea typeface="+mn-lt"/>
                <a:cs typeface="+mn-lt"/>
              </a:rPr>
              <a:t>Before I go any forward let me introduce my great team </a:t>
            </a:r>
            <a:r>
              <a:rPr lang="en-US" dirty="0" err="1">
                <a:latin typeface="Arial"/>
                <a:ea typeface="+mn-lt"/>
                <a:cs typeface="+mn-lt"/>
              </a:rPr>
              <a:t>Aurel</a:t>
            </a:r>
            <a:r>
              <a:rPr lang="en-US" dirty="0">
                <a:latin typeface="Arial"/>
                <a:ea typeface="+mn-lt"/>
                <a:cs typeface="+mn-lt"/>
              </a:rPr>
              <a:t> and Stefan.</a:t>
            </a:r>
            <a:endParaRPr lang="en-US" dirty="0">
              <a:latin typeface="Arial"/>
              <a:cs typeface="Arial"/>
            </a:endParaRPr>
          </a:p>
        </p:txBody>
      </p:sp>
    </p:spTree>
    <p:extLst>
      <p:ext uri="{BB962C8B-B14F-4D97-AF65-F5344CB8AC3E}">
        <p14:creationId xmlns:p14="http://schemas.microsoft.com/office/powerpoint/2010/main" val="3267059605"/>
      </p:ext>
    </p:extLst>
  </p:cSld>
  <p:clrMapOvr>
    <a:masterClrMapping/>
  </p:clrMapOvr>
  <p:transition spd="slow" advClick="0" advTm="60000">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9" descr="A tree with red leaves&#10;&#10;Description generated with very high confidence">
            <a:extLst>
              <a:ext uri="{FF2B5EF4-FFF2-40B4-BE49-F238E27FC236}">
                <a16:creationId xmlns:a16="http://schemas.microsoft.com/office/drawing/2014/main" id="{77E6B527-6379-4AED-9194-1CB264BA6500}"/>
              </a:ext>
            </a:extLst>
          </p:cNvPr>
          <p:cNvPicPr>
            <a:picLocks noChangeAspect="1"/>
          </p:cNvPicPr>
          <p:nvPr/>
        </p:nvPicPr>
        <p:blipFill rotWithShape="1">
          <a:blip r:embed="rId2">
            <a:alphaModFix amt="50000"/>
            <a:extLst>
              <a:ext uri="{837473B0-CC2E-450A-ABE3-18F120FF3D39}">
                <a1611:picAttrSrcUrl xmlns:a1611="http://schemas.microsoft.com/office/drawing/2016/11/main" r:id="rId3"/>
              </a:ext>
            </a:extLst>
          </a:blip>
          <a:srcRect t="13117" b="2613"/>
          <a:stretch/>
        </p:blipFill>
        <p:spPr>
          <a:xfrm>
            <a:off x="43152" y="14379"/>
            <a:ext cx="12191980" cy="6857999"/>
          </a:xfrm>
          <a:prstGeom prst="rect">
            <a:avLst/>
          </a:prstGeom>
        </p:spPr>
      </p:pic>
      <p:sp>
        <p:nvSpPr>
          <p:cNvPr id="2" name="Title 1">
            <a:extLst>
              <a:ext uri="{FF2B5EF4-FFF2-40B4-BE49-F238E27FC236}">
                <a16:creationId xmlns:a16="http://schemas.microsoft.com/office/drawing/2014/main" id="{6FD0EADA-CEB0-4ED1-9090-BD6405929B1D}"/>
              </a:ext>
            </a:extLst>
          </p:cNvPr>
          <p:cNvSpPr>
            <a:spLocks noGrp="1"/>
          </p:cNvSpPr>
          <p:nvPr>
            <p:ph type="title"/>
          </p:nvPr>
        </p:nvSpPr>
        <p:spPr>
          <a:xfrm>
            <a:off x="2990490" y="3897191"/>
            <a:ext cx="7677510" cy="1160858"/>
          </a:xfrm>
        </p:spPr>
        <p:txBody>
          <a:bodyPr vert="horz" lIns="91440" tIns="45720" rIns="91440" bIns="45720" rtlCol="0" anchor="b">
            <a:normAutofit/>
          </a:bodyPr>
          <a:lstStyle/>
          <a:p>
            <a:pPr algn="ctr"/>
            <a:r>
              <a:rPr lang="en-US" sz="6000">
                <a:solidFill>
                  <a:srgbClr val="FFFFFF"/>
                </a:solidFill>
                <a:latin typeface="Algerian"/>
              </a:rPr>
              <a:t>Mount fuji hotel</a:t>
            </a:r>
          </a:p>
        </p:txBody>
      </p:sp>
      <p:sp>
        <p:nvSpPr>
          <p:cNvPr id="7" name="TextBox 6">
            <a:extLst>
              <a:ext uri="{FF2B5EF4-FFF2-40B4-BE49-F238E27FC236}">
                <a16:creationId xmlns:a16="http://schemas.microsoft.com/office/drawing/2014/main" id="{28C97AE7-7B3D-4355-A3D9-E88D50E4B793}"/>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1" name="TextBox 10">
            <a:extLst>
              <a:ext uri="{FF2B5EF4-FFF2-40B4-BE49-F238E27FC236}">
                <a16:creationId xmlns:a16="http://schemas.microsoft.com/office/drawing/2014/main" id="{BE8A988B-500F-40DC-9719-6DB8D898E4AC}"/>
              </a:ext>
            </a:extLst>
          </p:cNvPr>
          <p:cNvSpPr txBox="1"/>
          <p:nvPr/>
        </p:nvSpPr>
        <p:spPr>
          <a:xfrm>
            <a:off x="7390490"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20" name="TextBox 19">
            <a:extLst>
              <a:ext uri="{FF2B5EF4-FFF2-40B4-BE49-F238E27FC236}">
                <a16:creationId xmlns:a16="http://schemas.microsoft.com/office/drawing/2014/main" id="{D83FDDF5-FFDE-4C6F-A729-F96C172EF338}"/>
              </a:ext>
            </a:extLst>
          </p:cNvPr>
          <p:cNvSpPr txBox="1"/>
          <p:nvPr/>
        </p:nvSpPr>
        <p:spPr>
          <a:xfrm>
            <a:off x="490403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5" name="TextBox 4">
            <a:extLst>
              <a:ext uri="{FF2B5EF4-FFF2-40B4-BE49-F238E27FC236}">
                <a16:creationId xmlns:a16="http://schemas.microsoft.com/office/drawing/2014/main" id="{E1D061C8-E410-47EB-9743-844C6B7CB06A}"/>
              </a:ext>
            </a:extLst>
          </p:cNvPr>
          <p:cNvSpPr txBox="1"/>
          <p:nvPr/>
        </p:nvSpPr>
        <p:spPr>
          <a:xfrm>
            <a:off x="2436818"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12" name="TextBox 11">
            <a:extLst>
              <a:ext uri="{FF2B5EF4-FFF2-40B4-BE49-F238E27FC236}">
                <a16:creationId xmlns:a16="http://schemas.microsoft.com/office/drawing/2014/main" id="{C9AB2C1D-8E7B-4BEB-8498-00DEE406EB06}"/>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8502871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1E597-568E-4216-9BCE-E1AFE76AD033}"/>
              </a:ext>
            </a:extLst>
          </p:cNvPr>
          <p:cNvSpPr>
            <a:spLocks noGrp="1"/>
          </p:cNvSpPr>
          <p:nvPr>
            <p:ph type="title"/>
          </p:nvPr>
        </p:nvSpPr>
        <p:spPr>
          <a:xfrm>
            <a:off x="234556" y="352643"/>
            <a:ext cx="4165817" cy="724103"/>
          </a:xfrm>
        </p:spPr>
        <p:txBody>
          <a:bodyPr vert="horz" lIns="91440" tIns="45720" rIns="91440" bIns="45720" rtlCol="0" anchor="ctr">
            <a:noAutofit/>
          </a:bodyPr>
          <a:lstStyle/>
          <a:p>
            <a:r>
              <a:rPr lang="en-US" sz="2800" b="1" spc="-5">
                <a:latin typeface="Arial"/>
                <a:cs typeface="Arial"/>
              </a:rPr>
              <a:t>Marketing</a:t>
            </a:r>
            <a:r>
              <a:rPr lang="en-US" sz="2800" b="1" spc="-40">
                <a:latin typeface="Arial"/>
                <a:cs typeface="Arial"/>
              </a:rPr>
              <a:t> </a:t>
            </a:r>
            <a:r>
              <a:rPr lang="en-US" sz="2800" b="1" spc="-5">
                <a:latin typeface="Arial"/>
                <a:cs typeface="Arial"/>
              </a:rPr>
              <a:t>Audit of </a:t>
            </a:r>
            <a:br>
              <a:rPr lang="en-US" sz="2800" b="1" spc="-5">
                <a:latin typeface="Arial"/>
              </a:rPr>
            </a:br>
            <a:r>
              <a:rPr lang="en-US" sz="2800" b="1" spc="-5">
                <a:latin typeface="Arial"/>
                <a:cs typeface="Arial"/>
              </a:rPr>
              <a:t>       </a:t>
            </a:r>
            <a:r>
              <a:rPr lang="en-US" sz="2800" b="1" spc="-5">
                <a:solidFill>
                  <a:srgbClr val="FF0000"/>
                </a:solidFill>
                <a:latin typeface="Arial"/>
                <a:cs typeface="Arial"/>
              </a:rPr>
              <a:t>Mount Fuji Hotel</a:t>
            </a:r>
            <a:endParaRPr lang="en-US" sz="2800" b="1">
              <a:solidFill>
                <a:srgbClr val="FF0000"/>
              </a:solidFill>
              <a:latin typeface="Arial"/>
              <a:cs typeface="Arial"/>
            </a:endParaRPr>
          </a:p>
        </p:txBody>
      </p:sp>
      <p:sp>
        <p:nvSpPr>
          <p:cNvPr id="4" name="Text Placeholder 3">
            <a:extLst>
              <a:ext uri="{FF2B5EF4-FFF2-40B4-BE49-F238E27FC236}">
                <a16:creationId xmlns:a16="http://schemas.microsoft.com/office/drawing/2014/main" id="{7678035E-1A72-4B7E-A336-52554430C2EE}"/>
              </a:ext>
            </a:extLst>
          </p:cNvPr>
          <p:cNvSpPr>
            <a:spLocks noGrp="1"/>
          </p:cNvSpPr>
          <p:nvPr>
            <p:ph type="body" sz="half" idx="2"/>
          </p:nvPr>
        </p:nvSpPr>
        <p:spPr>
          <a:xfrm>
            <a:off x="134581" y="1649186"/>
            <a:ext cx="4165816" cy="4969356"/>
          </a:xfrm>
        </p:spPr>
        <p:txBody>
          <a:bodyPr vert="horz" lIns="91440" tIns="45720" rIns="91440" bIns="45720" rtlCol="0" anchor="t">
            <a:normAutofit/>
          </a:bodyPr>
          <a:lstStyle/>
          <a:p>
            <a:pPr indent="-228600">
              <a:buFont typeface="Arial" panose="020B0604020202020204" pitchFamily="34" charset="0"/>
              <a:buChar char="•"/>
            </a:pPr>
            <a:r>
              <a:rPr lang="en-GB" sz="2400" spc="-5">
                <a:latin typeface="Arial"/>
                <a:cs typeface="Trebuchet MS"/>
              </a:rPr>
              <a:t>Strategic Plan Marketing</a:t>
            </a:r>
            <a:endParaRPr lang="en-GB" sz="2400">
              <a:latin typeface="Arial"/>
              <a:cs typeface="Trebuchet MS"/>
            </a:endParaRPr>
          </a:p>
          <a:p>
            <a:pPr indent="-228600">
              <a:buFont typeface="Arial" panose="020B0604020202020204" pitchFamily="34" charset="0"/>
              <a:buChar char="•"/>
            </a:pPr>
            <a:r>
              <a:rPr lang="en-GB" sz="2400" spc="-5">
                <a:latin typeface="Arial"/>
                <a:cs typeface="Trebuchet MS"/>
              </a:rPr>
              <a:t>External Marketing</a:t>
            </a:r>
            <a:r>
              <a:rPr lang="en-GB" sz="2400" spc="-65">
                <a:latin typeface="Arial"/>
                <a:cs typeface="Trebuchet MS"/>
              </a:rPr>
              <a:t> </a:t>
            </a:r>
            <a:r>
              <a:rPr lang="en-GB" sz="2400" spc="-5">
                <a:latin typeface="Arial"/>
                <a:cs typeface="Trebuchet MS"/>
              </a:rPr>
              <a:t>Environment</a:t>
            </a:r>
            <a:endParaRPr lang="en-GB" sz="2400">
              <a:latin typeface="Arial"/>
              <a:cs typeface="Trebuchet MS"/>
            </a:endParaRPr>
          </a:p>
          <a:p>
            <a:pPr indent="-228600">
              <a:buFont typeface="Arial" panose="020B0604020202020204" pitchFamily="34" charset="0"/>
              <a:buChar char="•"/>
            </a:pPr>
            <a:r>
              <a:rPr lang="en-GB" sz="2400" spc="-5">
                <a:latin typeface="Arial"/>
                <a:cs typeface="Trebuchet MS"/>
              </a:rPr>
              <a:t>Internal Marketing</a:t>
            </a:r>
            <a:r>
              <a:rPr lang="en-GB" sz="2400" spc="-55">
                <a:latin typeface="Arial"/>
                <a:cs typeface="Trebuchet MS"/>
              </a:rPr>
              <a:t> </a:t>
            </a:r>
            <a:r>
              <a:rPr lang="en-GB" sz="2400" spc="-5">
                <a:latin typeface="Arial"/>
                <a:cs typeface="Trebuchet MS"/>
              </a:rPr>
              <a:t>Environment</a:t>
            </a:r>
            <a:endParaRPr lang="en-GB" sz="2400">
              <a:latin typeface="Arial"/>
              <a:cs typeface="Trebuchet MS"/>
            </a:endParaRPr>
          </a:p>
          <a:p>
            <a:pPr indent="-228600">
              <a:buFont typeface="Arial" panose="020B0604020202020204" pitchFamily="34" charset="0"/>
              <a:buChar char="•"/>
            </a:pPr>
            <a:r>
              <a:rPr lang="en-GB" sz="2400" spc="-5">
                <a:latin typeface="Arial"/>
                <a:cs typeface="Trebuchet MS"/>
              </a:rPr>
              <a:t>Marketing Strategy</a:t>
            </a:r>
            <a:r>
              <a:rPr lang="en-GB" sz="2400" spc="-65">
                <a:latin typeface="Arial"/>
                <a:cs typeface="Trebuchet MS"/>
              </a:rPr>
              <a:t> </a:t>
            </a:r>
            <a:r>
              <a:rPr lang="en-GB" sz="2400" spc="-5">
                <a:latin typeface="Arial"/>
                <a:cs typeface="Trebuchet MS"/>
              </a:rPr>
              <a:t>Review</a:t>
            </a:r>
            <a:endParaRPr lang="en-GB" sz="2400">
              <a:latin typeface="Arial"/>
              <a:cs typeface="Trebuchet MS"/>
            </a:endParaRPr>
          </a:p>
          <a:p>
            <a:pPr indent="-228600">
              <a:buFont typeface="Arial" panose="020B0604020202020204" pitchFamily="34" charset="0"/>
              <a:buChar char="•"/>
            </a:pPr>
            <a:endParaRPr lang="en-US" sz="2000">
              <a:latin typeface="Algerian"/>
            </a:endParaRPr>
          </a:p>
        </p:txBody>
      </p:sp>
      <p:pic>
        <p:nvPicPr>
          <p:cNvPr id="17" name="Picture 17" descr="A dining room table&#10;&#10;Description generated with very high confidence">
            <a:extLst>
              <a:ext uri="{FF2B5EF4-FFF2-40B4-BE49-F238E27FC236}">
                <a16:creationId xmlns:a16="http://schemas.microsoft.com/office/drawing/2014/main" id="{CBD1CE3F-E440-4DB2-948E-918C480C8BF2}"/>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l="26486" r="-1" b="-1"/>
          <a:stretch/>
        </p:blipFill>
        <p:spPr>
          <a:xfrm>
            <a:off x="4504475" y="10"/>
            <a:ext cx="7552944" cy="6857990"/>
          </a:xfrm>
          <a:prstGeom prst="rect">
            <a:avLst/>
          </a:prstGeom>
          <a:effectLst/>
        </p:spPr>
      </p:pic>
      <p:sp>
        <p:nvSpPr>
          <p:cNvPr id="19" name="TextBox 18">
            <a:extLst>
              <a:ext uri="{FF2B5EF4-FFF2-40B4-BE49-F238E27FC236}">
                <a16:creationId xmlns:a16="http://schemas.microsoft.com/office/drawing/2014/main" id="{4EF0E5A0-9A5F-4466-AEB3-263888223D02}"/>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 name="object 10">
            <a:extLst>
              <a:ext uri="{FF2B5EF4-FFF2-40B4-BE49-F238E27FC236}">
                <a16:creationId xmlns:a16="http://schemas.microsoft.com/office/drawing/2014/main" id="{006D2E34-FC5E-3E49-AB25-EBF120BF8036}"/>
              </a:ext>
            </a:extLst>
          </p:cNvPr>
          <p:cNvSpPr/>
          <p:nvPr/>
        </p:nvSpPr>
        <p:spPr>
          <a:xfrm>
            <a:off x="2089681" y="5244078"/>
            <a:ext cx="838200" cy="838200"/>
          </a:xfrm>
          <a:custGeom>
            <a:avLst/>
            <a:gdLst/>
            <a:ahLst/>
            <a:cxnLst/>
            <a:rect l="l" t="t" r="r" b="b"/>
            <a:pathLst>
              <a:path w="838200" h="838200">
                <a:moveTo>
                  <a:pt x="419100" y="0"/>
                </a:moveTo>
                <a:lnTo>
                  <a:pt x="370283" y="2806"/>
                </a:lnTo>
                <a:lnTo>
                  <a:pt x="323105" y="11019"/>
                </a:lnTo>
                <a:lnTo>
                  <a:pt x="277882" y="24330"/>
                </a:lnTo>
                <a:lnTo>
                  <a:pt x="234931" y="42432"/>
                </a:lnTo>
                <a:lnTo>
                  <a:pt x="194568" y="65015"/>
                </a:lnTo>
                <a:lnTo>
                  <a:pt x="157109" y="91773"/>
                </a:lnTo>
                <a:lnTo>
                  <a:pt x="122872" y="122396"/>
                </a:lnTo>
                <a:lnTo>
                  <a:pt x="92173" y="156576"/>
                </a:lnTo>
                <a:lnTo>
                  <a:pt x="65328" y="194005"/>
                </a:lnTo>
                <a:lnTo>
                  <a:pt x="42654" y="234376"/>
                </a:lnTo>
                <a:lnTo>
                  <a:pt x="24467" y="277378"/>
                </a:lnTo>
                <a:lnTo>
                  <a:pt x="11085" y="322705"/>
                </a:lnTo>
                <a:lnTo>
                  <a:pt x="2824" y="370049"/>
                </a:lnTo>
                <a:lnTo>
                  <a:pt x="0" y="419100"/>
                </a:lnTo>
                <a:lnTo>
                  <a:pt x="2824" y="467916"/>
                </a:lnTo>
                <a:lnTo>
                  <a:pt x="11085" y="515094"/>
                </a:lnTo>
                <a:lnTo>
                  <a:pt x="24467" y="560317"/>
                </a:lnTo>
                <a:lnTo>
                  <a:pt x="42654" y="603268"/>
                </a:lnTo>
                <a:lnTo>
                  <a:pt x="65328" y="643631"/>
                </a:lnTo>
                <a:lnTo>
                  <a:pt x="92173" y="681090"/>
                </a:lnTo>
                <a:lnTo>
                  <a:pt x="122872" y="715327"/>
                </a:lnTo>
                <a:lnTo>
                  <a:pt x="157109" y="746026"/>
                </a:lnTo>
                <a:lnTo>
                  <a:pt x="194568" y="772871"/>
                </a:lnTo>
                <a:lnTo>
                  <a:pt x="234931" y="795545"/>
                </a:lnTo>
                <a:lnTo>
                  <a:pt x="277882" y="813732"/>
                </a:lnTo>
                <a:lnTo>
                  <a:pt x="323105" y="827114"/>
                </a:lnTo>
                <a:lnTo>
                  <a:pt x="370283" y="835375"/>
                </a:lnTo>
                <a:lnTo>
                  <a:pt x="419100" y="838200"/>
                </a:lnTo>
                <a:lnTo>
                  <a:pt x="467916" y="835375"/>
                </a:lnTo>
                <a:lnTo>
                  <a:pt x="515094" y="827114"/>
                </a:lnTo>
                <a:lnTo>
                  <a:pt x="560317" y="813732"/>
                </a:lnTo>
                <a:lnTo>
                  <a:pt x="603268" y="795545"/>
                </a:lnTo>
                <a:lnTo>
                  <a:pt x="643631" y="772871"/>
                </a:lnTo>
                <a:lnTo>
                  <a:pt x="681090" y="746026"/>
                </a:lnTo>
                <a:lnTo>
                  <a:pt x="715327" y="715327"/>
                </a:lnTo>
                <a:lnTo>
                  <a:pt x="746026" y="681090"/>
                </a:lnTo>
                <a:lnTo>
                  <a:pt x="772871" y="643631"/>
                </a:lnTo>
                <a:lnTo>
                  <a:pt x="795545" y="603268"/>
                </a:lnTo>
                <a:lnTo>
                  <a:pt x="813732" y="560317"/>
                </a:lnTo>
                <a:lnTo>
                  <a:pt x="827114" y="515094"/>
                </a:lnTo>
                <a:lnTo>
                  <a:pt x="835375" y="467916"/>
                </a:lnTo>
                <a:lnTo>
                  <a:pt x="838200" y="419100"/>
                </a:lnTo>
                <a:lnTo>
                  <a:pt x="835375" y="370049"/>
                </a:lnTo>
                <a:lnTo>
                  <a:pt x="827114" y="322705"/>
                </a:lnTo>
                <a:lnTo>
                  <a:pt x="813732" y="277378"/>
                </a:lnTo>
                <a:lnTo>
                  <a:pt x="795545" y="234376"/>
                </a:lnTo>
                <a:lnTo>
                  <a:pt x="772871" y="194005"/>
                </a:lnTo>
                <a:lnTo>
                  <a:pt x="746026" y="156576"/>
                </a:lnTo>
                <a:lnTo>
                  <a:pt x="715327" y="122396"/>
                </a:lnTo>
                <a:lnTo>
                  <a:pt x="681090" y="91773"/>
                </a:lnTo>
                <a:lnTo>
                  <a:pt x="643631" y="65015"/>
                </a:lnTo>
                <a:lnTo>
                  <a:pt x="603268" y="42432"/>
                </a:lnTo>
                <a:lnTo>
                  <a:pt x="560317" y="24330"/>
                </a:lnTo>
                <a:lnTo>
                  <a:pt x="515094" y="11019"/>
                </a:lnTo>
                <a:lnTo>
                  <a:pt x="467916" y="2806"/>
                </a:lnTo>
                <a:lnTo>
                  <a:pt x="419100" y="0"/>
                </a:lnTo>
                <a:close/>
              </a:path>
            </a:pathLst>
          </a:custGeom>
          <a:solidFill>
            <a:srgbClr val="CCFF66"/>
          </a:solidFill>
        </p:spPr>
        <p:txBody>
          <a:bodyPr wrap="square" lIns="0" tIns="0" rIns="0" bIns="0" rtlCol="0"/>
          <a:lstStyle/>
          <a:p>
            <a:endParaRPr/>
          </a:p>
        </p:txBody>
      </p:sp>
      <p:sp>
        <p:nvSpPr>
          <p:cNvPr id="8" name="object 11">
            <a:extLst>
              <a:ext uri="{FF2B5EF4-FFF2-40B4-BE49-F238E27FC236}">
                <a16:creationId xmlns:a16="http://schemas.microsoft.com/office/drawing/2014/main" id="{A22CABFD-D572-4047-8793-86DBC1FF05AB}"/>
              </a:ext>
            </a:extLst>
          </p:cNvPr>
          <p:cNvSpPr/>
          <p:nvPr/>
        </p:nvSpPr>
        <p:spPr>
          <a:xfrm>
            <a:off x="2089681" y="5244078"/>
            <a:ext cx="838200" cy="838200"/>
          </a:xfrm>
          <a:custGeom>
            <a:avLst/>
            <a:gdLst/>
            <a:ahLst/>
            <a:cxnLst/>
            <a:rect l="l" t="t" r="r" b="b"/>
            <a:pathLst>
              <a:path w="838200" h="838200">
                <a:moveTo>
                  <a:pt x="419100" y="838200"/>
                </a:moveTo>
                <a:lnTo>
                  <a:pt x="370283" y="835375"/>
                </a:lnTo>
                <a:lnTo>
                  <a:pt x="323105" y="827114"/>
                </a:lnTo>
                <a:lnTo>
                  <a:pt x="277882" y="813732"/>
                </a:lnTo>
                <a:lnTo>
                  <a:pt x="234931" y="795545"/>
                </a:lnTo>
                <a:lnTo>
                  <a:pt x="194568" y="772871"/>
                </a:lnTo>
                <a:lnTo>
                  <a:pt x="157109" y="746026"/>
                </a:lnTo>
                <a:lnTo>
                  <a:pt x="122872" y="715327"/>
                </a:lnTo>
                <a:lnTo>
                  <a:pt x="92173" y="681090"/>
                </a:lnTo>
                <a:lnTo>
                  <a:pt x="65328" y="643631"/>
                </a:lnTo>
                <a:lnTo>
                  <a:pt x="42654" y="603268"/>
                </a:lnTo>
                <a:lnTo>
                  <a:pt x="24467" y="560317"/>
                </a:lnTo>
                <a:lnTo>
                  <a:pt x="11085" y="515094"/>
                </a:lnTo>
                <a:lnTo>
                  <a:pt x="2824" y="467916"/>
                </a:lnTo>
                <a:lnTo>
                  <a:pt x="0" y="419100"/>
                </a:lnTo>
                <a:lnTo>
                  <a:pt x="2824" y="370049"/>
                </a:lnTo>
                <a:lnTo>
                  <a:pt x="11085" y="322705"/>
                </a:lnTo>
                <a:lnTo>
                  <a:pt x="24467" y="277378"/>
                </a:lnTo>
                <a:lnTo>
                  <a:pt x="42654" y="234376"/>
                </a:lnTo>
                <a:lnTo>
                  <a:pt x="65328" y="194005"/>
                </a:lnTo>
                <a:lnTo>
                  <a:pt x="92173" y="156576"/>
                </a:lnTo>
                <a:lnTo>
                  <a:pt x="122872" y="122396"/>
                </a:lnTo>
                <a:lnTo>
                  <a:pt x="157109" y="91773"/>
                </a:lnTo>
                <a:lnTo>
                  <a:pt x="194568" y="65015"/>
                </a:lnTo>
                <a:lnTo>
                  <a:pt x="234931" y="42432"/>
                </a:lnTo>
                <a:lnTo>
                  <a:pt x="277882" y="24330"/>
                </a:lnTo>
                <a:lnTo>
                  <a:pt x="323105" y="11019"/>
                </a:lnTo>
                <a:lnTo>
                  <a:pt x="370283" y="2806"/>
                </a:lnTo>
                <a:lnTo>
                  <a:pt x="419100" y="0"/>
                </a:lnTo>
                <a:lnTo>
                  <a:pt x="467916" y="2806"/>
                </a:lnTo>
                <a:lnTo>
                  <a:pt x="515094" y="11019"/>
                </a:lnTo>
                <a:lnTo>
                  <a:pt x="560317" y="24330"/>
                </a:lnTo>
                <a:lnTo>
                  <a:pt x="603268" y="42432"/>
                </a:lnTo>
                <a:lnTo>
                  <a:pt x="643631" y="65015"/>
                </a:lnTo>
                <a:lnTo>
                  <a:pt x="681090" y="91773"/>
                </a:lnTo>
                <a:lnTo>
                  <a:pt x="715327" y="122396"/>
                </a:lnTo>
                <a:lnTo>
                  <a:pt x="746026" y="156576"/>
                </a:lnTo>
                <a:lnTo>
                  <a:pt x="772871" y="194005"/>
                </a:lnTo>
                <a:lnTo>
                  <a:pt x="795545" y="234376"/>
                </a:lnTo>
                <a:lnTo>
                  <a:pt x="813732" y="277378"/>
                </a:lnTo>
                <a:lnTo>
                  <a:pt x="827114" y="322705"/>
                </a:lnTo>
                <a:lnTo>
                  <a:pt x="835375" y="370049"/>
                </a:lnTo>
                <a:lnTo>
                  <a:pt x="838200" y="419100"/>
                </a:lnTo>
                <a:lnTo>
                  <a:pt x="835375" y="467916"/>
                </a:lnTo>
                <a:lnTo>
                  <a:pt x="827114" y="515094"/>
                </a:lnTo>
                <a:lnTo>
                  <a:pt x="813732" y="560317"/>
                </a:lnTo>
                <a:lnTo>
                  <a:pt x="795545" y="603268"/>
                </a:lnTo>
                <a:lnTo>
                  <a:pt x="772871" y="643631"/>
                </a:lnTo>
                <a:lnTo>
                  <a:pt x="746026" y="681090"/>
                </a:lnTo>
                <a:lnTo>
                  <a:pt x="715327" y="715327"/>
                </a:lnTo>
                <a:lnTo>
                  <a:pt x="681090" y="746026"/>
                </a:lnTo>
                <a:lnTo>
                  <a:pt x="643631" y="772871"/>
                </a:lnTo>
                <a:lnTo>
                  <a:pt x="603268" y="795545"/>
                </a:lnTo>
                <a:lnTo>
                  <a:pt x="560317" y="813732"/>
                </a:lnTo>
                <a:lnTo>
                  <a:pt x="515094" y="827114"/>
                </a:lnTo>
                <a:lnTo>
                  <a:pt x="467916" y="835375"/>
                </a:lnTo>
                <a:lnTo>
                  <a:pt x="419100" y="838200"/>
                </a:lnTo>
                <a:close/>
              </a:path>
            </a:pathLst>
          </a:custGeom>
          <a:ln w="9344">
            <a:solidFill>
              <a:srgbClr val="000000"/>
            </a:solidFill>
          </a:ln>
        </p:spPr>
        <p:txBody>
          <a:bodyPr wrap="square" lIns="0" tIns="0" rIns="0" bIns="0" rtlCol="0"/>
          <a:lstStyle/>
          <a:p>
            <a:endParaRPr/>
          </a:p>
        </p:txBody>
      </p:sp>
      <p:sp>
        <p:nvSpPr>
          <p:cNvPr id="9" name="object 12">
            <a:extLst>
              <a:ext uri="{FF2B5EF4-FFF2-40B4-BE49-F238E27FC236}">
                <a16:creationId xmlns:a16="http://schemas.microsoft.com/office/drawing/2014/main" id="{11D84520-D7D0-A44E-B38F-9F58A675D034}"/>
              </a:ext>
            </a:extLst>
          </p:cNvPr>
          <p:cNvSpPr/>
          <p:nvPr/>
        </p:nvSpPr>
        <p:spPr>
          <a:xfrm>
            <a:off x="2089681" y="4253478"/>
            <a:ext cx="838200" cy="838200"/>
          </a:xfrm>
          <a:custGeom>
            <a:avLst/>
            <a:gdLst/>
            <a:ahLst/>
            <a:cxnLst/>
            <a:rect l="l" t="t" r="r" b="b"/>
            <a:pathLst>
              <a:path w="838200" h="838200">
                <a:moveTo>
                  <a:pt x="419100" y="0"/>
                </a:moveTo>
                <a:lnTo>
                  <a:pt x="370283" y="2824"/>
                </a:lnTo>
                <a:lnTo>
                  <a:pt x="323105" y="11085"/>
                </a:lnTo>
                <a:lnTo>
                  <a:pt x="277882" y="24467"/>
                </a:lnTo>
                <a:lnTo>
                  <a:pt x="234931" y="42654"/>
                </a:lnTo>
                <a:lnTo>
                  <a:pt x="194568" y="65328"/>
                </a:lnTo>
                <a:lnTo>
                  <a:pt x="157109" y="92173"/>
                </a:lnTo>
                <a:lnTo>
                  <a:pt x="122872" y="122872"/>
                </a:lnTo>
                <a:lnTo>
                  <a:pt x="92173" y="157109"/>
                </a:lnTo>
                <a:lnTo>
                  <a:pt x="65328" y="194568"/>
                </a:lnTo>
                <a:lnTo>
                  <a:pt x="42654" y="234931"/>
                </a:lnTo>
                <a:lnTo>
                  <a:pt x="24467" y="277882"/>
                </a:lnTo>
                <a:lnTo>
                  <a:pt x="11085" y="323105"/>
                </a:lnTo>
                <a:lnTo>
                  <a:pt x="2824" y="370283"/>
                </a:lnTo>
                <a:lnTo>
                  <a:pt x="0" y="419100"/>
                </a:lnTo>
                <a:lnTo>
                  <a:pt x="2824" y="467916"/>
                </a:lnTo>
                <a:lnTo>
                  <a:pt x="11085" y="515094"/>
                </a:lnTo>
                <a:lnTo>
                  <a:pt x="24467" y="560317"/>
                </a:lnTo>
                <a:lnTo>
                  <a:pt x="42654" y="603268"/>
                </a:lnTo>
                <a:lnTo>
                  <a:pt x="65328" y="643631"/>
                </a:lnTo>
                <a:lnTo>
                  <a:pt x="92173" y="681090"/>
                </a:lnTo>
                <a:lnTo>
                  <a:pt x="122872" y="715327"/>
                </a:lnTo>
                <a:lnTo>
                  <a:pt x="157109" y="746026"/>
                </a:lnTo>
                <a:lnTo>
                  <a:pt x="194568" y="772871"/>
                </a:lnTo>
                <a:lnTo>
                  <a:pt x="234931" y="795545"/>
                </a:lnTo>
                <a:lnTo>
                  <a:pt x="277882" y="813732"/>
                </a:lnTo>
                <a:lnTo>
                  <a:pt x="323105" y="827114"/>
                </a:lnTo>
                <a:lnTo>
                  <a:pt x="370283" y="835375"/>
                </a:lnTo>
                <a:lnTo>
                  <a:pt x="419100" y="838200"/>
                </a:lnTo>
                <a:lnTo>
                  <a:pt x="467916" y="835375"/>
                </a:lnTo>
                <a:lnTo>
                  <a:pt x="515094" y="827114"/>
                </a:lnTo>
                <a:lnTo>
                  <a:pt x="560317" y="813732"/>
                </a:lnTo>
                <a:lnTo>
                  <a:pt x="603268" y="795545"/>
                </a:lnTo>
                <a:lnTo>
                  <a:pt x="643631" y="772871"/>
                </a:lnTo>
                <a:lnTo>
                  <a:pt x="681090" y="746026"/>
                </a:lnTo>
                <a:lnTo>
                  <a:pt x="715327" y="715327"/>
                </a:lnTo>
                <a:lnTo>
                  <a:pt x="746026" y="681090"/>
                </a:lnTo>
                <a:lnTo>
                  <a:pt x="772871" y="643631"/>
                </a:lnTo>
                <a:lnTo>
                  <a:pt x="795545" y="603268"/>
                </a:lnTo>
                <a:lnTo>
                  <a:pt x="813732" y="560317"/>
                </a:lnTo>
                <a:lnTo>
                  <a:pt x="827114" y="515094"/>
                </a:lnTo>
                <a:lnTo>
                  <a:pt x="835375" y="467916"/>
                </a:lnTo>
                <a:lnTo>
                  <a:pt x="838200" y="419100"/>
                </a:lnTo>
                <a:lnTo>
                  <a:pt x="835375" y="370283"/>
                </a:lnTo>
                <a:lnTo>
                  <a:pt x="827114" y="323105"/>
                </a:lnTo>
                <a:lnTo>
                  <a:pt x="813732" y="277882"/>
                </a:lnTo>
                <a:lnTo>
                  <a:pt x="795545" y="234931"/>
                </a:lnTo>
                <a:lnTo>
                  <a:pt x="772871" y="194568"/>
                </a:lnTo>
                <a:lnTo>
                  <a:pt x="746026" y="157109"/>
                </a:lnTo>
                <a:lnTo>
                  <a:pt x="715327" y="122872"/>
                </a:lnTo>
                <a:lnTo>
                  <a:pt x="681090" y="92173"/>
                </a:lnTo>
                <a:lnTo>
                  <a:pt x="643631" y="65328"/>
                </a:lnTo>
                <a:lnTo>
                  <a:pt x="603268" y="42654"/>
                </a:lnTo>
                <a:lnTo>
                  <a:pt x="560317" y="24467"/>
                </a:lnTo>
                <a:lnTo>
                  <a:pt x="515094" y="11085"/>
                </a:lnTo>
                <a:lnTo>
                  <a:pt x="467916" y="2824"/>
                </a:lnTo>
                <a:lnTo>
                  <a:pt x="419100" y="0"/>
                </a:lnTo>
                <a:close/>
              </a:path>
            </a:pathLst>
          </a:custGeom>
          <a:solidFill>
            <a:srgbClr val="CCFF66"/>
          </a:solidFill>
        </p:spPr>
        <p:txBody>
          <a:bodyPr wrap="square" lIns="0" tIns="0" rIns="0" bIns="0" rtlCol="0"/>
          <a:lstStyle/>
          <a:p>
            <a:endParaRPr/>
          </a:p>
        </p:txBody>
      </p:sp>
      <p:sp>
        <p:nvSpPr>
          <p:cNvPr id="10" name="object 13">
            <a:extLst>
              <a:ext uri="{FF2B5EF4-FFF2-40B4-BE49-F238E27FC236}">
                <a16:creationId xmlns:a16="http://schemas.microsoft.com/office/drawing/2014/main" id="{4F088806-43F1-334E-A069-9725C81194FB}"/>
              </a:ext>
            </a:extLst>
          </p:cNvPr>
          <p:cNvSpPr/>
          <p:nvPr/>
        </p:nvSpPr>
        <p:spPr>
          <a:xfrm>
            <a:off x="2089681" y="4253478"/>
            <a:ext cx="838200" cy="838200"/>
          </a:xfrm>
          <a:custGeom>
            <a:avLst/>
            <a:gdLst/>
            <a:ahLst/>
            <a:cxnLst/>
            <a:rect l="l" t="t" r="r" b="b"/>
            <a:pathLst>
              <a:path w="838200" h="838200">
                <a:moveTo>
                  <a:pt x="419100" y="838200"/>
                </a:moveTo>
                <a:lnTo>
                  <a:pt x="370283" y="835375"/>
                </a:lnTo>
                <a:lnTo>
                  <a:pt x="323105" y="827114"/>
                </a:lnTo>
                <a:lnTo>
                  <a:pt x="277882" y="813732"/>
                </a:lnTo>
                <a:lnTo>
                  <a:pt x="234931" y="795545"/>
                </a:lnTo>
                <a:lnTo>
                  <a:pt x="194568" y="772871"/>
                </a:lnTo>
                <a:lnTo>
                  <a:pt x="157109" y="746026"/>
                </a:lnTo>
                <a:lnTo>
                  <a:pt x="122872" y="715327"/>
                </a:lnTo>
                <a:lnTo>
                  <a:pt x="92173" y="681090"/>
                </a:lnTo>
                <a:lnTo>
                  <a:pt x="65328" y="643631"/>
                </a:lnTo>
                <a:lnTo>
                  <a:pt x="42654" y="603268"/>
                </a:lnTo>
                <a:lnTo>
                  <a:pt x="24467" y="560317"/>
                </a:lnTo>
                <a:lnTo>
                  <a:pt x="11085" y="515094"/>
                </a:lnTo>
                <a:lnTo>
                  <a:pt x="2824" y="467916"/>
                </a:lnTo>
                <a:lnTo>
                  <a:pt x="0" y="419100"/>
                </a:lnTo>
                <a:lnTo>
                  <a:pt x="2824" y="370283"/>
                </a:lnTo>
                <a:lnTo>
                  <a:pt x="11085" y="323105"/>
                </a:lnTo>
                <a:lnTo>
                  <a:pt x="24467" y="277882"/>
                </a:lnTo>
                <a:lnTo>
                  <a:pt x="42654" y="234931"/>
                </a:lnTo>
                <a:lnTo>
                  <a:pt x="65328" y="194568"/>
                </a:lnTo>
                <a:lnTo>
                  <a:pt x="92173" y="157109"/>
                </a:lnTo>
                <a:lnTo>
                  <a:pt x="122872" y="122872"/>
                </a:lnTo>
                <a:lnTo>
                  <a:pt x="157109" y="92173"/>
                </a:lnTo>
                <a:lnTo>
                  <a:pt x="194568" y="65328"/>
                </a:lnTo>
                <a:lnTo>
                  <a:pt x="234931" y="42654"/>
                </a:lnTo>
                <a:lnTo>
                  <a:pt x="277882" y="24467"/>
                </a:lnTo>
                <a:lnTo>
                  <a:pt x="323105" y="11085"/>
                </a:lnTo>
                <a:lnTo>
                  <a:pt x="370283" y="2824"/>
                </a:lnTo>
                <a:lnTo>
                  <a:pt x="419100" y="0"/>
                </a:lnTo>
                <a:lnTo>
                  <a:pt x="467916" y="2824"/>
                </a:lnTo>
                <a:lnTo>
                  <a:pt x="515094" y="11085"/>
                </a:lnTo>
                <a:lnTo>
                  <a:pt x="560317" y="24467"/>
                </a:lnTo>
                <a:lnTo>
                  <a:pt x="603268" y="42654"/>
                </a:lnTo>
                <a:lnTo>
                  <a:pt x="643631" y="65328"/>
                </a:lnTo>
                <a:lnTo>
                  <a:pt x="681090" y="92173"/>
                </a:lnTo>
                <a:lnTo>
                  <a:pt x="715327" y="122872"/>
                </a:lnTo>
                <a:lnTo>
                  <a:pt x="746026" y="157109"/>
                </a:lnTo>
                <a:lnTo>
                  <a:pt x="772871" y="194568"/>
                </a:lnTo>
                <a:lnTo>
                  <a:pt x="795545" y="234931"/>
                </a:lnTo>
                <a:lnTo>
                  <a:pt x="813732" y="277882"/>
                </a:lnTo>
                <a:lnTo>
                  <a:pt x="827114" y="323105"/>
                </a:lnTo>
                <a:lnTo>
                  <a:pt x="835375" y="370283"/>
                </a:lnTo>
                <a:lnTo>
                  <a:pt x="838200" y="419100"/>
                </a:lnTo>
                <a:lnTo>
                  <a:pt x="835375" y="467916"/>
                </a:lnTo>
                <a:lnTo>
                  <a:pt x="827114" y="515094"/>
                </a:lnTo>
                <a:lnTo>
                  <a:pt x="813732" y="560317"/>
                </a:lnTo>
                <a:lnTo>
                  <a:pt x="795545" y="603268"/>
                </a:lnTo>
                <a:lnTo>
                  <a:pt x="772871" y="643631"/>
                </a:lnTo>
                <a:lnTo>
                  <a:pt x="746026" y="681090"/>
                </a:lnTo>
                <a:lnTo>
                  <a:pt x="715327" y="715327"/>
                </a:lnTo>
                <a:lnTo>
                  <a:pt x="681090" y="746026"/>
                </a:lnTo>
                <a:lnTo>
                  <a:pt x="643631" y="772871"/>
                </a:lnTo>
                <a:lnTo>
                  <a:pt x="603268" y="795545"/>
                </a:lnTo>
                <a:lnTo>
                  <a:pt x="560317" y="813732"/>
                </a:lnTo>
                <a:lnTo>
                  <a:pt x="515094" y="827114"/>
                </a:lnTo>
                <a:lnTo>
                  <a:pt x="467916" y="835375"/>
                </a:lnTo>
                <a:lnTo>
                  <a:pt x="419100" y="838200"/>
                </a:lnTo>
                <a:close/>
              </a:path>
            </a:pathLst>
          </a:custGeom>
          <a:ln w="9344">
            <a:solidFill>
              <a:srgbClr val="000000"/>
            </a:solidFill>
          </a:ln>
        </p:spPr>
        <p:txBody>
          <a:bodyPr wrap="square" lIns="0" tIns="0" rIns="0" bIns="0" rtlCol="0"/>
          <a:lstStyle/>
          <a:p>
            <a:endParaRPr/>
          </a:p>
        </p:txBody>
      </p:sp>
      <p:sp>
        <p:nvSpPr>
          <p:cNvPr id="11" name="object 14">
            <a:extLst>
              <a:ext uri="{FF2B5EF4-FFF2-40B4-BE49-F238E27FC236}">
                <a16:creationId xmlns:a16="http://schemas.microsoft.com/office/drawing/2014/main" id="{22F20FA3-F620-9344-BA31-B33A11064403}"/>
              </a:ext>
            </a:extLst>
          </p:cNvPr>
          <p:cNvSpPr/>
          <p:nvPr/>
        </p:nvSpPr>
        <p:spPr>
          <a:xfrm>
            <a:off x="1175281" y="5244078"/>
            <a:ext cx="838200" cy="838200"/>
          </a:xfrm>
          <a:custGeom>
            <a:avLst/>
            <a:gdLst/>
            <a:ahLst/>
            <a:cxnLst/>
            <a:rect l="l" t="t" r="r" b="b"/>
            <a:pathLst>
              <a:path w="838200" h="838200">
                <a:moveTo>
                  <a:pt x="419100" y="0"/>
                </a:moveTo>
                <a:lnTo>
                  <a:pt x="370283" y="2806"/>
                </a:lnTo>
                <a:lnTo>
                  <a:pt x="323105" y="11019"/>
                </a:lnTo>
                <a:lnTo>
                  <a:pt x="277882" y="24330"/>
                </a:lnTo>
                <a:lnTo>
                  <a:pt x="234931" y="42432"/>
                </a:lnTo>
                <a:lnTo>
                  <a:pt x="194568" y="65015"/>
                </a:lnTo>
                <a:lnTo>
                  <a:pt x="157109" y="91773"/>
                </a:lnTo>
                <a:lnTo>
                  <a:pt x="122872" y="122396"/>
                </a:lnTo>
                <a:lnTo>
                  <a:pt x="92173" y="156576"/>
                </a:lnTo>
                <a:lnTo>
                  <a:pt x="65328" y="194005"/>
                </a:lnTo>
                <a:lnTo>
                  <a:pt x="42654" y="234376"/>
                </a:lnTo>
                <a:lnTo>
                  <a:pt x="24467" y="277378"/>
                </a:lnTo>
                <a:lnTo>
                  <a:pt x="11085" y="322705"/>
                </a:lnTo>
                <a:lnTo>
                  <a:pt x="2824" y="370049"/>
                </a:lnTo>
                <a:lnTo>
                  <a:pt x="0" y="419100"/>
                </a:lnTo>
                <a:lnTo>
                  <a:pt x="2824" y="467916"/>
                </a:lnTo>
                <a:lnTo>
                  <a:pt x="11085" y="515094"/>
                </a:lnTo>
                <a:lnTo>
                  <a:pt x="24467" y="560317"/>
                </a:lnTo>
                <a:lnTo>
                  <a:pt x="42654" y="603268"/>
                </a:lnTo>
                <a:lnTo>
                  <a:pt x="65328" y="643631"/>
                </a:lnTo>
                <a:lnTo>
                  <a:pt x="92173" y="681090"/>
                </a:lnTo>
                <a:lnTo>
                  <a:pt x="122872" y="715327"/>
                </a:lnTo>
                <a:lnTo>
                  <a:pt x="157109" y="746026"/>
                </a:lnTo>
                <a:lnTo>
                  <a:pt x="194568" y="772871"/>
                </a:lnTo>
                <a:lnTo>
                  <a:pt x="234931" y="795545"/>
                </a:lnTo>
                <a:lnTo>
                  <a:pt x="277882" y="813732"/>
                </a:lnTo>
                <a:lnTo>
                  <a:pt x="323105" y="827114"/>
                </a:lnTo>
                <a:lnTo>
                  <a:pt x="370283" y="835375"/>
                </a:lnTo>
                <a:lnTo>
                  <a:pt x="419100" y="838200"/>
                </a:lnTo>
                <a:lnTo>
                  <a:pt x="467916" y="835375"/>
                </a:lnTo>
                <a:lnTo>
                  <a:pt x="515094" y="827114"/>
                </a:lnTo>
                <a:lnTo>
                  <a:pt x="560317" y="813732"/>
                </a:lnTo>
                <a:lnTo>
                  <a:pt x="603268" y="795545"/>
                </a:lnTo>
                <a:lnTo>
                  <a:pt x="643631" y="772871"/>
                </a:lnTo>
                <a:lnTo>
                  <a:pt x="681090" y="746026"/>
                </a:lnTo>
                <a:lnTo>
                  <a:pt x="715327" y="715327"/>
                </a:lnTo>
                <a:lnTo>
                  <a:pt x="746026" y="681090"/>
                </a:lnTo>
                <a:lnTo>
                  <a:pt x="772871" y="643631"/>
                </a:lnTo>
                <a:lnTo>
                  <a:pt x="795545" y="603268"/>
                </a:lnTo>
                <a:lnTo>
                  <a:pt x="813732" y="560317"/>
                </a:lnTo>
                <a:lnTo>
                  <a:pt x="827114" y="515094"/>
                </a:lnTo>
                <a:lnTo>
                  <a:pt x="835375" y="467916"/>
                </a:lnTo>
                <a:lnTo>
                  <a:pt x="838200" y="419100"/>
                </a:lnTo>
                <a:lnTo>
                  <a:pt x="835375" y="370049"/>
                </a:lnTo>
                <a:lnTo>
                  <a:pt x="827114" y="322705"/>
                </a:lnTo>
                <a:lnTo>
                  <a:pt x="813732" y="277378"/>
                </a:lnTo>
                <a:lnTo>
                  <a:pt x="795545" y="234376"/>
                </a:lnTo>
                <a:lnTo>
                  <a:pt x="772871" y="194005"/>
                </a:lnTo>
                <a:lnTo>
                  <a:pt x="746026" y="156576"/>
                </a:lnTo>
                <a:lnTo>
                  <a:pt x="715327" y="122396"/>
                </a:lnTo>
                <a:lnTo>
                  <a:pt x="681090" y="91773"/>
                </a:lnTo>
                <a:lnTo>
                  <a:pt x="643631" y="65015"/>
                </a:lnTo>
                <a:lnTo>
                  <a:pt x="603268" y="42432"/>
                </a:lnTo>
                <a:lnTo>
                  <a:pt x="560317" y="24330"/>
                </a:lnTo>
                <a:lnTo>
                  <a:pt x="515094" y="11019"/>
                </a:lnTo>
                <a:lnTo>
                  <a:pt x="467916" y="2806"/>
                </a:lnTo>
                <a:lnTo>
                  <a:pt x="419100" y="0"/>
                </a:lnTo>
                <a:close/>
              </a:path>
            </a:pathLst>
          </a:custGeom>
          <a:solidFill>
            <a:srgbClr val="CCFF66"/>
          </a:solidFill>
        </p:spPr>
        <p:txBody>
          <a:bodyPr wrap="square" lIns="0" tIns="0" rIns="0" bIns="0" rtlCol="0"/>
          <a:lstStyle/>
          <a:p>
            <a:endParaRPr/>
          </a:p>
        </p:txBody>
      </p:sp>
      <p:sp>
        <p:nvSpPr>
          <p:cNvPr id="12" name="object 15">
            <a:extLst>
              <a:ext uri="{FF2B5EF4-FFF2-40B4-BE49-F238E27FC236}">
                <a16:creationId xmlns:a16="http://schemas.microsoft.com/office/drawing/2014/main" id="{6BE4DCD2-1591-8242-B2BE-EC048211E4B1}"/>
              </a:ext>
            </a:extLst>
          </p:cNvPr>
          <p:cNvSpPr/>
          <p:nvPr/>
        </p:nvSpPr>
        <p:spPr>
          <a:xfrm>
            <a:off x="1175281" y="5244078"/>
            <a:ext cx="838200" cy="838200"/>
          </a:xfrm>
          <a:custGeom>
            <a:avLst/>
            <a:gdLst/>
            <a:ahLst/>
            <a:cxnLst/>
            <a:rect l="l" t="t" r="r" b="b"/>
            <a:pathLst>
              <a:path w="838200" h="838200">
                <a:moveTo>
                  <a:pt x="419100" y="838200"/>
                </a:moveTo>
                <a:lnTo>
                  <a:pt x="370283" y="835375"/>
                </a:lnTo>
                <a:lnTo>
                  <a:pt x="323105" y="827114"/>
                </a:lnTo>
                <a:lnTo>
                  <a:pt x="277882" y="813732"/>
                </a:lnTo>
                <a:lnTo>
                  <a:pt x="234931" y="795545"/>
                </a:lnTo>
                <a:lnTo>
                  <a:pt x="194568" y="772871"/>
                </a:lnTo>
                <a:lnTo>
                  <a:pt x="157109" y="746026"/>
                </a:lnTo>
                <a:lnTo>
                  <a:pt x="122872" y="715327"/>
                </a:lnTo>
                <a:lnTo>
                  <a:pt x="92173" y="681090"/>
                </a:lnTo>
                <a:lnTo>
                  <a:pt x="65328" y="643631"/>
                </a:lnTo>
                <a:lnTo>
                  <a:pt x="42654" y="603268"/>
                </a:lnTo>
                <a:lnTo>
                  <a:pt x="24467" y="560317"/>
                </a:lnTo>
                <a:lnTo>
                  <a:pt x="11085" y="515094"/>
                </a:lnTo>
                <a:lnTo>
                  <a:pt x="2824" y="467916"/>
                </a:lnTo>
                <a:lnTo>
                  <a:pt x="0" y="419100"/>
                </a:lnTo>
                <a:lnTo>
                  <a:pt x="2824" y="370049"/>
                </a:lnTo>
                <a:lnTo>
                  <a:pt x="11085" y="322705"/>
                </a:lnTo>
                <a:lnTo>
                  <a:pt x="24467" y="277378"/>
                </a:lnTo>
                <a:lnTo>
                  <a:pt x="42654" y="234376"/>
                </a:lnTo>
                <a:lnTo>
                  <a:pt x="65328" y="194005"/>
                </a:lnTo>
                <a:lnTo>
                  <a:pt x="92173" y="156576"/>
                </a:lnTo>
                <a:lnTo>
                  <a:pt x="122872" y="122396"/>
                </a:lnTo>
                <a:lnTo>
                  <a:pt x="157109" y="91773"/>
                </a:lnTo>
                <a:lnTo>
                  <a:pt x="194568" y="65015"/>
                </a:lnTo>
                <a:lnTo>
                  <a:pt x="234931" y="42432"/>
                </a:lnTo>
                <a:lnTo>
                  <a:pt x="277882" y="24330"/>
                </a:lnTo>
                <a:lnTo>
                  <a:pt x="323105" y="11019"/>
                </a:lnTo>
                <a:lnTo>
                  <a:pt x="370283" y="2806"/>
                </a:lnTo>
                <a:lnTo>
                  <a:pt x="419100" y="0"/>
                </a:lnTo>
                <a:lnTo>
                  <a:pt x="467916" y="2806"/>
                </a:lnTo>
                <a:lnTo>
                  <a:pt x="515094" y="11019"/>
                </a:lnTo>
                <a:lnTo>
                  <a:pt x="560317" y="24330"/>
                </a:lnTo>
                <a:lnTo>
                  <a:pt x="603268" y="42432"/>
                </a:lnTo>
                <a:lnTo>
                  <a:pt x="643631" y="65015"/>
                </a:lnTo>
                <a:lnTo>
                  <a:pt x="681090" y="91773"/>
                </a:lnTo>
                <a:lnTo>
                  <a:pt x="715327" y="122396"/>
                </a:lnTo>
                <a:lnTo>
                  <a:pt x="746026" y="156576"/>
                </a:lnTo>
                <a:lnTo>
                  <a:pt x="772871" y="194005"/>
                </a:lnTo>
                <a:lnTo>
                  <a:pt x="795545" y="234376"/>
                </a:lnTo>
                <a:lnTo>
                  <a:pt x="813732" y="277378"/>
                </a:lnTo>
                <a:lnTo>
                  <a:pt x="827114" y="322705"/>
                </a:lnTo>
                <a:lnTo>
                  <a:pt x="835375" y="370049"/>
                </a:lnTo>
                <a:lnTo>
                  <a:pt x="838200" y="419100"/>
                </a:lnTo>
                <a:lnTo>
                  <a:pt x="835375" y="467916"/>
                </a:lnTo>
                <a:lnTo>
                  <a:pt x="827114" y="515094"/>
                </a:lnTo>
                <a:lnTo>
                  <a:pt x="813732" y="560317"/>
                </a:lnTo>
                <a:lnTo>
                  <a:pt x="795545" y="603268"/>
                </a:lnTo>
                <a:lnTo>
                  <a:pt x="772871" y="643631"/>
                </a:lnTo>
                <a:lnTo>
                  <a:pt x="746026" y="681090"/>
                </a:lnTo>
                <a:lnTo>
                  <a:pt x="715327" y="715327"/>
                </a:lnTo>
                <a:lnTo>
                  <a:pt x="681090" y="746026"/>
                </a:lnTo>
                <a:lnTo>
                  <a:pt x="643631" y="772871"/>
                </a:lnTo>
                <a:lnTo>
                  <a:pt x="603268" y="795545"/>
                </a:lnTo>
                <a:lnTo>
                  <a:pt x="560317" y="813732"/>
                </a:lnTo>
                <a:lnTo>
                  <a:pt x="515094" y="827114"/>
                </a:lnTo>
                <a:lnTo>
                  <a:pt x="467916" y="835375"/>
                </a:lnTo>
                <a:lnTo>
                  <a:pt x="419100" y="838200"/>
                </a:lnTo>
                <a:close/>
              </a:path>
            </a:pathLst>
          </a:custGeom>
          <a:ln w="9344">
            <a:solidFill>
              <a:srgbClr val="000000"/>
            </a:solidFill>
          </a:ln>
        </p:spPr>
        <p:txBody>
          <a:bodyPr wrap="square" lIns="0" tIns="0" rIns="0" bIns="0" rtlCol="0"/>
          <a:lstStyle/>
          <a:p>
            <a:endParaRPr/>
          </a:p>
        </p:txBody>
      </p:sp>
      <p:sp>
        <p:nvSpPr>
          <p:cNvPr id="13" name="object 16">
            <a:extLst>
              <a:ext uri="{FF2B5EF4-FFF2-40B4-BE49-F238E27FC236}">
                <a16:creationId xmlns:a16="http://schemas.microsoft.com/office/drawing/2014/main" id="{C514CFCC-F303-0742-BB12-71447C2B4ED7}"/>
              </a:ext>
            </a:extLst>
          </p:cNvPr>
          <p:cNvSpPr txBox="1"/>
          <p:nvPr/>
        </p:nvSpPr>
        <p:spPr>
          <a:xfrm>
            <a:off x="1461031" y="5406637"/>
            <a:ext cx="1183005" cy="513080"/>
          </a:xfrm>
          <a:prstGeom prst="rect">
            <a:avLst/>
          </a:prstGeom>
        </p:spPr>
        <p:txBody>
          <a:bodyPr vert="horz" wrap="square" lIns="0" tIns="12700" rIns="0" bIns="0" rtlCol="0">
            <a:spAutoFit/>
          </a:bodyPr>
          <a:lstStyle/>
          <a:p>
            <a:pPr marL="12700">
              <a:lnSpc>
                <a:spcPct val="100000"/>
              </a:lnSpc>
              <a:spcBef>
                <a:spcPts val="100"/>
              </a:spcBef>
              <a:tabLst>
                <a:tab pos="926465" algn="l"/>
              </a:tabLst>
            </a:pPr>
            <a:r>
              <a:rPr sz="3200">
                <a:solidFill>
                  <a:srgbClr val="00007F"/>
                </a:solidFill>
                <a:latin typeface="Trebuchet MS"/>
                <a:cs typeface="Trebuchet MS"/>
              </a:rPr>
              <a:t>C	C</a:t>
            </a:r>
            <a:endParaRPr sz="3200">
              <a:latin typeface="Trebuchet MS"/>
              <a:cs typeface="Trebuchet MS"/>
            </a:endParaRPr>
          </a:p>
        </p:txBody>
      </p:sp>
      <p:sp>
        <p:nvSpPr>
          <p:cNvPr id="14" name="object 17">
            <a:extLst>
              <a:ext uri="{FF2B5EF4-FFF2-40B4-BE49-F238E27FC236}">
                <a16:creationId xmlns:a16="http://schemas.microsoft.com/office/drawing/2014/main" id="{3E41B7AC-2E67-9548-9D45-C111FA7A5102}"/>
              </a:ext>
            </a:extLst>
          </p:cNvPr>
          <p:cNvSpPr/>
          <p:nvPr/>
        </p:nvSpPr>
        <p:spPr>
          <a:xfrm>
            <a:off x="1175281" y="4253478"/>
            <a:ext cx="838200" cy="838200"/>
          </a:xfrm>
          <a:custGeom>
            <a:avLst/>
            <a:gdLst/>
            <a:ahLst/>
            <a:cxnLst/>
            <a:rect l="l" t="t" r="r" b="b"/>
            <a:pathLst>
              <a:path w="838200" h="838200">
                <a:moveTo>
                  <a:pt x="419100" y="0"/>
                </a:moveTo>
                <a:lnTo>
                  <a:pt x="370283" y="2824"/>
                </a:lnTo>
                <a:lnTo>
                  <a:pt x="323105" y="11085"/>
                </a:lnTo>
                <a:lnTo>
                  <a:pt x="277882" y="24467"/>
                </a:lnTo>
                <a:lnTo>
                  <a:pt x="234931" y="42654"/>
                </a:lnTo>
                <a:lnTo>
                  <a:pt x="194568" y="65328"/>
                </a:lnTo>
                <a:lnTo>
                  <a:pt x="157109" y="92173"/>
                </a:lnTo>
                <a:lnTo>
                  <a:pt x="122872" y="122872"/>
                </a:lnTo>
                <a:lnTo>
                  <a:pt x="92173" y="157109"/>
                </a:lnTo>
                <a:lnTo>
                  <a:pt x="65328" y="194568"/>
                </a:lnTo>
                <a:lnTo>
                  <a:pt x="42654" y="234931"/>
                </a:lnTo>
                <a:lnTo>
                  <a:pt x="24467" y="277882"/>
                </a:lnTo>
                <a:lnTo>
                  <a:pt x="11085" y="323105"/>
                </a:lnTo>
                <a:lnTo>
                  <a:pt x="2824" y="370283"/>
                </a:lnTo>
                <a:lnTo>
                  <a:pt x="0" y="419100"/>
                </a:lnTo>
                <a:lnTo>
                  <a:pt x="2824" y="467916"/>
                </a:lnTo>
                <a:lnTo>
                  <a:pt x="11085" y="515094"/>
                </a:lnTo>
                <a:lnTo>
                  <a:pt x="24467" y="560317"/>
                </a:lnTo>
                <a:lnTo>
                  <a:pt x="42654" y="603268"/>
                </a:lnTo>
                <a:lnTo>
                  <a:pt x="65328" y="643631"/>
                </a:lnTo>
                <a:lnTo>
                  <a:pt x="92173" y="681090"/>
                </a:lnTo>
                <a:lnTo>
                  <a:pt x="122872" y="715327"/>
                </a:lnTo>
                <a:lnTo>
                  <a:pt x="157109" y="746026"/>
                </a:lnTo>
                <a:lnTo>
                  <a:pt x="194568" y="772871"/>
                </a:lnTo>
                <a:lnTo>
                  <a:pt x="234931" y="795545"/>
                </a:lnTo>
                <a:lnTo>
                  <a:pt x="277882" y="813732"/>
                </a:lnTo>
                <a:lnTo>
                  <a:pt x="323105" y="827114"/>
                </a:lnTo>
                <a:lnTo>
                  <a:pt x="370283" y="835375"/>
                </a:lnTo>
                <a:lnTo>
                  <a:pt x="419100" y="838200"/>
                </a:lnTo>
                <a:lnTo>
                  <a:pt x="467916" y="835375"/>
                </a:lnTo>
                <a:lnTo>
                  <a:pt x="515094" y="827114"/>
                </a:lnTo>
                <a:lnTo>
                  <a:pt x="560317" y="813732"/>
                </a:lnTo>
                <a:lnTo>
                  <a:pt x="603268" y="795545"/>
                </a:lnTo>
                <a:lnTo>
                  <a:pt x="643631" y="772871"/>
                </a:lnTo>
                <a:lnTo>
                  <a:pt x="681090" y="746026"/>
                </a:lnTo>
                <a:lnTo>
                  <a:pt x="715327" y="715327"/>
                </a:lnTo>
                <a:lnTo>
                  <a:pt x="746026" y="681090"/>
                </a:lnTo>
                <a:lnTo>
                  <a:pt x="772871" y="643631"/>
                </a:lnTo>
                <a:lnTo>
                  <a:pt x="795545" y="603268"/>
                </a:lnTo>
                <a:lnTo>
                  <a:pt x="813732" y="560317"/>
                </a:lnTo>
                <a:lnTo>
                  <a:pt x="827114" y="515094"/>
                </a:lnTo>
                <a:lnTo>
                  <a:pt x="835375" y="467916"/>
                </a:lnTo>
                <a:lnTo>
                  <a:pt x="838200" y="419100"/>
                </a:lnTo>
                <a:lnTo>
                  <a:pt x="835375" y="370283"/>
                </a:lnTo>
                <a:lnTo>
                  <a:pt x="827114" y="323105"/>
                </a:lnTo>
                <a:lnTo>
                  <a:pt x="813732" y="277882"/>
                </a:lnTo>
                <a:lnTo>
                  <a:pt x="795545" y="234931"/>
                </a:lnTo>
                <a:lnTo>
                  <a:pt x="772871" y="194568"/>
                </a:lnTo>
                <a:lnTo>
                  <a:pt x="746026" y="157109"/>
                </a:lnTo>
                <a:lnTo>
                  <a:pt x="715327" y="122872"/>
                </a:lnTo>
                <a:lnTo>
                  <a:pt x="681090" y="92173"/>
                </a:lnTo>
                <a:lnTo>
                  <a:pt x="643631" y="65328"/>
                </a:lnTo>
                <a:lnTo>
                  <a:pt x="603268" y="42654"/>
                </a:lnTo>
                <a:lnTo>
                  <a:pt x="560317" y="24467"/>
                </a:lnTo>
                <a:lnTo>
                  <a:pt x="515094" y="11085"/>
                </a:lnTo>
                <a:lnTo>
                  <a:pt x="467916" y="2824"/>
                </a:lnTo>
                <a:lnTo>
                  <a:pt x="419100" y="0"/>
                </a:lnTo>
                <a:close/>
              </a:path>
            </a:pathLst>
          </a:custGeom>
          <a:solidFill>
            <a:srgbClr val="CCFF66"/>
          </a:solidFill>
        </p:spPr>
        <p:txBody>
          <a:bodyPr wrap="square" lIns="0" tIns="0" rIns="0" bIns="0" rtlCol="0"/>
          <a:lstStyle/>
          <a:p>
            <a:endParaRPr/>
          </a:p>
        </p:txBody>
      </p:sp>
      <p:sp>
        <p:nvSpPr>
          <p:cNvPr id="15" name="object 18">
            <a:extLst>
              <a:ext uri="{FF2B5EF4-FFF2-40B4-BE49-F238E27FC236}">
                <a16:creationId xmlns:a16="http://schemas.microsoft.com/office/drawing/2014/main" id="{4D0B4D19-A8D3-0643-B2CE-3EF3F06F6737}"/>
              </a:ext>
            </a:extLst>
          </p:cNvPr>
          <p:cNvSpPr/>
          <p:nvPr/>
        </p:nvSpPr>
        <p:spPr>
          <a:xfrm>
            <a:off x="1175281" y="4253478"/>
            <a:ext cx="838200" cy="838200"/>
          </a:xfrm>
          <a:custGeom>
            <a:avLst/>
            <a:gdLst/>
            <a:ahLst/>
            <a:cxnLst/>
            <a:rect l="l" t="t" r="r" b="b"/>
            <a:pathLst>
              <a:path w="838200" h="838200">
                <a:moveTo>
                  <a:pt x="419100" y="838200"/>
                </a:moveTo>
                <a:lnTo>
                  <a:pt x="370283" y="835375"/>
                </a:lnTo>
                <a:lnTo>
                  <a:pt x="323105" y="827114"/>
                </a:lnTo>
                <a:lnTo>
                  <a:pt x="277882" y="813732"/>
                </a:lnTo>
                <a:lnTo>
                  <a:pt x="234931" y="795545"/>
                </a:lnTo>
                <a:lnTo>
                  <a:pt x="194568" y="772871"/>
                </a:lnTo>
                <a:lnTo>
                  <a:pt x="157109" y="746026"/>
                </a:lnTo>
                <a:lnTo>
                  <a:pt x="122872" y="715327"/>
                </a:lnTo>
                <a:lnTo>
                  <a:pt x="92173" y="681090"/>
                </a:lnTo>
                <a:lnTo>
                  <a:pt x="65328" y="643631"/>
                </a:lnTo>
                <a:lnTo>
                  <a:pt x="42654" y="603268"/>
                </a:lnTo>
                <a:lnTo>
                  <a:pt x="24467" y="560317"/>
                </a:lnTo>
                <a:lnTo>
                  <a:pt x="11085" y="515094"/>
                </a:lnTo>
                <a:lnTo>
                  <a:pt x="2824" y="467916"/>
                </a:lnTo>
                <a:lnTo>
                  <a:pt x="0" y="419100"/>
                </a:lnTo>
                <a:lnTo>
                  <a:pt x="2824" y="370283"/>
                </a:lnTo>
                <a:lnTo>
                  <a:pt x="11085" y="323105"/>
                </a:lnTo>
                <a:lnTo>
                  <a:pt x="24467" y="277882"/>
                </a:lnTo>
                <a:lnTo>
                  <a:pt x="42654" y="234931"/>
                </a:lnTo>
                <a:lnTo>
                  <a:pt x="65328" y="194568"/>
                </a:lnTo>
                <a:lnTo>
                  <a:pt x="92173" y="157109"/>
                </a:lnTo>
                <a:lnTo>
                  <a:pt x="122872" y="122872"/>
                </a:lnTo>
                <a:lnTo>
                  <a:pt x="157109" y="92173"/>
                </a:lnTo>
                <a:lnTo>
                  <a:pt x="194568" y="65328"/>
                </a:lnTo>
                <a:lnTo>
                  <a:pt x="234931" y="42654"/>
                </a:lnTo>
                <a:lnTo>
                  <a:pt x="277882" y="24467"/>
                </a:lnTo>
                <a:lnTo>
                  <a:pt x="323105" y="11085"/>
                </a:lnTo>
                <a:lnTo>
                  <a:pt x="370283" y="2824"/>
                </a:lnTo>
                <a:lnTo>
                  <a:pt x="419100" y="0"/>
                </a:lnTo>
                <a:lnTo>
                  <a:pt x="467916" y="2824"/>
                </a:lnTo>
                <a:lnTo>
                  <a:pt x="515094" y="11085"/>
                </a:lnTo>
                <a:lnTo>
                  <a:pt x="560317" y="24467"/>
                </a:lnTo>
                <a:lnTo>
                  <a:pt x="603268" y="42654"/>
                </a:lnTo>
                <a:lnTo>
                  <a:pt x="643631" y="65328"/>
                </a:lnTo>
                <a:lnTo>
                  <a:pt x="681090" y="92173"/>
                </a:lnTo>
                <a:lnTo>
                  <a:pt x="715327" y="122872"/>
                </a:lnTo>
                <a:lnTo>
                  <a:pt x="746026" y="157109"/>
                </a:lnTo>
                <a:lnTo>
                  <a:pt x="772871" y="194568"/>
                </a:lnTo>
                <a:lnTo>
                  <a:pt x="795545" y="234931"/>
                </a:lnTo>
                <a:lnTo>
                  <a:pt x="813732" y="277882"/>
                </a:lnTo>
                <a:lnTo>
                  <a:pt x="827114" y="323105"/>
                </a:lnTo>
                <a:lnTo>
                  <a:pt x="835375" y="370283"/>
                </a:lnTo>
                <a:lnTo>
                  <a:pt x="838200" y="419100"/>
                </a:lnTo>
                <a:lnTo>
                  <a:pt x="835375" y="467916"/>
                </a:lnTo>
                <a:lnTo>
                  <a:pt x="827114" y="515094"/>
                </a:lnTo>
                <a:lnTo>
                  <a:pt x="813732" y="560317"/>
                </a:lnTo>
                <a:lnTo>
                  <a:pt x="795545" y="603268"/>
                </a:lnTo>
                <a:lnTo>
                  <a:pt x="772871" y="643631"/>
                </a:lnTo>
                <a:lnTo>
                  <a:pt x="746026" y="681090"/>
                </a:lnTo>
                <a:lnTo>
                  <a:pt x="715327" y="715327"/>
                </a:lnTo>
                <a:lnTo>
                  <a:pt x="681090" y="746026"/>
                </a:lnTo>
                <a:lnTo>
                  <a:pt x="643631" y="772871"/>
                </a:lnTo>
                <a:lnTo>
                  <a:pt x="603268" y="795545"/>
                </a:lnTo>
                <a:lnTo>
                  <a:pt x="560317" y="813732"/>
                </a:lnTo>
                <a:lnTo>
                  <a:pt x="515094" y="827114"/>
                </a:lnTo>
                <a:lnTo>
                  <a:pt x="467916" y="835375"/>
                </a:lnTo>
                <a:lnTo>
                  <a:pt x="419100" y="838200"/>
                </a:lnTo>
                <a:close/>
              </a:path>
            </a:pathLst>
          </a:custGeom>
          <a:ln w="9344">
            <a:solidFill>
              <a:srgbClr val="000000"/>
            </a:solidFill>
          </a:ln>
        </p:spPr>
        <p:txBody>
          <a:bodyPr wrap="square" lIns="0" tIns="0" rIns="0" bIns="0" rtlCol="0"/>
          <a:lstStyle/>
          <a:p>
            <a:endParaRPr/>
          </a:p>
        </p:txBody>
      </p:sp>
      <p:sp>
        <p:nvSpPr>
          <p:cNvPr id="16" name="object 19">
            <a:extLst>
              <a:ext uri="{FF2B5EF4-FFF2-40B4-BE49-F238E27FC236}">
                <a16:creationId xmlns:a16="http://schemas.microsoft.com/office/drawing/2014/main" id="{0B7FD6B9-C13C-0D4D-A8AB-C84D1FC5CAA2}"/>
              </a:ext>
            </a:extLst>
          </p:cNvPr>
          <p:cNvSpPr txBox="1"/>
          <p:nvPr/>
        </p:nvSpPr>
        <p:spPr>
          <a:xfrm>
            <a:off x="1461031" y="4416037"/>
            <a:ext cx="1183005" cy="513080"/>
          </a:xfrm>
          <a:prstGeom prst="rect">
            <a:avLst/>
          </a:prstGeom>
        </p:spPr>
        <p:txBody>
          <a:bodyPr vert="horz" wrap="square" lIns="0" tIns="12700" rIns="0" bIns="0" rtlCol="0">
            <a:spAutoFit/>
          </a:bodyPr>
          <a:lstStyle/>
          <a:p>
            <a:pPr marL="12700">
              <a:lnSpc>
                <a:spcPct val="100000"/>
              </a:lnSpc>
              <a:spcBef>
                <a:spcPts val="100"/>
              </a:spcBef>
              <a:tabLst>
                <a:tab pos="926465" algn="l"/>
              </a:tabLst>
            </a:pPr>
            <a:r>
              <a:rPr sz="3200">
                <a:solidFill>
                  <a:srgbClr val="00007F"/>
                </a:solidFill>
                <a:latin typeface="Trebuchet MS"/>
                <a:cs typeface="Trebuchet MS"/>
              </a:rPr>
              <a:t>C	C</a:t>
            </a:r>
            <a:endParaRPr sz="3200">
              <a:latin typeface="Trebuchet MS"/>
              <a:cs typeface="Trebuchet MS"/>
            </a:endParaRPr>
          </a:p>
        </p:txBody>
      </p:sp>
      <p:sp>
        <p:nvSpPr>
          <p:cNvPr id="18" name="object 20">
            <a:extLst>
              <a:ext uri="{FF2B5EF4-FFF2-40B4-BE49-F238E27FC236}">
                <a16:creationId xmlns:a16="http://schemas.microsoft.com/office/drawing/2014/main" id="{8CE24784-3478-614A-A663-0B9DF8AC2683}"/>
              </a:ext>
            </a:extLst>
          </p:cNvPr>
          <p:cNvSpPr/>
          <p:nvPr/>
        </p:nvSpPr>
        <p:spPr>
          <a:xfrm>
            <a:off x="1632481" y="4786878"/>
            <a:ext cx="838200" cy="838200"/>
          </a:xfrm>
          <a:custGeom>
            <a:avLst/>
            <a:gdLst/>
            <a:ahLst/>
            <a:cxnLst/>
            <a:rect l="l" t="t" r="r" b="b"/>
            <a:pathLst>
              <a:path w="838200" h="838200">
                <a:moveTo>
                  <a:pt x="419100" y="0"/>
                </a:moveTo>
                <a:lnTo>
                  <a:pt x="370283" y="2806"/>
                </a:lnTo>
                <a:lnTo>
                  <a:pt x="323105" y="11019"/>
                </a:lnTo>
                <a:lnTo>
                  <a:pt x="277882" y="24330"/>
                </a:lnTo>
                <a:lnTo>
                  <a:pt x="234931" y="42432"/>
                </a:lnTo>
                <a:lnTo>
                  <a:pt x="194568" y="65015"/>
                </a:lnTo>
                <a:lnTo>
                  <a:pt x="157109" y="91773"/>
                </a:lnTo>
                <a:lnTo>
                  <a:pt x="122872" y="122396"/>
                </a:lnTo>
                <a:lnTo>
                  <a:pt x="92173" y="156576"/>
                </a:lnTo>
                <a:lnTo>
                  <a:pt x="65328" y="194005"/>
                </a:lnTo>
                <a:lnTo>
                  <a:pt x="42654" y="234376"/>
                </a:lnTo>
                <a:lnTo>
                  <a:pt x="24467" y="277378"/>
                </a:lnTo>
                <a:lnTo>
                  <a:pt x="11085" y="322705"/>
                </a:lnTo>
                <a:lnTo>
                  <a:pt x="2824" y="370049"/>
                </a:lnTo>
                <a:lnTo>
                  <a:pt x="0" y="419100"/>
                </a:lnTo>
                <a:lnTo>
                  <a:pt x="2824" y="467916"/>
                </a:lnTo>
                <a:lnTo>
                  <a:pt x="11085" y="515094"/>
                </a:lnTo>
                <a:lnTo>
                  <a:pt x="24467" y="560317"/>
                </a:lnTo>
                <a:lnTo>
                  <a:pt x="42654" y="603268"/>
                </a:lnTo>
                <a:lnTo>
                  <a:pt x="65328" y="643631"/>
                </a:lnTo>
                <a:lnTo>
                  <a:pt x="92173" y="681090"/>
                </a:lnTo>
                <a:lnTo>
                  <a:pt x="122872" y="715327"/>
                </a:lnTo>
                <a:lnTo>
                  <a:pt x="157109" y="746026"/>
                </a:lnTo>
                <a:lnTo>
                  <a:pt x="194568" y="772871"/>
                </a:lnTo>
                <a:lnTo>
                  <a:pt x="234931" y="795545"/>
                </a:lnTo>
                <a:lnTo>
                  <a:pt x="277882" y="813732"/>
                </a:lnTo>
                <a:lnTo>
                  <a:pt x="323105" y="827114"/>
                </a:lnTo>
                <a:lnTo>
                  <a:pt x="370283" y="835375"/>
                </a:lnTo>
                <a:lnTo>
                  <a:pt x="419100" y="838200"/>
                </a:lnTo>
                <a:lnTo>
                  <a:pt x="467916" y="835375"/>
                </a:lnTo>
                <a:lnTo>
                  <a:pt x="515094" y="827114"/>
                </a:lnTo>
                <a:lnTo>
                  <a:pt x="560317" y="813732"/>
                </a:lnTo>
                <a:lnTo>
                  <a:pt x="603268" y="795545"/>
                </a:lnTo>
                <a:lnTo>
                  <a:pt x="643631" y="772871"/>
                </a:lnTo>
                <a:lnTo>
                  <a:pt x="681090" y="746026"/>
                </a:lnTo>
                <a:lnTo>
                  <a:pt x="715327" y="715327"/>
                </a:lnTo>
                <a:lnTo>
                  <a:pt x="746026" y="681090"/>
                </a:lnTo>
                <a:lnTo>
                  <a:pt x="772871" y="643631"/>
                </a:lnTo>
                <a:lnTo>
                  <a:pt x="795545" y="603268"/>
                </a:lnTo>
                <a:lnTo>
                  <a:pt x="813732" y="560317"/>
                </a:lnTo>
                <a:lnTo>
                  <a:pt x="827114" y="515094"/>
                </a:lnTo>
                <a:lnTo>
                  <a:pt x="835375" y="467916"/>
                </a:lnTo>
                <a:lnTo>
                  <a:pt x="838200" y="419100"/>
                </a:lnTo>
                <a:lnTo>
                  <a:pt x="835375" y="370049"/>
                </a:lnTo>
                <a:lnTo>
                  <a:pt x="827114" y="322705"/>
                </a:lnTo>
                <a:lnTo>
                  <a:pt x="813732" y="277378"/>
                </a:lnTo>
                <a:lnTo>
                  <a:pt x="795545" y="234376"/>
                </a:lnTo>
                <a:lnTo>
                  <a:pt x="772871" y="194005"/>
                </a:lnTo>
                <a:lnTo>
                  <a:pt x="746026" y="156576"/>
                </a:lnTo>
                <a:lnTo>
                  <a:pt x="715327" y="122396"/>
                </a:lnTo>
                <a:lnTo>
                  <a:pt x="681090" y="91773"/>
                </a:lnTo>
                <a:lnTo>
                  <a:pt x="643631" y="65015"/>
                </a:lnTo>
                <a:lnTo>
                  <a:pt x="603268" y="42432"/>
                </a:lnTo>
                <a:lnTo>
                  <a:pt x="560317" y="24330"/>
                </a:lnTo>
                <a:lnTo>
                  <a:pt x="515094" y="11019"/>
                </a:lnTo>
                <a:lnTo>
                  <a:pt x="467916" y="2806"/>
                </a:lnTo>
                <a:lnTo>
                  <a:pt x="419100" y="0"/>
                </a:lnTo>
                <a:close/>
              </a:path>
            </a:pathLst>
          </a:custGeom>
          <a:solidFill>
            <a:srgbClr val="CCFF66"/>
          </a:solidFill>
        </p:spPr>
        <p:txBody>
          <a:bodyPr wrap="square" lIns="0" tIns="0" rIns="0" bIns="0" rtlCol="0"/>
          <a:lstStyle/>
          <a:p>
            <a:endParaRPr/>
          </a:p>
        </p:txBody>
      </p:sp>
      <p:sp>
        <p:nvSpPr>
          <p:cNvPr id="20" name="object 21">
            <a:extLst>
              <a:ext uri="{FF2B5EF4-FFF2-40B4-BE49-F238E27FC236}">
                <a16:creationId xmlns:a16="http://schemas.microsoft.com/office/drawing/2014/main" id="{6F10A72B-84A9-6E46-96D7-73259C6861F3}"/>
              </a:ext>
            </a:extLst>
          </p:cNvPr>
          <p:cNvSpPr/>
          <p:nvPr/>
        </p:nvSpPr>
        <p:spPr>
          <a:xfrm>
            <a:off x="1632481" y="4786878"/>
            <a:ext cx="838200" cy="838200"/>
          </a:xfrm>
          <a:custGeom>
            <a:avLst/>
            <a:gdLst/>
            <a:ahLst/>
            <a:cxnLst/>
            <a:rect l="l" t="t" r="r" b="b"/>
            <a:pathLst>
              <a:path w="838200" h="838200">
                <a:moveTo>
                  <a:pt x="419100" y="838200"/>
                </a:moveTo>
                <a:lnTo>
                  <a:pt x="370283" y="835375"/>
                </a:lnTo>
                <a:lnTo>
                  <a:pt x="323105" y="827114"/>
                </a:lnTo>
                <a:lnTo>
                  <a:pt x="277882" y="813732"/>
                </a:lnTo>
                <a:lnTo>
                  <a:pt x="234931" y="795545"/>
                </a:lnTo>
                <a:lnTo>
                  <a:pt x="194568" y="772871"/>
                </a:lnTo>
                <a:lnTo>
                  <a:pt x="157109" y="746026"/>
                </a:lnTo>
                <a:lnTo>
                  <a:pt x="122872" y="715327"/>
                </a:lnTo>
                <a:lnTo>
                  <a:pt x="92173" y="681090"/>
                </a:lnTo>
                <a:lnTo>
                  <a:pt x="65328" y="643631"/>
                </a:lnTo>
                <a:lnTo>
                  <a:pt x="42654" y="603268"/>
                </a:lnTo>
                <a:lnTo>
                  <a:pt x="24467" y="560317"/>
                </a:lnTo>
                <a:lnTo>
                  <a:pt x="11085" y="515094"/>
                </a:lnTo>
                <a:lnTo>
                  <a:pt x="2824" y="467916"/>
                </a:lnTo>
                <a:lnTo>
                  <a:pt x="0" y="419100"/>
                </a:lnTo>
                <a:lnTo>
                  <a:pt x="2824" y="370049"/>
                </a:lnTo>
                <a:lnTo>
                  <a:pt x="11085" y="322705"/>
                </a:lnTo>
                <a:lnTo>
                  <a:pt x="24467" y="277378"/>
                </a:lnTo>
                <a:lnTo>
                  <a:pt x="42654" y="234376"/>
                </a:lnTo>
                <a:lnTo>
                  <a:pt x="65328" y="194005"/>
                </a:lnTo>
                <a:lnTo>
                  <a:pt x="92173" y="156576"/>
                </a:lnTo>
                <a:lnTo>
                  <a:pt x="122872" y="122396"/>
                </a:lnTo>
                <a:lnTo>
                  <a:pt x="157109" y="91773"/>
                </a:lnTo>
                <a:lnTo>
                  <a:pt x="194568" y="65015"/>
                </a:lnTo>
                <a:lnTo>
                  <a:pt x="234931" y="42432"/>
                </a:lnTo>
                <a:lnTo>
                  <a:pt x="277882" y="24330"/>
                </a:lnTo>
                <a:lnTo>
                  <a:pt x="323105" y="11019"/>
                </a:lnTo>
                <a:lnTo>
                  <a:pt x="370283" y="2806"/>
                </a:lnTo>
                <a:lnTo>
                  <a:pt x="419100" y="0"/>
                </a:lnTo>
                <a:lnTo>
                  <a:pt x="467916" y="2806"/>
                </a:lnTo>
                <a:lnTo>
                  <a:pt x="515094" y="11019"/>
                </a:lnTo>
                <a:lnTo>
                  <a:pt x="560317" y="24330"/>
                </a:lnTo>
                <a:lnTo>
                  <a:pt x="603268" y="42432"/>
                </a:lnTo>
                <a:lnTo>
                  <a:pt x="643631" y="65015"/>
                </a:lnTo>
                <a:lnTo>
                  <a:pt x="681090" y="91773"/>
                </a:lnTo>
                <a:lnTo>
                  <a:pt x="715327" y="122396"/>
                </a:lnTo>
                <a:lnTo>
                  <a:pt x="746026" y="156576"/>
                </a:lnTo>
                <a:lnTo>
                  <a:pt x="772871" y="194005"/>
                </a:lnTo>
                <a:lnTo>
                  <a:pt x="795545" y="234376"/>
                </a:lnTo>
                <a:lnTo>
                  <a:pt x="813732" y="277378"/>
                </a:lnTo>
                <a:lnTo>
                  <a:pt x="827114" y="322705"/>
                </a:lnTo>
                <a:lnTo>
                  <a:pt x="835375" y="370049"/>
                </a:lnTo>
                <a:lnTo>
                  <a:pt x="838200" y="419100"/>
                </a:lnTo>
                <a:lnTo>
                  <a:pt x="835375" y="467916"/>
                </a:lnTo>
                <a:lnTo>
                  <a:pt x="827114" y="515094"/>
                </a:lnTo>
                <a:lnTo>
                  <a:pt x="813732" y="560317"/>
                </a:lnTo>
                <a:lnTo>
                  <a:pt x="795545" y="603268"/>
                </a:lnTo>
                <a:lnTo>
                  <a:pt x="772871" y="643631"/>
                </a:lnTo>
                <a:lnTo>
                  <a:pt x="746026" y="681090"/>
                </a:lnTo>
                <a:lnTo>
                  <a:pt x="715327" y="715327"/>
                </a:lnTo>
                <a:lnTo>
                  <a:pt x="681090" y="746026"/>
                </a:lnTo>
                <a:lnTo>
                  <a:pt x="643631" y="772871"/>
                </a:lnTo>
                <a:lnTo>
                  <a:pt x="603268" y="795545"/>
                </a:lnTo>
                <a:lnTo>
                  <a:pt x="560317" y="813732"/>
                </a:lnTo>
                <a:lnTo>
                  <a:pt x="515094" y="827114"/>
                </a:lnTo>
                <a:lnTo>
                  <a:pt x="467916" y="835375"/>
                </a:lnTo>
                <a:lnTo>
                  <a:pt x="419100" y="838200"/>
                </a:lnTo>
                <a:close/>
              </a:path>
            </a:pathLst>
          </a:custGeom>
          <a:ln w="9344">
            <a:solidFill>
              <a:srgbClr val="000000"/>
            </a:solidFill>
          </a:ln>
        </p:spPr>
        <p:txBody>
          <a:bodyPr wrap="square" lIns="0" tIns="0" rIns="0" bIns="0" rtlCol="0"/>
          <a:lstStyle/>
          <a:p>
            <a:endParaRPr/>
          </a:p>
        </p:txBody>
      </p:sp>
      <p:sp>
        <p:nvSpPr>
          <p:cNvPr id="21" name="object 22">
            <a:extLst>
              <a:ext uri="{FF2B5EF4-FFF2-40B4-BE49-F238E27FC236}">
                <a16:creationId xmlns:a16="http://schemas.microsoft.com/office/drawing/2014/main" id="{A6EC8A11-B6CF-814F-9A1A-0E8F5C4200B2}"/>
              </a:ext>
            </a:extLst>
          </p:cNvPr>
          <p:cNvSpPr txBox="1"/>
          <p:nvPr/>
        </p:nvSpPr>
        <p:spPr>
          <a:xfrm>
            <a:off x="1918231" y="4949437"/>
            <a:ext cx="268605"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00007F"/>
                </a:solidFill>
                <a:latin typeface="Trebuchet MS"/>
                <a:cs typeface="Trebuchet MS"/>
              </a:rPr>
              <a:t>C</a:t>
            </a:r>
            <a:endParaRPr sz="3200">
              <a:latin typeface="Trebuchet MS"/>
              <a:cs typeface="Trebuchet MS"/>
            </a:endParaRPr>
          </a:p>
        </p:txBody>
      </p:sp>
    </p:spTree>
    <p:extLst>
      <p:ext uri="{BB962C8B-B14F-4D97-AF65-F5344CB8AC3E}">
        <p14:creationId xmlns:p14="http://schemas.microsoft.com/office/powerpoint/2010/main" val="2715545209"/>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4" descr="Image result for hotel">
            <a:extLst>
              <a:ext uri="{FF2B5EF4-FFF2-40B4-BE49-F238E27FC236}">
                <a16:creationId xmlns:a16="http://schemas.microsoft.com/office/drawing/2014/main" id="{2FCDA424-AA05-3742-8421-1A7241C262CD}"/>
              </a:ext>
            </a:extLst>
          </p:cNvPr>
          <p:cNvPicPr>
            <a:picLocks noChangeAspect="1" noChangeArrowheads="1"/>
          </p:cNvPicPr>
          <p:nvPr/>
        </p:nvPicPr>
        <p:blipFill rotWithShape="1">
          <a:blip r:embed="rId2" cstate="print">
            <a:alphaModFix/>
            <a:extLst>
              <a:ext uri="{28A0092B-C50C-407E-A947-70E740481C1C}">
                <a14:useLocalDpi xmlns:a14="http://schemas.microsoft.com/office/drawing/2010/main" val="0"/>
              </a:ext>
            </a:extLst>
          </a:blip>
          <a:srcRect l="4454" r="11" b="2"/>
          <a:stretch/>
        </p:blipFill>
        <p:spPr bwMode="auto">
          <a:xfrm>
            <a:off x="6089904" y="-315276"/>
            <a:ext cx="6261330" cy="393231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5" name="Picture 5" descr="A group of people in a large room&#10;&#10;Description generated with very high confidence">
            <a:extLst>
              <a:ext uri="{FF2B5EF4-FFF2-40B4-BE49-F238E27FC236}">
                <a16:creationId xmlns:a16="http://schemas.microsoft.com/office/drawing/2014/main" id="{5B256197-39F6-487C-873C-91118E8AEB7A}"/>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10268" r="-1" b="-1"/>
          <a:stretch/>
        </p:blipFill>
        <p:spPr>
          <a:xfrm>
            <a:off x="5759225" y="2990375"/>
            <a:ext cx="6263640" cy="4215384"/>
          </a:xfrm>
          <a:prstGeom prst="rect">
            <a:avLst/>
          </a:prstGeom>
          <a:effectLst>
            <a:softEdge rad="533400"/>
          </a:effectLst>
        </p:spPr>
      </p:pic>
      <p:pic>
        <p:nvPicPr>
          <p:cNvPr id="19" name="Picture 18">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FABC279-1DAA-47D7-B78C-CC6A26F303C4}"/>
              </a:ext>
            </a:extLst>
          </p:cNvPr>
          <p:cNvSpPr>
            <a:spLocks noGrp="1"/>
          </p:cNvSpPr>
          <p:nvPr>
            <p:ph type="title"/>
          </p:nvPr>
        </p:nvSpPr>
        <p:spPr>
          <a:xfrm>
            <a:off x="1653262" y="798445"/>
            <a:ext cx="2877070" cy="1311664"/>
          </a:xfrm>
        </p:spPr>
        <p:txBody>
          <a:bodyPr vert="horz" lIns="91440" tIns="45720" rIns="91440" bIns="45720" rtlCol="0" anchor="ctr">
            <a:normAutofit/>
          </a:bodyPr>
          <a:lstStyle/>
          <a:p>
            <a:r>
              <a:rPr lang="en-US" sz="4000" kern="1200">
                <a:solidFill>
                  <a:srgbClr val="FF0000"/>
                </a:solidFill>
                <a:latin typeface="Arial"/>
                <a:cs typeface="Arial"/>
              </a:rPr>
              <a:t>Introduction</a:t>
            </a:r>
            <a:r>
              <a:rPr lang="en-US" sz="4000">
                <a:solidFill>
                  <a:srgbClr val="000000"/>
                </a:solidFill>
                <a:latin typeface="Arial"/>
                <a:cs typeface="Arial"/>
              </a:rPr>
              <a:t> </a:t>
            </a:r>
            <a:endParaRPr lang="en-US" sz="4000" kern="1200">
              <a:solidFill>
                <a:srgbClr val="000000"/>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BEF5CADD-E9A5-448C-9E4E-E72C9D201988}"/>
              </a:ext>
            </a:extLst>
          </p:cNvPr>
          <p:cNvSpPr>
            <a:spLocks noGrp="1"/>
          </p:cNvSpPr>
          <p:nvPr>
            <p:ph type="body" sz="half" idx="2"/>
          </p:nvPr>
        </p:nvSpPr>
        <p:spPr>
          <a:xfrm>
            <a:off x="474318" y="2099615"/>
            <a:ext cx="5134316" cy="4493320"/>
          </a:xfrm>
        </p:spPr>
        <p:txBody>
          <a:bodyPr vert="horz" lIns="91440" tIns="45720" rIns="91440" bIns="45720" rtlCol="0" anchor="ctr">
            <a:noAutofit/>
          </a:bodyPr>
          <a:lstStyle/>
          <a:p>
            <a:r>
              <a:rPr lang="en-US" sz="2400">
                <a:solidFill>
                  <a:srgbClr val="000000"/>
                </a:solidFill>
                <a:latin typeface="Arial"/>
                <a:cs typeface="Arial"/>
              </a:rPr>
              <a:t>We are planning to open a hotel at Japan, one of the fastest growing economic market in the globe. The name of our hotel business is “Mount Fuji Hotel” which is a family owned business. The Hotel business often face the recession of any country. The increase amount of customer is the base of opening a hotel in Japan city. The location will be in the middle of Japan. </a:t>
            </a:r>
            <a:endParaRPr lang="en-US" sz="2400">
              <a:solidFill>
                <a:srgbClr val="000000"/>
              </a:solidFill>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2400">
              <a:solidFill>
                <a:srgbClr val="000000"/>
              </a:solidFill>
              <a:latin typeface="Arial"/>
              <a:cs typeface="Arial"/>
            </a:endParaRPr>
          </a:p>
          <a:p>
            <a:pPr indent="-228600">
              <a:buFont typeface="Arial" panose="020B0604020202020204" pitchFamily="34" charset="0"/>
              <a:buChar char="•"/>
            </a:pPr>
            <a:endParaRPr lang="en-US" sz="2000">
              <a:solidFill>
                <a:srgbClr val="000000"/>
              </a:solidFill>
            </a:endParaRPr>
          </a:p>
        </p:txBody>
      </p:sp>
      <p:sp>
        <p:nvSpPr>
          <p:cNvPr id="7" name="TextBox 6">
            <a:extLst>
              <a:ext uri="{FF2B5EF4-FFF2-40B4-BE49-F238E27FC236}">
                <a16:creationId xmlns:a16="http://schemas.microsoft.com/office/drawing/2014/main" id="{4EF7C5BD-540B-45F6-8A67-30C301951B58}"/>
              </a:ext>
            </a:extLst>
          </p:cNvPr>
          <p:cNvSpPr txBox="1"/>
          <p:nvPr/>
        </p:nvSpPr>
        <p:spPr>
          <a:xfrm>
            <a:off x="9879790" y="6502497"/>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894067578"/>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group of people standing on top of a wooden fence&#10;&#10;Description generated with high confidence">
            <a:extLst>
              <a:ext uri="{FF2B5EF4-FFF2-40B4-BE49-F238E27FC236}">
                <a16:creationId xmlns:a16="http://schemas.microsoft.com/office/drawing/2014/main" id="{0A92F4C5-CD74-4E96-9D8B-B81267943EAC}"/>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6034" b="5731"/>
          <a:stretch/>
        </p:blipFill>
        <p:spPr>
          <a:xfrm>
            <a:off x="-1" y="38778"/>
            <a:ext cx="12192000" cy="6857990"/>
          </a:xfrm>
          <a:prstGeom prst="rect">
            <a:avLst/>
          </a:prstGeom>
        </p:spPr>
      </p:pic>
      <p:sp>
        <p:nvSpPr>
          <p:cNvPr id="1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4F68B66-6382-460B-ABF6-92386532E3F7}"/>
              </a:ext>
            </a:extLst>
          </p:cNvPr>
          <p:cNvSpPr>
            <a:spLocks noGrp="1"/>
          </p:cNvSpPr>
          <p:nvPr>
            <p:ph type="title"/>
          </p:nvPr>
        </p:nvSpPr>
        <p:spPr>
          <a:xfrm>
            <a:off x="821564" y="1757118"/>
            <a:ext cx="4606012" cy="737969"/>
          </a:xfrm>
        </p:spPr>
        <p:txBody>
          <a:bodyPr vert="horz" lIns="91440" tIns="45720" rIns="91440" bIns="45720" rtlCol="0" anchor="ctr">
            <a:noAutofit/>
          </a:bodyPr>
          <a:lstStyle/>
          <a:p>
            <a:pPr marL="12700" marR="5080">
              <a:lnSpc>
                <a:spcPct val="100000"/>
              </a:lnSpc>
              <a:spcBef>
                <a:spcPts val="100"/>
              </a:spcBef>
            </a:pPr>
            <a:r>
              <a:rPr lang="en-GB" sz="2400" b="1" spc="-10">
                <a:solidFill>
                  <a:srgbClr val="FF0000"/>
                </a:solidFill>
                <a:latin typeface="Arial"/>
                <a:cs typeface="Arial"/>
              </a:rPr>
              <a:t>Strategic  M</a:t>
            </a:r>
            <a:r>
              <a:rPr lang="en-GB" sz="2400" b="1" spc="-5">
                <a:solidFill>
                  <a:srgbClr val="FF0000"/>
                </a:solidFill>
                <a:latin typeface="Arial"/>
                <a:cs typeface="Arial"/>
              </a:rPr>
              <a:t>a</a:t>
            </a:r>
            <a:r>
              <a:rPr lang="en-GB" sz="2400" b="1">
                <a:solidFill>
                  <a:srgbClr val="FF0000"/>
                </a:solidFill>
                <a:latin typeface="Arial"/>
                <a:cs typeface="Arial"/>
              </a:rPr>
              <a:t>r</a:t>
            </a:r>
            <a:r>
              <a:rPr lang="en-GB" sz="2400" b="1" spc="-5">
                <a:solidFill>
                  <a:srgbClr val="FF0000"/>
                </a:solidFill>
                <a:latin typeface="Arial"/>
                <a:cs typeface="Arial"/>
              </a:rPr>
              <a:t>k</a:t>
            </a:r>
            <a:r>
              <a:rPr lang="en-GB" sz="2400" b="1">
                <a:solidFill>
                  <a:srgbClr val="FF0000"/>
                </a:solidFill>
                <a:latin typeface="Arial"/>
                <a:cs typeface="Arial"/>
              </a:rPr>
              <a:t>e</a:t>
            </a:r>
            <a:r>
              <a:rPr lang="en-GB" sz="2400" b="1" spc="-10">
                <a:solidFill>
                  <a:srgbClr val="FF0000"/>
                </a:solidFill>
                <a:latin typeface="Arial"/>
                <a:cs typeface="Arial"/>
              </a:rPr>
              <a:t>ti</a:t>
            </a:r>
            <a:r>
              <a:rPr lang="en-GB" sz="2400" b="1" spc="-5">
                <a:solidFill>
                  <a:srgbClr val="FF0000"/>
                </a:solidFill>
                <a:latin typeface="Arial"/>
                <a:cs typeface="Arial"/>
              </a:rPr>
              <a:t>ng  Plan</a:t>
            </a:r>
            <a:br>
              <a:rPr lang="en-GB" sz="2400" b="1" spc="-5">
                <a:latin typeface="Arial" panose="020B0604020202020204" pitchFamily="34" charset="0"/>
                <a:cs typeface="Arial" panose="020B0604020202020204" pitchFamily="34" charset="0"/>
              </a:rPr>
            </a:br>
            <a:r>
              <a:rPr lang="en-GB" sz="2400" b="1" kern="0">
                <a:solidFill>
                  <a:srgbClr val="FF0000"/>
                </a:solidFill>
                <a:latin typeface="Arial"/>
                <a:cs typeface="Arial"/>
              </a:rPr>
              <a:t>“Mount Fuji Hotel”</a:t>
            </a:r>
            <a:br>
              <a:rPr lang="en-GB" sz="2800">
                <a:latin typeface="Trebuchet MS" panose="020B0603020202020204" pitchFamily="34" charset="0"/>
                <a:cs typeface="Trebuchet MS"/>
              </a:rPr>
            </a:br>
            <a:endParaRPr lang="en-US" sz="2800"/>
          </a:p>
        </p:txBody>
      </p:sp>
      <p:cxnSp>
        <p:nvCxnSpPr>
          <p:cNvPr id="16" name="Straight Connector 1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DB65984C-CAC1-4B81-A2FC-D63009D8D080}"/>
              </a:ext>
            </a:extLst>
          </p:cNvPr>
          <p:cNvSpPr>
            <a:spLocks noGrp="1"/>
          </p:cNvSpPr>
          <p:nvPr>
            <p:ph type="body" sz="half" idx="2"/>
          </p:nvPr>
        </p:nvSpPr>
        <p:spPr>
          <a:xfrm>
            <a:off x="273169" y="2428850"/>
            <a:ext cx="5240671" cy="3474106"/>
          </a:xfrm>
        </p:spPr>
        <p:txBody>
          <a:bodyPr vert="horz" lIns="91440" tIns="45720" rIns="91440" bIns="45720" rtlCol="0" anchor="ctr">
            <a:noAutofit/>
          </a:bodyPr>
          <a:lstStyle/>
          <a:p>
            <a:pPr marL="603250" indent="-133985">
              <a:lnSpc>
                <a:spcPct val="100000"/>
              </a:lnSpc>
              <a:spcBef>
                <a:spcPts val="100"/>
              </a:spcBef>
              <a:buSzPct val="95000"/>
              <a:buChar char="•"/>
              <a:tabLst>
                <a:tab pos="603885" algn="l"/>
              </a:tabLst>
            </a:pPr>
            <a:endParaRPr lang="en-GB" sz="5600">
              <a:latin typeface="Arial" panose="020B0604020202020204" pitchFamily="34" charset="0"/>
              <a:cs typeface="Arial" panose="020B0604020202020204" pitchFamily="34" charset="0"/>
            </a:endParaRPr>
          </a:p>
          <a:p>
            <a:pPr marL="603250" indent="-133985">
              <a:lnSpc>
                <a:spcPct val="100000"/>
              </a:lnSpc>
              <a:spcBef>
                <a:spcPts val="100"/>
              </a:spcBef>
              <a:buSzPct val="95000"/>
              <a:buChar char="•"/>
              <a:tabLst>
                <a:tab pos="603885" algn="l"/>
              </a:tabLst>
            </a:pPr>
            <a:endParaRPr lang="en-GB" sz="1800">
              <a:latin typeface="Arial" panose="020B0604020202020204" pitchFamily="34" charset="0"/>
              <a:cs typeface="Arial" panose="020B0604020202020204" pitchFamily="34" charset="0"/>
            </a:endParaRPr>
          </a:p>
          <a:p>
            <a:pPr marL="469265">
              <a:lnSpc>
                <a:spcPct val="100000"/>
              </a:lnSpc>
              <a:spcBef>
                <a:spcPts val="100"/>
              </a:spcBef>
              <a:buSzPct val="95000"/>
              <a:tabLst>
                <a:tab pos="603885" algn="l"/>
              </a:tabLst>
            </a:pPr>
            <a:r>
              <a:rPr lang="en-GB" spc="-5">
                <a:latin typeface="Arial"/>
                <a:cs typeface="Arial"/>
              </a:rPr>
              <a:t>Environment</a:t>
            </a:r>
          </a:p>
          <a:p>
            <a:pPr marL="603250" indent="-133985">
              <a:lnSpc>
                <a:spcPct val="100000"/>
              </a:lnSpc>
              <a:spcBef>
                <a:spcPts val="100"/>
              </a:spcBef>
              <a:buSzPct val="95000"/>
              <a:buChar char="•"/>
              <a:tabLst>
                <a:tab pos="603885" algn="l"/>
              </a:tabLst>
            </a:pPr>
            <a:r>
              <a:rPr lang="en-GB">
                <a:latin typeface="Arial"/>
                <a:cs typeface="Arial"/>
              </a:rPr>
              <a:t>What </a:t>
            </a:r>
            <a:r>
              <a:rPr lang="en-GB" spc="-5">
                <a:latin typeface="Arial"/>
                <a:cs typeface="Arial"/>
              </a:rPr>
              <a:t>is</a:t>
            </a:r>
            <a:r>
              <a:rPr lang="en-GB" spc="-15">
                <a:latin typeface="Arial"/>
                <a:cs typeface="Arial"/>
              </a:rPr>
              <a:t> </a:t>
            </a:r>
            <a:r>
              <a:rPr lang="en-GB" spc="-5">
                <a:latin typeface="Arial"/>
                <a:cs typeface="Arial"/>
              </a:rPr>
              <a:t>happening?</a:t>
            </a:r>
            <a:endParaRPr lang="en-GB">
              <a:latin typeface="Arial"/>
              <a:cs typeface="Arial"/>
            </a:endParaRPr>
          </a:p>
          <a:p>
            <a:pPr marL="603250" indent="-133985">
              <a:lnSpc>
                <a:spcPct val="100000"/>
              </a:lnSpc>
              <a:buSzPct val="95000"/>
              <a:buChar char="•"/>
              <a:tabLst>
                <a:tab pos="603885" algn="l"/>
              </a:tabLst>
            </a:pPr>
            <a:r>
              <a:rPr lang="en-GB">
                <a:latin typeface="Arial"/>
                <a:cs typeface="Arial"/>
              </a:rPr>
              <a:t>How does it affect</a:t>
            </a:r>
            <a:r>
              <a:rPr lang="en-GB" spc="-45">
                <a:latin typeface="Arial"/>
                <a:cs typeface="Arial"/>
              </a:rPr>
              <a:t> </a:t>
            </a:r>
            <a:r>
              <a:rPr lang="en-GB" spc="-5">
                <a:latin typeface="Arial"/>
                <a:cs typeface="Arial"/>
              </a:rPr>
              <a:t>us?</a:t>
            </a:r>
            <a:endParaRPr lang="en-GB">
              <a:latin typeface="Arial"/>
              <a:cs typeface="Arial"/>
            </a:endParaRPr>
          </a:p>
          <a:p>
            <a:pPr marL="12700">
              <a:lnSpc>
                <a:spcPct val="100000"/>
              </a:lnSpc>
              <a:spcBef>
                <a:spcPts val="1200"/>
              </a:spcBef>
            </a:pPr>
            <a:r>
              <a:rPr lang="en-GB" spc="-5">
                <a:latin typeface="Arial"/>
                <a:cs typeface="Arial"/>
              </a:rPr>
              <a:t>Customer</a:t>
            </a:r>
            <a:r>
              <a:rPr lang="en-GB" spc="-20">
                <a:latin typeface="Arial"/>
                <a:cs typeface="Arial"/>
              </a:rPr>
              <a:t> </a:t>
            </a:r>
            <a:r>
              <a:rPr lang="en-GB" spc="-5">
                <a:latin typeface="Arial"/>
                <a:cs typeface="Arial"/>
              </a:rPr>
              <a:t>Needs</a:t>
            </a:r>
            <a:endParaRPr lang="en-GB">
              <a:latin typeface="Arial"/>
              <a:cs typeface="Arial"/>
            </a:endParaRPr>
          </a:p>
          <a:p>
            <a:pPr marL="603250" indent="-133985">
              <a:lnSpc>
                <a:spcPct val="100000"/>
              </a:lnSpc>
              <a:buSzPct val="95000"/>
              <a:buChar char="•"/>
              <a:tabLst>
                <a:tab pos="603885" algn="l"/>
              </a:tabLst>
            </a:pPr>
            <a:r>
              <a:rPr lang="en-GB">
                <a:latin typeface="Arial"/>
                <a:cs typeface="Arial"/>
              </a:rPr>
              <a:t>What </a:t>
            </a:r>
            <a:r>
              <a:rPr lang="en-GB" spc="-5">
                <a:latin typeface="Arial"/>
                <a:cs typeface="Arial"/>
              </a:rPr>
              <a:t>are</a:t>
            </a:r>
            <a:r>
              <a:rPr lang="en-GB" spc="-15">
                <a:latin typeface="Arial"/>
                <a:cs typeface="Arial"/>
              </a:rPr>
              <a:t> </a:t>
            </a:r>
            <a:r>
              <a:rPr lang="en-GB" spc="-5">
                <a:latin typeface="Arial"/>
                <a:cs typeface="Arial"/>
              </a:rPr>
              <a:t>they?</a:t>
            </a:r>
            <a:endParaRPr lang="en-GB">
              <a:latin typeface="Arial"/>
              <a:cs typeface="Arial"/>
            </a:endParaRPr>
          </a:p>
          <a:p>
            <a:pPr marL="603250" indent="-133985">
              <a:lnSpc>
                <a:spcPct val="100000"/>
              </a:lnSpc>
              <a:buSzPct val="95000"/>
              <a:buChar char="•"/>
              <a:tabLst>
                <a:tab pos="603885" algn="l"/>
              </a:tabLst>
            </a:pPr>
            <a:r>
              <a:rPr lang="en-GB">
                <a:latin typeface="Arial"/>
                <a:cs typeface="Arial"/>
              </a:rPr>
              <a:t>How can we satisfy</a:t>
            </a:r>
            <a:r>
              <a:rPr lang="en-GB" spc="-85">
                <a:latin typeface="Arial"/>
                <a:cs typeface="Arial"/>
              </a:rPr>
              <a:t> </a:t>
            </a:r>
            <a:r>
              <a:rPr lang="en-GB" spc="-5">
                <a:latin typeface="Arial"/>
                <a:cs typeface="Arial"/>
              </a:rPr>
              <a:t>them?</a:t>
            </a:r>
            <a:endParaRPr lang="en-GB">
              <a:latin typeface="Arial"/>
              <a:cs typeface="Arial"/>
            </a:endParaRPr>
          </a:p>
          <a:p>
            <a:pPr marL="12700">
              <a:lnSpc>
                <a:spcPct val="100000"/>
              </a:lnSpc>
              <a:spcBef>
                <a:spcPts val="1200"/>
              </a:spcBef>
            </a:pPr>
            <a:r>
              <a:rPr lang="en-GB" spc="-5">
                <a:latin typeface="Arial"/>
                <a:cs typeface="Arial"/>
              </a:rPr>
              <a:t>Market</a:t>
            </a:r>
            <a:r>
              <a:rPr lang="en-GB" spc="-95">
                <a:latin typeface="Arial"/>
                <a:cs typeface="Arial"/>
              </a:rPr>
              <a:t> </a:t>
            </a:r>
            <a:r>
              <a:rPr lang="en-GB" spc="-5">
                <a:latin typeface="Arial"/>
                <a:cs typeface="Arial"/>
              </a:rPr>
              <a:t>Segments</a:t>
            </a:r>
            <a:endParaRPr lang="en-GB">
              <a:latin typeface="Arial"/>
              <a:cs typeface="Arial"/>
            </a:endParaRPr>
          </a:p>
          <a:p>
            <a:pPr marL="603250" indent="-133985">
              <a:lnSpc>
                <a:spcPct val="100000"/>
              </a:lnSpc>
              <a:buSzPct val="95000"/>
              <a:buChar char="•"/>
              <a:tabLst>
                <a:tab pos="603885" algn="l"/>
              </a:tabLst>
            </a:pPr>
            <a:r>
              <a:rPr lang="en-GB">
                <a:latin typeface="Arial"/>
                <a:cs typeface="Arial"/>
              </a:rPr>
              <a:t>What </a:t>
            </a:r>
            <a:r>
              <a:rPr lang="en-GB" spc="-5">
                <a:latin typeface="Arial"/>
                <a:cs typeface="Arial"/>
              </a:rPr>
              <a:t>are</a:t>
            </a:r>
            <a:r>
              <a:rPr lang="en-GB" spc="-80">
                <a:latin typeface="Arial"/>
                <a:cs typeface="Arial"/>
              </a:rPr>
              <a:t> </a:t>
            </a:r>
            <a:r>
              <a:rPr lang="en-GB" spc="-5">
                <a:latin typeface="Arial"/>
                <a:cs typeface="Arial"/>
              </a:rPr>
              <a:t>they?</a:t>
            </a:r>
            <a:endParaRPr lang="en-GB">
              <a:latin typeface="Arial"/>
              <a:cs typeface="Arial"/>
            </a:endParaRPr>
          </a:p>
          <a:p>
            <a:pPr marL="603250" indent="-133985">
              <a:lnSpc>
                <a:spcPct val="100000"/>
              </a:lnSpc>
              <a:buSzPct val="95000"/>
              <a:buChar char="•"/>
              <a:tabLst>
                <a:tab pos="603885" algn="l"/>
              </a:tabLst>
            </a:pPr>
            <a:r>
              <a:rPr lang="en-GB">
                <a:latin typeface="Arial"/>
                <a:cs typeface="Arial"/>
              </a:rPr>
              <a:t>Which do we</a:t>
            </a:r>
            <a:r>
              <a:rPr lang="en-GB" spc="-30">
                <a:latin typeface="Arial"/>
                <a:cs typeface="Arial"/>
              </a:rPr>
              <a:t> </a:t>
            </a:r>
            <a:r>
              <a:rPr lang="en-GB" spc="-5">
                <a:latin typeface="Arial"/>
                <a:cs typeface="Arial"/>
              </a:rPr>
              <a:t>target?</a:t>
            </a:r>
            <a:endParaRPr lang="en-GB">
              <a:latin typeface="Arial"/>
              <a:cs typeface="Arial"/>
            </a:endParaRPr>
          </a:p>
          <a:p>
            <a:pPr marL="12700">
              <a:lnSpc>
                <a:spcPct val="100000"/>
              </a:lnSpc>
              <a:spcBef>
                <a:spcPts val="1190"/>
              </a:spcBef>
            </a:pPr>
            <a:r>
              <a:rPr lang="en-GB" spc="-5">
                <a:latin typeface="Arial"/>
                <a:cs typeface="Arial"/>
              </a:rPr>
              <a:t>Competitive Positioning</a:t>
            </a:r>
          </a:p>
          <a:p>
            <a:pPr marL="812800" lvl="1" indent="-342900">
              <a:spcBef>
                <a:spcPts val="1190"/>
              </a:spcBef>
              <a:buFont typeface="Arial" panose="020B0604020202020204" pitchFamily="34" charset="0"/>
              <a:buChar char="•"/>
            </a:pPr>
            <a:r>
              <a:rPr lang="en-GB" sz="1600">
                <a:latin typeface="Arial"/>
                <a:cs typeface="Arial"/>
              </a:rPr>
              <a:t>Who are</a:t>
            </a:r>
            <a:r>
              <a:rPr lang="en-GB" sz="1600" spc="-15">
                <a:latin typeface="Arial"/>
                <a:cs typeface="Arial"/>
              </a:rPr>
              <a:t> </a:t>
            </a:r>
            <a:r>
              <a:rPr lang="en-GB" sz="1600" spc="-5">
                <a:latin typeface="Arial"/>
                <a:cs typeface="Arial"/>
              </a:rPr>
              <a:t>they?</a:t>
            </a:r>
            <a:endParaRPr lang="en-GB" sz="1600">
              <a:latin typeface="Arial"/>
              <a:cs typeface="Arial"/>
            </a:endParaRPr>
          </a:p>
          <a:p>
            <a:pPr marL="812800" lvl="1" indent="-342900">
              <a:spcBef>
                <a:spcPts val="1190"/>
              </a:spcBef>
              <a:buFont typeface="Arial" panose="020B0604020202020204" pitchFamily="34" charset="0"/>
              <a:buChar char="•"/>
            </a:pPr>
            <a:r>
              <a:rPr lang="en-GB" sz="1600">
                <a:latin typeface="Arial"/>
                <a:cs typeface="Arial"/>
              </a:rPr>
              <a:t>How do we</a:t>
            </a:r>
            <a:r>
              <a:rPr lang="en-GB" sz="1600" spc="-45">
                <a:latin typeface="Arial"/>
                <a:cs typeface="Arial"/>
              </a:rPr>
              <a:t> </a:t>
            </a:r>
            <a:r>
              <a:rPr lang="en-GB" sz="1600">
                <a:latin typeface="Arial"/>
                <a:cs typeface="Arial"/>
              </a:rPr>
              <a:t>compare?</a:t>
            </a:r>
          </a:p>
          <a:p>
            <a:pPr indent="-228600">
              <a:buFont typeface="Arial" panose="020B0604020202020204" pitchFamily="34" charset="0"/>
              <a:buChar char="•"/>
            </a:pPr>
            <a:endParaRPr lang="en-US" sz="1800"/>
          </a:p>
        </p:txBody>
      </p:sp>
      <p:sp>
        <p:nvSpPr>
          <p:cNvPr id="9" name="TextBox 8">
            <a:extLst>
              <a:ext uri="{FF2B5EF4-FFF2-40B4-BE49-F238E27FC236}">
                <a16:creationId xmlns:a16="http://schemas.microsoft.com/office/drawing/2014/main" id="{8681FCEE-C9BB-4D0C-9517-6C1FDBF25AE1}"/>
              </a:ext>
            </a:extLst>
          </p:cNvPr>
          <p:cNvSpPr txBox="1"/>
          <p:nvPr/>
        </p:nvSpPr>
        <p:spPr>
          <a:xfrm>
            <a:off x="9737481"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1561292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DD1AA-E8BF-47A1-99DC-A4387504F16C}"/>
              </a:ext>
            </a:extLst>
          </p:cNvPr>
          <p:cNvSpPr>
            <a:spLocks noGrp="1"/>
          </p:cNvSpPr>
          <p:nvPr>
            <p:ph type="title"/>
          </p:nvPr>
        </p:nvSpPr>
        <p:spPr>
          <a:xfrm>
            <a:off x="1881481" y="293860"/>
            <a:ext cx="2781199" cy="965800"/>
          </a:xfrm>
        </p:spPr>
        <p:txBody>
          <a:bodyPr vert="horz" lIns="91440" tIns="45720" rIns="91440" bIns="45720" rtlCol="0" anchor="ctr">
            <a:normAutofit/>
          </a:bodyPr>
          <a:lstStyle/>
          <a:p>
            <a:r>
              <a:rPr lang="en-US" sz="2800" spc="-5">
                <a:solidFill>
                  <a:srgbClr val="FF0000"/>
                </a:solidFill>
                <a:latin typeface="Arial"/>
                <a:cs typeface="Arial"/>
              </a:rPr>
              <a:t>Environment</a:t>
            </a:r>
            <a:endParaRPr lang="en-US" sz="2800">
              <a:solidFill>
                <a:srgbClr val="FF0000"/>
              </a:solidFill>
              <a:latin typeface="Arial"/>
              <a:cs typeface="Arial"/>
            </a:endParaRP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6DA0955-DCD9-40AB-9925-92E759F39AC7}"/>
              </a:ext>
            </a:extLst>
          </p:cNvPr>
          <p:cNvSpPr>
            <a:spLocks noGrp="1"/>
          </p:cNvSpPr>
          <p:nvPr>
            <p:ph type="body" sz="half" idx="2"/>
          </p:nvPr>
        </p:nvSpPr>
        <p:spPr>
          <a:xfrm>
            <a:off x="-5293" y="1589107"/>
            <a:ext cx="5884141" cy="5083713"/>
          </a:xfrm>
        </p:spPr>
        <p:txBody>
          <a:bodyPr vert="horz" lIns="91440" tIns="45720" rIns="91440" bIns="45720" rtlCol="0" anchor="t">
            <a:noAutofit/>
          </a:bodyPr>
          <a:lstStyle/>
          <a:p>
            <a:pPr marL="457200" indent="-457200" algn="just">
              <a:buFont typeface="Arial" panose="020B0604020202020204" pitchFamily="34" charset="0"/>
              <a:buChar char="•"/>
            </a:pPr>
            <a:r>
              <a:rPr lang="en-US" sz="2400" kern="0" spc="-5">
                <a:latin typeface="Arial"/>
                <a:cs typeface="Arial"/>
              </a:rPr>
              <a:t>The environment of Japan is quite economically stable. </a:t>
            </a:r>
            <a:endParaRPr lang="en-US" sz="2400" kern="0" spc="-5">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400" kern="0" spc="-5">
                <a:latin typeface="Arial"/>
                <a:cs typeface="Arial"/>
              </a:rPr>
              <a:t>Political times changes in every 4 year.</a:t>
            </a:r>
            <a:endParaRPr lang="en-US" sz="2400" kern="0" spc="-5">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400" kern="0" spc="-5">
                <a:latin typeface="Arial"/>
                <a:cs typeface="Arial"/>
              </a:rPr>
              <a:t>The Hotel industry of Japan has increased amount of customer which is concerning. Japan is so concerned about the risking issue which comes under the health and safety legislation issue. </a:t>
            </a:r>
            <a:endParaRPr lang="en-US" sz="2400" kern="0" spc="-5">
              <a:latin typeface="Arial" panose="020B0604020202020204" pitchFamily="34" charset="0"/>
              <a:cs typeface="Arial" panose="020B0604020202020204" pitchFamily="34" charset="0"/>
            </a:endParaRPr>
          </a:p>
          <a:p>
            <a:pPr marL="457200" indent="-457200" algn="just">
              <a:buFont typeface="Arial" panose="020B0604020202020204" pitchFamily="34" charset="0"/>
              <a:buChar char="•"/>
            </a:pPr>
            <a:r>
              <a:rPr lang="en-US" sz="2400">
                <a:latin typeface="Arial"/>
                <a:cs typeface="Arial"/>
              </a:rPr>
              <a:t>Technological factors do not have an influential impact on the hotel industry.</a:t>
            </a:r>
            <a:endParaRPr lang="en-US" sz="2400" kern="0">
              <a:latin typeface="Arial"/>
              <a:cs typeface="Arial"/>
            </a:endParaRPr>
          </a:p>
          <a:p>
            <a:pPr>
              <a:lnSpc>
                <a:spcPct val="100000"/>
              </a:lnSpc>
              <a:spcBef>
                <a:spcPts val="0"/>
              </a:spcBef>
              <a:defRPr/>
            </a:pPr>
            <a:endParaRPr lang="en-US" sz="5600" kern="0" spc="-5">
              <a:latin typeface="Arial" panose="020B0604020202020204" pitchFamily="34" charset="0"/>
              <a:cs typeface="Arial" panose="020B0604020202020204" pitchFamily="34" charset="0"/>
            </a:endParaRPr>
          </a:p>
          <a:p>
            <a:pPr>
              <a:lnSpc>
                <a:spcPct val="100000"/>
              </a:lnSpc>
              <a:spcBef>
                <a:spcPts val="0"/>
              </a:spcBef>
              <a:defRPr/>
            </a:pPr>
            <a:endParaRPr lang="en-US" sz="1800" kern="0">
              <a:solidFill>
                <a:srgbClr val="002060"/>
              </a:solidFill>
            </a:endParaRPr>
          </a:p>
          <a:p>
            <a:pPr indent="-228600">
              <a:buFont typeface="Arial" panose="020B0604020202020204" pitchFamily="34" charset="0"/>
              <a:buChar char="•"/>
            </a:pPr>
            <a:endParaRPr lang="en-US" sz="1800"/>
          </a:p>
        </p:txBody>
      </p:sp>
      <p:pic>
        <p:nvPicPr>
          <p:cNvPr id="5" name="Picture 5" descr="A room filled with furniture and a large window&#10;&#10;Description generated with very high confidence">
            <a:extLst>
              <a:ext uri="{FF2B5EF4-FFF2-40B4-BE49-F238E27FC236}">
                <a16:creationId xmlns:a16="http://schemas.microsoft.com/office/drawing/2014/main" id="{E00D9ABC-9DC0-48F2-8F0D-1EB8E9D122EF}"/>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19391" r="1939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7DA23C52-2FBB-44B0-A2D6-8363B8A200C0}"/>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3" name="TextBox 2">
            <a:extLst>
              <a:ext uri="{FF2B5EF4-FFF2-40B4-BE49-F238E27FC236}">
                <a16:creationId xmlns:a16="http://schemas.microsoft.com/office/drawing/2014/main" id="{0DF1E8BB-943A-B443-853B-2278912C1331}"/>
              </a:ext>
            </a:extLst>
          </p:cNvPr>
          <p:cNvSpPr txBox="1"/>
          <p:nvPr/>
        </p:nvSpPr>
        <p:spPr>
          <a:xfrm flipH="1" flipV="1">
            <a:off x="6185140" y="4311406"/>
            <a:ext cx="487340" cy="615553"/>
          </a:xfrm>
          <a:prstGeom prst="rect">
            <a:avLst/>
          </a:prstGeom>
          <a:noFill/>
        </p:spPr>
        <p:txBody>
          <a:bodyPr wrap="square" rtlCol="0" anchor="t">
            <a:spAutoFit/>
          </a:bodyPr>
          <a:lstStyle/>
          <a:p>
            <a:pPr>
              <a:defRPr/>
            </a:pPr>
            <a:endParaRPr lang="en-US" sz="1600">
              <a:latin typeface="Arial" panose="020B0604020202020204" pitchFamily="34" charset="0"/>
              <a:cs typeface="Arial" panose="020B0604020202020204" pitchFamily="34" charset="0"/>
            </a:endParaRPr>
          </a:p>
          <a:p>
            <a:pPr>
              <a:defRPr/>
            </a:pPr>
            <a:endParaRPr lang="en-US" kern="0">
              <a:solidFill>
                <a:srgbClr val="002060"/>
              </a:solidFill>
            </a:endParaRPr>
          </a:p>
        </p:txBody>
      </p:sp>
    </p:spTree>
    <p:extLst>
      <p:ext uri="{BB962C8B-B14F-4D97-AF65-F5344CB8AC3E}">
        <p14:creationId xmlns:p14="http://schemas.microsoft.com/office/powerpoint/2010/main" val="2677081308"/>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group of people sitting at a zoo&#10;&#10;Description generated with high confidence">
            <a:extLst>
              <a:ext uri="{FF2B5EF4-FFF2-40B4-BE49-F238E27FC236}">
                <a16:creationId xmlns:a16="http://schemas.microsoft.com/office/drawing/2014/main" id="{AC509A0F-0941-48CD-AA53-677F82BC93CD}"/>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6241" r="12431"/>
          <a:stretch/>
        </p:blipFill>
        <p:spPr>
          <a:xfrm>
            <a:off x="-11909" y="10"/>
            <a:ext cx="6324601" cy="6857990"/>
          </a:xfrm>
          <a:prstGeom prst="rect">
            <a:avLst/>
          </a:prstGeom>
        </p:spPr>
      </p:pic>
      <p:pic>
        <p:nvPicPr>
          <p:cNvPr id="12" name="Picture 11">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15A6500-23E4-4B79-B294-EB00D0ACC723}"/>
              </a:ext>
            </a:extLst>
          </p:cNvPr>
          <p:cNvSpPr>
            <a:spLocks noGrp="1"/>
          </p:cNvSpPr>
          <p:nvPr>
            <p:ph type="title"/>
          </p:nvPr>
        </p:nvSpPr>
        <p:spPr>
          <a:xfrm flipV="1">
            <a:off x="6751320" y="179614"/>
            <a:ext cx="4869179" cy="1143000"/>
          </a:xfrm>
        </p:spPr>
        <p:txBody>
          <a:bodyPr vert="horz" lIns="91440" tIns="45720" rIns="91440" bIns="45720" rtlCol="0" anchor="ctr">
            <a:normAutofit fontScale="90000"/>
          </a:bodyPr>
          <a:lstStyle/>
          <a:p>
            <a:pPr marL="457200" indent="-457200"/>
            <a:br>
              <a:rPr lang="en-US" sz="4400" kern="0">
                <a:solidFill>
                  <a:srgbClr val="002060"/>
                </a:solidFill>
                <a:latin typeface="Trebuchet MS" panose="020B0603020202020204" pitchFamily="34" charset="0"/>
              </a:rPr>
            </a:br>
            <a:br>
              <a:rPr lang="en-US" sz="4400" kern="0">
                <a:solidFill>
                  <a:srgbClr val="002060"/>
                </a:solidFill>
                <a:latin typeface="Trebuchet MS" panose="020B0603020202020204" pitchFamily="34" charset="0"/>
              </a:rPr>
            </a:br>
            <a:br>
              <a:rPr lang="en-US" sz="4400" kern="0">
                <a:solidFill>
                  <a:srgbClr val="002060"/>
                </a:solidFill>
                <a:latin typeface="Trebuchet MS" panose="020B0603020202020204" pitchFamily="34" charset="0"/>
              </a:rPr>
            </a:br>
            <a:endParaRPr lang="en-US" sz="4400">
              <a:solidFill>
                <a:srgbClr val="000000"/>
              </a:solidFill>
            </a:endParaRPr>
          </a:p>
        </p:txBody>
      </p:sp>
      <p:sp>
        <p:nvSpPr>
          <p:cNvPr id="4" name="Text Placeholder 3">
            <a:extLst>
              <a:ext uri="{FF2B5EF4-FFF2-40B4-BE49-F238E27FC236}">
                <a16:creationId xmlns:a16="http://schemas.microsoft.com/office/drawing/2014/main" id="{FD14466D-CA7F-4321-B96D-F547F519DE6D}"/>
              </a:ext>
            </a:extLst>
          </p:cNvPr>
          <p:cNvSpPr>
            <a:spLocks noGrp="1"/>
          </p:cNvSpPr>
          <p:nvPr>
            <p:ph type="body" sz="half" idx="2"/>
          </p:nvPr>
        </p:nvSpPr>
        <p:spPr>
          <a:xfrm>
            <a:off x="6310222" y="2478942"/>
            <a:ext cx="5529590" cy="3417002"/>
          </a:xfrm>
        </p:spPr>
        <p:txBody>
          <a:bodyPr vert="horz" lIns="91440" tIns="45720" rIns="91440" bIns="45720" rtlCol="0" anchor="b">
            <a:normAutofit/>
          </a:bodyPr>
          <a:lstStyle/>
          <a:p>
            <a:r>
              <a:rPr lang="en-US" sz="2400">
                <a:latin typeface="Arial"/>
                <a:cs typeface="Arial"/>
              </a:rPr>
              <a:t>The customer needs In Japan from a hotel Business are:</a:t>
            </a:r>
          </a:p>
          <a:p>
            <a:pPr marL="457200" indent="-457200">
              <a:buFont typeface="Arial" panose="020B0604020202020204" pitchFamily="34" charset="0"/>
              <a:buChar char="•"/>
            </a:pPr>
            <a:r>
              <a:rPr lang="en-US" sz="2400">
                <a:latin typeface="Arial"/>
                <a:cs typeface="Arial"/>
              </a:rPr>
              <a:t>Weekend Spa Treatments</a:t>
            </a:r>
          </a:p>
          <a:p>
            <a:pPr marL="457200" indent="-457200">
              <a:buFont typeface="Arial" panose="020B0604020202020204" pitchFamily="34" charset="0"/>
              <a:buChar char="•"/>
            </a:pPr>
            <a:r>
              <a:rPr lang="en-US" sz="2400">
                <a:latin typeface="Arial"/>
                <a:cs typeface="Arial"/>
              </a:rPr>
              <a:t>Backyard Barbeque</a:t>
            </a:r>
          </a:p>
          <a:p>
            <a:pPr marL="457200" indent="-457200">
              <a:buFont typeface="Arial" panose="020B0604020202020204" pitchFamily="34" charset="0"/>
              <a:buChar char="•"/>
            </a:pPr>
            <a:r>
              <a:rPr lang="en-US" sz="2400">
                <a:latin typeface="Arial"/>
                <a:cs typeface="Arial"/>
              </a:rPr>
              <a:t>Hotels Own Golf Field</a:t>
            </a:r>
          </a:p>
          <a:p>
            <a:pPr marL="457200" indent="-457200">
              <a:buFont typeface="Arial" panose="020B0604020202020204" pitchFamily="34" charset="0"/>
              <a:buChar char="•"/>
            </a:pPr>
            <a:r>
              <a:rPr lang="en-US" sz="2400" kern="0">
                <a:latin typeface="Arial"/>
                <a:cs typeface="Arial"/>
              </a:rPr>
              <a:t>Medium Price Suits </a:t>
            </a:r>
            <a:endParaRPr lang="en-US" sz="2400" kern="0">
              <a:latin typeface="Arial" panose="020B0604020202020204" pitchFamily="34" charset="0"/>
              <a:cs typeface="Arial" panose="020B0604020202020204" pitchFamily="34" charset="0"/>
            </a:endParaRPr>
          </a:p>
          <a:p>
            <a:endParaRPr lang="en-US" sz="1800">
              <a:solidFill>
                <a:srgbClr val="000000"/>
              </a:solidFill>
            </a:endParaRPr>
          </a:p>
        </p:txBody>
      </p:sp>
      <p:sp>
        <p:nvSpPr>
          <p:cNvPr id="7" name="TextBox 6">
            <a:extLst>
              <a:ext uri="{FF2B5EF4-FFF2-40B4-BE49-F238E27FC236}">
                <a16:creationId xmlns:a16="http://schemas.microsoft.com/office/drawing/2014/main" id="{B47AB515-D195-4C3C-8580-E9BD8325D416}"/>
              </a:ext>
            </a:extLst>
          </p:cNvPr>
          <p:cNvSpPr txBox="1"/>
          <p:nvPr/>
        </p:nvSpPr>
        <p:spPr>
          <a:xfrm>
            <a:off x="4111448"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3" name="TextBox 2">
            <a:extLst>
              <a:ext uri="{FF2B5EF4-FFF2-40B4-BE49-F238E27FC236}">
                <a16:creationId xmlns:a16="http://schemas.microsoft.com/office/drawing/2014/main" id="{26AFFDC6-4226-864B-8D77-C0EEED4E93C0}"/>
              </a:ext>
            </a:extLst>
          </p:cNvPr>
          <p:cNvSpPr txBox="1"/>
          <p:nvPr/>
        </p:nvSpPr>
        <p:spPr>
          <a:xfrm>
            <a:off x="7117823" y="1270854"/>
            <a:ext cx="4330147" cy="523220"/>
          </a:xfrm>
          <a:prstGeom prst="rect">
            <a:avLst/>
          </a:prstGeom>
          <a:noFill/>
        </p:spPr>
        <p:txBody>
          <a:bodyPr wrap="square" rtlCol="0" anchor="t">
            <a:spAutoFit/>
          </a:bodyPr>
          <a:lstStyle/>
          <a:p>
            <a:r>
              <a:rPr lang="en-US" sz="2800" spc="-5">
                <a:solidFill>
                  <a:srgbClr val="FF0000"/>
                </a:solidFill>
                <a:latin typeface="Arial"/>
                <a:cs typeface="Arial"/>
              </a:rPr>
              <a:t>Customer</a:t>
            </a:r>
            <a:r>
              <a:rPr lang="en-US" sz="2800" spc="-20">
                <a:solidFill>
                  <a:srgbClr val="FF0000"/>
                </a:solidFill>
                <a:latin typeface="Arial"/>
                <a:cs typeface="Arial"/>
              </a:rPr>
              <a:t> </a:t>
            </a:r>
            <a:r>
              <a:rPr lang="en-US" sz="2800" spc="-5">
                <a:solidFill>
                  <a:srgbClr val="FF0000"/>
                </a:solidFill>
                <a:latin typeface="Arial"/>
                <a:cs typeface="Arial"/>
              </a:rPr>
              <a:t>Needs</a:t>
            </a:r>
            <a:endParaRPr lang="en-US" sz="2800">
              <a:solidFill>
                <a:srgbClr val="FF0000"/>
              </a:solidFill>
              <a:latin typeface="Arial"/>
              <a:cs typeface="Arial"/>
            </a:endParaRPr>
          </a:p>
        </p:txBody>
      </p:sp>
      <p:sp>
        <p:nvSpPr>
          <p:cNvPr id="6" name="Rectangle 5">
            <a:extLst>
              <a:ext uri="{FF2B5EF4-FFF2-40B4-BE49-F238E27FC236}">
                <a16:creationId xmlns:a16="http://schemas.microsoft.com/office/drawing/2014/main" id="{C86F113E-CD75-E74E-A6A7-CE33F2E9F0C3}"/>
              </a:ext>
            </a:extLst>
          </p:cNvPr>
          <p:cNvSpPr/>
          <p:nvPr/>
        </p:nvSpPr>
        <p:spPr>
          <a:xfrm>
            <a:off x="8294298" y="1447313"/>
            <a:ext cx="5867399" cy="369332"/>
          </a:xfrm>
          <a:prstGeom prst="rect">
            <a:avLst/>
          </a:prstGeom>
        </p:spPr>
        <p:txBody>
          <a:bodyPr wrap="square" anchor="t">
            <a:spAutoFit/>
          </a:bodyPr>
          <a:lstStyle/>
          <a:p>
            <a:pPr marL="457200" indent="-457200">
              <a:buFont typeface="Arial" panose="020B0604020202020204" pitchFamily="34" charset="0"/>
              <a:buChar char="•"/>
            </a:pPr>
            <a:endParaRPr lang="en-US" kern="0" spc="-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715020"/>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5" descr="A close up of a picnic table&#10;&#10;Description generated with very high confidence">
            <a:extLst>
              <a:ext uri="{FF2B5EF4-FFF2-40B4-BE49-F238E27FC236}">
                <a16:creationId xmlns:a16="http://schemas.microsoft.com/office/drawing/2014/main" id="{48438B31-700D-43E5-9EE5-26030EF3A7B2}"/>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15217" b="22287"/>
          <a:stretch/>
        </p:blipFill>
        <p:spPr>
          <a:xfrm>
            <a:off x="-1" y="10"/>
            <a:ext cx="12192001" cy="3689268"/>
          </a:xfrm>
          <a:prstGeom prst="rect">
            <a:avLst/>
          </a:prstGeom>
        </p:spPr>
      </p:pic>
      <p:sp>
        <p:nvSpPr>
          <p:cNvPr id="14" name="Oval 13">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54A2C-5BC7-403F-86A6-CF9CC74CAF5C}"/>
              </a:ext>
            </a:extLst>
          </p:cNvPr>
          <p:cNvSpPr>
            <a:spLocks noGrp="1"/>
          </p:cNvSpPr>
          <p:nvPr>
            <p:ph type="title"/>
          </p:nvPr>
        </p:nvSpPr>
        <p:spPr>
          <a:xfrm>
            <a:off x="-23991" y="4555697"/>
            <a:ext cx="4875389" cy="702987"/>
          </a:xfrm>
        </p:spPr>
        <p:txBody>
          <a:bodyPr vert="horz" lIns="91440" tIns="45720" rIns="91440" bIns="45720" rtlCol="0" anchor="ctr">
            <a:normAutofit/>
          </a:bodyPr>
          <a:lstStyle/>
          <a:p>
            <a:r>
              <a:rPr lang="en-US" sz="2800" spc="-5">
                <a:latin typeface="Arial" panose="020B0604020202020204" pitchFamily="34" charset="0"/>
                <a:cs typeface="Arial" panose="020B0604020202020204" pitchFamily="34" charset="0"/>
              </a:rPr>
              <a:t>         Market</a:t>
            </a:r>
            <a:r>
              <a:rPr lang="en-US" sz="2800" spc="-95">
                <a:latin typeface="Arial" panose="020B0604020202020204" pitchFamily="34" charset="0"/>
                <a:cs typeface="Arial" panose="020B0604020202020204" pitchFamily="34" charset="0"/>
              </a:rPr>
              <a:t> </a:t>
            </a:r>
            <a:r>
              <a:rPr lang="en-US" sz="2800" spc="-5">
                <a:latin typeface="Arial" panose="020B0604020202020204" pitchFamily="34" charset="0"/>
                <a:cs typeface="Arial" panose="020B0604020202020204" pitchFamily="34" charset="0"/>
              </a:rPr>
              <a:t>Segments </a:t>
            </a:r>
            <a:endParaRPr lang="en-US" sz="280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105E31A2-BB21-4282-930A-DAC67CB582F2}"/>
              </a:ext>
            </a:extLst>
          </p:cNvPr>
          <p:cNvSpPr>
            <a:spLocks noGrp="1"/>
          </p:cNvSpPr>
          <p:nvPr>
            <p:ph type="body" sz="half" idx="2"/>
          </p:nvPr>
        </p:nvSpPr>
        <p:spPr>
          <a:xfrm>
            <a:off x="11832565" y="6213493"/>
            <a:ext cx="90211" cy="644507"/>
          </a:xfrm>
        </p:spPr>
        <p:txBody>
          <a:bodyPr vert="horz" lIns="91440" tIns="45720" rIns="91440" bIns="45720" rtlCol="0" anchor="ctr">
            <a:normAutofit/>
          </a:bodyPr>
          <a:lstStyle/>
          <a:p>
            <a:pPr indent="-228600">
              <a:buFont typeface="Arial" panose="020B0604020202020204" pitchFamily="34" charset="0"/>
              <a:buChar char="•"/>
            </a:pPr>
            <a:endParaRPr lang="en-US" sz="140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800">
              <a:solidFill>
                <a:srgbClr val="000000"/>
              </a:solidFill>
            </a:endParaRPr>
          </a:p>
        </p:txBody>
      </p:sp>
      <p:sp>
        <p:nvSpPr>
          <p:cNvPr id="7" name="TextBox 6">
            <a:extLst>
              <a:ext uri="{FF2B5EF4-FFF2-40B4-BE49-F238E27FC236}">
                <a16:creationId xmlns:a16="http://schemas.microsoft.com/office/drawing/2014/main" id="{35EF630B-710B-41CB-9656-E81DAD87A0B8}"/>
              </a:ext>
            </a:extLst>
          </p:cNvPr>
          <p:cNvSpPr txBox="1"/>
          <p:nvPr/>
        </p:nvSpPr>
        <p:spPr>
          <a:xfrm>
            <a:off x="9718246" y="446688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pic>
        <p:nvPicPr>
          <p:cNvPr id="10" name="Picture 9">
            <a:extLst>
              <a:ext uri="{FF2B5EF4-FFF2-40B4-BE49-F238E27FC236}">
                <a16:creationId xmlns:a16="http://schemas.microsoft.com/office/drawing/2014/main" id="{CFD14AA0-CAF2-964E-8A14-234AB4DC9F40}"/>
              </a:ext>
            </a:extLst>
          </p:cNvPr>
          <p:cNvPicPr>
            <a:picLocks noChangeAspect="1"/>
          </p:cNvPicPr>
          <p:nvPr/>
        </p:nvPicPr>
        <p:blipFill>
          <a:blip r:embed="rId6"/>
          <a:stretch>
            <a:fillRect/>
          </a:stretch>
        </p:blipFill>
        <p:spPr>
          <a:xfrm>
            <a:off x="-23991" y="3832249"/>
            <a:ext cx="11051454" cy="1796248"/>
          </a:xfrm>
          <a:prstGeom prst="rect">
            <a:avLst/>
          </a:prstGeom>
        </p:spPr>
      </p:pic>
      <p:sp>
        <p:nvSpPr>
          <p:cNvPr id="3" name="Rectangle 2">
            <a:extLst>
              <a:ext uri="{FF2B5EF4-FFF2-40B4-BE49-F238E27FC236}">
                <a16:creationId xmlns:a16="http://schemas.microsoft.com/office/drawing/2014/main" id="{26BFB379-7769-BE4C-B454-23436290295E}"/>
              </a:ext>
            </a:extLst>
          </p:cNvPr>
          <p:cNvSpPr/>
          <p:nvPr/>
        </p:nvSpPr>
        <p:spPr>
          <a:xfrm>
            <a:off x="536724" y="6100370"/>
            <a:ext cx="11092915" cy="461665"/>
          </a:xfrm>
          <a:prstGeom prst="rect">
            <a:avLst/>
          </a:prstGeom>
        </p:spPr>
        <p:txBody>
          <a:bodyPr wrap="square" anchor="t">
            <a:spAutoFit/>
          </a:bodyPr>
          <a:lstStyle/>
          <a:p>
            <a:pPr algn="ctr"/>
            <a:r>
              <a:rPr lang="en-US" kern="0" spc="-5">
                <a:latin typeface="Arial"/>
                <a:cs typeface="Arial"/>
              </a:rPr>
              <a:t>  </a:t>
            </a:r>
            <a:r>
              <a:rPr lang="en-US" sz="2400" kern="0" spc="-5">
                <a:solidFill>
                  <a:srgbClr val="FF0000"/>
                </a:solidFill>
                <a:latin typeface="Arial"/>
                <a:cs typeface="Arial"/>
              </a:rPr>
              <a:t>Demographic            Businessman              Families               Tourists Market</a:t>
            </a:r>
            <a:endParaRPr lang="en-US" sz="2400">
              <a:solidFill>
                <a:srgbClr val="FF0000"/>
              </a:solidFill>
            </a:endParaRPr>
          </a:p>
        </p:txBody>
      </p:sp>
    </p:spTree>
    <p:extLst>
      <p:ext uri="{BB962C8B-B14F-4D97-AF65-F5344CB8AC3E}">
        <p14:creationId xmlns:p14="http://schemas.microsoft.com/office/powerpoint/2010/main" val="2881456212"/>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large building&#10;&#10;Description generated with very high confidence">
            <a:extLst>
              <a:ext uri="{FF2B5EF4-FFF2-40B4-BE49-F238E27FC236}">
                <a16:creationId xmlns:a16="http://schemas.microsoft.com/office/drawing/2014/main" id="{5D462F5C-C5B9-0E42-A81B-88C8E8EA96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8446" r="2" b="2"/>
          <a:stretch/>
        </p:blipFill>
        <p:spPr>
          <a:xfrm>
            <a:off x="7932419" y="174171"/>
            <a:ext cx="4417243" cy="6858000"/>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itle 1">
            <a:extLst>
              <a:ext uri="{FF2B5EF4-FFF2-40B4-BE49-F238E27FC236}">
                <a16:creationId xmlns:a16="http://schemas.microsoft.com/office/drawing/2014/main" id="{AD07306F-527E-444F-A3A8-EC8A4B909D05}"/>
              </a:ext>
            </a:extLst>
          </p:cNvPr>
          <p:cNvSpPr txBox="1">
            <a:spLocks/>
          </p:cNvSpPr>
          <p:nvPr/>
        </p:nvSpPr>
        <p:spPr>
          <a:xfrm>
            <a:off x="1870711" y="303282"/>
            <a:ext cx="5105400" cy="923330"/>
          </a:xfrm>
          <a:prstGeom prst="rect">
            <a:avLst/>
          </a:prstGeom>
        </p:spPr>
        <p:txBody>
          <a:bodyPr vert="horz" lIns="91440" tIns="45720" rIns="91440" bIns="45720" rtlCol="0" anchor="b">
            <a:normAutofit fontScale="5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pc="-5">
                <a:solidFill>
                  <a:srgbClr val="FF0000"/>
                </a:solidFill>
                <a:latin typeface="Arial"/>
                <a:cs typeface="Arial"/>
              </a:rPr>
              <a:t>Competitive Positioning</a:t>
            </a:r>
            <a:br>
              <a:rPr lang="en-US">
                <a:solidFill>
                  <a:srgbClr val="FF0000"/>
                </a:solidFill>
                <a:latin typeface="Arial" panose="020B0604020202020204" pitchFamily="34" charset="0"/>
                <a:cs typeface="Arial" panose="020B0604020202020204" pitchFamily="34" charset="0"/>
              </a:rPr>
            </a:br>
            <a:endParaRPr lang="en-US">
              <a:latin typeface="Arial" panose="020B0604020202020204" pitchFamily="34" charset="0"/>
              <a:cs typeface="Arial" panose="020B0604020202020204" pitchFamily="34" charset="0"/>
            </a:endParaRPr>
          </a:p>
        </p:txBody>
      </p:sp>
      <p:cxnSp>
        <p:nvCxnSpPr>
          <p:cNvPr id="6" name="Straight Connector 5">
            <a:extLst>
              <a:ext uri="{FF2B5EF4-FFF2-40B4-BE49-F238E27FC236}">
                <a16:creationId xmlns:a16="http://schemas.microsoft.com/office/drawing/2014/main" id="{00AA78E6-02D3-7545-BD81-4E2917F8A682}"/>
              </a:ext>
            </a:extLst>
          </p:cNvPr>
          <p:cNvCxnSpPr/>
          <p:nvPr/>
        </p:nvCxnSpPr>
        <p:spPr>
          <a:xfrm>
            <a:off x="4191000" y="1600200"/>
            <a:ext cx="0" cy="4724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87BABC8-7158-904E-AC1D-61660F6E63F0}"/>
              </a:ext>
            </a:extLst>
          </p:cNvPr>
          <p:cNvCxnSpPr/>
          <p:nvPr/>
        </p:nvCxnSpPr>
        <p:spPr>
          <a:xfrm>
            <a:off x="723900" y="3886200"/>
            <a:ext cx="6934200" cy="0"/>
          </a:xfrm>
          <a:prstGeom prst="line">
            <a:avLst/>
          </a:prstGeom>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C1745BB6-C5D3-9E42-B952-B7DE5E90C62B}"/>
              </a:ext>
            </a:extLst>
          </p:cNvPr>
          <p:cNvSpPr txBox="1">
            <a:spLocks/>
          </p:cNvSpPr>
          <p:nvPr/>
        </p:nvSpPr>
        <p:spPr>
          <a:xfrm>
            <a:off x="2979420" y="1001376"/>
            <a:ext cx="2423160" cy="461665"/>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r>
              <a:rPr lang="en-US" kern="0" spc="-5">
                <a:solidFill>
                  <a:srgbClr val="00B0F0"/>
                </a:solidFill>
                <a:latin typeface="Arial"/>
                <a:cs typeface="Arial"/>
              </a:rPr>
              <a:t>High Service</a:t>
            </a:r>
            <a:r>
              <a:rPr lang="en-US" kern="0" spc="-5">
                <a:solidFill>
                  <a:schemeClr val="tx1"/>
                </a:solidFill>
                <a:latin typeface="Arial"/>
                <a:cs typeface="Arial"/>
              </a:rPr>
              <a:t> </a:t>
            </a:r>
            <a:endParaRPr lang="en-US" kern="0">
              <a:solidFill>
                <a:schemeClr val="tx1"/>
              </a:solidFill>
              <a:latin typeface="Arial" panose="020B0604020202020204" pitchFamily="34" charset="0"/>
              <a:cs typeface="Arial" panose="020B0604020202020204" pitchFamily="34" charset="0"/>
            </a:endParaRPr>
          </a:p>
        </p:txBody>
      </p:sp>
      <p:sp>
        <p:nvSpPr>
          <p:cNvPr id="9" name="Title 1">
            <a:extLst>
              <a:ext uri="{FF2B5EF4-FFF2-40B4-BE49-F238E27FC236}">
                <a16:creationId xmlns:a16="http://schemas.microsoft.com/office/drawing/2014/main" id="{43581F49-0EB4-9B4B-A3AA-53402A39000B}"/>
              </a:ext>
            </a:extLst>
          </p:cNvPr>
          <p:cNvSpPr txBox="1">
            <a:spLocks/>
          </p:cNvSpPr>
          <p:nvPr/>
        </p:nvSpPr>
        <p:spPr>
          <a:xfrm>
            <a:off x="3093720" y="6256942"/>
            <a:ext cx="2423160" cy="461665"/>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r>
              <a:rPr lang="en-US" kern="0" spc="-5">
                <a:solidFill>
                  <a:srgbClr val="00B0F0"/>
                </a:solidFill>
                <a:latin typeface="Arial"/>
                <a:cs typeface="Arial"/>
              </a:rPr>
              <a:t>Low Service </a:t>
            </a:r>
            <a:endParaRPr lang="en-US" kern="0">
              <a:solidFill>
                <a:schemeClr val="tx1"/>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30F6ECD7-43DA-2045-950D-32FB481C006C}"/>
              </a:ext>
            </a:extLst>
          </p:cNvPr>
          <p:cNvSpPr txBox="1">
            <a:spLocks/>
          </p:cNvSpPr>
          <p:nvPr/>
        </p:nvSpPr>
        <p:spPr>
          <a:xfrm>
            <a:off x="6476425" y="3962400"/>
            <a:ext cx="1977462" cy="461665"/>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r>
              <a:rPr lang="en-US" kern="0" spc="-5">
                <a:solidFill>
                  <a:srgbClr val="00B0F0"/>
                </a:solidFill>
                <a:latin typeface="Arial"/>
                <a:cs typeface="Arial"/>
              </a:rPr>
              <a:t>High Price</a:t>
            </a:r>
            <a:r>
              <a:rPr lang="en-US" kern="0" spc="-5">
                <a:solidFill>
                  <a:schemeClr val="tx1"/>
                </a:solidFill>
                <a:latin typeface="Arial"/>
                <a:cs typeface="Arial"/>
              </a:rPr>
              <a:t>  </a:t>
            </a:r>
            <a:endParaRPr lang="en-US" kern="0">
              <a:solidFill>
                <a:schemeClr val="tx1"/>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D0A24EB2-1A16-5E40-BBAB-D7D77DD2E5B3}"/>
              </a:ext>
            </a:extLst>
          </p:cNvPr>
          <p:cNvSpPr txBox="1">
            <a:spLocks/>
          </p:cNvSpPr>
          <p:nvPr/>
        </p:nvSpPr>
        <p:spPr>
          <a:xfrm>
            <a:off x="53340" y="4098636"/>
            <a:ext cx="2423160" cy="461665"/>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r>
              <a:rPr lang="en-US" kern="0" spc="-5">
                <a:solidFill>
                  <a:srgbClr val="00B0F0"/>
                </a:solidFill>
                <a:latin typeface="Arial"/>
                <a:cs typeface="Arial"/>
              </a:rPr>
              <a:t>Low Price </a:t>
            </a:r>
            <a:r>
              <a:rPr lang="en-US" kern="0" spc="-5">
                <a:solidFill>
                  <a:schemeClr val="tx1"/>
                </a:solidFill>
                <a:latin typeface="Arial"/>
                <a:cs typeface="Arial"/>
              </a:rPr>
              <a:t> </a:t>
            </a:r>
            <a:endParaRPr lang="en-US" kern="0">
              <a:solidFill>
                <a:schemeClr val="tx1"/>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CCA0ED08-A548-D044-8A63-46C2964F0AA6}"/>
              </a:ext>
            </a:extLst>
          </p:cNvPr>
          <p:cNvSpPr txBox="1">
            <a:spLocks/>
          </p:cNvSpPr>
          <p:nvPr/>
        </p:nvSpPr>
        <p:spPr>
          <a:xfrm>
            <a:off x="4552951" y="1683931"/>
            <a:ext cx="2415540" cy="276999"/>
          </a:xfrm>
          <a:prstGeom prst="rect">
            <a:avLst/>
          </a:prstGeom>
        </p:spPr>
        <p:txBody>
          <a:bodyPr wrap="square" lIns="0" tIns="0" rIns="0" bIns="0">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800" kern="0" spc="-5">
                <a:solidFill>
                  <a:schemeClr val="tx1"/>
                </a:solidFill>
                <a:latin typeface="Arial" panose="020B0604020202020204" pitchFamily="34" charset="0"/>
                <a:cs typeface="Arial" panose="020B0604020202020204" pitchFamily="34" charset="0"/>
              </a:rPr>
              <a:t>Mount Fuji Hotel</a:t>
            </a:r>
            <a:endParaRPr lang="en-US" sz="1800" kern="0">
              <a:solidFill>
                <a:schemeClr val="tx1"/>
              </a:solidFill>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93548AC7-0997-C34B-82A4-7F5F44B2CE82}"/>
              </a:ext>
            </a:extLst>
          </p:cNvPr>
          <p:cNvSpPr txBox="1">
            <a:spLocks/>
          </p:cNvSpPr>
          <p:nvPr/>
        </p:nvSpPr>
        <p:spPr>
          <a:xfrm>
            <a:off x="4552951" y="4646681"/>
            <a:ext cx="1485037" cy="861774"/>
          </a:xfrm>
          <a:prstGeom prst="rect">
            <a:avLst/>
          </a:prstGeom>
        </p:spPr>
        <p:txBody>
          <a:bodyPr wrap="square" lIns="0" tIns="0" rIns="0" bIns="0">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400">
                <a:solidFill>
                  <a:schemeClr val="tx1"/>
                </a:solidFill>
                <a:latin typeface="Arial" panose="020B0604020202020204" pitchFamily="34" charset="0"/>
                <a:cs typeface="Arial" panose="020B0604020202020204" pitchFamily="34" charset="0"/>
              </a:rPr>
              <a:t>The Edgewater a Noble House Hotel</a:t>
            </a:r>
            <a:endParaRPr lang="en-US" sz="1400" kern="0">
              <a:solidFill>
                <a:schemeClr val="tx1"/>
              </a:solidFill>
              <a:latin typeface="Arial" panose="020B0604020202020204" pitchFamily="34" charset="0"/>
              <a:cs typeface="Arial" panose="020B0604020202020204" pitchFamily="34" charset="0"/>
            </a:endParaRPr>
          </a:p>
        </p:txBody>
      </p:sp>
      <p:sp>
        <p:nvSpPr>
          <p:cNvPr id="14" name="Title 1">
            <a:extLst>
              <a:ext uri="{FF2B5EF4-FFF2-40B4-BE49-F238E27FC236}">
                <a16:creationId xmlns:a16="http://schemas.microsoft.com/office/drawing/2014/main" id="{337BABA2-8E61-DA48-A0A3-E82A901B3919}"/>
              </a:ext>
            </a:extLst>
          </p:cNvPr>
          <p:cNvSpPr txBox="1">
            <a:spLocks/>
          </p:cNvSpPr>
          <p:nvPr/>
        </p:nvSpPr>
        <p:spPr>
          <a:xfrm>
            <a:off x="1211582" y="4818697"/>
            <a:ext cx="2415540" cy="492443"/>
          </a:xfrm>
          <a:prstGeom prst="rect">
            <a:avLst/>
          </a:prstGeom>
        </p:spPr>
        <p:txBody>
          <a:bodyPr wrap="square" lIns="0" tIns="0" rIns="0" bIns="0">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600" err="1">
                <a:solidFill>
                  <a:schemeClr val="tx1"/>
                </a:solidFill>
                <a:latin typeface="Arial" panose="020B0604020202020204" pitchFamily="34" charset="0"/>
                <a:cs typeface="Arial" panose="020B0604020202020204" pitchFamily="34" charset="0"/>
              </a:rPr>
              <a:t>Kimpton</a:t>
            </a:r>
            <a:r>
              <a:rPr lang="en-US" sz="1600">
                <a:solidFill>
                  <a:schemeClr val="tx1"/>
                </a:solidFill>
                <a:latin typeface="Arial" panose="020B0604020202020204" pitchFamily="34" charset="0"/>
                <a:cs typeface="Arial" panose="020B0604020202020204" pitchFamily="34" charset="0"/>
              </a:rPr>
              <a:t> Palladian Hotel</a:t>
            </a:r>
            <a:endParaRPr lang="en-US" sz="1600" kern="0">
              <a:solidFill>
                <a:schemeClr val="tx1"/>
              </a:solidFill>
              <a:latin typeface="Arial" panose="020B0604020202020204" pitchFamily="34" charset="0"/>
              <a:cs typeface="Arial" panose="020B0604020202020204" pitchFamily="34" charset="0"/>
            </a:endParaRPr>
          </a:p>
        </p:txBody>
      </p:sp>
      <p:sp>
        <p:nvSpPr>
          <p:cNvPr id="15" name="Title 1">
            <a:extLst>
              <a:ext uri="{FF2B5EF4-FFF2-40B4-BE49-F238E27FC236}">
                <a16:creationId xmlns:a16="http://schemas.microsoft.com/office/drawing/2014/main" id="{E3DA86FD-0482-CE4A-ADDC-CA76EFCEB8E4}"/>
              </a:ext>
            </a:extLst>
          </p:cNvPr>
          <p:cNvSpPr txBox="1">
            <a:spLocks/>
          </p:cNvSpPr>
          <p:nvPr/>
        </p:nvSpPr>
        <p:spPr>
          <a:xfrm>
            <a:off x="6036945" y="2268274"/>
            <a:ext cx="1367790" cy="553998"/>
          </a:xfrm>
          <a:prstGeom prst="rect">
            <a:avLst/>
          </a:prstGeom>
        </p:spPr>
        <p:txBody>
          <a:bodyPr wrap="square" lIns="0" tIns="0" rIns="0" bIns="0">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800">
                <a:solidFill>
                  <a:schemeClr val="tx1"/>
                </a:solidFill>
                <a:latin typeface="Arial" panose="020B0604020202020204" pitchFamily="34" charset="0"/>
                <a:cs typeface="Arial" panose="020B0604020202020204" pitchFamily="34" charset="0"/>
              </a:rPr>
              <a:t>Hotel Ballard</a:t>
            </a:r>
          </a:p>
        </p:txBody>
      </p:sp>
      <p:sp>
        <p:nvSpPr>
          <p:cNvPr id="16" name="Title 1">
            <a:extLst>
              <a:ext uri="{FF2B5EF4-FFF2-40B4-BE49-F238E27FC236}">
                <a16:creationId xmlns:a16="http://schemas.microsoft.com/office/drawing/2014/main" id="{88C6881D-77C0-FF46-BA31-B199D28EF2F9}"/>
              </a:ext>
            </a:extLst>
          </p:cNvPr>
          <p:cNvSpPr txBox="1">
            <a:spLocks/>
          </p:cNvSpPr>
          <p:nvPr/>
        </p:nvSpPr>
        <p:spPr>
          <a:xfrm>
            <a:off x="990600" y="2365354"/>
            <a:ext cx="2766061" cy="492443"/>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600">
                <a:solidFill>
                  <a:schemeClr val="tx1"/>
                </a:solidFill>
                <a:latin typeface="Arial"/>
                <a:cs typeface="Arial"/>
              </a:rPr>
              <a:t>Homewood Suites by Hilton Downtown</a:t>
            </a:r>
            <a:endParaRPr lang="en-US" sz="1600" kern="0">
              <a:solidFill>
                <a:schemeClr val="tx1"/>
              </a:solidFill>
              <a:latin typeface="Arial"/>
              <a:cs typeface="Arial"/>
            </a:endParaRPr>
          </a:p>
        </p:txBody>
      </p:sp>
      <p:sp>
        <p:nvSpPr>
          <p:cNvPr id="17" name="Title 1">
            <a:extLst>
              <a:ext uri="{FF2B5EF4-FFF2-40B4-BE49-F238E27FC236}">
                <a16:creationId xmlns:a16="http://schemas.microsoft.com/office/drawing/2014/main" id="{984227E6-334B-8B41-B136-B5200C2918E3}"/>
              </a:ext>
            </a:extLst>
          </p:cNvPr>
          <p:cNvSpPr txBox="1">
            <a:spLocks/>
          </p:cNvSpPr>
          <p:nvPr/>
        </p:nvSpPr>
        <p:spPr>
          <a:xfrm>
            <a:off x="6471284" y="2971086"/>
            <a:ext cx="2284095" cy="553998"/>
          </a:xfrm>
          <a:prstGeom prst="rect">
            <a:avLst/>
          </a:prstGeom>
        </p:spPr>
        <p:txBody>
          <a:bodyPr wrap="square" lIns="0" tIns="0" rIns="0" bIns="0" anchor="t">
            <a:spAutoFit/>
          </a:bodyPr>
          <a:lstStyle>
            <a:lvl1pPr>
              <a:defRPr sz="3000" b="0" i="0">
                <a:solidFill>
                  <a:srgbClr val="CCFF66"/>
                </a:solidFill>
                <a:latin typeface="Trebuchet MS"/>
                <a:ea typeface="+mj-ea"/>
                <a:cs typeface="Trebuchet MS"/>
              </a:defRPr>
            </a:lvl1pPr>
          </a:lstStyle>
          <a:p>
            <a:pPr marL="457200" indent="-457200">
              <a:buClr>
                <a:schemeClr val="accent2"/>
              </a:buClr>
              <a:buFont typeface="Arial" panose="020B0604020202020204" pitchFamily="34" charset="0"/>
              <a:buChar char="•"/>
            </a:pPr>
            <a:r>
              <a:rPr lang="en-US" sz="1800">
                <a:solidFill>
                  <a:schemeClr val="tx1"/>
                </a:solidFill>
                <a:latin typeface="Arial"/>
                <a:cs typeface="Arial"/>
              </a:rPr>
              <a:t>Marriott Waterfront </a:t>
            </a:r>
          </a:p>
        </p:txBody>
      </p:sp>
    </p:spTree>
    <p:extLst>
      <p:ext uri="{BB962C8B-B14F-4D97-AF65-F5344CB8AC3E}">
        <p14:creationId xmlns:p14="http://schemas.microsoft.com/office/powerpoint/2010/main" val="4284302575"/>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EC945DA-46C1-4D4E-BE33-DEB4E1AFDA44}"/>
              </a:ext>
            </a:extLst>
          </p:cNvPr>
          <p:cNvSpPr>
            <a:spLocks noGrp="1"/>
          </p:cNvSpPr>
          <p:nvPr>
            <p:ph type="title"/>
          </p:nvPr>
        </p:nvSpPr>
        <p:spPr>
          <a:xfrm>
            <a:off x="6094105" y="155974"/>
            <a:ext cx="4977976" cy="2043523"/>
          </a:xfrm>
        </p:spPr>
        <p:txBody>
          <a:bodyPr vert="horz" lIns="91440" tIns="45720" rIns="91440" bIns="45720" rtlCol="0" anchor="ctr">
            <a:noAutofit/>
          </a:bodyPr>
          <a:lstStyle/>
          <a:p>
            <a:r>
              <a:rPr lang="en-US">
                <a:solidFill>
                  <a:srgbClr val="FF0000"/>
                </a:solidFill>
                <a:latin typeface="Arial"/>
                <a:ea typeface="+mj-lt"/>
                <a:cs typeface="+mj-lt"/>
              </a:rPr>
              <a:t>Strategic Marketing</a:t>
            </a:r>
            <a:endParaRPr lang="en-US">
              <a:solidFill>
                <a:srgbClr val="FF0000"/>
              </a:solidFill>
              <a:latin typeface="Arial"/>
              <a:cs typeface="Arial"/>
            </a:endParaRPr>
          </a:p>
          <a:p>
            <a:r>
              <a:rPr lang="en-US">
                <a:solidFill>
                  <a:srgbClr val="FF0000"/>
                </a:solidFill>
                <a:latin typeface="Arial"/>
                <a:ea typeface="+mj-lt"/>
                <a:cs typeface="+mj-lt"/>
              </a:rPr>
              <a:t>Plan</a:t>
            </a:r>
            <a:endParaRPr lang="en-US">
              <a:solidFill>
                <a:srgbClr val="FF0000"/>
              </a:solidFill>
              <a:latin typeface="Arial"/>
              <a:cs typeface="Arial"/>
            </a:endParaRPr>
          </a:p>
          <a:p>
            <a:endParaRPr lang="en-US">
              <a:solidFill>
                <a:srgbClr val="FF0000"/>
              </a:solidFill>
              <a:latin typeface="Arial"/>
              <a:cs typeface="Arial"/>
            </a:endParaRPr>
          </a:p>
          <a:p>
            <a:r>
              <a:rPr lang="en-US">
                <a:solidFill>
                  <a:srgbClr val="FF0000"/>
                </a:solidFill>
                <a:latin typeface="Arial"/>
                <a:ea typeface="+mj-lt"/>
                <a:cs typeface="+mj-lt"/>
              </a:rPr>
              <a:t>“Mount Fuji Hotel”</a:t>
            </a:r>
            <a:endParaRPr lang="en-US">
              <a:solidFill>
                <a:srgbClr val="FF0000"/>
              </a:solidFill>
              <a:latin typeface="Aria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room filled with furniture and a large window&#10;&#10;Description generated with very high confidence">
            <a:extLst>
              <a:ext uri="{FF2B5EF4-FFF2-40B4-BE49-F238E27FC236}">
                <a16:creationId xmlns:a16="http://schemas.microsoft.com/office/drawing/2014/main" id="{2750D951-346E-49AB-A1C7-DF1AC3E94242}"/>
              </a:ext>
            </a:extLst>
          </p:cNvPr>
          <p:cNvPicPr>
            <a:picLocks noGrp="1" noChangeAspect="1"/>
          </p:cNvPicPr>
          <p:nvPr>
            <p:ph type="pic" idx="1"/>
          </p:nvPr>
        </p:nvPicPr>
        <p:blipFill rotWithShape="1">
          <a:blip r:embed="rId3">
            <a:alphaModFix/>
          </a:blip>
          <a:srcRect l="21583" r="6760"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Text Placeholder 3">
            <a:extLst>
              <a:ext uri="{FF2B5EF4-FFF2-40B4-BE49-F238E27FC236}">
                <a16:creationId xmlns:a16="http://schemas.microsoft.com/office/drawing/2014/main" id="{0B01C651-0CCB-48D9-9F3F-FF5604B03A27}"/>
              </a:ext>
            </a:extLst>
          </p:cNvPr>
          <p:cNvSpPr>
            <a:spLocks noGrp="1"/>
          </p:cNvSpPr>
          <p:nvPr>
            <p:ph type="body" sz="half" idx="2"/>
          </p:nvPr>
        </p:nvSpPr>
        <p:spPr>
          <a:xfrm>
            <a:off x="6047442" y="2493568"/>
            <a:ext cx="5020710" cy="4185629"/>
          </a:xfrm>
        </p:spPr>
        <p:txBody>
          <a:bodyPr vert="horz" lIns="91440" tIns="45720" rIns="91440" bIns="45720" rtlCol="0" anchor="ctr">
            <a:normAutofit/>
          </a:bodyPr>
          <a:lstStyle/>
          <a:p>
            <a:pPr>
              <a:buFont typeface="Arial" panose="020B0604020202020204" pitchFamily="34" charset="0"/>
              <a:buChar char="•"/>
            </a:pPr>
            <a:r>
              <a:rPr lang="en-US" sz="2400">
                <a:latin typeface="Arial"/>
                <a:ea typeface="+mn-lt"/>
                <a:cs typeface="+mn-lt"/>
              </a:rPr>
              <a:t>Marketing Strategies</a:t>
            </a:r>
            <a:endParaRPr lang="en-US" sz="2400">
              <a:solidFill>
                <a:srgbClr val="000000"/>
              </a:solidFill>
              <a:latin typeface="Arial"/>
              <a:cs typeface="Calibri" panose="020F0502020204030204"/>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ea typeface="+mn-lt"/>
                <a:cs typeface="+mn-lt"/>
              </a:rPr>
              <a:t>Product</a:t>
            </a:r>
            <a:endParaRPr lang="en-US" sz="2400">
              <a:latin typeface="Arial"/>
              <a:cs typeface="Calibri" panose="020F0502020204030204"/>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ea typeface="+mn-lt"/>
                <a:cs typeface="+mn-lt"/>
              </a:rPr>
              <a:t>Pricing</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ea typeface="+mn-lt"/>
                <a:cs typeface="+mn-lt"/>
              </a:rPr>
              <a:t>Promotion</a:t>
            </a:r>
            <a:endParaRPr lang="en-US" sz="2400">
              <a:latin typeface="Arial"/>
              <a:cs typeface="Arial"/>
            </a:endParaRPr>
          </a:p>
          <a:p>
            <a:pPr>
              <a:buFont typeface="Arial" panose="020B0604020202020204" pitchFamily="34" charset="0"/>
              <a:buChar char="•"/>
            </a:pPr>
            <a:endParaRPr lang="en-US" sz="2400">
              <a:latin typeface="Arial"/>
              <a:cs typeface="Arial"/>
            </a:endParaRPr>
          </a:p>
          <a:p>
            <a:pPr>
              <a:buFont typeface="Arial" panose="020B0604020202020204" pitchFamily="34" charset="0"/>
              <a:buChar char="•"/>
            </a:pPr>
            <a:r>
              <a:rPr lang="en-US" sz="2400">
                <a:latin typeface="Arial"/>
                <a:ea typeface="+mn-lt"/>
                <a:cs typeface="+mn-lt"/>
              </a:rPr>
              <a:t>Placing (distribution)</a:t>
            </a:r>
            <a:endParaRPr lang="en-US" sz="2400">
              <a:latin typeface="Arial"/>
              <a:cs typeface="Calibri" panose="020F0502020204030204"/>
            </a:endParaRPr>
          </a:p>
        </p:txBody>
      </p:sp>
    </p:spTree>
    <p:extLst>
      <p:ext uri="{BB962C8B-B14F-4D97-AF65-F5344CB8AC3E}">
        <p14:creationId xmlns:p14="http://schemas.microsoft.com/office/powerpoint/2010/main" val="1215157425"/>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bowl of food sitting on a table&#10;&#10;Description generated with very high confidence">
            <a:extLst>
              <a:ext uri="{FF2B5EF4-FFF2-40B4-BE49-F238E27FC236}">
                <a16:creationId xmlns:a16="http://schemas.microsoft.com/office/drawing/2014/main" id="{2AE3B1F8-E25F-4F81-BF83-F365CB60AE7D}"/>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13946" r="1" b="13947"/>
          <a:stretch/>
        </p:blipFill>
        <p:spPr>
          <a:xfrm>
            <a:off x="-11909" y="10"/>
            <a:ext cx="6324601" cy="6857990"/>
          </a:xfrm>
          <a:prstGeom prst="rect">
            <a:avLst/>
          </a:prstGeom>
        </p:spPr>
      </p:pic>
      <p:pic>
        <p:nvPicPr>
          <p:cNvPr id="12" name="Picture 11">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9287554-6605-4A89-AB9B-8A2ECBBB0C95}"/>
              </a:ext>
            </a:extLst>
          </p:cNvPr>
          <p:cNvSpPr>
            <a:spLocks noGrp="1"/>
          </p:cNvSpPr>
          <p:nvPr>
            <p:ph type="title"/>
          </p:nvPr>
        </p:nvSpPr>
        <p:spPr>
          <a:xfrm>
            <a:off x="6693811" y="175820"/>
            <a:ext cx="4926688" cy="1742506"/>
          </a:xfrm>
        </p:spPr>
        <p:txBody>
          <a:bodyPr vert="horz" lIns="91440" tIns="45720" rIns="91440" bIns="45720" rtlCol="0" anchor="ctr">
            <a:normAutofit/>
          </a:bodyPr>
          <a:lstStyle/>
          <a:p>
            <a:r>
              <a:rPr lang="en-US" sz="4400">
                <a:ea typeface="+mj-lt"/>
                <a:cs typeface="+mj-lt"/>
              </a:rPr>
              <a:t>        </a:t>
            </a:r>
            <a:r>
              <a:rPr lang="en-US" sz="4400">
                <a:solidFill>
                  <a:srgbClr val="FF0000"/>
                </a:solidFill>
                <a:ea typeface="+mj-lt"/>
                <a:cs typeface="+mj-lt"/>
              </a:rPr>
              <a:t>   Product</a:t>
            </a:r>
            <a:endParaRPr lang="en-US">
              <a:solidFill>
                <a:srgbClr val="FF0000"/>
              </a:solidFill>
            </a:endParaRPr>
          </a:p>
        </p:txBody>
      </p:sp>
      <p:sp>
        <p:nvSpPr>
          <p:cNvPr id="4" name="Text Placeholder 3">
            <a:extLst>
              <a:ext uri="{FF2B5EF4-FFF2-40B4-BE49-F238E27FC236}">
                <a16:creationId xmlns:a16="http://schemas.microsoft.com/office/drawing/2014/main" id="{D20F03FE-9464-46D6-A8EB-E65F692DD809}"/>
              </a:ext>
            </a:extLst>
          </p:cNvPr>
          <p:cNvSpPr>
            <a:spLocks noGrp="1"/>
          </p:cNvSpPr>
          <p:nvPr>
            <p:ph type="body" sz="half" idx="2"/>
          </p:nvPr>
        </p:nvSpPr>
        <p:spPr>
          <a:xfrm>
            <a:off x="6377510" y="2230428"/>
            <a:ext cx="5774952" cy="3364250"/>
          </a:xfrm>
        </p:spPr>
        <p:txBody>
          <a:bodyPr vert="horz" lIns="91440" tIns="45720" rIns="91440" bIns="45720" rtlCol="0" anchor="b">
            <a:noAutofit/>
          </a:bodyPr>
          <a:lstStyle/>
          <a:p>
            <a:pPr>
              <a:buFont typeface="Arial" panose="020B0604020202020204" pitchFamily="34" charset="0"/>
              <a:buChar char="•"/>
            </a:pPr>
            <a:r>
              <a:rPr lang="en-US" sz="2400">
                <a:latin typeface="Arial"/>
                <a:ea typeface="+mn-lt"/>
                <a:cs typeface="+mn-lt"/>
              </a:rPr>
              <a:t>A swimming pool</a:t>
            </a:r>
            <a:endParaRPr lang="en-US" sz="2400">
              <a:latin typeface="Arial"/>
              <a:cs typeface="Calibri" panose="020F0502020204030204"/>
            </a:endParaRPr>
          </a:p>
          <a:p>
            <a:pPr>
              <a:buFont typeface="Arial" panose="020B0604020202020204" pitchFamily="34" charset="0"/>
              <a:buChar char="•"/>
            </a:pPr>
            <a:r>
              <a:rPr lang="en-US" sz="2400">
                <a:latin typeface="Arial"/>
                <a:ea typeface="+mn-lt"/>
                <a:cs typeface="+mn-lt"/>
              </a:rPr>
              <a:t>60 standard bedrooms,</a:t>
            </a:r>
            <a:endParaRPr lang="en-US" sz="2400">
              <a:latin typeface="Arial"/>
              <a:cs typeface="Arial"/>
            </a:endParaRPr>
          </a:p>
          <a:p>
            <a:pPr>
              <a:buFont typeface="Arial" panose="020B0604020202020204" pitchFamily="34" charset="0"/>
              <a:buChar char="•"/>
            </a:pPr>
            <a:r>
              <a:rPr lang="en-US" sz="2400">
                <a:latin typeface="Arial"/>
                <a:ea typeface="+mn-lt"/>
                <a:cs typeface="+mn-lt"/>
              </a:rPr>
              <a:t>20 ‘affluent’ suites and 20 family suites;</a:t>
            </a:r>
            <a:endParaRPr lang="en-US" sz="2400">
              <a:latin typeface="Arial"/>
              <a:cs typeface="Arial"/>
            </a:endParaRPr>
          </a:p>
          <a:p>
            <a:pPr>
              <a:buFont typeface="Arial" panose="020B0604020202020204" pitchFamily="34" charset="0"/>
              <a:buChar char="•"/>
            </a:pPr>
            <a:r>
              <a:rPr lang="en-US" sz="2400">
                <a:latin typeface="Arial"/>
                <a:ea typeface="+mn-lt"/>
                <a:cs typeface="+mn-lt"/>
              </a:rPr>
              <a:t>Conference room,</a:t>
            </a:r>
            <a:endParaRPr lang="en-US" sz="2400">
              <a:latin typeface="Arial"/>
              <a:cs typeface="Arial"/>
            </a:endParaRPr>
          </a:p>
          <a:p>
            <a:pPr>
              <a:buFont typeface="Arial" panose="020B0604020202020204" pitchFamily="34" charset="0"/>
              <a:buChar char="•"/>
            </a:pPr>
            <a:r>
              <a:rPr lang="en-US" sz="2400">
                <a:latin typeface="Arial"/>
                <a:ea typeface="+mn-lt"/>
                <a:cs typeface="+mn-lt"/>
              </a:rPr>
              <a:t>Bar,</a:t>
            </a:r>
            <a:endParaRPr lang="en-US" sz="2400">
              <a:latin typeface="Arial"/>
              <a:cs typeface="Arial"/>
            </a:endParaRPr>
          </a:p>
          <a:p>
            <a:pPr>
              <a:buFont typeface="Arial" panose="020B0604020202020204" pitchFamily="34" charset="0"/>
              <a:buChar char="•"/>
            </a:pPr>
            <a:r>
              <a:rPr lang="en-US" sz="2400">
                <a:latin typeface="Arial"/>
                <a:ea typeface="+mn-lt"/>
                <a:cs typeface="+mn-lt"/>
              </a:rPr>
              <a:t>Bistro and</a:t>
            </a:r>
            <a:endParaRPr lang="en-US" sz="2400">
              <a:latin typeface="Arial"/>
              <a:cs typeface="Arial"/>
            </a:endParaRPr>
          </a:p>
          <a:p>
            <a:pPr>
              <a:buFont typeface="Arial" panose="020B0604020202020204" pitchFamily="34" charset="0"/>
              <a:buChar char="•"/>
            </a:pPr>
            <a:r>
              <a:rPr lang="en-US" sz="2400">
                <a:latin typeface="Arial"/>
                <a:ea typeface="+mn-lt"/>
                <a:cs typeface="+mn-lt"/>
              </a:rPr>
              <a:t>Restaurant.</a:t>
            </a:r>
            <a:endParaRPr lang="en-US" sz="2400">
              <a:latin typeface="Arial"/>
            </a:endParaRPr>
          </a:p>
        </p:txBody>
      </p:sp>
      <p:sp>
        <p:nvSpPr>
          <p:cNvPr id="7" name="TextBox 6">
            <a:extLst>
              <a:ext uri="{FF2B5EF4-FFF2-40B4-BE49-F238E27FC236}">
                <a16:creationId xmlns:a16="http://schemas.microsoft.com/office/drawing/2014/main" id="{B610802E-6CF4-40A9-BE40-5C3A45A80784}"/>
              </a:ext>
            </a:extLst>
          </p:cNvPr>
          <p:cNvSpPr txBox="1"/>
          <p:nvPr/>
        </p:nvSpPr>
        <p:spPr>
          <a:xfrm>
            <a:off x="4111448"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855661998"/>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5" descr="A picture containing outdoor, tree, sky, driving&#10;&#10;Description generated with very high confidence">
            <a:extLst>
              <a:ext uri="{FF2B5EF4-FFF2-40B4-BE49-F238E27FC236}">
                <a16:creationId xmlns:a16="http://schemas.microsoft.com/office/drawing/2014/main" id="{2814F72D-41E2-424A-8D27-7F2F366A6DC2}"/>
              </a:ext>
            </a:extLst>
          </p:cNvPr>
          <p:cNvPicPr>
            <a:picLocks noGrp="1" noChangeAspect="1"/>
          </p:cNvPicPr>
          <p:nvPr>
            <p:ph type="pic" idx="1"/>
          </p:nvPr>
        </p:nvPicPr>
        <p:blipFill rotWithShape="1">
          <a:blip r:embed="rId3">
            <a:extLst>
              <a:ext uri="{837473B0-CC2E-450A-ABE3-18F120FF3D39}">
                <a1611:picAttrSrcUrl xmlns:a1611="http://schemas.microsoft.com/office/drawing/2016/11/main" r:id="rId4"/>
              </a:ext>
            </a:extLst>
          </a:blip>
          <a:srcRect t="19005" b="19005"/>
          <a:stretch/>
        </p:blipFill>
        <p:spPr>
          <a:xfrm>
            <a:off x="-1" y="10"/>
            <a:ext cx="12192001" cy="4666928"/>
          </a:xfrm>
          <a:prstGeom prst="rect">
            <a:avLst/>
          </a:prstGeom>
        </p:spPr>
      </p:pic>
      <p:sp>
        <p:nvSpPr>
          <p:cNvPr id="14" name="Oval 13">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82F5D-92F5-4E61-B5EB-F4117982640B}"/>
              </a:ext>
            </a:extLst>
          </p:cNvPr>
          <p:cNvSpPr>
            <a:spLocks noGrp="1"/>
          </p:cNvSpPr>
          <p:nvPr>
            <p:ph type="title"/>
          </p:nvPr>
        </p:nvSpPr>
        <p:spPr>
          <a:xfrm>
            <a:off x="1451979" y="4737942"/>
            <a:ext cx="3526538" cy="2041893"/>
          </a:xfrm>
        </p:spPr>
        <p:txBody>
          <a:bodyPr vert="horz" lIns="91440" tIns="45720" rIns="91440" bIns="45720" rtlCol="0" anchor="ctr">
            <a:normAutofit/>
          </a:bodyPr>
          <a:lstStyle/>
          <a:p>
            <a:r>
              <a:rPr lang="en-US" sz="4000">
                <a:solidFill>
                  <a:srgbClr val="FF0000"/>
                </a:solidFill>
                <a:latin typeface="Arial"/>
                <a:ea typeface="+mj-lt"/>
                <a:cs typeface="+mj-lt"/>
              </a:rPr>
              <a:t>Pricing</a:t>
            </a:r>
            <a:endParaRPr lang="en-US">
              <a:solidFill>
                <a:srgbClr val="FF0000"/>
              </a:solidFill>
              <a:latin typeface="Arial"/>
            </a:endParaRPr>
          </a:p>
        </p:txBody>
      </p:sp>
      <p:sp>
        <p:nvSpPr>
          <p:cNvPr id="4" name="Text Placeholder 3">
            <a:extLst>
              <a:ext uri="{FF2B5EF4-FFF2-40B4-BE49-F238E27FC236}">
                <a16:creationId xmlns:a16="http://schemas.microsoft.com/office/drawing/2014/main" id="{74299507-AC77-4685-BAE4-11114915F8E3}"/>
              </a:ext>
            </a:extLst>
          </p:cNvPr>
          <p:cNvSpPr>
            <a:spLocks noGrp="1"/>
          </p:cNvSpPr>
          <p:nvPr>
            <p:ph type="body" sz="half" idx="2"/>
          </p:nvPr>
        </p:nvSpPr>
        <p:spPr>
          <a:xfrm>
            <a:off x="5320058" y="4737942"/>
            <a:ext cx="6076600" cy="2041897"/>
          </a:xfrm>
        </p:spPr>
        <p:txBody>
          <a:bodyPr vert="horz" lIns="91440" tIns="45720" rIns="91440" bIns="45720" rtlCol="0" anchor="ctr">
            <a:normAutofit/>
          </a:bodyPr>
          <a:lstStyle/>
          <a:p>
            <a:pPr>
              <a:buFont typeface="Arial" panose="020B0604020202020204" pitchFamily="34" charset="0"/>
              <a:buChar char="•"/>
            </a:pPr>
            <a:r>
              <a:rPr lang="en-US" sz="2400">
                <a:latin typeface="Arial"/>
                <a:ea typeface="+mn-lt"/>
                <a:cs typeface="+mn-lt"/>
              </a:rPr>
              <a:t>included a price reduction</a:t>
            </a:r>
            <a:endParaRPr lang="en-US" sz="2400">
              <a:solidFill>
                <a:srgbClr val="000000"/>
              </a:solidFill>
              <a:latin typeface="Arial"/>
              <a:cs typeface="Calibri"/>
            </a:endParaRPr>
          </a:p>
          <a:p>
            <a:pPr>
              <a:buFont typeface="Arial" panose="020B0604020202020204" pitchFamily="34" charset="0"/>
              <a:buChar char="•"/>
            </a:pPr>
            <a:r>
              <a:rPr lang="en-US" sz="2400">
                <a:latin typeface="Arial"/>
                <a:ea typeface="+mn-lt"/>
                <a:cs typeface="+mn-lt"/>
              </a:rPr>
              <a:t>10% of consumer buy on price</a:t>
            </a:r>
            <a:endParaRPr lang="en-US" sz="2400">
              <a:latin typeface="Arial"/>
              <a:cs typeface="Arial"/>
            </a:endParaRPr>
          </a:p>
          <a:p>
            <a:pPr indent="-228600">
              <a:buFont typeface="Arial" panose="020B0604020202020204" pitchFamily="34" charset="0"/>
              <a:buChar char="•"/>
            </a:pPr>
            <a:r>
              <a:rPr lang="en-US" sz="2400">
                <a:latin typeface="Arial"/>
                <a:ea typeface="+mn-lt"/>
                <a:cs typeface="+mn-lt"/>
              </a:rPr>
              <a:t>(Proved ‘moderately successful’)</a:t>
            </a:r>
            <a:endParaRPr lang="en-US" sz="2400">
              <a:latin typeface="Arial"/>
            </a:endParaRPr>
          </a:p>
        </p:txBody>
      </p:sp>
      <p:sp>
        <p:nvSpPr>
          <p:cNvPr id="7" name="TextBox 6">
            <a:extLst>
              <a:ext uri="{FF2B5EF4-FFF2-40B4-BE49-F238E27FC236}">
                <a16:creationId xmlns:a16="http://schemas.microsoft.com/office/drawing/2014/main" id="{74B37C03-2D16-41E6-9022-CF457929D0A3}"/>
              </a:ext>
            </a:extLst>
          </p:cNvPr>
          <p:cNvSpPr txBox="1"/>
          <p:nvPr/>
        </p:nvSpPr>
        <p:spPr>
          <a:xfrm>
            <a:off x="9718246" y="446688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779761671"/>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train crossing a bridge over a body of water&#10;&#10;Description generated with very high confidence">
            <a:extLst>
              <a:ext uri="{FF2B5EF4-FFF2-40B4-BE49-F238E27FC236}">
                <a16:creationId xmlns:a16="http://schemas.microsoft.com/office/drawing/2014/main" id="{45F60F3A-1163-430E-AC6E-E2754C16146C}"/>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5231" b="9864"/>
          <a:stretch/>
        </p:blipFill>
        <p:spPr>
          <a:xfrm>
            <a:off x="-1"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F226D9C9-E7EC-40B9-8EEF-1C8F1559DBC4}"/>
              </a:ext>
            </a:extLst>
          </p:cNvPr>
          <p:cNvSpPr>
            <a:spLocks noGrp="1"/>
          </p:cNvSpPr>
          <p:nvPr>
            <p:ph type="title"/>
          </p:nvPr>
        </p:nvSpPr>
        <p:spPr>
          <a:xfrm>
            <a:off x="709448" y="591234"/>
            <a:ext cx="4204137" cy="2119131"/>
          </a:xfrm>
        </p:spPr>
        <p:txBody>
          <a:bodyPr vert="horz" lIns="91440" tIns="45720" rIns="91440" bIns="45720" rtlCol="0" anchor="ctr">
            <a:normAutofit/>
          </a:bodyPr>
          <a:lstStyle/>
          <a:p>
            <a:pPr algn="ctr"/>
            <a:r>
              <a:rPr lang="en-US" sz="3600">
                <a:solidFill>
                  <a:srgbClr val="FF0000"/>
                </a:solidFill>
                <a:latin typeface="Arial"/>
                <a:ea typeface="+mj-lt"/>
                <a:cs typeface="+mj-lt"/>
              </a:rPr>
              <a:t>Promotion</a:t>
            </a:r>
            <a:endParaRPr lang="en-US">
              <a:solidFill>
                <a:srgbClr val="FF0000"/>
              </a:solidFill>
              <a:latin typeface="Arial"/>
            </a:endParaRPr>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22F5504-AC44-4B1A-ACF8-668D588E809E}"/>
              </a:ext>
            </a:extLst>
          </p:cNvPr>
          <p:cNvSpPr>
            <a:spLocks noGrp="1"/>
          </p:cNvSpPr>
          <p:nvPr>
            <p:ph type="body" sz="half" idx="2"/>
          </p:nvPr>
        </p:nvSpPr>
        <p:spPr>
          <a:xfrm>
            <a:off x="525516" y="2181122"/>
            <a:ext cx="4593021" cy="4258856"/>
          </a:xfrm>
        </p:spPr>
        <p:txBody>
          <a:bodyPr vert="horz" lIns="91440" tIns="45720" rIns="91440" bIns="45720" rtlCol="0" anchor="ctr">
            <a:normAutofit/>
          </a:bodyPr>
          <a:lstStyle/>
          <a:p>
            <a:r>
              <a:rPr lang="en-US" sz="2400">
                <a:latin typeface="Arial"/>
                <a:ea typeface="+mn-lt"/>
                <a:cs typeface="+mn-lt"/>
              </a:rPr>
              <a:t>Surrounding attractions in combination with customized trips on FUJI mountain reputation are great marketing tools for tourists that want to enjoy golf. Forms of promotion where made through public relations due to the owner’s name and resulted in a widely present recognition.</a:t>
            </a:r>
            <a:endParaRPr lang="en-US" sz="2400">
              <a:latin typeface="Arial"/>
              <a:cs typeface="Arial"/>
            </a:endParaRPr>
          </a:p>
        </p:txBody>
      </p:sp>
      <p:sp>
        <p:nvSpPr>
          <p:cNvPr id="7" name="TextBox 6">
            <a:extLst>
              <a:ext uri="{FF2B5EF4-FFF2-40B4-BE49-F238E27FC236}">
                <a16:creationId xmlns:a16="http://schemas.microsoft.com/office/drawing/2014/main" id="{8FC8EE8E-20B2-4CF9-AB60-CDC2E2553A04}"/>
              </a:ext>
            </a:extLst>
          </p:cNvPr>
          <p:cNvSpPr txBox="1"/>
          <p:nvPr/>
        </p:nvSpPr>
        <p:spPr>
          <a:xfrm>
            <a:off x="9737481"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3" name="TextBox 2">
            <a:extLst>
              <a:ext uri="{FF2B5EF4-FFF2-40B4-BE49-F238E27FC236}">
                <a16:creationId xmlns:a16="http://schemas.microsoft.com/office/drawing/2014/main" id="{531D2336-CAE2-4D37-BFC2-B579F2BE1AFB}"/>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Tree>
    <p:extLst>
      <p:ext uri="{BB962C8B-B14F-4D97-AF65-F5344CB8AC3E}">
        <p14:creationId xmlns:p14="http://schemas.microsoft.com/office/powerpoint/2010/main" val="3230990659"/>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C2D55-8668-494F-9435-A15E4D792F49}"/>
              </a:ext>
            </a:extLst>
          </p:cNvPr>
          <p:cNvSpPr>
            <a:spLocks noGrp="1"/>
          </p:cNvSpPr>
          <p:nvPr>
            <p:ph type="title"/>
          </p:nvPr>
        </p:nvSpPr>
        <p:spPr>
          <a:xfrm>
            <a:off x="1906149" y="983352"/>
            <a:ext cx="2273399" cy="1333360"/>
          </a:xfrm>
        </p:spPr>
        <p:txBody>
          <a:bodyPr vert="horz" lIns="91440" tIns="45720" rIns="91440" bIns="45720" rtlCol="0" anchor="ctr">
            <a:normAutofit/>
          </a:bodyPr>
          <a:lstStyle/>
          <a:p>
            <a:r>
              <a:rPr lang="en-US" sz="3600">
                <a:solidFill>
                  <a:srgbClr val="FF0000"/>
                </a:solidFill>
                <a:latin typeface="Arial"/>
                <a:ea typeface="+mj-lt"/>
                <a:cs typeface="+mj-lt"/>
              </a:rPr>
              <a:t>Process</a:t>
            </a:r>
            <a:endParaRPr lang="en-US" sz="3600">
              <a:solidFill>
                <a:srgbClr val="FF0000"/>
              </a:solidFill>
              <a:latin typeface="Arial"/>
            </a:endParaRP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297B024C-A1C7-427F-8C1E-05C80D2937FF}"/>
              </a:ext>
            </a:extLst>
          </p:cNvPr>
          <p:cNvSpPr>
            <a:spLocks noGrp="1"/>
          </p:cNvSpPr>
          <p:nvPr>
            <p:ph type="body" sz="half" idx="2"/>
          </p:nvPr>
        </p:nvSpPr>
        <p:spPr>
          <a:xfrm>
            <a:off x="655321" y="3480807"/>
            <a:ext cx="5120113" cy="2556455"/>
          </a:xfrm>
        </p:spPr>
        <p:txBody>
          <a:bodyPr vert="horz" lIns="91440" tIns="45720" rIns="91440" bIns="45720" rtlCol="0" anchor="t">
            <a:normAutofit/>
          </a:bodyPr>
          <a:lstStyle/>
          <a:p>
            <a:r>
              <a:rPr lang="en-US" sz="2800">
                <a:latin typeface="Arial"/>
                <a:ea typeface="+mn-lt"/>
                <a:cs typeface="+mn-lt"/>
              </a:rPr>
              <a:t>only evening service and standardized times do not offer flexibility for the businessmen segment nor variety for the tourist segment.</a:t>
            </a:r>
            <a:endParaRPr lang="en-US" sz="2800">
              <a:latin typeface="Arial"/>
              <a:cs typeface="Arial"/>
            </a:endParaRPr>
          </a:p>
        </p:txBody>
      </p:sp>
      <p:pic>
        <p:nvPicPr>
          <p:cNvPr id="5" name="Picture 5" descr="A large body of water surrounded by trees&#10;&#10;Description generated with very high confidence">
            <a:extLst>
              <a:ext uri="{FF2B5EF4-FFF2-40B4-BE49-F238E27FC236}">
                <a16:creationId xmlns:a16="http://schemas.microsoft.com/office/drawing/2014/main" id="{EE5276EB-643B-4257-AE54-5B637F6BA98B}"/>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8664" r="22294"/>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E3DE543D-18C0-4843-9AF3-CD5B4E22CE23}"/>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105333371"/>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Picture 5" descr="A picture containing tree, water, outdoor, nature&#10;&#10;Description generated with very high confidence">
            <a:extLst>
              <a:ext uri="{FF2B5EF4-FFF2-40B4-BE49-F238E27FC236}">
                <a16:creationId xmlns:a16="http://schemas.microsoft.com/office/drawing/2014/main" id="{3907D927-0A16-4D59-8D5E-B98545D9A3D5}"/>
              </a:ext>
            </a:extLst>
          </p:cNvPr>
          <p:cNvPicPr>
            <a:picLocks noGrp="1" noChangeAspect="1"/>
          </p:cNvPicPr>
          <p:nvPr>
            <p:ph type="pic" idx="1"/>
          </p:nvPr>
        </p:nvPicPr>
        <p:blipFill rotWithShape="1">
          <a:blip r:embed="rId3">
            <a:alphaModFix/>
          </a:blip>
          <a:srcRect l="16356" r="21875" b="-1"/>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AE6ED28C-32A3-4C46-A83D-C955BBA08145}"/>
              </a:ext>
            </a:extLst>
          </p:cNvPr>
          <p:cNvSpPr>
            <a:spLocks noGrp="1"/>
          </p:cNvSpPr>
          <p:nvPr>
            <p:ph type="title"/>
          </p:nvPr>
        </p:nvSpPr>
        <p:spPr>
          <a:xfrm>
            <a:off x="1825790" y="-6686"/>
            <a:ext cx="3782844" cy="1742984"/>
          </a:xfrm>
        </p:spPr>
        <p:txBody>
          <a:bodyPr vert="horz" lIns="91440" tIns="45720" rIns="91440" bIns="45720" rtlCol="0" anchor="ctr">
            <a:normAutofit/>
          </a:bodyPr>
          <a:lstStyle/>
          <a:p>
            <a:r>
              <a:rPr lang="en-US" sz="3600">
                <a:solidFill>
                  <a:srgbClr val="FF0000"/>
                </a:solidFill>
                <a:latin typeface="Arial"/>
                <a:ea typeface="+mj-lt"/>
                <a:cs typeface="+mj-lt"/>
              </a:rPr>
              <a:t>Placing</a:t>
            </a:r>
            <a:endParaRPr lang="en-US" sz="3600">
              <a:solidFill>
                <a:srgbClr val="FF0000"/>
              </a:solidFill>
              <a:latin typeface="Arial"/>
            </a:endParaRPr>
          </a:p>
        </p:txBody>
      </p:sp>
      <p:sp>
        <p:nvSpPr>
          <p:cNvPr id="4" name="Text Placeholder 3">
            <a:extLst>
              <a:ext uri="{FF2B5EF4-FFF2-40B4-BE49-F238E27FC236}">
                <a16:creationId xmlns:a16="http://schemas.microsoft.com/office/drawing/2014/main" id="{5EC61277-DEAB-4E7D-A56F-D2411FC7A3D5}"/>
              </a:ext>
            </a:extLst>
          </p:cNvPr>
          <p:cNvSpPr>
            <a:spLocks noGrp="1"/>
          </p:cNvSpPr>
          <p:nvPr>
            <p:ph type="body" sz="half" idx="2"/>
          </p:nvPr>
        </p:nvSpPr>
        <p:spPr>
          <a:xfrm>
            <a:off x="661224" y="2027728"/>
            <a:ext cx="4850576" cy="4076377"/>
          </a:xfrm>
        </p:spPr>
        <p:txBody>
          <a:bodyPr vert="horz" lIns="91440" tIns="45720" rIns="91440" bIns="45720" rtlCol="0" anchor="ctr">
            <a:noAutofit/>
          </a:bodyPr>
          <a:lstStyle/>
          <a:p>
            <a:r>
              <a:rPr lang="en-US" sz="2800">
                <a:latin typeface="Arial"/>
                <a:ea typeface="+mn-lt"/>
                <a:cs typeface="+mn-lt"/>
              </a:rPr>
              <a:t>The location of the hotel is strategically and can be effective as a marketing tool. It facilitates International tourist activity and International business. For Japan tourists and businessmen the hotel is located near Pacific coast of central Honshu,(another plus).</a:t>
            </a:r>
            <a:endParaRPr lang="en-US" sz="2800">
              <a:latin typeface="Arial"/>
              <a:cs typeface="Calibri" panose="020F0502020204030204"/>
            </a:endParaRPr>
          </a:p>
        </p:txBody>
      </p:sp>
    </p:spTree>
    <p:extLst>
      <p:ext uri="{BB962C8B-B14F-4D97-AF65-F5344CB8AC3E}">
        <p14:creationId xmlns:p14="http://schemas.microsoft.com/office/powerpoint/2010/main" val="2585488353"/>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24F2E-3848-4EB1-B155-CBC4C8532BC0}"/>
              </a:ext>
            </a:extLst>
          </p:cNvPr>
          <p:cNvSpPr>
            <a:spLocks noGrp="1"/>
          </p:cNvSpPr>
          <p:nvPr>
            <p:ph type="title"/>
          </p:nvPr>
        </p:nvSpPr>
        <p:spPr>
          <a:xfrm>
            <a:off x="655320" y="48824"/>
            <a:ext cx="5120114" cy="1894076"/>
          </a:xfrm>
        </p:spPr>
        <p:txBody>
          <a:bodyPr vert="horz" lIns="91440" tIns="45720" rIns="91440" bIns="45720" rtlCol="0" anchor="ctr">
            <a:normAutofit/>
          </a:bodyPr>
          <a:lstStyle/>
          <a:p>
            <a:r>
              <a:rPr lang="en-US" sz="3600">
                <a:solidFill>
                  <a:srgbClr val="FF0000"/>
                </a:solidFill>
                <a:latin typeface="Arial"/>
                <a:ea typeface="+mj-lt"/>
                <a:cs typeface="+mj-lt"/>
              </a:rPr>
              <a:t>People and Physical Evidence</a:t>
            </a:r>
            <a:endParaRPr lang="en-US" sz="3600">
              <a:solidFill>
                <a:srgbClr val="FF0000"/>
              </a:solidFill>
              <a:latin typeface="Arial"/>
            </a:endParaRP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37950F27-E335-4C3B-95D4-110266F20F63}"/>
              </a:ext>
            </a:extLst>
          </p:cNvPr>
          <p:cNvSpPr>
            <a:spLocks noGrp="1"/>
          </p:cNvSpPr>
          <p:nvPr>
            <p:ph type="body" sz="half" idx="2"/>
          </p:nvPr>
        </p:nvSpPr>
        <p:spPr>
          <a:xfrm>
            <a:off x="655321" y="2575034"/>
            <a:ext cx="5120113" cy="4195473"/>
          </a:xfrm>
        </p:spPr>
        <p:txBody>
          <a:bodyPr vert="horz" lIns="91440" tIns="45720" rIns="91440" bIns="45720" rtlCol="0" anchor="t">
            <a:noAutofit/>
          </a:bodyPr>
          <a:lstStyle/>
          <a:p>
            <a:pPr marL="342900" indent="-342900">
              <a:buChar char="•"/>
            </a:pPr>
            <a:r>
              <a:rPr lang="en-US" sz="2400">
                <a:latin typeface="Arial"/>
                <a:ea typeface="+mn-lt"/>
                <a:cs typeface="+mn-lt"/>
              </a:rPr>
              <a:t>Permanent Staff and </a:t>
            </a:r>
            <a:endParaRPr lang="en-US">
              <a:latin typeface="Calibri" panose="020F0502020204030204"/>
              <a:ea typeface="+mn-lt"/>
              <a:cs typeface="+mn-lt"/>
            </a:endParaRPr>
          </a:p>
          <a:p>
            <a:pPr marL="342900" indent="-342900">
              <a:buChar char="•"/>
            </a:pPr>
            <a:r>
              <a:rPr lang="en-US" sz="2400">
                <a:latin typeface="Arial"/>
                <a:ea typeface="+mn-lt"/>
                <a:cs typeface="+mn-lt"/>
              </a:rPr>
              <a:t>Temporary Staff so that they create customer relationships.</a:t>
            </a:r>
            <a:endParaRPr lang="en-US">
              <a:latin typeface="Calibri" panose="020F0502020204030204"/>
              <a:ea typeface="+mn-lt"/>
              <a:cs typeface="+mn-lt"/>
            </a:endParaRPr>
          </a:p>
          <a:p>
            <a:pPr marL="342900" indent="-342900">
              <a:buChar char="•"/>
            </a:pPr>
            <a:endParaRPr lang="en-US">
              <a:cs typeface="Calibri"/>
            </a:endParaRPr>
          </a:p>
          <a:p>
            <a:r>
              <a:rPr lang="en-US" sz="2400">
                <a:latin typeface="Arial"/>
                <a:ea typeface="+mn-lt"/>
                <a:cs typeface="+mn-lt"/>
              </a:rPr>
              <a:t>Traditional and international menu which is appreciated by the local market, but questionable for the International market. As trends in the industry show an inclination towards fusion cuisine this present feature might affect the hotel.</a:t>
            </a:r>
            <a:endParaRPr lang="en-US" sz="2400">
              <a:latin typeface="Arial"/>
              <a:cs typeface="Calibri" panose="020F0502020204030204"/>
            </a:endParaRPr>
          </a:p>
        </p:txBody>
      </p:sp>
      <p:pic>
        <p:nvPicPr>
          <p:cNvPr id="5" name="Picture 5" descr="A picture containing tree, outdoor, red, grass&#10;&#10;Description generated with very high confidence">
            <a:extLst>
              <a:ext uri="{FF2B5EF4-FFF2-40B4-BE49-F238E27FC236}">
                <a16:creationId xmlns:a16="http://schemas.microsoft.com/office/drawing/2014/main" id="{E80539BC-0923-4285-ACB0-54F1DB89643E}"/>
              </a:ext>
            </a:extLst>
          </p:cNvPr>
          <p:cNvPicPr>
            <a:picLocks noGrp="1" noChangeAspect="1"/>
          </p:cNvPicPr>
          <p:nvPr>
            <p:ph type="pic" idx="1"/>
          </p:nvPr>
        </p:nvPicPr>
        <p:blipFill rotWithShape="1">
          <a:blip r:embed="rId2"/>
          <a:srcRect l="11928" r="3629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425278008"/>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close up of clouds in the sky&#10;&#10;Description generated with very high confidence">
            <a:extLst>
              <a:ext uri="{FF2B5EF4-FFF2-40B4-BE49-F238E27FC236}">
                <a16:creationId xmlns:a16="http://schemas.microsoft.com/office/drawing/2014/main" id="{86E691BB-EE3C-494D-8B6C-C570FF3BEC5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5B3EE112-514F-4D97-81D4-B00B08DE9955}"/>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TextBox 5">
            <a:extLst>
              <a:ext uri="{FF2B5EF4-FFF2-40B4-BE49-F238E27FC236}">
                <a16:creationId xmlns:a16="http://schemas.microsoft.com/office/drawing/2014/main" id="{F8D429E2-6254-4810-9764-543B9DF8AD28}"/>
              </a:ext>
            </a:extLst>
          </p:cNvPr>
          <p:cNvSpPr txBox="1"/>
          <p:nvPr/>
        </p:nvSpPr>
        <p:spPr>
          <a:xfrm>
            <a:off x="-5750" y="123646"/>
            <a:ext cx="12145991" cy="49244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a:t>
            </a:r>
            <a:r>
              <a:rPr lang="en-US" sz="2400" u="sng" dirty="0">
                <a:solidFill>
                  <a:srgbClr val="FF0000"/>
                </a:solidFill>
                <a:latin typeface="Arial"/>
                <a:cs typeface="Calibri"/>
              </a:rPr>
              <a:t>SWOT ANALYSIS</a:t>
            </a:r>
          </a:p>
          <a:p>
            <a:endParaRPr lang="en-US" dirty="0">
              <a:cs typeface="Calibri"/>
            </a:endParaRPr>
          </a:p>
          <a:p>
            <a:endParaRPr lang="en-US" dirty="0">
              <a:cs typeface="Calibri"/>
            </a:endParaRPr>
          </a:p>
          <a:p>
            <a:r>
              <a:rPr lang="en-US" dirty="0">
                <a:cs typeface="Calibri"/>
              </a:rPr>
              <a:t>              </a:t>
            </a:r>
            <a:r>
              <a:rPr lang="en-US" sz="2000" u="sng" dirty="0">
                <a:solidFill>
                  <a:srgbClr val="FF0000"/>
                </a:solidFill>
                <a:latin typeface="Arial"/>
                <a:cs typeface="Calibri"/>
              </a:rPr>
              <a:t>STRENGHTS</a:t>
            </a:r>
            <a:r>
              <a:rPr lang="en-US" dirty="0">
                <a:cs typeface="Calibri"/>
              </a:rPr>
              <a:t>:   </a:t>
            </a:r>
            <a:r>
              <a:rPr lang="en-US" dirty="0">
                <a:latin typeface="Arial"/>
                <a:cs typeface="Calibri"/>
              </a:rPr>
              <a:t>Continuous  improvement and innovation                                                                                                                          Good employee retention                                                                                                                                                      Long history in hotel management expertise                                                                                                                                                                                                                                                                                     </a:t>
            </a:r>
            <a:r>
              <a:rPr lang="en-US" dirty="0">
                <a:solidFill>
                  <a:srgbClr val="000000"/>
                </a:solidFill>
                <a:latin typeface="Arial"/>
                <a:cs typeface="Calibri"/>
              </a:rPr>
              <a:t> </a:t>
            </a:r>
            <a:r>
              <a:rPr lang="en-US" u="sng" dirty="0">
                <a:solidFill>
                  <a:srgbClr val="FF0000"/>
                </a:solidFill>
                <a:latin typeface="Arial"/>
                <a:cs typeface="Calibri"/>
              </a:rPr>
              <a:t>WEAKNESSES</a:t>
            </a:r>
            <a:r>
              <a:rPr lang="en-US" dirty="0">
                <a:latin typeface="Arial"/>
                <a:cs typeface="Calibri"/>
              </a:rPr>
              <a:t>:  High operating costs                                                                                                                                                                                                                                                                                                                           </a:t>
            </a:r>
            <a:r>
              <a:rPr lang="en-US" dirty="0">
                <a:solidFill>
                  <a:srgbClr val="000000"/>
                </a:solidFill>
                <a:latin typeface="Arial"/>
                <a:cs typeface="Calibri"/>
              </a:rPr>
              <a:t> </a:t>
            </a:r>
            <a:r>
              <a:rPr lang="en-US" u="sng" dirty="0">
                <a:solidFill>
                  <a:srgbClr val="FF0000"/>
                </a:solidFill>
                <a:latin typeface="Arial"/>
                <a:cs typeface="Calibri"/>
              </a:rPr>
              <a:t>OPPORTUNITIES</a:t>
            </a:r>
            <a:r>
              <a:rPr lang="en-US" dirty="0">
                <a:latin typeface="Arial"/>
                <a:cs typeface="Calibri"/>
              </a:rPr>
              <a:t> : Growing demands in some emerging economies                                                                                                             Heightened awareness and interest in "green" tourism                                                                                                                                                                                                                                                                  </a:t>
            </a:r>
            <a:r>
              <a:rPr lang="en-US" dirty="0">
                <a:solidFill>
                  <a:srgbClr val="000000"/>
                </a:solidFill>
                <a:latin typeface="Arial"/>
                <a:cs typeface="Calibri"/>
              </a:rPr>
              <a:t>  </a:t>
            </a:r>
            <a:r>
              <a:rPr lang="en-US" u="sng" dirty="0">
                <a:solidFill>
                  <a:srgbClr val="FF0000"/>
                </a:solidFill>
                <a:latin typeface="Arial"/>
                <a:cs typeface="Calibri"/>
              </a:rPr>
              <a:t>THREATS</a:t>
            </a:r>
            <a:r>
              <a:rPr lang="en-US" dirty="0">
                <a:latin typeface="Arial"/>
                <a:cs typeface="Calibri"/>
              </a:rPr>
              <a:t> :Increased competition from existing competitors and new entries </a:t>
            </a:r>
          </a:p>
        </p:txBody>
      </p:sp>
    </p:spTree>
    <p:extLst>
      <p:ext uri="{BB962C8B-B14F-4D97-AF65-F5344CB8AC3E}">
        <p14:creationId xmlns:p14="http://schemas.microsoft.com/office/powerpoint/2010/main" val="1902287969"/>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5" descr="A castle on top of a lake surrounded by trees&#10;&#10;Description generated with high confidence">
            <a:extLst>
              <a:ext uri="{FF2B5EF4-FFF2-40B4-BE49-F238E27FC236}">
                <a16:creationId xmlns:a16="http://schemas.microsoft.com/office/drawing/2014/main" id="{CA5BB461-554F-4643-86BC-7B72A8E3436B}"/>
              </a:ext>
            </a:extLst>
          </p:cNvPr>
          <p:cNvPicPr>
            <a:picLocks noGrp="1" noChangeAspect="1"/>
          </p:cNvPicPr>
          <p:nvPr>
            <p:ph type="pic" idx="1"/>
          </p:nvPr>
        </p:nvPicPr>
        <p:blipFill rotWithShape="1">
          <a:blip r:embed="rId3"/>
          <a:srcRect t="5495" b="24590"/>
          <a:stretch/>
        </p:blipFill>
        <p:spPr>
          <a:xfrm>
            <a:off x="-1" y="10"/>
            <a:ext cx="12192001" cy="4451268"/>
          </a:xfrm>
          <a:prstGeom prst="rect">
            <a:avLst/>
          </a:prstGeom>
        </p:spPr>
      </p:pic>
      <p:sp>
        <p:nvSpPr>
          <p:cNvPr id="12" name="Oval 11">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4AEA1-2685-41E8-A874-AE1654C5B72B}"/>
              </a:ext>
            </a:extLst>
          </p:cNvPr>
          <p:cNvSpPr>
            <a:spLocks noGrp="1"/>
          </p:cNvSpPr>
          <p:nvPr>
            <p:ph type="title"/>
          </p:nvPr>
        </p:nvSpPr>
        <p:spPr>
          <a:xfrm>
            <a:off x="287414" y="4737942"/>
            <a:ext cx="3080838" cy="2113780"/>
          </a:xfrm>
        </p:spPr>
        <p:txBody>
          <a:bodyPr vert="horz" lIns="91440" tIns="45720" rIns="91440" bIns="45720" rtlCol="0" anchor="ctr">
            <a:normAutofit/>
          </a:bodyPr>
          <a:lstStyle/>
          <a:p>
            <a:r>
              <a:rPr lang="en-US">
                <a:solidFill>
                  <a:srgbClr val="FF0000"/>
                </a:solidFill>
                <a:latin typeface="Arial"/>
                <a:ea typeface="+mj-lt"/>
                <a:cs typeface="+mj-lt"/>
              </a:rPr>
              <a:t>BCG Matrix</a:t>
            </a:r>
            <a:endParaRPr lang="en-US">
              <a:solidFill>
                <a:srgbClr val="FF0000"/>
              </a:solidFill>
              <a:latin typeface="Arial"/>
            </a:endParaRPr>
          </a:p>
        </p:txBody>
      </p:sp>
      <p:sp>
        <p:nvSpPr>
          <p:cNvPr id="4" name="Text Placeholder 3">
            <a:extLst>
              <a:ext uri="{FF2B5EF4-FFF2-40B4-BE49-F238E27FC236}">
                <a16:creationId xmlns:a16="http://schemas.microsoft.com/office/drawing/2014/main" id="{29089959-6C9D-4DCE-ACAE-AC860FF0175E}"/>
              </a:ext>
            </a:extLst>
          </p:cNvPr>
          <p:cNvSpPr>
            <a:spLocks noGrp="1"/>
          </p:cNvSpPr>
          <p:nvPr>
            <p:ph type="body" sz="half" idx="2"/>
          </p:nvPr>
        </p:nvSpPr>
        <p:spPr>
          <a:xfrm>
            <a:off x="3623531" y="4551037"/>
            <a:ext cx="7773127" cy="2300689"/>
          </a:xfrm>
        </p:spPr>
        <p:txBody>
          <a:bodyPr vert="horz" lIns="91440" tIns="45720" rIns="91440" bIns="45720" rtlCol="0" anchor="ctr">
            <a:normAutofit/>
          </a:bodyPr>
          <a:lstStyle/>
          <a:p>
            <a:pPr>
              <a:buFont typeface="Arial" panose="020B0604020202020204" pitchFamily="34" charset="0"/>
              <a:buChar char="•"/>
            </a:pPr>
            <a:endParaRPr lang="en-US" sz="1800">
              <a:cs typeface="Calibri"/>
            </a:endParaRPr>
          </a:p>
          <a:p>
            <a:pPr>
              <a:buFont typeface="Arial" panose="020B0604020202020204" pitchFamily="34" charset="0"/>
              <a:buChar char="•"/>
            </a:pPr>
            <a:endParaRPr lang="en-US"/>
          </a:p>
          <a:p>
            <a:endParaRPr lang="en-US" sz="1800">
              <a:cs typeface="Calibri"/>
            </a:endParaRPr>
          </a:p>
          <a:p>
            <a:pPr>
              <a:buFont typeface="Arial" panose="020B0604020202020204" pitchFamily="34" charset="0"/>
              <a:buChar char="•"/>
            </a:pPr>
            <a:endParaRPr lang="en-US"/>
          </a:p>
        </p:txBody>
      </p:sp>
      <p:pic>
        <p:nvPicPr>
          <p:cNvPr id="7" name="Picture 7" descr="A close up of a person&#10;&#10;Description generated with high confidence">
            <a:extLst>
              <a:ext uri="{FF2B5EF4-FFF2-40B4-BE49-F238E27FC236}">
                <a16:creationId xmlns:a16="http://schemas.microsoft.com/office/drawing/2014/main" id="{8C68D4D3-E682-4B3A-A604-F6E92C7BA559}"/>
              </a:ext>
            </a:extLst>
          </p:cNvPr>
          <p:cNvPicPr>
            <a:picLocks noChangeAspect="1"/>
          </p:cNvPicPr>
          <p:nvPr/>
        </p:nvPicPr>
        <p:blipFill>
          <a:blip r:embed="rId4"/>
          <a:stretch>
            <a:fillRect/>
          </a:stretch>
        </p:blipFill>
        <p:spPr>
          <a:xfrm>
            <a:off x="4426341" y="5253038"/>
            <a:ext cx="6976792" cy="1369623"/>
          </a:xfrm>
          <a:prstGeom prst="rect">
            <a:avLst/>
          </a:prstGeom>
        </p:spPr>
      </p:pic>
      <p:graphicFrame>
        <p:nvGraphicFramePr>
          <p:cNvPr id="11" name="Table 10">
            <a:extLst>
              <a:ext uri="{FF2B5EF4-FFF2-40B4-BE49-F238E27FC236}">
                <a16:creationId xmlns:a16="http://schemas.microsoft.com/office/drawing/2014/main" id="{019F1806-F3F1-4746-BBFA-4916D20296FB}"/>
              </a:ext>
            </a:extLst>
          </p:cNvPr>
          <p:cNvGraphicFramePr>
            <a:graphicFrameLocks noGrp="1"/>
          </p:cNvGraphicFramePr>
          <p:nvPr>
            <p:extLst>
              <p:ext uri="{D42A27DB-BD31-4B8C-83A1-F6EECF244321}">
                <p14:modId xmlns:p14="http://schemas.microsoft.com/office/powerpoint/2010/main" val="3350902960"/>
              </p:ext>
            </p:extLst>
          </p:nvPr>
        </p:nvGraphicFramePr>
        <p:xfrm>
          <a:off x="3479320" y="4471358"/>
          <a:ext cx="8396886" cy="2401018"/>
        </p:xfrm>
        <a:graphic>
          <a:graphicData uri="http://schemas.openxmlformats.org/drawingml/2006/table">
            <a:tbl>
              <a:tblPr firstRow="1" bandRow="1">
                <a:tableStyleId>{5C22544A-7EE6-4342-B048-85BDC9FD1C3A}</a:tableStyleId>
              </a:tblPr>
              <a:tblGrid>
                <a:gridCol w="4198443">
                  <a:extLst>
                    <a:ext uri="{9D8B030D-6E8A-4147-A177-3AD203B41FA5}">
                      <a16:colId xmlns:a16="http://schemas.microsoft.com/office/drawing/2014/main" val="2485830625"/>
                    </a:ext>
                  </a:extLst>
                </a:gridCol>
                <a:gridCol w="4198443">
                  <a:extLst>
                    <a:ext uri="{9D8B030D-6E8A-4147-A177-3AD203B41FA5}">
                      <a16:colId xmlns:a16="http://schemas.microsoft.com/office/drawing/2014/main" val="3595467016"/>
                    </a:ext>
                  </a:extLst>
                </a:gridCol>
              </a:tblGrid>
              <a:tr h="1168916">
                <a:tc>
                  <a:txBody>
                    <a:bodyPr/>
                    <a:lstStyle/>
                    <a:p>
                      <a:pPr marL="0" algn="ctr">
                        <a:spcBef>
                          <a:spcPts val="0"/>
                        </a:spcBef>
                        <a:spcAft>
                          <a:spcPts val="0"/>
                        </a:spcAft>
                      </a:pPr>
                      <a:r>
                        <a:rPr lang="en-US">
                          <a:effectLst/>
                        </a:rPr>
                        <a:t>Star</a:t>
                      </a:r>
                    </a:p>
                    <a:p>
                      <a:pPr marL="0" algn="ctr">
                        <a:spcBef>
                          <a:spcPts val="0"/>
                        </a:spcBef>
                        <a:spcAft>
                          <a:spcPts val="0"/>
                        </a:spcAft>
                      </a:pPr>
                      <a:r>
                        <a:rPr lang="en-US">
                          <a:effectLst/>
                        </a:rPr>
                        <a:t>conference room, swimming pool, 40 bedrooms and conference rooms</a:t>
                      </a:r>
                    </a:p>
                  </a:txBody>
                  <a:tcPr marL="0" marR="0" marT="0" marB="0" anchor="ctr"/>
                </a:tc>
                <a:tc>
                  <a:txBody>
                    <a:bodyPr/>
                    <a:lstStyle/>
                    <a:p>
                      <a:pPr marL="0" algn="ctr">
                        <a:spcBef>
                          <a:spcPts val="0"/>
                        </a:spcBef>
                        <a:spcAft>
                          <a:spcPts val="0"/>
                        </a:spcAft>
                      </a:pPr>
                      <a:r>
                        <a:rPr lang="en-US">
                          <a:effectLst/>
                        </a:rPr>
                        <a:t>Question Mark </a:t>
                      </a:r>
                    </a:p>
                    <a:p>
                      <a:pPr marL="0" marR="0" indent="0" algn="ctr" eaLnBrk="1" fontAlgn="auto" latinLnBrk="0" hangingPunct="1">
                        <a:spcBef>
                          <a:spcPts val="0"/>
                        </a:spcBef>
                        <a:spcAft>
                          <a:spcPts val="0"/>
                        </a:spcAft>
                      </a:pPr>
                      <a:r>
                        <a:rPr lang="en-US">
                          <a:effectLst/>
                        </a:rPr>
                        <a:t>20 family bedrooms, </a:t>
                      </a:r>
                    </a:p>
                  </a:txBody>
                  <a:tcPr marL="0" marR="0" marT="0" marB="0" anchor="ctr"/>
                </a:tc>
                <a:extLst>
                  <a:ext uri="{0D108BD9-81ED-4DB2-BD59-A6C34878D82A}">
                    <a16:rowId xmlns:a16="http://schemas.microsoft.com/office/drawing/2014/main" val="2602082269"/>
                  </a:ext>
                </a:extLst>
              </a:tr>
              <a:tr h="1232102">
                <a:tc>
                  <a:txBody>
                    <a:bodyPr/>
                    <a:lstStyle/>
                    <a:p>
                      <a:pPr marL="0" algn="ctr">
                        <a:spcBef>
                          <a:spcPts val="0"/>
                        </a:spcBef>
                        <a:spcAft>
                          <a:spcPts val="0"/>
                        </a:spcAft>
                      </a:pPr>
                      <a:r>
                        <a:rPr lang="en-US">
                          <a:effectLst/>
                        </a:rPr>
                        <a:t>Cash Cow</a:t>
                      </a:r>
                      <a:r>
                        <a:rPr lang="en-US" baseline="0">
                          <a:effectLst/>
                        </a:rPr>
                        <a:t> </a:t>
                      </a:r>
                      <a:endParaRPr lang="en-US">
                        <a:effectLst/>
                      </a:endParaRPr>
                    </a:p>
                    <a:p>
                      <a:pPr marL="0" marR="0" indent="0" algn="ctr" eaLnBrk="1" fontAlgn="auto" latinLnBrk="0" hangingPunct="1">
                        <a:spcBef>
                          <a:spcPts val="0"/>
                        </a:spcBef>
                        <a:spcAft>
                          <a:spcPts val="0"/>
                        </a:spcAft>
                      </a:pPr>
                      <a:r>
                        <a:rPr lang="en-US" baseline="0">
                          <a:effectLst/>
                        </a:rPr>
                        <a:t>Bar,</a:t>
                      </a:r>
                      <a:r>
                        <a:rPr lang="en-US">
                          <a:effectLst/>
                        </a:rPr>
                        <a:t> bistro and a restaurant</a:t>
                      </a:r>
                    </a:p>
                  </a:txBody>
                  <a:tcPr marL="0" marR="0" marT="0" marB="0" anchor="ctr"/>
                </a:tc>
                <a:tc>
                  <a:txBody>
                    <a:bodyPr/>
                    <a:lstStyle/>
                    <a:p>
                      <a:pPr marL="0" algn="ctr">
                        <a:spcBef>
                          <a:spcPts val="0"/>
                        </a:spcBef>
                        <a:spcAft>
                          <a:spcPts val="0"/>
                        </a:spcAft>
                      </a:pPr>
                      <a:r>
                        <a:rPr lang="en-US">
                          <a:effectLst/>
                        </a:rPr>
                        <a:t>Dog </a:t>
                      </a:r>
                    </a:p>
                    <a:p>
                      <a:pPr marL="0" algn="ctr">
                        <a:spcBef>
                          <a:spcPts val="0"/>
                        </a:spcBef>
                        <a:spcAft>
                          <a:spcPts val="0"/>
                        </a:spcAft>
                      </a:pPr>
                      <a:r>
                        <a:rPr lang="en-US">
                          <a:effectLst/>
                        </a:rPr>
                        <a:t>NO PRODUCT</a:t>
                      </a:r>
                    </a:p>
                  </a:txBody>
                  <a:tcPr marL="0" marR="0" marT="0" marB="0" anchor="ctr"/>
                </a:tc>
                <a:extLst>
                  <a:ext uri="{0D108BD9-81ED-4DB2-BD59-A6C34878D82A}">
                    <a16:rowId xmlns:a16="http://schemas.microsoft.com/office/drawing/2014/main" val="3471400792"/>
                  </a:ext>
                </a:extLst>
              </a:tr>
            </a:tbl>
          </a:graphicData>
        </a:graphic>
      </p:graphicFrame>
    </p:spTree>
    <p:extLst>
      <p:ext uri="{BB962C8B-B14F-4D97-AF65-F5344CB8AC3E}">
        <p14:creationId xmlns:p14="http://schemas.microsoft.com/office/powerpoint/2010/main" val="1419357975"/>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group of people standing in front of a building&#10;&#10;Description generated with very high confidence">
            <a:extLst>
              <a:ext uri="{FF2B5EF4-FFF2-40B4-BE49-F238E27FC236}">
                <a16:creationId xmlns:a16="http://schemas.microsoft.com/office/drawing/2014/main" id="{20F0AD14-E734-42F1-ADBF-0FDBB9379392}"/>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9" b="15721"/>
          <a:stretch/>
        </p:blipFill>
        <p:spPr>
          <a:xfrm>
            <a:off x="-1" y="10"/>
            <a:ext cx="12192000" cy="6857990"/>
          </a:xfrm>
          <a:prstGeom prst="rect">
            <a:avLst/>
          </a:prstGeom>
        </p:spPr>
      </p:pic>
      <p:sp>
        <p:nvSpPr>
          <p:cNvPr id="12"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04989167-F894-4CC6-AC02-E08609E45D3B}"/>
              </a:ext>
            </a:extLst>
          </p:cNvPr>
          <p:cNvSpPr>
            <a:spLocks noGrp="1"/>
          </p:cNvSpPr>
          <p:nvPr>
            <p:ph type="title"/>
          </p:nvPr>
        </p:nvSpPr>
        <p:spPr>
          <a:xfrm>
            <a:off x="62467" y="2431534"/>
            <a:ext cx="5411835" cy="2205396"/>
          </a:xfrm>
        </p:spPr>
        <p:txBody>
          <a:bodyPr vert="horz" lIns="91440" tIns="45720" rIns="91440" bIns="45720" rtlCol="0" anchor="ctr">
            <a:normAutofit/>
          </a:bodyPr>
          <a:lstStyle/>
          <a:p>
            <a:pPr algn="ctr"/>
            <a:r>
              <a:rPr lang="en-US" sz="2800">
                <a:solidFill>
                  <a:srgbClr val="FF0000"/>
                </a:solidFill>
                <a:latin typeface="Arial"/>
                <a:ea typeface="+mj-lt"/>
                <a:cs typeface="+mj-lt"/>
              </a:rPr>
              <a:t>External Marketing Environment</a:t>
            </a:r>
            <a:endParaRPr lang="en-US" sz="2800">
              <a:solidFill>
                <a:srgbClr val="FF0000"/>
              </a:solidFill>
              <a:latin typeface="Arial"/>
            </a:endParaRPr>
          </a:p>
        </p:txBody>
      </p:sp>
      <p:cxnSp>
        <p:nvCxnSpPr>
          <p:cNvPr id="14" name="Straight Connector 13">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B7272276-C574-48F5-A944-05B74F9319FE}"/>
              </a:ext>
            </a:extLst>
          </p:cNvPr>
          <p:cNvSpPr>
            <a:spLocks noGrp="1"/>
          </p:cNvSpPr>
          <p:nvPr>
            <p:ph type="body" sz="half" idx="2"/>
          </p:nvPr>
        </p:nvSpPr>
        <p:spPr>
          <a:xfrm>
            <a:off x="611781" y="2727460"/>
            <a:ext cx="5268756" cy="2332291"/>
          </a:xfrm>
        </p:spPr>
        <p:txBody>
          <a:bodyPr vert="horz" lIns="91440" tIns="45720" rIns="91440" bIns="45720" rtlCol="0" anchor="ctr">
            <a:normAutofit/>
          </a:bodyPr>
          <a:lstStyle/>
          <a:p>
            <a:endParaRPr lang="en-US" sz="2800">
              <a:solidFill>
                <a:srgbClr val="FF0000"/>
              </a:solidFill>
              <a:latin typeface="Arial"/>
              <a:cs typeface="Calibri" panose="020F0502020204030204"/>
            </a:endParaRPr>
          </a:p>
          <a:p>
            <a:r>
              <a:rPr lang="en-US" sz="2800">
                <a:solidFill>
                  <a:srgbClr val="FF0000"/>
                </a:solidFill>
                <a:latin typeface="Arial"/>
                <a:ea typeface="+mn-lt"/>
                <a:cs typeface="+mn-lt"/>
              </a:rPr>
              <a:t>        “Mount Fuji Hotel”</a:t>
            </a:r>
            <a:endParaRPr lang="en-US" sz="2800">
              <a:solidFill>
                <a:srgbClr val="FF0000"/>
              </a:solidFill>
              <a:latin typeface="Arial"/>
              <a:cs typeface="Calibri" panose="020F0502020204030204"/>
            </a:endParaRPr>
          </a:p>
        </p:txBody>
      </p:sp>
      <p:sp>
        <p:nvSpPr>
          <p:cNvPr id="7" name="TextBox 6">
            <a:extLst>
              <a:ext uri="{FF2B5EF4-FFF2-40B4-BE49-F238E27FC236}">
                <a16:creationId xmlns:a16="http://schemas.microsoft.com/office/drawing/2014/main" id="{CDC55639-3A3F-4C29-B8DC-DB20E49D14AE}"/>
              </a:ext>
            </a:extLst>
          </p:cNvPr>
          <p:cNvSpPr txBox="1"/>
          <p:nvPr/>
        </p:nvSpPr>
        <p:spPr>
          <a:xfrm>
            <a:off x="9718245"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2240209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5" name="Picture 5" descr="A tree in a forest&#10;&#10;Description generated with very high confidence">
            <a:extLst>
              <a:ext uri="{FF2B5EF4-FFF2-40B4-BE49-F238E27FC236}">
                <a16:creationId xmlns:a16="http://schemas.microsoft.com/office/drawing/2014/main" id="{75AF994F-53FD-4B42-A929-29BD60D82296}"/>
              </a:ext>
            </a:extLst>
          </p:cNvPr>
          <p:cNvPicPr>
            <a:picLocks noGrp="1" noChangeAspect="1"/>
          </p:cNvPicPr>
          <p:nvPr>
            <p:ph type="pic" idx="1"/>
          </p:nvPr>
        </p:nvPicPr>
        <p:blipFill rotWithShape="1">
          <a:blip r:embed="rId3">
            <a:alphaModFix/>
            <a:extLst>
              <a:ext uri="{837473B0-CC2E-450A-ABE3-18F120FF3D39}">
                <a1611:picAttrSrcUrl xmlns:a1611="http://schemas.microsoft.com/office/drawing/2016/11/main" r:id="rId4"/>
              </a:ext>
            </a:extLst>
          </a:blip>
          <a:srcRect l="18883" r="18881" b="-1"/>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FE9D8B77-D49C-4C3D-A53A-EA6E65C8E747}"/>
              </a:ext>
            </a:extLst>
          </p:cNvPr>
          <p:cNvSpPr>
            <a:spLocks noGrp="1"/>
          </p:cNvSpPr>
          <p:nvPr>
            <p:ph type="title"/>
          </p:nvPr>
        </p:nvSpPr>
        <p:spPr>
          <a:xfrm>
            <a:off x="1279450" y="223352"/>
            <a:ext cx="4329184" cy="578418"/>
          </a:xfrm>
        </p:spPr>
        <p:txBody>
          <a:bodyPr vert="horz" lIns="91440" tIns="45720" rIns="91440" bIns="45720" rtlCol="0" anchor="ctr">
            <a:normAutofit/>
          </a:bodyPr>
          <a:lstStyle/>
          <a:p>
            <a:r>
              <a:rPr lang="en-US" sz="2000">
                <a:solidFill>
                  <a:srgbClr val="00B0F0"/>
                </a:solidFill>
                <a:latin typeface="Arial"/>
                <a:cs typeface="Arial"/>
              </a:rPr>
              <a:t>Who are your Customers?</a:t>
            </a:r>
            <a:endParaRPr lang="en-US" sz="2000"/>
          </a:p>
        </p:txBody>
      </p:sp>
      <p:sp>
        <p:nvSpPr>
          <p:cNvPr id="4" name="Text Placeholder 3">
            <a:extLst>
              <a:ext uri="{FF2B5EF4-FFF2-40B4-BE49-F238E27FC236}">
                <a16:creationId xmlns:a16="http://schemas.microsoft.com/office/drawing/2014/main" id="{710DE3E2-F942-4B06-AFE2-01DD744D7F79}"/>
              </a:ext>
            </a:extLst>
          </p:cNvPr>
          <p:cNvSpPr>
            <a:spLocks noGrp="1"/>
          </p:cNvSpPr>
          <p:nvPr>
            <p:ph type="body" sz="half" idx="2"/>
          </p:nvPr>
        </p:nvSpPr>
        <p:spPr>
          <a:xfrm>
            <a:off x="-134" y="86784"/>
            <a:ext cx="5741972" cy="6491775"/>
          </a:xfrm>
        </p:spPr>
        <p:txBody>
          <a:bodyPr vert="horz" lIns="91440" tIns="45720" rIns="91440" bIns="45720" rtlCol="0" anchor="ctr">
            <a:normAutofit/>
          </a:bodyPr>
          <a:lstStyle/>
          <a:p>
            <a:pPr algn="ctr"/>
            <a:endParaRPr lang="en-US" sz="2000">
              <a:solidFill>
                <a:srgbClr val="00B0F0"/>
              </a:solidFill>
              <a:latin typeface="Arial"/>
              <a:cs typeface="Calibri" panose="020F0502020204030204"/>
            </a:endParaRPr>
          </a:p>
          <a:p>
            <a:pPr algn="ctr">
              <a:buChar char="•"/>
            </a:pPr>
            <a:r>
              <a:rPr lang="en-US" sz="2000">
                <a:latin typeface="Arial"/>
                <a:ea typeface="+mn-lt"/>
                <a:cs typeface="+mn-lt"/>
              </a:rPr>
              <a:t>Businessman</a:t>
            </a:r>
            <a:endParaRPr lang="en-US" sz="2000">
              <a:latin typeface="Arial"/>
              <a:ea typeface="+mn-lt"/>
              <a:cs typeface="Arial"/>
            </a:endParaRPr>
          </a:p>
          <a:p>
            <a:pPr algn="ctr">
              <a:buChar char="•"/>
            </a:pPr>
            <a:r>
              <a:rPr lang="en-US" sz="2000">
                <a:latin typeface="Arial"/>
                <a:ea typeface="+mn-lt"/>
                <a:cs typeface="+mn-lt"/>
              </a:rPr>
              <a:t>Families </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Tourists Market</a:t>
            </a:r>
            <a:endParaRPr lang="en-US" sz="2000">
              <a:latin typeface="Arial"/>
              <a:cs typeface="Arial"/>
            </a:endParaRPr>
          </a:p>
          <a:p>
            <a:pPr algn="ctr"/>
            <a:r>
              <a:rPr lang="en-US" sz="2000">
                <a:solidFill>
                  <a:srgbClr val="00B0F0"/>
                </a:solidFill>
                <a:latin typeface="Arial"/>
                <a:ea typeface="+mn-lt"/>
                <a:cs typeface="+mn-lt"/>
              </a:rPr>
              <a:t>Who are your Competitors?</a:t>
            </a:r>
            <a:endParaRPr lang="en-US" sz="2000">
              <a:solidFill>
                <a:srgbClr val="00B0F0"/>
              </a:solidFill>
              <a:latin typeface="Arial"/>
              <a:cs typeface="Calibri" panose="020F0502020204030204"/>
            </a:endParaRPr>
          </a:p>
          <a:p>
            <a:pPr algn="ctr">
              <a:buFont typeface="Arial" panose="020B0604020202020204" pitchFamily="34" charset="0"/>
              <a:buChar char="•"/>
            </a:pPr>
            <a:r>
              <a:rPr lang="en-US" sz="2000">
                <a:latin typeface="Arial"/>
                <a:ea typeface="+mn-lt"/>
                <a:cs typeface="+mn-lt"/>
              </a:rPr>
              <a:t>The Edgewater a Noble House Hotel</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Marriott Waterfront </a:t>
            </a:r>
            <a:endParaRPr lang="en-US" sz="2000">
              <a:latin typeface="Arial"/>
              <a:ea typeface="+mn-lt"/>
              <a:cs typeface="Arial"/>
            </a:endParaRPr>
          </a:p>
          <a:p>
            <a:pPr algn="ctr">
              <a:buFont typeface="Arial" panose="020B0604020202020204" pitchFamily="34" charset="0"/>
              <a:buChar char="•"/>
            </a:pPr>
            <a:r>
              <a:rPr lang="en-US" sz="2000">
                <a:latin typeface="Arial"/>
                <a:ea typeface="+mn-lt"/>
                <a:cs typeface="+mn-lt"/>
              </a:rPr>
              <a:t>Homewood Suites by Hilton Downtown</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Kimpson Palladian Hotel</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Hotel Ballard</a:t>
            </a:r>
            <a:endParaRPr lang="en-US" sz="2000">
              <a:latin typeface="Arial"/>
              <a:cs typeface="Arial"/>
            </a:endParaRPr>
          </a:p>
          <a:p>
            <a:pPr algn="ctr"/>
            <a:r>
              <a:rPr lang="en-US" sz="2000">
                <a:solidFill>
                  <a:srgbClr val="00B0F0"/>
                </a:solidFill>
                <a:latin typeface="Arial"/>
                <a:ea typeface="+mn-lt"/>
                <a:cs typeface="+mn-lt"/>
              </a:rPr>
              <a:t>Who are your Collaborators?</a:t>
            </a:r>
            <a:endParaRPr lang="en-US" sz="2000">
              <a:solidFill>
                <a:srgbClr val="00B0F0"/>
              </a:solidFill>
              <a:latin typeface="Arial"/>
              <a:cs typeface="Arial"/>
            </a:endParaRPr>
          </a:p>
          <a:p>
            <a:pPr algn="ctr">
              <a:buFont typeface="Arial" panose="020B0604020202020204" pitchFamily="34" charset="0"/>
              <a:buChar char="•"/>
            </a:pPr>
            <a:r>
              <a:rPr lang="en-US" sz="2000">
                <a:latin typeface="Arial"/>
                <a:ea typeface="+mn-lt"/>
                <a:cs typeface="+mn-lt"/>
              </a:rPr>
              <a:t>Motif Seattle </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Panama Hotel and Tea house</a:t>
            </a:r>
            <a:endParaRPr lang="en-US" sz="2000">
              <a:latin typeface="Arial"/>
              <a:cs typeface="Arial"/>
            </a:endParaRPr>
          </a:p>
          <a:p>
            <a:pPr algn="ctr">
              <a:buFont typeface="Arial" panose="020B0604020202020204" pitchFamily="34" charset="0"/>
              <a:buChar char="•"/>
            </a:pPr>
            <a:r>
              <a:rPr lang="en-US" sz="2000">
                <a:latin typeface="Arial"/>
                <a:ea typeface="+mn-lt"/>
                <a:cs typeface="+mn-lt"/>
              </a:rPr>
              <a:t>Hotel Sorrento</a:t>
            </a:r>
            <a:endParaRPr lang="en-US" sz="2000">
              <a:latin typeface="Arial"/>
              <a:cs typeface="Arial"/>
            </a:endParaRPr>
          </a:p>
          <a:p>
            <a:pPr indent="-228600">
              <a:buFont typeface="Arial" panose="020B0604020202020204" pitchFamily="34" charset="0"/>
              <a:buChar char="•"/>
            </a:pPr>
            <a:endParaRPr lang="en-US" sz="2000">
              <a:solidFill>
                <a:srgbClr val="000000"/>
              </a:solidFill>
              <a:cs typeface="Calibri"/>
            </a:endParaRPr>
          </a:p>
        </p:txBody>
      </p:sp>
      <p:sp>
        <p:nvSpPr>
          <p:cNvPr id="7" name="TextBox 6">
            <a:extLst>
              <a:ext uri="{FF2B5EF4-FFF2-40B4-BE49-F238E27FC236}">
                <a16:creationId xmlns:a16="http://schemas.microsoft.com/office/drawing/2014/main" id="{161BF695-70B6-4691-81DF-4B3D0D0D91E0}"/>
              </a:ext>
            </a:extLst>
          </p:cNvPr>
          <p:cNvSpPr txBox="1"/>
          <p:nvPr/>
        </p:nvSpPr>
        <p:spPr>
          <a:xfrm>
            <a:off x="9870227"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507673182"/>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7CA5E-936A-4870-8F8E-0B2EEEE225D3}"/>
              </a:ext>
            </a:extLst>
          </p:cNvPr>
          <p:cNvSpPr>
            <a:spLocks noGrp="1"/>
          </p:cNvSpPr>
          <p:nvPr>
            <p:ph type="title"/>
          </p:nvPr>
        </p:nvSpPr>
        <p:spPr>
          <a:xfrm>
            <a:off x="252754" y="365125"/>
            <a:ext cx="5522680" cy="1175210"/>
          </a:xfrm>
        </p:spPr>
        <p:txBody>
          <a:bodyPr vert="horz" lIns="91440" tIns="45720" rIns="91440" bIns="45720" rtlCol="0" anchor="ctr">
            <a:normAutofit fontScale="90000"/>
          </a:bodyPr>
          <a:lstStyle/>
          <a:p>
            <a:r>
              <a:rPr lang="en-US" sz="4400">
                <a:solidFill>
                  <a:srgbClr val="FF0000"/>
                </a:solidFill>
                <a:ea typeface="+mj-lt"/>
                <a:cs typeface="+mj-lt"/>
              </a:rPr>
              <a:t>I</a:t>
            </a:r>
            <a:r>
              <a:rPr lang="en-US">
                <a:solidFill>
                  <a:srgbClr val="FF0000"/>
                </a:solidFill>
                <a:latin typeface="Arial"/>
                <a:ea typeface="+mj-lt"/>
                <a:cs typeface="+mj-lt"/>
              </a:rPr>
              <a:t>nternal Marketing Environment</a:t>
            </a:r>
            <a:endParaRPr lang="en-US">
              <a:solidFill>
                <a:srgbClr val="FF0000"/>
              </a:solidFill>
              <a:latin typeface="Arial"/>
              <a:cs typeface="Arial"/>
            </a:endParaRPr>
          </a:p>
          <a:p>
            <a:r>
              <a:rPr lang="en-US">
                <a:solidFill>
                  <a:srgbClr val="FF0000"/>
                </a:solidFill>
                <a:latin typeface="Arial"/>
                <a:ea typeface="+mj-lt"/>
                <a:cs typeface="+mj-lt"/>
              </a:rPr>
              <a:t>         “Mount Fuji Hotel”</a:t>
            </a:r>
            <a:endParaRPr lang="en-US">
              <a:solidFill>
                <a:srgbClr val="FF0000"/>
              </a:solidFill>
              <a:latin typeface="Arial"/>
            </a:endParaRPr>
          </a:p>
        </p:txBody>
      </p:sp>
      <p:cxnSp>
        <p:nvCxnSpPr>
          <p:cNvPr id="12" name="Straight Arrow Connector 1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904261E-4034-446F-98C9-E4ED3640982D}"/>
              </a:ext>
            </a:extLst>
          </p:cNvPr>
          <p:cNvSpPr>
            <a:spLocks noGrp="1"/>
          </p:cNvSpPr>
          <p:nvPr>
            <p:ph type="body" sz="half" idx="2"/>
          </p:nvPr>
        </p:nvSpPr>
        <p:spPr>
          <a:xfrm>
            <a:off x="166491" y="3207637"/>
            <a:ext cx="5709584" cy="3131550"/>
          </a:xfrm>
        </p:spPr>
        <p:txBody>
          <a:bodyPr vert="horz" lIns="91440" tIns="45720" rIns="91440" bIns="45720" rtlCol="0" anchor="t">
            <a:normAutofit/>
          </a:bodyPr>
          <a:lstStyle/>
          <a:p>
            <a:r>
              <a:rPr lang="en-US" sz="2400">
                <a:latin typeface="Arial"/>
                <a:ea typeface="+mn-lt"/>
                <a:cs typeface="+mn-lt"/>
              </a:rPr>
              <a:t>                 </a:t>
            </a:r>
            <a:r>
              <a:rPr lang="en-US" sz="2800">
                <a:latin typeface="Arial"/>
                <a:ea typeface="+mn-lt"/>
                <a:cs typeface="+mn-lt"/>
              </a:rPr>
              <a:t>Allocated Resources</a:t>
            </a:r>
            <a:r>
              <a:rPr lang="en-US" sz="3200">
                <a:latin typeface="Arial"/>
                <a:ea typeface="+mn-lt"/>
                <a:cs typeface="+mn-lt"/>
              </a:rPr>
              <a:t> </a:t>
            </a:r>
            <a:endParaRPr lang="en-US" sz="3200">
              <a:latin typeface="Arial"/>
              <a:cs typeface="Arial"/>
            </a:endParaRPr>
          </a:p>
          <a:p>
            <a:pPr marL="457200" indent="-457200" algn="ctr">
              <a:buChar char="•"/>
            </a:pPr>
            <a:r>
              <a:rPr lang="en-US" sz="2800">
                <a:latin typeface="Arial"/>
                <a:ea typeface="+mn-lt"/>
                <a:cs typeface="+mn-lt"/>
              </a:rPr>
              <a:t>People</a:t>
            </a:r>
            <a:endParaRPr lang="en-US" sz="2800">
              <a:latin typeface="Arial"/>
              <a:cs typeface="Arial"/>
            </a:endParaRPr>
          </a:p>
          <a:p>
            <a:pPr marL="457200" indent="-457200" algn="ctr">
              <a:buChar char="•"/>
            </a:pPr>
            <a:r>
              <a:rPr lang="en-US" sz="2800">
                <a:latin typeface="Arial"/>
                <a:ea typeface="+mn-lt"/>
                <a:cs typeface="+mn-lt"/>
              </a:rPr>
              <a:t>Money</a:t>
            </a:r>
            <a:endParaRPr lang="en-US" sz="2800">
              <a:latin typeface="Arial"/>
              <a:cs typeface="Arial"/>
            </a:endParaRPr>
          </a:p>
          <a:p>
            <a:pPr marL="457200" indent="-457200" algn="ctr">
              <a:buChar char="•"/>
            </a:pPr>
            <a:r>
              <a:rPr lang="en-US" sz="2800">
                <a:latin typeface="Arial"/>
                <a:ea typeface="+mn-lt"/>
                <a:cs typeface="+mn-lt"/>
              </a:rPr>
              <a:t>Tools</a:t>
            </a:r>
            <a:endParaRPr lang="en-US" sz="2800">
              <a:latin typeface="Arial"/>
              <a:cs typeface="Arial"/>
            </a:endParaRPr>
          </a:p>
          <a:p>
            <a:pPr marL="457200" indent="-457200" algn="ctr">
              <a:buChar char="•"/>
            </a:pPr>
            <a:r>
              <a:rPr lang="en-US" sz="2800">
                <a:latin typeface="Arial"/>
                <a:ea typeface="+mn-lt"/>
                <a:cs typeface="+mn-lt"/>
              </a:rPr>
              <a:t>Time</a:t>
            </a:r>
            <a:endParaRPr lang="en-US" sz="2800">
              <a:latin typeface="Arial"/>
              <a:cs typeface="Arial"/>
            </a:endParaRPr>
          </a:p>
          <a:p>
            <a:endParaRPr lang="en-US" sz="2800">
              <a:latin typeface="Arial"/>
              <a:cs typeface="Calibri" panose="020F0502020204030204"/>
            </a:endParaRPr>
          </a:p>
        </p:txBody>
      </p:sp>
      <p:pic>
        <p:nvPicPr>
          <p:cNvPr id="5" name="Picture 5" descr="A body of water surrounded by trees&#10;&#10;Description generated with very high confidence">
            <a:extLst>
              <a:ext uri="{FF2B5EF4-FFF2-40B4-BE49-F238E27FC236}">
                <a16:creationId xmlns:a16="http://schemas.microsoft.com/office/drawing/2014/main" id="{348F2116-D3E5-48D8-A797-99E7F56757DA}"/>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16486" r="2229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7" name="TextBox 6">
            <a:extLst>
              <a:ext uri="{FF2B5EF4-FFF2-40B4-BE49-F238E27FC236}">
                <a16:creationId xmlns:a16="http://schemas.microsoft.com/office/drawing/2014/main" id="{71DD0F55-3055-4150-8F91-D8C98A1F577B}"/>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884141035"/>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sky, outdoor, snow, nature&#10;&#10;Description generated with very high confidence">
            <a:extLst>
              <a:ext uri="{FF2B5EF4-FFF2-40B4-BE49-F238E27FC236}">
                <a16:creationId xmlns:a16="http://schemas.microsoft.com/office/drawing/2014/main" id="{0AC32472-C53D-4D0A-BACA-6AD24941E813}"/>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25110" r="11257" b="1"/>
          <a:stretch/>
        </p:blipFill>
        <p:spPr>
          <a:xfrm>
            <a:off x="-11909" y="10"/>
            <a:ext cx="6324601" cy="6857990"/>
          </a:xfrm>
          <a:prstGeom prst="rect">
            <a:avLst/>
          </a:prstGeom>
        </p:spPr>
      </p:pic>
      <p:pic>
        <p:nvPicPr>
          <p:cNvPr id="12" name="Picture 11">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33510F2-CD82-497A-AC52-354EA3501696}"/>
              </a:ext>
            </a:extLst>
          </p:cNvPr>
          <p:cNvSpPr>
            <a:spLocks noGrp="1"/>
          </p:cNvSpPr>
          <p:nvPr>
            <p:ph type="title"/>
          </p:nvPr>
        </p:nvSpPr>
        <p:spPr>
          <a:xfrm>
            <a:off x="6305622" y="894687"/>
            <a:ext cx="5372386" cy="980507"/>
          </a:xfrm>
        </p:spPr>
        <p:txBody>
          <a:bodyPr vert="horz" lIns="91440" tIns="45720" rIns="91440" bIns="45720" rtlCol="0" anchor="ctr">
            <a:noAutofit/>
          </a:bodyPr>
          <a:lstStyle/>
          <a:p>
            <a:r>
              <a:rPr lang="en-US" sz="2800">
                <a:solidFill>
                  <a:srgbClr val="FF0000"/>
                </a:solidFill>
                <a:latin typeface="Arial"/>
                <a:ea typeface="+mj-lt"/>
                <a:cs typeface="+mj-lt"/>
              </a:rPr>
              <a:t>    Marketing Strategy Review</a:t>
            </a:r>
            <a:endParaRPr lang="en-US" sz="2800">
              <a:solidFill>
                <a:srgbClr val="FF0000"/>
              </a:solidFill>
              <a:latin typeface="Arial"/>
              <a:cs typeface="Arial"/>
            </a:endParaRPr>
          </a:p>
          <a:p>
            <a:endParaRPr lang="en-US" sz="2800">
              <a:solidFill>
                <a:srgbClr val="FF0000"/>
              </a:solidFill>
              <a:latin typeface="Arial"/>
              <a:cs typeface="Arial"/>
            </a:endParaRPr>
          </a:p>
          <a:p>
            <a:r>
              <a:rPr lang="en-US" sz="2800">
                <a:solidFill>
                  <a:srgbClr val="FF0000"/>
                </a:solidFill>
                <a:latin typeface="Arial"/>
                <a:ea typeface="+mj-lt"/>
                <a:cs typeface="+mj-lt"/>
              </a:rPr>
              <a:t>           “Mount Fuji Hotel”</a:t>
            </a:r>
            <a:endParaRPr lang="en-US" sz="2800">
              <a:solidFill>
                <a:srgbClr val="FF0000"/>
              </a:solidFill>
              <a:latin typeface="Arial"/>
            </a:endParaRPr>
          </a:p>
        </p:txBody>
      </p:sp>
      <p:sp>
        <p:nvSpPr>
          <p:cNvPr id="4" name="Text Placeholder 3">
            <a:extLst>
              <a:ext uri="{FF2B5EF4-FFF2-40B4-BE49-F238E27FC236}">
                <a16:creationId xmlns:a16="http://schemas.microsoft.com/office/drawing/2014/main" id="{C4338282-CC5C-4423-8316-1784F849960C}"/>
              </a:ext>
            </a:extLst>
          </p:cNvPr>
          <p:cNvSpPr>
            <a:spLocks noGrp="1"/>
          </p:cNvSpPr>
          <p:nvPr>
            <p:ph type="body" sz="half" idx="2"/>
          </p:nvPr>
        </p:nvSpPr>
        <p:spPr>
          <a:xfrm>
            <a:off x="7412680" y="3136201"/>
            <a:ext cx="3934649" cy="2731646"/>
          </a:xfrm>
        </p:spPr>
        <p:txBody>
          <a:bodyPr vert="horz" lIns="91440" tIns="45720" rIns="91440" bIns="45720" rtlCol="0" anchor="b">
            <a:normAutofit/>
          </a:bodyPr>
          <a:lstStyle/>
          <a:p>
            <a:r>
              <a:rPr lang="en-US" sz="2800">
                <a:latin typeface="Arial"/>
                <a:cs typeface="Calibri"/>
              </a:rPr>
              <a:t>      Strategy:</a:t>
            </a:r>
            <a:endParaRPr lang="en-US" sz="2800">
              <a:latin typeface="Arial"/>
              <a:cs typeface="Arial"/>
            </a:endParaRPr>
          </a:p>
          <a:p>
            <a:pPr marL="457200" indent="-457200">
              <a:buChar char="•"/>
            </a:pPr>
            <a:r>
              <a:rPr lang="en-US" sz="2800">
                <a:latin typeface="Arial"/>
                <a:cs typeface="Calibri"/>
              </a:rPr>
              <a:t>Objectives</a:t>
            </a:r>
            <a:endParaRPr lang="en-US" sz="2800">
              <a:latin typeface="Arial"/>
              <a:cs typeface="Arial"/>
            </a:endParaRPr>
          </a:p>
          <a:p>
            <a:pPr marL="457200" indent="-457200">
              <a:buChar char="•"/>
            </a:pPr>
            <a:r>
              <a:rPr lang="en-US" sz="2800">
                <a:latin typeface="Arial"/>
                <a:cs typeface="Calibri"/>
              </a:rPr>
              <a:t>Marketing Mix</a:t>
            </a:r>
            <a:endParaRPr lang="en-US" sz="2800">
              <a:latin typeface="Arial"/>
              <a:cs typeface="Arial"/>
            </a:endParaRPr>
          </a:p>
        </p:txBody>
      </p:sp>
      <p:sp>
        <p:nvSpPr>
          <p:cNvPr id="7" name="TextBox 6">
            <a:extLst>
              <a:ext uri="{FF2B5EF4-FFF2-40B4-BE49-F238E27FC236}">
                <a16:creationId xmlns:a16="http://schemas.microsoft.com/office/drawing/2014/main" id="{F85D7223-DB99-42F3-8330-C68E51620FEA}"/>
              </a:ext>
            </a:extLst>
          </p:cNvPr>
          <p:cNvSpPr txBox="1"/>
          <p:nvPr/>
        </p:nvSpPr>
        <p:spPr>
          <a:xfrm>
            <a:off x="4111448"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4185757883"/>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5" descr="A house covered in snow&#10;&#10;Description generated with very high confidence">
            <a:extLst>
              <a:ext uri="{FF2B5EF4-FFF2-40B4-BE49-F238E27FC236}">
                <a16:creationId xmlns:a16="http://schemas.microsoft.com/office/drawing/2014/main" id="{3A94F486-33D5-449D-B1DC-FE5BEB210EFB}"/>
              </a:ext>
            </a:extLst>
          </p:cNvPr>
          <p:cNvPicPr>
            <a:picLocks noGrp="1" noChangeAspect="1"/>
          </p:cNvPicPr>
          <p:nvPr>
            <p:ph type="pic" idx="1"/>
          </p:nvPr>
        </p:nvPicPr>
        <p:blipFill rotWithShape="1">
          <a:blip r:embed="rId3"/>
          <a:srcRect t="21327" b="21327"/>
          <a:stretch/>
        </p:blipFill>
        <p:spPr>
          <a:xfrm>
            <a:off x="-1" y="10"/>
            <a:ext cx="12192001" cy="4666928"/>
          </a:xfrm>
          <a:prstGeom prst="rect">
            <a:avLst/>
          </a:prstGeom>
        </p:spPr>
      </p:pic>
      <p:sp>
        <p:nvSpPr>
          <p:cNvPr id="12" name="Oval 11">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02AF01-B3DA-4D2C-9648-440A58846911}"/>
              </a:ext>
            </a:extLst>
          </p:cNvPr>
          <p:cNvSpPr>
            <a:spLocks noGrp="1"/>
          </p:cNvSpPr>
          <p:nvPr>
            <p:ph type="title"/>
          </p:nvPr>
        </p:nvSpPr>
        <p:spPr>
          <a:xfrm>
            <a:off x="57376" y="4737942"/>
            <a:ext cx="3497782" cy="1323026"/>
          </a:xfrm>
        </p:spPr>
        <p:txBody>
          <a:bodyPr vert="horz" lIns="91440" tIns="45720" rIns="91440" bIns="45720" rtlCol="0" anchor="ctr">
            <a:normAutofit/>
          </a:bodyPr>
          <a:lstStyle/>
          <a:p>
            <a:r>
              <a:rPr lang="en-US" sz="4000">
                <a:ea typeface="+mj-lt"/>
                <a:cs typeface="+mj-lt"/>
              </a:rPr>
              <a:t>        </a:t>
            </a:r>
            <a:r>
              <a:rPr lang="en-US" sz="2800">
                <a:solidFill>
                  <a:srgbClr val="FF0000"/>
                </a:solidFill>
                <a:latin typeface="Arial"/>
                <a:ea typeface="+mj-lt"/>
                <a:cs typeface="+mj-lt"/>
              </a:rPr>
              <a:t>Objectives</a:t>
            </a:r>
            <a:br>
              <a:rPr lang="en-US" sz="2800">
                <a:solidFill>
                  <a:srgbClr val="FF0000"/>
                </a:solidFill>
                <a:latin typeface="Arial"/>
                <a:ea typeface="+mj-lt"/>
                <a:cs typeface="+mj-lt"/>
              </a:rPr>
            </a:br>
            <a:r>
              <a:rPr lang="en-US" sz="2800">
                <a:solidFill>
                  <a:srgbClr val="FF0000"/>
                </a:solidFill>
                <a:latin typeface="Arial"/>
                <a:ea typeface="+mj-lt"/>
                <a:cs typeface="+mj-lt"/>
              </a:rPr>
              <a:t>Marketing objective</a:t>
            </a:r>
            <a:endParaRPr lang="en-US" sz="2800">
              <a:solidFill>
                <a:srgbClr val="FF0000"/>
              </a:solidFill>
              <a:latin typeface="Arial"/>
              <a:cs typeface="Calibri Light" panose="020F0302020204030204"/>
            </a:endParaRPr>
          </a:p>
        </p:txBody>
      </p:sp>
      <p:sp>
        <p:nvSpPr>
          <p:cNvPr id="4" name="Text Placeholder 3">
            <a:extLst>
              <a:ext uri="{FF2B5EF4-FFF2-40B4-BE49-F238E27FC236}">
                <a16:creationId xmlns:a16="http://schemas.microsoft.com/office/drawing/2014/main" id="{25880E8F-594C-4D97-985E-F3FD6241BEDE}"/>
              </a:ext>
            </a:extLst>
          </p:cNvPr>
          <p:cNvSpPr>
            <a:spLocks noGrp="1"/>
          </p:cNvSpPr>
          <p:nvPr>
            <p:ph type="body" sz="half" idx="2"/>
          </p:nvPr>
        </p:nvSpPr>
        <p:spPr>
          <a:xfrm>
            <a:off x="3594776" y="4881715"/>
            <a:ext cx="8348221" cy="1970011"/>
          </a:xfrm>
        </p:spPr>
        <p:txBody>
          <a:bodyPr vert="horz" lIns="91440" tIns="45720" rIns="91440" bIns="45720" rtlCol="0" anchor="ctr">
            <a:normAutofit lnSpcReduction="10000"/>
          </a:bodyPr>
          <a:lstStyle/>
          <a:p>
            <a:pPr marL="342900" indent="-342900" algn="just">
              <a:buChar char="•"/>
            </a:pPr>
            <a:r>
              <a:rPr lang="en-US" sz="2400">
                <a:latin typeface="Arial"/>
                <a:ea typeface="+mn-lt"/>
                <a:cs typeface="+mn-lt"/>
              </a:rPr>
              <a:t>Increase company sales by 25% by 2021</a:t>
            </a:r>
            <a:endParaRPr lang="en-US" sz="2400">
              <a:solidFill>
                <a:srgbClr val="000000"/>
              </a:solidFill>
              <a:latin typeface="Arial"/>
              <a:cs typeface="Calibri" panose="020F0502020204030204"/>
            </a:endParaRPr>
          </a:p>
          <a:p>
            <a:pPr marL="342900" indent="-342900" algn="just">
              <a:buChar char="•"/>
            </a:pPr>
            <a:r>
              <a:rPr lang="en-US" sz="2400">
                <a:latin typeface="Arial"/>
                <a:ea typeface="+mn-lt"/>
                <a:cs typeface="+mn-lt"/>
              </a:rPr>
              <a:t>Achieve a market share of 30% for Products within 3 years of launch</a:t>
            </a:r>
            <a:endParaRPr lang="en-US" sz="2400">
              <a:latin typeface="Arial"/>
              <a:cs typeface="Calibri" panose="020F0502020204030204"/>
            </a:endParaRPr>
          </a:p>
          <a:p>
            <a:pPr marL="342900" indent="-342900" algn="just">
              <a:buChar char="•"/>
            </a:pPr>
            <a:r>
              <a:rPr lang="en-US" sz="2400">
                <a:latin typeface="Arial"/>
                <a:ea typeface="+mn-lt"/>
                <a:cs typeface="+mn-lt"/>
              </a:rPr>
              <a:t>Increase the percentage of customers who rate service as "excellent" from 80% to 85% within 18 months</a:t>
            </a:r>
            <a:endParaRPr lang="en-US" sz="2400">
              <a:latin typeface="Arial"/>
              <a:cs typeface="Calibri" panose="020F0502020204030204"/>
            </a:endParaRPr>
          </a:p>
          <a:p>
            <a:pPr indent="-228600">
              <a:buFont typeface="Arial" panose="020B0604020202020204" pitchFamily="34" charset="0"/>
              <a:buChar char="•"/>
            </a:pPr>
            <a:endParaRPr lang="en-US" sz="1800">
              <a:solidFill>
                <a:srgbClr val="000000"/>
              </a:solidFill>
              <a:cs typeface="Calibri"/>
            </a:endParaRPr>
          </a:p>
        </p:txBody>
      </p:sp>
    </p:spTree>
    <p:extLst>
      <p:ext uri="{BB962C8B-B14F-4D97-AF65-F5344CB8AC3E}">
        <p14:creationId xmlns:p14="http://schemas.microsoft.com/office/powerpoint/2010/main" val="400846978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F650B5-AC3E-41CD-8419-B8B28770EFDB}"/>
              </a:ext>
            </a:extLst>
          </p:cNvPr>
          <p:cNvSpPr>
            <a:spLocks noGrp="1"/>
          </p:cNvSpPr>
          <p:nvPr>
            <p:ph type="title"/>
          </p:nvPr>
        </p:nvSpPr>
        <p:spPr>
          <a:xfrm>
            <a:off x="6410407" y="558539"/>
            <a:ext cx="3655260" cy="1928504"/>
          </a:xfrm>
        </p:spPr>
        <p:txBody>
          <a:bodyPr vert="horz" lIns="91440" tIns="45720" rIns="91440" bIns="45720" rtlCol="0" anchor="ctr">
            <a:normAutofit/>
          </a:bodyPr>
          <a:lstStyle/>
          <a:p>
            <a:r>
              <a:rPr lang="en-US" sz="4400">
                <a:ea typeface="+mj-lt"/>
                <a:cs typeface="+mj-lt"/>
              </a:rPr>
              <a:t> </a:t>
            </a:r>
            <a:r>
              <a:rPr lang="en-US">
                <a:latin typeface="Arial"/>
                <a:ea typeface="+mj-lt"/>
                <a:cs typeface="+mj-lt"/>
              </a:rPr>
              <a:t>   </a:t>
            </a:r>
            <a:r>
              <a:rPr lang="en-US">
                <a:solidFill>
                  <a:srgbClr val="FF0000"/>
                </a:solidFill>
                <a:latin typeface="Arial"/>
                <a:ea typeface="+mj-lt"/>
                <a:cs typeface="+mj-lt"/>
              </a:rPr>
              <a:t> Objectives</a:t>
            </a:r>
            <a:br>
              <a:rPr lang="en-US">
                <a:solidFill>
                  <a:srgbClr val="FF0000"/>
                </a:solidFill>
                <a:latin typeface="Arial"/>
                <a:ea typeface="+mj-lt"/>
                <a:cs typeface="+mj-lt"/>
              </a:rPr>
            </a:br>
            <a:r>
              <a:rPr lang="en-US">
                <a:solidFill>
                  <a:srgbClr val="FF0000"/>
                </a:solidFill>
                <a:latin typeface="Arial"/>
                <a:ea typeface="+mj-lt"/>
                <a:cs typeface="+mj-lt"/>
              </a:rPr>
              <a:t>Financial objective</a:t>
            </a:r>
            <a:endParaRPr lang="en-US">
              <a:solidFill>
                <a:srgbClr val="FF0000"/>
              </a:solidFill>
              <a:latin typeface="Arial"/>
              <a:cs typeface="Calibri Light" panose="020F0302020204030204"/>
            </a:endParaRPr>
          </a:p>
          <a:p>
            <a:endParaRPr lang="en-US" sz="4400">
              <a:ea typeface="+mj-lt"/>
              <a:cs typeface="+mj-lt"/>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Two people holding a red umbrella&#10;&#10;Description generated with high confidence">
            <a:extLst>
              <a:ext uri="{FF2B5EF4-FFF2-40B4-BE49-F238E27FC236}">
                <a16:creationId xmlns:a16="http://schemas.microsoft.com/office/drawing/2014/main" id="{1B73881B-5D5D-46A6-BD14-D5609790903D}"/>
              </a:ext>
            </a:extLst>
          </p:cNvPr>
          <p:cNvPicPr>
            <a:picLocks noGrp="1" noChangeAspect="1"/>
          </p:cNvPicPr>
          <p:nvPr>
            <p:ph type="pic" idx="1"/>
          </p:nvPr>
        </p:nvPicPr>
        <p:blipFill rotWithShape="1">
          <a:blip r:embed="rId3">
            <a:alphaModFix/>
          </a:blip>
          <a:srcRect r="4455"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4" name="Text Placeholder 3">
            <a:extLst>
              <a:ext uri="{FF2B5EF4-FFF2-40B4-BE49-F238E27FC236}">
                <a16:creationId xmlns:a16="http://schemas.microsoft.com/office/drawing/2014/main" id="{4109FC65-34DE-4123-BE0A-DB4FE026939E}"/>
              </a:ext>
            </a:extLst>
          </p:cNvPr>
          <p:cNvSpPr>
            <a:spLocks noGrp="1"/>
          </p:cNvSpPr>
          <p:nvPr>
            <p:ph type="body" sz="half" idx="2"/>
          </p:nvPr>
        </p:nvSpPr>
        <p:spPr>
          <a:xfrm>
            <a:off x="5227933" y="2062248"/>
            <a:ext cx="6659728" cy="4430043"/>
          </a:xfrm>
        </p:spPr>
        <p:txBody>
          <a:bodyPr vert="horz" lIns="91440" tIns="45720" rIns="91440" bIns="45720" rtlCol="0" anchor="ctr">
            <a:normAutofit/>
          </a:bodyPr>
          <a:lstStyle/>
          <a:p>
            <a:pPr algn="just">
              <a:buChar char="•"/>
            </a:pPr>
            <a:r>
              <a:rPr lang="en-US" sz="2400">
                <a:latin typeface="Arial"/>
                <a:ea typeface="+mn-lt"/>
                <a:cs typeface="+mn-lt"/>
              </a:rPr>
              <a:t>   Generate revenue of $100,000 in sales the first Year</a:t>
            </a:r>
            <a:endParaRPr lang="en-US" sz="2400">
              <a:solidFill>
                <a:srgbClr val="000000"/>
              </a:solidFill>
              <a:latin typeface="Arial"/>
              <a:cs typeface="Calibri" panose="020F0502020204030204"/>
            </a:endParaRPr>
          </a:p>
          <a:p>
            <a:pPr algn="just">
              <a:buChar char="•"/>
            </a:pPr>
            <a:r>
              <a:rPr lang="en-US" sz="2400">
                <a:latin typeface="Arial"/>
                <a:ea typeface="+mn-lt"/>
                <a:cs typeface="+mn-lt"/>
              </a:rPr>
              <a:t> Making the product price more competitive through lowering the cost in marketplace.</a:t>
            </a:r>
            <a:endParaRPr lang="en-US" sz="2400">
              <a:latin typeface="Arial"/>
              <a:cs typeface="Calibri" panose="020F0502020204030204"/>
            </a:endParaRPr>
          </a:p>
          <a:p>
            <a:pPr algn="just">
              <a:buChar char="•"/>
            </a:pPr>
            <a:r>
              <a:rPr lang="en-US" sz="2400">
                <a:latin typeface="Arial"/>
                <a:ea typeface="+mn-lt"/>
                <a:cs typeface="+mn-lt"/>
              </a:rPr>
              <a:t>  Using historical data and Future marketing campaigns </a:t>
            </a:r>
            <a:endParaRPr lang="en-US" sz="2400">
              <a:latin typeface="Arial"/>
              <a:cs typeface="Calibri" panose="020F0502020204030204"/>
            </a:endParaRPr>
          </a:p>
          <a:p>
            <a:pPr indent="-228600">
              <a:buChar char="•"/>
            </a:pPr>
            <a:r>
              <a:rPr lang="en-US" sz="2400">
                <a:latin typeface="Arial"/>
                <a:ea typeface="+mn-lt"/>
                <a:cs typeface="+mn-lt"/>
              </a:rPr>
              <a:t>Profit projection and monitoring of all the target market.</a:t>
            </a:r>
            <a:endParaRPr lang="en-US" sz="2400">
              <a:latin typeface="Arial"/>
              <a:cs typeface="Calibri" panose="020F0502020204030204"/>
            </a:endParaRPr>
          </a:p>
        </p:txBody>
      </p:sp>
    </p:spTree>
    <p:extLst>
      <p:ext uri="{BB962C8B-B14F-4D97-AF65-F5344CB8AC3E}">
        <p14:creationId xmlns:p14="http://schemas.microsoft.com/office/powerpoint/2010/main" val="444758634"/>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4841EA57-DEA6-4BE9-B11E-1FBCC76BE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3" descr="A view of a city&#10;&#10;Description generated with high confidence">
            <a:extLst>
              <a:ext uri="{FF2B5EF4-FFF2-40B4-BE49-F238E27FC236}">
                <a16:creationId xmlns:a16="http://schemas.microsoft.com/office/drawing/2014/main" id="{27EA08CD-5793-48E4-87A6-DBF263F4D252}"/>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17056" r="-3" b="18082"/>
          <a:stretch/>
        </p:blipFill>
        <p:spPr>
          <a:xfrm>
            <a:off x="4172204" y="10"/>
            <a:ext cx="8019794" cy="2803574"/>
          </a:xfrm>
          <a:custGeom>
            <a:avLst/>
            <a:gdLst>
              <a:gd name="connsiteX0" fmla="*/ 0 w 6265758"/>
              <a:gd name="connsiteY0" fmla="*/ 0 h 2286000"/>
              <a:gd name="connsiteX1" fmla="*/ 6265758 w 6265758"/>
              <a:gd name="connsiteY1" fmla="*/ 0 h 2286000"/>
              <a:gd name="connsiteX2" fmla="*/ 6265758 w 6265758"/>
              <a:gd name="connsiteY2" fmla="*/ 2286000 h 2286000"/>
              <a:gd name="connsiteX3" fmla="*/ 1062168 w 6265758"/>
              <a:gd name="connsiteY3" fmla="*/ 2286000 h 2286000"/>
              <a:gd name="connsiteX4" fmla="*/ 790683 w 6265758"/>
              <a:gd name="connsiteY4" fmla="*/ 1700078 h 2286000"/>
              <a:gd name="connsiteX5" fmla="*/ 787725 w 6265758"/>
              <a:gd name="connsiteY5" fmla="*/ 1700078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65758" h="2286000">
                <a:moveTo>
                  <a:pt x="0" y="0"/>
                </a:moveTo>
                <a:lnTo>
                  <a:pt x="6265758" y="0"/>
                </a:lnTo>
                <a:lnTo>
                  <a:pt x="6265758" y="2286000"/>
                </a:lnTo>
                <a:lnTo>
                  <a:pt x="1062168" y="2286000"/>
                </a:lnTo>
                <a:lnTo>
                  <a:pt x="790683" y="1700078"/>
                </a:lnTo>
                <a:lnTo>
                  <a:pt x="787725" y="1700078"/>
                </a:lnTo>
                <a:close/>
              </a:path>
            </a:pathLst>
          </a:custGeom>
        </p:spPr>
      </p:pic>
      <p:pic>
        <p:nvPicPr>
          <p:cNvPr id="15" name="Picture 16" descr="A box filled with different types of food&#10;&#10;Description generated with high confidence">
            <a:extLst>
              <a:ext uri="{FF2B5EF4-FFF2-40B4-BE49-F238E27FC236}">
                <a16:creationId xmlns:a16="http://schemas.microsoft.com/office/drawing/2014/main" id="{307FE9FD-199C-4D41-BA58-2E9912E220C8}"/>
              </a:ext>
            </a:extLst>
          </p:cNvPr>
          <p:cNvPicPr>
            <a:picLocks noChangeAspect="1"/>
          </p:cNvPicPr>
          <p:nvPr/>
        </p:nvPicPr>
        <p:blipFill rotWithShape="1">
          <a:blip r:embed="rId4">
            <a:extLst>
              <a:ext uri="{837473B0-CC2E-450A-ABE3-18F120FF3D39}">
                <a1611:picAttrSrcUrl xmlns:a1611="http://schemas.microsoft.com/office/drawing/2016/11/main" r:id="rId3"/>
              </a:ext>
            </a:extLst>
          </a:blip>
          <a:srcRect t="11616" b="26510"/>
          <a:stretch/>
        </p:blipFill>
        <p:spPr>
          <a:xfrm>
            <a:off x="5234371" y="2286000"/>
            <a:ext cx="6957627" cy="2286000"/>
          </a:xfrm>
          <a:custGeom>
            <a:avLst/>
            <a:gdLst>
              <a:gd name="connsiteX0" fmla="*/ 0 w 5203590"/>
              <a:gd name="connsiteY0" fmla="*/ 0 h 2286000"/>
              <a:gd name="connsiteX1" fmla="*/ 5203590 w 5203590"/>
              <a:gd name="connsiteY1" fmla="*/ 0 h 2286000"/>
              <a:gd name="connsiteX2" fmla="*/ 5203590 w 5203590"/>
              <a:gd name="connsiteY2" fmla="*/ 2286000 h 2286000"/>
              <a:gd name="connsiteX3" fmla="*/ 1059212 w 5203590"/>
              <a:gd name="connsiteY3" fmla="*/ 2286000 h 2286000"/>
              <a:gd name="connsiteX4" fmla="*/ 925708 w 5203590"/>
              <a:gd name="connsiteY4" fmla="*/ 1997870 h 2286000"/>
              <a:gd name="connsiteX5" fmla="*/ 925707 w 5203590"/>
              <a:gd name="connsiteY5" fmla="*/ 1997870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03590" h="2286000">
                <a:moveTo>
                  <a:pt x="0" y="0"/>
                </a:moveTo>
                <a:lnTo>
                  <a:pt x="5203590" y="0"/>
                </a:lnTo>
                <a:lnTo>
                  <a:pt x="5203590" y="2286000"/>
                </a:lnTo>
                <a:lnTo>
                  <a:pt x="1059212" y="2286000"/>
                </a:lnTo>
                <a:lnTo>
                  <a:pt x="925708" y="1997870"/>
                </a:lnTo>
                <a:lnTo>
                  <a:pt x="925707" y="1997870"/>
                </a:lnTo>
                <a:close/>
              </a:path>
            </a:pathLst>
          </a:custGeom>
        </p:spPr>
      </p:pic>
      <p:pic>
        <p:nvPicPr>
          <p:cNvPr id="9" name="Picture 9" descr="A large building&#10;&#10;Description generated with very high confidence">
            <a:extLst>
              <a:ext uri="{FF2B5EF4-FFF2-40B4-BE49-F238E27FC236}">
                <a16:creationId xmlns:a16="http://schemas.microsoft.com/office/drawing/2014/main" id="{5EE88447-536C-4DB3-BEA6-659BE6005B6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9053" b="8620"/>
          <a:stretch/>
        </p:blipFill>
        <p:spPr>
          <a:xfrm>
            <a:off x="6178562" y="3824377"/>
            <a:ext cx="6013438" cy="3048000"/>
          </a:xfrm>
          <a:custGeom>
            <a:avLst/>
            <a:gdLst>
              <a:gd name="connsiteX0" fmla="*/ 0 w 4144382"/>
              <a:gd name="connsiteY0" fmla="*/ 0 h 2286000"/>
              <a:gd name="connsiteX1" fmla="*/ 4144382 w 4144382"/>
              <a:gd name="connsiteY1" fmla="*/ 0 h 2286000"/>
              <a:gd name="connsiteX2" fmla="*/ 4144382 w 4144382"/>
              <a:gd name="connsiteY2" fmla="*/ 2286000 h 2286000"/>
              <a:gd name="connsiteX3" fmla="*/ 1054581 w 4144382"/>
              <a:gd name="connsiteY3" fmla="*/ 2286000 h 2286000"/>
              <a:gd name="connsiteX4" fmla="*/ 1054581 w 4144382"/>
              <a:gd name="connsiteY4" fmla="*/ 2285999 h 2286000"/>
              <a:gd name="connsiteX5" fmla="*/ 1059211 w 4144382"/>
              <a:gd name="connsiteY5" fmla="*/ 2285999 h 228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4382" h="2286000">
                <a:moveTo>
                  <a:pt x="0" y="0"/>
                </a:moveTo>
                <a:lnTo>
                  <a:pt x="4144382" y="0"/>
                </a:lnTo>
                <a:lnTo>
                  <a:pt x="4144382" y="2286000"/>
                </a:lnTo>
                <a:lnTo>
                  <a:pt x="1054581" y="2286000"/>
                </a:lnTo>
                <a:lnTo>
                  <a:pt x="1054581" y="2285999"/>
                </a:lnTo>
                <a:lnTo>
                  <a:pt x="1059211" y="2285999"/>
                </a:lnTo>
                <a:close/>
              </a:path>
            </a:pathLst>
          </a:custGeom>
        </p:spPr>
      </p:pic>
      <p:sp>
        <p:nvSpPr>
          <p:cNvPr id="33" name="Freeform 15">
            <a:extLst>
              <a:ext uri="{FF2B5EF4-FFF2-40B4-BE49-F238E27FC236}">
                <a16:creationId xmlns:a16="http://schemas.microsoft.com/office/drawing/2014/main" id="{A26922E4-CEB0-4BFE-BAD1-403E6A417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47ECDE-795D-4AB7-94F2-288BA24D5A61}"/>
              </a:ext>
            </a:extLst>
          </p:cNvPr>
          <p:cNvSpPr>
            <a:spLocks noGrp="1"/>
          </p:cNvSpPr>
          <p:nvPr>
            <p:ph type="title"/>
          </p:nvPr>
        </p:nvSpPr>
        <p:spPr>
          <a:xfrm>
            <a:off x="478767" y="810822"/>
            <a:ext cx="4009738" cy="319150"/>
          </a:xfrm>
        </p:spPr>
        <p:txBody>
          <a:bodyPr vert="horz" lIns="91440" tIns="45720" rIns="91440" bIns="45720" rtlCol="0" anchor="ctr">
            <a:normAutofit fontScale="90000"/>
          </a:bodyPr>
          <a:lstStyle/>
          <a:p>
            <a:r>
              <a:rPr lang="en-US" sz="4000">
                <a:solidFill>
                  <a:srgbClr val="000000"/>
                </a:solidFill>
                <a:cs typeface="Calibri Light"/>
              </a:rPr>
              <a:t>       </a:t>
            </a:r>
            <a:r>
              <a:rPr lang="en-US" sz="4000">
                <a:solidFill>
                  <a:srgbClr val="000000"/>
                </a:solidFill>
                <a:latin typeface="Arial"/>
                <a:cs typeface="Calibri Light"/>
              </a:rPr>
              <a:t>  </a:t>
            </a:r>
            <a:r>
              <a:rPr lang="en-US">
                <a:solidFill>
                  <a:srgbClr val="C00000"/>
                </a:solidFill>
                <a:latin typeface="Arial"/>
                <a:cs typeface="Calibri Light"/>
              </a:rPr>
              <a:t>Conclusion</a:t>
            </a:r>
            <a:endParaRPr lang="en-US" kern="1200">
              <a:solidFill>
                <a:srgbClr val="C00000"/>
              </a:solidFill>
              <a:latin typeface="Arial"/>
              <a:cs typeface="+mj-cs"/>
            </a:endParaRPr>
          </a:p>
        </p:txBody>
      </p:sp>
      <p:sp>
        <p:nvSpPr>
          <p:cNvPr id="4" name="Text Placeholder 3">
            <a:extLst>
              <a:ext uri="{FF2B5EF4-FFF2-40B4-BE49-F238E27FC236}">
                <a16:creationId xmlns:a16="http://schemas.microsoft.com/office/drawing/2014/main" id="{477CDA6E-F16B-4B8B-BB29-77FB0EF37585}"/>
              </a:ext>
            </a:extLst>
          </p:cNvPr>
          <p:cNvSpPr>
            <a:spLocks noGrp="1"/>
          </p:cNvSpPr>
          <p:nvPr>
            <p:ph type="body" sz="half" idx="2"/>
          </p:nvPr>
        </p:nvSpPr>
        <p:spPr>
          <a:xfrm>
            <a:off x="838200" y="2280041"/>
            <a:ext cx="4485490" cy="3896921"/>
          </a:xfrm>
        </p:spPr>
        <p:txBody>
          <a:bodyPr vert="horz" lIns="91440" tIns="45720" rIns="91440" bIns="45720" rtlCol="0" anchor="t">
            <a:normAutofit/>
          </a:bodyPr>
          <a:lstStyle/>
          <a:p>
            <a:pPr indent="-228600">
              <a:buFont typeface="Arial" panose="020B0604020202020204" pitchFamily="34" charset="0"/>
              <a:buChar char="•"/>
            </a:pPr>
            <a:r>
              <a:rPr lang="en-US" sz="2400">
                <a:solidFill>
                  <a:srgbClr val="000000"/>
                </a:solidFill>
                <a:latin typeface="Arial"/>
                <a:cs typeface="Calibri"/>
              </a:rPr>
              <a:t>In conclusion, taking in consideration the favorable and stable economy of Japan, but bearing in mind also the precarious health and safety legislation under it`s tutelage, an investment towards opening a hotel in Japan can prove financially sustainable and even profitable under the right management.</a:t>
            </a:r>
            <a:endParaRPr lang="en-US" sz="2400">
              <a:solidFill>
                <a:srgbClr val="000000"/>
              </a:solidFill>
              <a:latin typeface="Arial"/>
            </a:endParaRPr>
          </a:p>
        </p:txBody>
      </p:sp>
      <p:sp>
        <p:nvSpPr>
          <p:cNvPr id="7" name="TextBox 6">
            <a:extLst>
              <a:ext uri="{FF2B5EF4-FFF2-40B4-BE49-F238E27FC236}">
                <a16:creationId xmlns:a16="http://schemas.microsoft.com/office/drawing/2014/main" id="{A12DE1DE-1169-4B66-BE00-9238BC2BA691}"/>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8" name="TextBox 17">
            <a:extLst>
              <a:ext uri="{FF2B5EF4-FFF2-40B4-BE49-F238E27FC236}">
                <a16:creationId xmlns:a16="http://schemas.microsoft.com/office/drawing/2014/main" id="{9359D335-51F3-4458-AC0A-989F1EBA9D82}"/>
              </a:ext>
            </a:extLst>
          </p:cNvPr>
          <p:cNvSpPr txBox="1"/>
          <p:nvPr/>
        </p:nvSpPr>
        <p:spPr>
          <a:xfrm>
            <a:off x="7656588"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26" name="TextBox 25">
            <a:extLst>
              <a:ext uri="{FF2B5EF4-FFF2-40B4-BE49-F238E27FC236}">
                <a16:creationId xmlns:a16="http://schemas.microsoft.com/office/drawing/2014/main" id="{84D30F8D-1E6D-4B34-BD4A-FA42FFE2DCBF}"/>
              </a:ext>
            </a:extLst>
          </p:cNvPr>
          <p:cNvSpPr txBox="1"/>
          <p:nvPr/>
        </p:nvSpPr>
        <p:spPr>
          <a:xfrm>
            <a:off x="5322420"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0">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99F01A71-A0A2-409D-A156-19F3E98C3613}"/>
              </a:ext>
            </a:extLst>
          </p:cNvPr>
          <p:cNvSpPr txBox="1"/>
          <p:nvPr/>
        </p:nvSpPr>
        <p:spPr>
          <a:xfrm>
            <a:off x="2835966"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1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345603860"/>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A picture containing book, text&#10;&#10;Description generated with high confidence">
            <a:extLst>
              <a:ext uri="{FF2B5EF4-FFF2-40B4-BE49-F238E27FC236}">
                <a16:creationId xmlns:a16="http://schemas.microsoft.com/office/drawing/2014/main" id="{59550B9E-FF21-4CA7-8DFC-A79BB6EE0E67}"/>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t="3495" r="-1" b="3494"/>
          <a:stretch/>
        </p:blipFill>
        <p:spPr>
          <a:xfrm>
            <a:off x="2371991" y="116606"/>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D838EB20-3F42-4010-9535-1DFBEA126826}"/>
              </a:ext>
            </a:extLst>
          </p:cNvPr>
          <p:cNvSpPr>
            <a:spLocks noGrp="1"/>
          </p:cNvSpPr>
          <p:nvPr>
            <p:ph type="title"/>
          </p:nvPr>
        </p:nvSpPr>
        <p:spPr>
          <a:xfrm>
            <a:off x="-640422" y="413888"/>
            <a:ext cx="3328714" cy="5719762"/>
          </a:xfrm>
        </p:spPr>
        <p:txBody>
          <a:bodyPr vert="horz" lIns="91440" tIns="45720" rIns="91440" bIns="45720" rtlCol="0" anchor="ctr">
            <a:normAutofit/>
          </a:bodyPr>
          <a:lstStyle/>
          <a:p>
            <a:r>
              <a:rPr lang="en-US" sz="3100" b="1"/>
              <a:t>        </a:t>
            </a:r>
            <a:r>
              <a:rPr lang="en-US" sz="3100" b="1">
                <a:solidFill>
                  <a:srgbClr val="FF0000"/>
                </a:solidFill>
                <a:latin typeface="Arial"/>
                <a:cs typeface="Arial"/>
              </a:rPr>
              <a:t>References</a:t>
            </a:r>
            <a:r>
              <a:rPr lang="en-US" sz="3100">
                <a:solidFill>
                  <a:srgbClr val="FF0000"/>
                </a:solidFill>
                <a:latin typeface="Arial"/>
                <a:cs typeface="Arial"/>
              </a:rPr>
              <a:t> </a:t>
            </a:r>
          </a:p>
        </p:txBody>
      </p:sp>
      <p:sp>
        <p:nvSpPr>
          <p:cNvPr id="4" name="Text Placeholder 3">
            <a:extLst>
              <a:ext uri="{FF2B5EF4-FFF2-40B4-BE49-F238E27FC236}">
                <a16:creationId xmlns:a16="http://schemas.microsoft.com/office/drawing/2014/main" id="{C8D54E70-167D-4963-A7A8-3C441E71C3B6}"/>
              </a:ext>
            </a:extLst>
          </p:cNvPr>
          <p:cNvSpPr>
            <a:spLocks noGrp="1"/>
          </p:cNvSpPr>
          <p:nvPr>
            <p:ph type="body" sz="half" idx="2"/>
          </p:nvPr>
        </p:nvSpPr>
        <p:spPr>
          <a:xfrm>
            <a:off x="7223606" y="413887"/>
            <a:ext cx="4543304" cy="6079196"/>
          </a:xfrm>
        </p:spPr>
        <p:txBody>
          <a:bodyPr vert="horz" lIns="91440" tIns="45720" rIns="91440" bIns="45720" rtlCol="0" anchor="ctr">
            <a:noAutofit/>
          </a:bodyPr>
          <a:lstStyle/>
          <a:p>
            <a:pPr marL="342900" indent="-228600">
              <a:buFont typeface="Arial" panose="020B0604020202020204" pitchFamily="34" charset="0"/>
              <a:buChar char="•"/>
            </a:pPr>
            <a:r>
              <a:rPr lang="en-US" sz="2000">
                <a:latin typeface="Arial"/>
                <a:cs typeface="Arial"/>
              </a:rPr>
              <a:t>Dickson, P. R. &amp; Ginter, J. L (1987), </a:t>
            </a:r>
            <a:r>
              <a:rPr lang="en-US" sz="2000" i="1">
                <a:latin typeface="Arial"/>
                <a:cs typeface="Arial"/>
              </a:rPr>
              <a:t>Market Segmentation, Product Differentiation, and Marketing Strategy</a:t>
            </a:r>
            <a:r>
              <a:rPr lang="en-US" sz="2000">
                <a:latin typeface="Arial"/>
                <a:cs typeface="Arial"/>
              </a:rPr>
              <a:t>. Journal of Marketing, Vol. 51 No. 2, pp. 1-10. </a:t>
            </a:r>
            <a:endParaRPr lang="en-US" sz="2000" b="1">
              <a:latin typeface="Arial"/>
              <a:cs typeface="Arial"/>
            </a:endParaRPr>
          </a:p>
          <a:p>
            <a:pPr marL="342900" indent="-228600">
              <a:buFont typeface="Arial" panose="020B0604020202020204" pitchFamily="34" charset="0"/>
              <a:buChar char="•"/>
            </a:pPr>
            <a:r>
              <a:rPr lang="en-US" sz="2000">
                <a:latin typeface="Arial"/>
                <a:cs typeface="Arial"/>
              </a:rPr>
              <a:t> Kotler, P., Armstrong, G., Harris, L., &amp; Piercy, N. (2017), </a:t>
            </a:r>
            <a:r>
              <a:rPr lang="en-US" sz="2000" i="1">
                <a:latin typeface="Arial"/>
                <a:cs typeface="Arial"/>
              </a:rPr>
              <a:t>Principles of Marketing</a:t>
            </a:r>
            <a:r>
              <a:rPr lang="en-US" sz="2000">
                <a:latin typeface="Arial"/>
                <a:cs typeface="Arial"/>
              </a:rPr>
              <a:t>, (7 </a:t>
            </a:r>
            <a:r>
              <a:rPr lang="en-US" sz="2000" err="1">
                <a:latin typeface="Arial"/>
                <a:cs typeface="Arial"/>
              </a:rPr>
              <a:t>th</a:t>
            </a:r>
            <a:r>
              <a:rPr lang="en-US" sz="2000">
                <a:latin typeface="Arial"/>
                <a:cs typeface="Arial"/>
              </a:rPr>
              <a:t> ed.) European Edition, Pearson. </a:t>
            </a:r>
          </a:p>
          <a:p>
            <a:pPr marL="342900" indent="-228600">
              <a:buFont typeface="Arial" panose="020B0604020202020204" pitchFamily="34" charset="0"/>
              <a:buChar char="•"/>
            </a:pPr>
            <a:r>
              <a:rPr lang="en-US" sz="2000">
                <a:latin typeface="Arial"/>
                <a:cs typeface="Arial"/>
              </a:rPr>
              <a:t>Lee, K., &amp; Carter, S., (2012), </a:t>
            </a:r>
            <a:r>
              <a:rPr lang="en-US" sz="2000" i="1">
                <a:latin typeface="Arial"/>
                <a:cs typeface="Arial"/>
              </a:rPr>
              <a:t>Global Marketing Management</a:t>
            </a:r>
            <a:r>
              <a:rPr lang="en-US" sz="2000">
                <a:latin typeface="Arial"/>
                <a:cs typeface="Arial"/>
              </a:rPr>
              <a:t>, (3 </a:t>
            </a:r>
            <a:r>
              <a:rPr lang="en-US" sz="2000" err="1">
                <a:latin typeface="Arial"/>
                <a:cs typeface="Arial"/>
              </a:rPr>
              <a:t>rd</a:t>
            </a:r>
            <a:r>
              <a:rPr lang="en-US" sz="2000">
                <a:latin typeface="Arial"/>
                <a:cs typeface="Arial"/>
              </a:rPr>
              <a:t> ed.), Oxford University Press.</a:t>
            </a:r>
          </a:p>
          <a:p>
            <a:pPr marL="342900" indent="-228600">
              <a:buFont typeface="Arial" panose="020B0604020202020204" pitchFamily="34" charset="0"/>
              <a:buChar char="•"/>
            </a:pPr>
            <a:r>
              <a:rPr lang="en-US" sz="2000">
                <a:latin typeface="Arial"/>
                <a:cs typeface="Arial"/>
              </a:rPr>
              <a:t>McDonald, M &amp; Wilson, H. (2011), </a:t>
            </a:r>
            <a:r>
              <a:rPr lang="en-US" sz="2000" i="1">
                <a:latin typeface="Arial"/>
                <a:cs typeface="Arial"/>
              </a:rPr>
              <a:t>Marketing Plans, How to Prepare Them, How to Use Them</a:t>
            </a:r>
            <a:r>
              <a:rPr lang="en-US" sz="2000">
                <a:latin typeface="Arial"/>
                <a:cs typeface="Arial"/>
              </a:rPr>
              <a:t> (7 </a:t>
            </a:r>
            <a:r>
              <a:rPr lang="en-US" sz="2000" err="1">
                <a:latin typeface="Arial"/>
                <a:cs typeface="Arial"/>
              </a:rPr>
              <a:t>th</a:t>
            </a:r>
            <a:r>
              <a:rPr lang="en-US" sz="2000">
                <a:latin typeface="Arial"/>
                <a:cs typeface="Arial"/>
              </a:rPr>
              <a:t> ed.), Essex: Wiley. </a:t>
            </a:r>
          </a:p>
          <a:p>
            <a:pPr marL="342900" indent="-228600">
              <a:buFont typeface="Arial" panose="020B0604020202020204" pitchFamily="34" charset="0"/>
              <a:buChar char="•"/>
            </a:pPr>
            <a:r>
              <a:rPr lang="en-US" sz="2000">
                <a:latin typeface="Arial"/>
                <a:cs typeface="Arial"/>
              </a:rPr>
              <a:t>West, D., Fords, J. &amp; Ibrahim, E. (2015), </a:t>
            </a:r>
            <a:r>
              <a:rPr lang="en-US" sz="2000" i="1">
                <a:latin typeface="Arial"/>
                <a:cs typeface="Arial"/>
              </a:rPr>
              <a:t>Strategic Marketing, How to Create Competitive Advantage</a:t>
            </a:r>
            <a:r>
              <a:rPr lang="en-US" sz="2000">
                <a:latin typeface="Arial"/>
                <a:cs typeface="Arial"/>
              </a:rPr>
              <a:t> (3 </a:t>
            </a:r>
            <a:r>
              <a:rPr lang="en-US" sz="2000" err="1">
                <a:latin typeface="Arial"/>
                <a:cs typeface="Arial"/>
              </a:rPr>
              <a:t>rd</a:t>
            </a:r>
            <a:r>
              <a:rPr lang="en-US" sz="2000">
                <a:latin typeface="Arial"/>
                <a:cs typeface="Arial"/>
              </a:rPr>
              <a:t> ed.) Italy: Oxford University Press.</a:t>
            </a:r>
          </a:p>
        </p:txBody>
      </p:sp>
      <p:sp>
        <p:nvSpPr>
          <p:cNvPr id="7" name="TextBox 6">
            <a:extLst>
              <a:ext uri="{FF2B5EF4-FFF2-40B4-BE49-F238E27FC236}">
                <a16:creationId xmlns:a16="http://schemas.microsoft.com/office/drawing/2014/main" id="{F0BC793F-44BC-4F81-96EC-13C82FB6B61A}"/>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0" name="TextBox 9">
            <a:extLst>
              <a:ext uri="{FF2B5EF4-FFF2-40B4-BE49-F238E27FC236}">
                <a16:creationId xmlns:a16="http://schemas.microsoft.com/office/drawing/2014/main" id="{DD88646A-DF32-4E86-842B-5D6B233CCC2A}"/>
              </a:ext>
            </a:extLst>
          </p:cNvPr>
          <p:cNvSpPr txBox="1"/>
          <p:nvPr/>
        </p:nvSpPr>
        <p:spPr>
          <a:xfrm>
            <a:off x="7384078"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3">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94686817"/>
      </p:ext>
    </p:extLst>
  </p:cSld>
  <p:clrMapOvr>
    <a:masterClrMapping/>
  </p:clrMapOvr>
  <mc:AlternateContent xmlns:mc="http://schemas.openxmlformats.org/markup-compatibility/2006" xmlns:p14="http://schemas.microsoft.com/office/powerpoint/2010/main">
    <mc:Choice Requires="p14">
      <p:transition spd="slow" p14:dur="1250">
        <p:wipe/>
      </p:transition>
    </mc:Choice>
    <mc:Fallback xmlns="">
      <p:transition spd="slow">
        <p:wip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TotalTime>
  <Words>888</Words>
  <Application>Microsoft Office PowerPoint</Application>
  <PresentationFormat>Widescreen</PresentationFormat>
  <Paragraphs>189</Paragraphs>
  <Slides>28</Slides>
  <Notes>0</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Algerian</vt:lpstr>
      <vt:lpstr>Arial</vt:lpstr>
      <vt:lpstr>Calibri</vt:lpstr>
      <vt:lpstr>Calibri Light</vt:lpstr>
      <vt:lpstr>Trebuchet MS</vt:lpstr>
      <vt:lpstr>office theme</vt:lpstr>
      <vt:lpstr> Marketing essential m4x01916 </vt:lpstr>
      <vt:lpstr>PowerPoint Presentation</vt:lpstr>
      <vt:lpstr>PowerPoint Presentation</vt:lpstr>
      <vt:lpstr>Mount fuji hotel</vt:lpstr>
      <vt:lpstr>Marketing Audit of         Mount Fuji Hotel</vt:lpstr>
      <vt:lpstr>Introduction </vt:lpstr>
      <vt:lpstr>Strategic  Marketing  Plan “Mount Fuji Hotel” </vt:lpstr>
      <vt:lpstr>Environment</vt:lpstr>
      <vt:lpstr>   </vt:lpstr>
      <vt:lpstr>         Market Segments </vt:lpstr>
      <vt:lpstr>PowerPoint Presentation</vt:lpstr>
      <vt:lpstr>Strategic Marketing Plan  “Mount Fuji Hotel”</vt:lpstr>
      <vt:lpstr>           Product</vt:lpstr>
      <vt:lpstr>Pricing</vt:lpstr>
      <vt:lpstr>Promotion</vt:lpstr>
      <vt:lpstr>Process</vt:lpstr>
      <vt:lpstr>Placing</vt:lpstr>
      <vt:lpstr>People and Physical Evidence</vt:lpstr>
      <vt:lpstr>PowerPoint Presentation</vt:lpstr>
      <vt:lpstr>BCG Matrix</vt:lpstr>
      <vt:lpstr>External Marketing Environment</vt:lpstr>
      <vt:lpstr>Who are your Customers?</vt:lpstr>
      <vt:lpstr>Internal Marketing Environment          “Mount Fuji Hotel”</vt:lpstr>
      <vt:lpstr>    Marketing Strategy Review             “Mount Fuji Hotel”</vt:lpstr>
      <vt:lpstr>        Objectives Marketing objective</vt:lpstr>
      <vt:lpstr>     Objectives Financial objective </vt:lpstr>
      <vt:lpstr>         Conclusion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Marketing esential m4x01916 </dc:title>
  <dc:creator>Emanuela Stan (1815346)</dc:creator>
  <cp:lastModifiedBy>Stefan Ilie (1815223)</cp:lastModifiedBy>
  <cp:revision>450</cp:revision>
  <dcterms:created xsi:type="dcterms:W3CDTF">2019-06-11T16:35:02Z</dcterms:created>
  <dcterms:modified xsi:type="dcterms:W3CDTF">2019-06-14T11:48:08Z</dcterms:modified>
</cp:coreProperties>
</file>